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61D6CFC-CE97-4D7A-A841-CD194A84D31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14D88A8-00B0-4985-83E0-248E7B6596D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863146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6CFC-CE97-4D7A-A841-CD194A84D31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88A8-00B0-4985-83E0-248E7B6596D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008035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61D6CFC-CE97-4D7A-A841-CD194A84D31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14D88A8-00B0-4985-83E0-248E7B6596D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98565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6CFC-CE97-4D7A-A841-CD194A84D31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014D88A8-00B0-4985-83E0-248E7B6596D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93870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61D6CFC-CE97-4D7A-A841-CD194A84D31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14D88A8-00B0-4985-83E0-248E7B6596D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33275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6CFC-CE97-4D7A-A841-CD194A84D31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88A8-00B0-4985-83E0-248E7B6596D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74851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6CFC-CE97-4D7A-A841-CD194A84D31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88A8-00B0-4985-83E0-248E7B6596D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838758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6CFC-CE97-4D7A-A841-CD194A84D31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88A8-00B0-4985-83E0-248E7B6596D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817007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6CFC-CE97-4D7A-A841-CD194A84D31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88A8-00B0-4985-83E0-248E7B6596D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50562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61D6CFC-CE97-4D7A-A841-CD194A84D31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14D88A8-00B0-4985-83E0-248E7B6596D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8383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6CFC-CE97-4D7A-A841-CD194A84D31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88A8-00B0-4985-83E0-248E7B6596D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8519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61D6CFC-CE97-4D7A-A841-CD194A84D31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14D88A8-00B0-4985-83E0-248E7B6596D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2896757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1192" y="-272954"/>
            <a:ext cx="11029616" cy="1842448"/>
          </a:xfrm>
        </p:spPr>
        <p:txBody>
          <a:bodyPr>
            <a:normAutofit/>
          </a:bodyPr>
          <a:lstStyle/>
          <a:p>
            <a:r>
              <a:rPr lang="tr-TR" sz="3200" b="1" dirty="0"/>
              <a:t>TÜKETİCİ İHTİYAÇLARI ve GÜDÜLEME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tr-TR" sz="3600" dirty="0"/>
              <a:t>Animasyon projeleri hazırlanırken; temel amaç, o bölgeye ve o işletmeye gelen tatilcilerin istek ve ihtiyaçlarına uygunluktur. </a:t>
            </a:r>
          </a:p>
          <a:p>
            <a:pPr algn="just"/>
            <a:endParaRPr lang="tr-TR" sz="3600" dirty="0"/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sz="3600" dirty="0"/>
              <a:t>Turist gruplarında, çoğunlukla görülen ve özellikle çağdaş sanayi toplumlarındaki hayat şartlarından kaynaklanan bazı istekler ve temel faktörler ortaya konabilmektedir. Bu ortaya konan ortak güdüler esas olarak şunlarla ilgilidir;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558030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3081" y="597408"/>
            <a:ext cx="5841239" cy="5530438"/>
          </a:xfrm>
        </p:spPr>
        <p:txBody>
          <a:bodyPr>
            <a:normAutofit fontScale="32500" lnSpcReduction="20000"/>
          </a:bodyPr>
          <a:lstStyle/>
          <a:p>
            <a:pPr lvl="0">
              <a:buNone/>
            </a:pPr>
            <a:r>
              <a:rPr lang="tr-TR" sz="12800" b="1" dirty="0">
                <a:solidFill>
                  <a:schemeClr val="bg1"/>
                </a:solidFill>
                <a:latin typeface="+mj-lt"/>
              </a:rPr>
              <a:t>5. Çeşitli Tesis ve Hizmetler</a:t>
            </a:r>
            <a:r>
              <a:rPr lang="tr-TR" sz="11200" b="1" dirty="0">
                <a:solidFill>
                  <a:schemeClr val="bg1"/>
                </a:solidFill>
                <a:latin typeface="+mj-lt"/>
              </a:rPr>
              <a:t>:</a:t>
            </a:r>
          </a:p>
          <a:p>
            <a:pPr lvl="0">
              <a:buNone/>
            </a:pPr>
            <a:endParaRPr lang="tr-TR" sz="8000" b="1" dirty="0"/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11100" dirty="0"/>
              <a:t>Konaklama tesisleri,</a:t>
            </a: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11100" dirty="0"/>
              <a:t>Yemek ile ilgili hizmetler,</a:t>
            </a: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11100" dirty="0"/>
              <a:t>Ulaşım araçları; ulaşım imkanları, yerel kamu taşıma araçları, araç kiralama,</a:t>
            </a: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11100" dirty="0"/>
              <a:t>Enformasyon ve kabul servisi gibi.</a:t>
            </a:r>
          </a:p>
          <a:p>
            <a:endParaRPr lang="tr-TR" dirty="0"/>
          </a:p>
        </p:txBody>
      </p:sp>
      <p:pic>
        <p:nvPicPr>
          <p:cNvPr id="5126" name="Picture 6" descr="cesÄ±tlÄ± tesÄ±s ve hÄ±zmetler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321" y="448984"/>
            <a:ext cx="5566896" cy="16783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esÄ±tlÄ± tesÄ±s ve hÄ±zmetler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321" y="2127380"/>
            <a:ext cx="5566896" cy="22020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oteller ve eglence  hÄ±zmetleri ile ilgili gÃ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321" y="4329405"/>
            <a:ext cx="5566895" cy="17984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00826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Yrd.</a:t>
            </a:r>
            <a:r>
              <a:rPr lang="tr-TR" dirty="0" err="1" smtClean="0"/>
              <a:t>Doç.Dr</a:t>
            </a:r>
            <a:r>
              <a:rPr lang="tr-TR" dirty="0" smtClean="0"/>
              <a:t> İlke </a:t>
            </a:r>
            <a:r>
              <a:rPr lang="tr-TR" dirty="0" err="1" smtClean="0"/>
              <a:t>Basarangil</a:t>
            </a:r>
            <a:r>
              <a:rPr lang="tr-TR" dirty="0" smtClean="0"/>
              <a:t>, Dr. Oğuz </a:t>
            </a:r>
            <a:r>
              <a:rPr lang="tr-TR" dirty="0" err="1" smtClean="0"/>
              <a:t>Türkay</a:t>
            </a:r>
            <a:r>
              <a:rPr lang="tr-TR" dirty="0" smtClean="0"/>
              <a:t> Rekreasyon ve </a:t>
            </a:r>
            <a:r>
              <a:rPr lang="tr-TR" dirty="0" err="1" smtClean="0"/>
              <a:t>Anımasyon</a:t>
            </a:r>
            <a:r>
              <a:rPr lang="tr-TR" dirty="0" smtClean="0"/>
              <a:t> , Rekreasyon </a:t>
            </a:r>
            <a:r>
              <a:rPr lang="tr-TR" smtClean="0"/>
              <a:t>Yonetımı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30468" y="1990598"/>
            <a:ext cx="11184087" cy="4867402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3200" dirty="0">
                <a:solidFill>
                  <a:schemeClr val="tx1"/>
                </a:solidFill>
              </a:rPr>
              <a:t>Bu ortaya konan ortak istekler esas itibariyle şunlardan oluşmaktadır;</a:t>
            </a: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3200" dirty="0">
                <a:solidFill>
                  <a:schemeClr val="tx1"/>
                </a:solidFill>
              </a:rPr>
              <a:t>Kaçış veya başka bir çevrede bulunma arzusu,</a:t>
            </a: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3200" dirty="0"/>
              <a:t>Dinlenme ve rahatlama,</a:t>
            </a: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3200" dirty="0"/>
              <a:t>Hoşa gidecek bir ortam arayışı,</a:t>
            </a: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3200" dirty="0"/>
              <a:t>İnsan ilişkileri,</a:t>
            </a: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3200" dirty="0"/>
              <a:t>Bazı faaliyetlere katılma yoluyla ifade ve yaratma ihtiyacı,</a:t>
            </a: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3200" dirty="0"/>
              <a:t>Bazı kültürel isteklere bağlı olarak dış dünyaya karşı duyulan merak ve keşif anlayışı,</a:t>
            </a: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3200" dirty="0"/>
              <a:t>Hissedilen şeylerden alınan zevk, ve,</a:t>
            </a: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3200" dirty="0"/>
              <a:t>Eğlenme ihtiyacıdır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159761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3" y="136478"/>
            <a:ext cx="5740973" cy="6171016"/>
          </a:xfrm>
        </p:spPr>
      </p:pic>
      <p:pic>
        <p:nvPicPr>
          <p:cNvPr id="1026" name="Picture 2" descr="Ä°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576" y="136478"/>
            <a:ext cx="5952930" cy="61710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7936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1192" y="518615"/>
            <a:ext cx="11029616" cy="955343"/>
          </a:xfrm>
        </p:spPr>
        <p:txBody>
          <a:bodyPr>
            <a:normAutofit/>
          </a:bodyPr>
          <a:lstStyle/>
          <a:p>
            <a:r>
              <a:rPr lang="tr-TR" sz="3200" b="1" dirty="0"/>
              <a:t>PAZARIN SOSYO-EKONOMİK ÖZELLİKLERİ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1192" y="2101755"/>
            <a:ext cx="11029615" cy="458564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3600" dirty="0"/>
              <a:t>Animasyon faaliyetlerine katılım üzerine etkili olan bazı faktörler;</a:t>
            </a:r>
          </a:p>
          <a:p>
            <a:pPr>
              <a:buNone/>
            </a:pPr>
            <a:endParaRPr lang="tr-TR" sz="3600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600" dirty="0"/>
              <a:t>Ziyaretçilerin coğrafi kökenleri ve söz konusu bölgeye uzaklıkları,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600" dirty="0"/>
              <a:t>Ziyaretçilerin konuştukları diller,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600" dirty="0"/>
              <a:t>Seçilen gezi biçimleri; bireysel gezi, aile ya da organize geziler gibi,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173634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1192" y="1949116"/>
            <a:ext cx="11029615" cy="2036030"/>
          </a:xfrm>
        </p:spPr>
        <p:txBody>
          <a:bodyPr>
            <a:normAutofit fontScale="85000" lnSpcReduction="10000"/>
          </a:bodyPr>
          <a:lstStyle/>
          <a:p>
            <a:pPr lvl="0">
              <a:buFont typeface="Courier New" panose="02070309020205020404" pitchFamily="49" charset="0"/>
              <a:buChar char="o"/>
            </a:pPr>
            <a:r>
              <a:rPr lang="tr-TR" sz="3200" b="1" dirty="0">
                <a:solidFill>
                  <a:schemeClr val="tx1"/>
                </a:solidFill>
              </a:rPr>
              <a:t>Ziyaretçilerin gelirleri ve harcamaları,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200" b="1" dirty="0">
                <a:solidFill>
                  <a:schemeClr val="tx1"/>
                </a:solidFill>
              </a:rPr>
              <a:t>Ziyaretçilerin tatil ya da izin süreleri ve gezide</a:t>
            </a:r>
            <a:r>
              <a:rPr lang="tr-TR" sz="3200" b="1" dirty="0"/>
              <a:t> bulundukları ortalama süreler,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200" b="1" dirty="0"/>
              <a:t>Ziyaretçilerin yaşları, cinsiyetleri, eğitim düzeyleri vb. gibidir</a:t>
            </a:r>
            <a:r>
              <a:rPr lang="tr-TR" sz="3200" b="1" i="1" dirty="0"/>
              <a:t>.</a:t>
            </a:r>
            <a:endParaRPr lang="tr-TR" sz="3200" b="1" dirty="0"/>
          </a:p>
          <a:p>
            <a:endParaRPr lang="tr-TR" dirty="0"/>
          </a:p>
        </p:txBody>
      </p:sp>
      <p:pic>
        <p:nvPicPr>
          <p:cNvPr id="2050" name="Picture 2" descr="tatÄ±l yerÄ± eglence anÄ±masy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26" y="4199021"/>
            <a:ext cx="9655711" cy="26950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39839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58154"/>
          </a:xfrm>
        </p:spPr>
        <p:txBody>
          <a:bodyPr>
            <a:normAutofit/>
          </a:bodyPr>
          <a:lstStyle/>
          <a:p>
            <a:r>
              <a:rPr lang="tr-TR" sz="3200" b="1" dirty="0"/>
              <a:t>MEVCUT KAYNAKLARIN ANALİZİ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1192" y="2006221"/>
            <a:ext cx="11029615" cy="485177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3600" dirty="0"/>
              <a:t>Animasyon gelişimi üzerine etkisi olan çeşitli unsurlar:</a:t>
            </a:r>
          </a:p>
          <a:p>
            <a:pPr>
              <a:buNone/>
            </a:pPr>
            <a:r>
              <a:rPr lang="tr-TR" sz="3600" i="1" dirty="0"/>
              <a:t> </a:t>
            </a:r>
          </a:p>
          <a:p>
            <a:pPr lvl="0">
              <a:buNone/>
            </a:pPr>
            <a:r>
              <a:rPr lang="tr-TR" sz="3600" b="1" dirty="0"/>
              <a:t>1.İstasyonun Doğal Çekicilikleri:</a:t>
            </a: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3600" dirty="0"/>
              <a:t>Arazi yapısı ve sitler; sitlerin, plajların, kayak alanlarının, nehirlerin ve toprağın özellikleri,</a:t>
            </a: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3600" dirty="0"/>
              <a:t>İklim; mevsimler, ısı, güneş durumu ve etkili rüzgarlar,</a:t>
            </a: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3600" dirty="0"/>
              <a:t>Bitki örtüsü ve hayvanlar; bitki, bahçe ve hayvan türlerinin özellikleri, balık ve kara avcılığı vb. gibi.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809953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1192" y="829056"/>
            <a:ext cx="11029615" cy="4340352"/>
          </a:xfrm>
        </p:spPr>
        <p:txBody>
          <a:bodyPr/>
          <a:lstStyle/>
          <a:p>
            <a:pPr lvl="0">
              <a:buNone/>
            </a:pPr>
            <a:r>
              <a:rPr lang="tr-TR" sz="3600" b="1" dirty="0">
                <a:solidFill>
                  <a:schemeClr val="bg1"/>
                </a:solidFill>
              </a:rPr>
              <a:t>2. Kültürel Çekicilikler: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200" dirty="0"/>
              <a:t>Tarihi unsurlar; tarihsel olaylara tanıklık eden anıt ve yerler,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200" dirty="0"/>
              <a:t>Sanat zenginlikleri; arkeoloji, sanat eserleri, mimari sergiler, çeşitli sanat toplantı ve gösterileri,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200" dirty="0"/>
              <a:t>Diğer uygarlık özellikleri; gelenekleri, şenlikler, folklor, din, yaşam biçimi gibi konular.</a:t>
            </a:r>
          </a:p>
          <a:p>
            <a:endParaRPr lang="tr-TR" dirty="0"/>
          </a:p>
        </p:txBody>
      </p:sp>
      <p:pic>
        <p:nvPicPr>
          <p:cNvPr id="3074" name="Picture 2" descr="tatÄ±l yerÄ± eglence anÄ±masy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624" y="4245149"/>
            <a:ext cx="4547183" cy="24006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51239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0948" y="1925053"/>
            <a:ext cx="5077326" cy="4283242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tr-TR" sz="3800" b="1" dirty="0">
                <a:solidFill>
                  <a:schemeClr val="tx1"/>
                </a:solidFill>
              </a:rPr>
              <a:t>3. Teknik kaynaklar: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600" dirty="0">
                <a:solidFill>
                  <a:schemeClr val="tx1"/>
                </a:solidFill>
              </a:rPr>
              <a:t>Gezilecek tesisler,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600" dirty="0"/>
              <a:t>Bölgede bulunan inşaat ve dekorasyon malzemeleri,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sz="3600" dirty="0"/>
              <a:t>El sanatları</a:t>
            </a:r>
          </a:p>
          <a:p>
            <a:endParaRPr lang="tr-TR" dirty="0"/>
          </a:p>
        </p:txBody>
      </p:sp>
      <p:pic>
        <p:nvPicPr>
          <p:cNvPr id="4098" name="Picture 2" descr="atesle oynanan oyu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441" y="1828800"/>
            <a:ext cx="5727365" cy="47306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22988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1192" y="641445"/>
            <a:ext cx="11029615" cy="5718412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tr-TR" sz="3200" b="1" dirty="0">
                <a:solidFill>
                  <a:schemeClr val="bg1"/>
                </a:solidFill>
              </a:rPr>
              <a:t>4.Bölgesel/Yerel Planda Mevcut Olan Ya da Gerçekleştirilebilecek Olan Eğlence Hizmetleri:</a:t>
            </a:r>
          </a:p>
          <a:p>
            <a:pPr lvl="0" algn="just">
              <a:buNone/>
            </a:pPr>
            <a:endParaRPr lang="tr-TR" sz="3200" b="1" dirty="0">
              <a:solidFill>
                <a:schemeClr val="bg1"/>
              </a:solidFill>
            </a:endParaRP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2800" dirty="0"/>
              <a:t>Sportif hizmetler; kayak pistleri, yat limanı, atıcılık alanları, çeşitli sporların öğretilmesi, safariler ve spor salonları gibi.</a:t>
            </a: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2800" dirty="0"/>
              <a:t>Kültürel nitelikli hizmetler; müze, tiyatro, sinema, sergi salonları, organize geziler, karşılama programları ve geleneksel halkla ilişkiler gibi.</a:t>
            </a: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2800" dirty="0"/>
              <a:t>Çeşitli eğlence hizmetleri; dans salonları, oyun salonları vb.</a:t>
            </a: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tr-TR" sz="2800" dirty="0"/>
              <a:t>Alışveriş hizmetleri; hatıra eşyalar, el yapımı eşyalar, ün kazanmış mallar gibi.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788285731"/>
      </p:ext>
    </p:extLst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Kar Payı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Kar Payı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r Payı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Kar Payı</Template>
  <TotalTime>74</TotalTime>
  <Words>450</Words>
  <Application>Microsoft Office PowerPoint</Application>
  <PresentationFormat>Özel</PresentationFormat>
  <Paragraphs>50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Kar Payı</vt:lpstr>
      <vt:lpstr>TÜKETİCİ İHTİYAÇLARI ve GÜDÜLEME</vt:lpstr>
      <vt:lpstr>Slayt 2</vt:lpstr>
      <vt:lpstr>Slayt 3</vt:lpstr>
      <vt:lpstr>PAZARIN SOSYO-EKONOMİK ÖZELLİKLERİ</vt:lpstr>
      <vt:lpstr>Slayt 5</vt:lpstr>
      <vt:lpstr>MEVCUT KAYNAKLARIN ANALİZİ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TÜKETİCİ İHTİYAÇLARI ve GÜDÜLEME</dc:title>
  <dc:creator>eceats35@gmail.com</dc:creator>
  <cp:lastModifiedBy>Windows Kullanıcısı</cp:lastModifiedBy>
  <cp:revision>15</cp:revision>
  <dcterms:created xsi:type="dcterms:W3CDTF">2018-12-16T05:51:52Z</dcterms:created>
  <dcterms:modified xsi:type="dcterms:W3CDTF">2019-03-15T12:25:20Z</dcterms:modified>
</cp:coreProperties>
</file>