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1" r:id="rId3"/>
    <p:sldId id="270" r:id="rId4"/>
    <p:sldId id="272" r:id="rId5"/>
    <p:sldId id="261" r:id="rId6"/>
    <p:sldId id="262" r:id="rId7"/>
    <p:sldId id="263" r:id="rId8"/>
    <p:sldId id="264" r:id="rId9"/>
    <p:sldId id="265" r:id="rId10"/>
    <p:sldId id="267" r:id="rId11"/>
    <p:sldId id="26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9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338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517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46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580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857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0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099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063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095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36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637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accent4">
              <a:lumMod val="75000"/>
            </a:schemeClr>
          </a:fgClr>
          <a:bgClr>
            <a:schemeClr val="accent4">
              <a:lumMod val="20000"/>
              <a:lumOff val="80000"/>
            </a:schemeClr>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B1330-9EC4-4ECE-BF83-6C93726E9E96}" type="datetimeFigureOut">
              <a:rPr lang="tr-TR">
                <a:solidFill>
                  <a:prstClr val="black">
                    <a:tint val="75000"/>
                  </a:prstClr>
                </a:solidFill>
              </a:rPr>
              <a:pPr/>
              <a:t>08.09.2018</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9817B-8FC4-427F-82EF-3361DCE1F7E0}"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6181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00" y="1841500"/>
            <a:ext cx="10164833" cy="3449931"/>
          </a:xfrm>
        </p:spPr>
        <p:txBody>
          <a:bodyPr>
            <a:normAutofit fontScale="90000"/>
          </a:bodyPr>
          <a:lstStyle/>
          <a:p>
            <a:pPr marL="342900" algn="ctr">
              <a:spcBef>
                <a:spcPts val="1000"/>
              </a:spcBef>
              <a:buClr>
                <a:srgbClr val="A53010"/>
              </a:buClr>
            </a:pPr>
            <a:r>
              <a:rPr lang="tr-TR" b="1" dirty="0">
                <a:latin typeface="Times New Roman" panose="02020603050405020304" pitchFamily="18" charset="0"/>
                <a:ea typeface="Times New Roman" panose="02020603050405020304" pitchFamily="18" charset="0"/>
                <a:cs typeface="Traditional Arabic" panose="02020603050405020304" pitchFamily="18" charset="-78"/>
              </a:rPr>
              <a:t>İsimden isim yapma </a:t>
            </a:r>
            <a:r>
              <a:rPr lang="tr-TR" b="1" dirty="0" smtClean="0">
                <a:latin typeface="Times New Roman" panose="02020603050405020304" pitchFamily="18" charset="0"/>
                <a:ea typeface="Times New Roman" panose="02020603050405020304" pitchFamily="18" charset="0"/>
                <a:cs typeface="Traditional Arabic" panose="02020603050405020304" pitchFamily="18" charset="-78"/>
              </a:rPr>
              <a:t>ekleri</a:t>
            </a:r>
            <a:br>
              <a:rPr lang="tr-TR" b="1" dirty="0" smtClean="0">
                <a:latin typeface="Times New Roman" panose="02020603050405020304" pitchFamily="18" charset="0"/>
                <a:ea typeface="Times New Roman" panose="02020603050405020304" pitchFamily="18" charset="0"/>
                <a:cs typeface="Traditional Arabic" panose="02020603050405020304" pitchFamily="18" charset="-78"/>
              </a:rPr>
            </a:b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Bir isimden doğrudan isim, yer ismi, </a:t>
            </a:r>
            <a:r>
              <a:rPr lang="tr-TR" sz="2700" dirty="0" err="1">
                <a:solidFill>
                  <a:prstClr val="black">
                    <a:lumMod val="75000"/>
                    <a:lumOff val="25000"/>
                  </a:prstClr>
                </a:solidFill>
                <a:latin typeface="Times New Roman" panose="02020603050405020304" pitchFamily="18" charset="0"/>
                <a:ea typeface="Times New Roman" panose="02020603050405020304" pitchFamily="18" charset="0"/>
                <a:cs typeface="+mn-cs"/>
              </a:rPr>
              <a:t>masdar</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ifade eden isim, bir şeyin bir yere aitliğini ifade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eden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isim ya da zaman ve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miktar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ifade eden sıfat yapmak için kullanılan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ek.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Bu ek sonuna geldiği ismin ince veya kalın ünlüye sahip olmasına göre (-</a:t>
            </a:r>
            <a:r>
              <a:rPr lang="tr-TR" sz="2700" i="1" dirty="0" err="1">
                <a:solidFill>
                  <a:prstClr val="black">
                    <a:lumMod val="75000"/>
                    <a:lumOff val="25000"/>
                  </a:prstClr>
                </a:solidFill>
                <a:latin typeface="Times New Roman" panose="02020603050405020304" pitchFamily="18" charset="0"/>
                <a:ea typeface="Times New Roman" panose="02020603050405020304" pitchFamily="18" charset="0"/>
                <a:cs typeface="+mn-cs"/>
              </a:rPr>
              <a:t>lık</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ve -</a:t>
            </a:r>
            <a:r>
              <a:rPr lang="tr-TR" sz="2700" i="1" dirty="0" err="1">
                <a:solidFill>
                  <a:prstClr val="black">
                    <a:lumMod val="75000"/>
                    <a:lumOff val="25000"/>
                  </a:prstClr>
                </a:solidFill>
                <a:latin typeface="Times New Roman" panose="02020603050405020304" pitchFamily="18" charset="0"/>
                <a:ea typeface="Times New Roman" panose="02020603050405020304" pitchFamily="18" charset="0"/>
                <a:cs typeface="+mn-cs"/>
              </a:rPr>
              <a:t>luk</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a:t>
            </a:r>
            <a:r>
              <a:rPr lang="ar-SA" sz="2700" dirty="0">
                <a:solidFill>
                  <a:prstClr val="black">
                    <a:lumMod val="75000"/>
                    <a:lumOff val="25000"/>
                  </a:prstClr>
                </a:solidFill>
                <a:latin typeface="Times New Roman" panose="02020603050405020304" pitchFamily="18" charset="0"/>
                <a:ea typeface="Times New Roman" panose="02020603050405020304" pitchFamily="18" charset="0"/>
              </a:rPr>
              <a:t>لق</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a:t>
            </a:r>
            <a:r>
              <a:rPr lang="tr-TR" sz="2700" i="1" dirty="0" err="1">
                <a:solidFill>
                  <a:prstClr val="black">
                    <a:lumMod val="75000"/>
                    <a:lumOff val="25000"/>
                  </a:prstClr>
                </a:solidFill>
                <a:latin typeface="Times New Roman" panose="02020603050405020304" pitchFamily="18" charset="0"/>
                <a:ea typeface="Times New Roman" panose="02020603050405020304" pitchFamily="18" charset="0"/>
                <a:cs typeface="+mn-cs"/>
              </a:rPr>
              <a:t>lik</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ve -</a:t>
            </a:r>
            <a:r>
              <a:rPr lang="tr-TR" sz="2700" i="1" dirty="0">
                <a:solidFill>
                  <a:prstClr val="black">
                    <a:lumMod val="75000"/>
                    <a:lumOff val="25000"/>
                  </a:prstClr>
                </a:solidFill>
                <a:latin typeface="Times New Roman" panose="02020603050405020304" pitchFamily="18" charset="0"/>
                <a:ea typeface="Times New Roman" panose="02020603050405020304" pitchFamily="18" charset="0"/>
                <a:cs typeface="+mn-cs"/>
              </a:rPr>
              <a:t>lük</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a:t>
            </a:r>
            <a:r>
              <a:rPr lang="ar-SA" sz="2700" dirty="0">
                <a:solidFill>
                  <a:prstClr val="black">
                    <a:lumMod val="75000"/>
                    <a:lumOff val="25000"/>
                  </a:prstClr>
                </a:solidFill>
                <a:latin typeface="Times New Roman" panose="02020603050405020304" pitchFamily="18" charset="0"/>
                <a:ea typeface="Times New Roman" panose="02020603050405020304" pitchFamily="18" charset="0"/>
              </a:rPr>
              <a:t>لك</a:t>
            </a:r>
            <a: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t>) şeklinde yazılır.</a:t>
            </a:r>
            <a:br>
              <a:rPr lang="tr-TR" sz="2700" dirty="0">
                <a:solidFill>
                  <a:prstClr val="black">
                    <a:lumMod val="75000"/>
                    <a:lumOff val="25000"/>
                  </a:prstClr>
                </a:solidFill>
                <a:latin typeface="Times New Roman" panose="02020603050405020304" pitchFamily="18" charset="0"/>
                <a:ea typeface="Times New Roman" panose="02020603050405020304" pitchFamily="18" charset="0"/>
                <a:cs typeface="+mn-cs"/>
              </a:rPr>
            </a:br>
            <a:r>
              <a:rPr lang="tr-TR" b="1" dirty="0" smtClean="0">
                <a:latin typeface="Times New Roman" panose="02020603050405020304" pitchFamily="18" charset="0"/>
                <a:ea typeface="Times New Roman" panose="02020603050405020304" pitchFamily="18" charset="0"/>
                <a:cs typeface="Traditional Arabic" panose="02020603050405020304" pitchFamily="18" charset="-78"/>
              </a:rPr>
              <a:t/>
            </a:r>
            <a:br>
              <a:rPr lang="tr-TR" b="1" dirty="0" smtClean="0">
                <a:latin typeface="Times New Roman" panose="02020603050405020304" pitchFamily="18" charset="0"/>
                <a:ea typeface="Times New Roman" panose="02020603050405020304" pitchFamily="18" charset="0"/>
                <a:cs typeface="Traditional Arabic" panose="02020603050405020304" pitchFamily="18" charset="-78"/>
              </a:rPr>
            </a:br>
            <a:endParaRPr lang="tr-TR" dirty="0"/>
          </a:p>
        </p:txBody>
      </p:sp>
    </p:spTree>
    <p:extLst>
      <p:ext uri="{BB962C8B-B14F-4D97-AF65-F5344CB8AC3E}">
        <p14:creationId xmlns:p14="http://schemas.microsoft.com/office/powerpoint/2010/main" val="2753000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8792" y="0"/>
            <a:ext cx="9261310" cy="6858000"/>
          </a:xfrm>
        </p:spPr>
      </p:pic>
    </p:spTree>
    <p:extLst>
      <p:ext uri="{BB962C8B-B14F-4D97-AF65-F5344CB8AC3E}">
        <p14:creationId xmlns:p14="http://schemas.microsoft.com/office/powerpoint/2010/main" val="409429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9592" y="0"/>
            <a:ext cx="9261310" cy="6858000"/>
          </a:xfrm>
        </p:spPr>
      </p:pic>
    </p:spTree>
    <p:extLst>
      <p:ext uri="{BB962C8B-B14F-4D97-AF65-F5344CB8AC3E}">
        <p14:creationId xmlns:p14="http://schemas.microsoft.com/office/powerpoint/2010/main" val="205590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2"/>
          <p:cNvSpPr>
            <a:spLocks noGrp="1"/>
          </p:cNvSpPr>
          <p:nvPr>
            <p:ph idx="1"/>
          </p:nvPr>
        </p:nvSpPr>
        <p:spPr>
          <a:xfrm>
            <a:off x="838200" y="1270000"/>
            <a:ext cx="10515600" cy="4906963"/>
          </a:xfrm>
        </p:spPr>
        <p:txBody>
          <a:bodyPr numCol="3">
            <a:noAutofit/>
          </a:bodyPr>
          <a:lstStyle/>
          <a:p>
            <a:pPr marL="800100" indent="-457200" algn="just"/>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بياضلق</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beyaz-</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lık</a:t>
            </a: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اونلق</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on-</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luk</a:t>
            </a: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قورقولق</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korku-</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luk</a:t>
            </a:r>
            <a:endParaRPr lang="tr-TR" sz="3600"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0" algn="just">
              <a:buNone/>
            </a:pP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بشلك</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beş-</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lik</a:t>
            </a:r>
            <a:endParaRPr lang="tr-TR" sz="3600" i="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fa-IR" sz="3600" b="1" dirty="0">
                <a:latin typeface="Times New Roman" panose="02020603050405020304" pitchFamily="18" charset="0"/>
                <a:ea typeface="Times New Roman" panose="02020603050405020304" pitchFamily="18" charset="0"/>
                <a:cs typeface="Traditional Arabic" panose="02020603050405020304" pitchFamily="18" charset="-78"/>
              </a:rPr>
              <a:t>چيچكلك</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çiçek-</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lik</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a:p>
            <a:pPr marL="800100" indent="-457200" algn="just"/>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البسـﻪلك</a:t>
            </a:r>
            <a:r>
              <a:rPr lang="tr-TR" sz="3600" b="1" dirty="0">
                <a:latin typeface="Times New Roman" panose="02020603050405020304" pitchFamily="18" charset="0"/>
                <a:ea typeface="Times New Roman" panose="02020603050405020304" pitchFamily="18" charset="0"/>
                <a:cs typeface="Traditional Arabic" panose="02020603050405020304" pitchFamily="18" charset="-78"/>
              </a:rPr>
              <a:t> </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elbise-</a:t>
            </a:r>
            <a:r>
              <a:rPr lang="tr-TR" sz="3600" i="1" dirty="0" err="1">
                <a:latin typeface="Times New Roman" panose="02020603050405020304" pitchFamily="18" charset="0"/>
                <a:ea typeface="Times New Roman" panose="02020603050405020304" pitchFamily="18" charset="0"/>
                <a:cs typeface="Traditional Arabic" panose="02020603050405020304" pitchFamily="18" charset="-78"/>
              </a:rPr>
              <a:t>lik</a:t>
            </a:r>
            <a:endParaRPr lang="tr-TR" sz="3600"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0" algn="just">
              <a:buNone/>
            </a:pPr>
            <a:endParaRPr lang="tr-TR" sz="3600"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fa-IR" sz="3600" b="1" dirty="0">
                <a:latin typeface="Times New Roman" panose="02020603050405020304" pitchFamily="18" charset="0"/>
                <a:ea typeface="Times New Roman" panose="02020603050405020304" pitchFamily="18" charset="0"/>
                <a:cs typeface="Traditional Arabic" panose="02020603050405020304" pitchFamily="18" charset="-78"/>
              </a:rPr>
              <a:t>گوزلك</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göz-lük</a:t>
            </a:r>
          </a:p>
          <a:p>
            <a:pPr marL="800100" indent="-457200" algn="just"/>
            <a:r>
              <a:rPr lang="fa-IR" sz="3600" b="1" dirty="0">
                <a:latin typeface="Times New Roman" panose="02020603050405020304" pitchFamily="18" charset="0"/>
                <a:ea typeface="Times New Roman" panose="02020603050405020304" pitchFamily="18" charset="0"/>
                <a:cs typeface="Traditional Arabic" panose="02020603050405020304" pitchFamily="18" charset="-78"/>
              </a:rPr>
              <a:t>گونلك</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gün-lük</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a:p>
            <a:pPr marL="800100" indent="-457200" algn="just"/>
            <a:r>
              <a:rPr lang="ar-SA" sz="3600" b="1" dirty="0">
                <a:latin typeface="Times New Roman" panose="02020603050405020304" pitchFamily="18" charset="0"/>
                <a:ea typeface="Times New Roman" panose="02020603050405020304" pitchFamily="18" charset="0"/>
                <a:cs typeface="Traditional Arabic" panose="02020603050405020304" pitchFamily="18" charset="-78"/>
              </a:rPr>
              <a:t>يوزلك</a:t>
            </a:r>
            <a:endParaRPr lang="tr-TR" sz="36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800100" indent="-457200" algn="just"/>
            <a:r>
              <a:rPr lang="tr-TR" sz="3600" i="1" dirty="0">
                <a:latin typeface="Times New Roman" panose="02020603050405020304" pitchFamily="18" charset="0"/>
                <a:ea typeface="Times New Roman" panose="02020603050405020304" pitchFamily="18" charset="0"/>
                <a:cs typeface="Traditional Arabic" panose="02020603050405020304" pitchFamily="18" charset="-78"/>
              </a:rPr>
              <a:t>yüz-lük</a:t>
            </a:r>
            <a:r>
              <a:rPr lang="tr-TR" sz="3600" dirty="0">
                <a:latin typeface="Times New Roman" panose="02020603050405020304" pitchFamily="18" charset="0"/>
                <a:ea typeface="Times New Roman" panose="02020603050405020304" pitchFamily="18" charset="0"/>
                <a:cs typeface="Traditional Arabic" panose="02020603050405020304" pitchFamily="18" charset="-78"/>
              </a:rPr>
              <a:t> </a:t>
            </a:r>
          </a:p>
        </p:txBody>
      </p:sp>
    </p:spTree>
    <p:extLst>
      <p:ext uri="{BB962C8B-B14F-4D97-AF65-F5344CB8AC3E}">
        <p14:creationId xmlns:p14="http://schemas.microsoft.com/office/powerpoint/2010/main" val="8615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fade">
                                      <p:cBhvr>
                                        <p:cTn id="62" dur="5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fade">
                                      <p:cBhvr>
                                        <p:cTn id="67" dur="500"/>
                                        <p:tgtEl>
                                          <p:spTgt spid="4">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5" end="15"/>
                                            </p:txEl>
                                          </p:spTgt>
                                        </p:tgtEl>
                                        <p:attrNameLst>
                                          <p:attrName>style.visibility</p:attrName>
                                        </p:attrNameLst>
                                      </p:cBhvr>
                                      <p:to>
                                        <p:strVal val="visible"/>
                                      </p:to>
                                    </p:set>
                                    <p:animEffect transition="in" filter="fade">
                                      <p:cBhvr>
                                        <p:cTn id="72" dur="500"/>
                                        <p:tgtEl>
                                          <p:spTgt spid="4">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16" end="16"/>
                                            </p:txEl>
                                          </p:spTgt>
                                        </p:tgtEl>
                                        <p:attrNameLst>
                                          <p:attrName>style.visibility</p:attrName>
                                        </p:attrNameLst>
                                      </p:cBhvr>
                                      <p:to>
                                        <p:strVal val="visible"/>
                                      </p:to>
                                    </p:set>
                                    <p:animEffect transition="in" filter="fade">
                                      <p:cBhvr>
                                        <p:cTn id="77" dur="500"/>
                                        <p:tgtEl>
                                          <p:spTgt spid="4">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17" end="17"/>
                                            </p:txEl>
                                          </p:spTgt>
                                        </p:tgtEl>
                                        <p:attrNameLst>
                                          <p:attrName>style.visibility</p:attrName>
                                        </p:attrNameLst>
                                      </p:cBhvr>
                                      <p:to>
                                        <p:strVal val="visible"/>
                                      </p:to>
                                    </p:set>
                                    <p:animEffect transition="in" filter="fade">
                                      <p:cBhvr>
                                        <p:cTn id="82" dur="500"/>
                                        <p:tgtEl>
                                          <p:spTgt spid="4">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xEl>
                                              <p:pRg st="18" end="18"/>
                                            </p:txEl>
                                          </p:spTgt>
                                        </p:tgtEl>
                                        <p:attrNameLst>
                                          <p:attrName>style.visibility</p:attrName>
                                        </p:attrNameLst>
                                      </p:cBhvr>
                                      <p:to>
                                        <p:strVal val="visible"/>
                                      </p:to>
                                    </p:set>
                                    <p:animEffect transition="in" filter="fade">
                                      <p:cBhvr>
                                        <p:cTn id="87" dur="500"/>
                                        <p:tgtEl>
                                          <p:spTgt spid="4">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xEl>
                                              <p:pRg st="19" end="19"/>
                                            </p:txEl>
                                          </p:spTgt>
                                        </p:tgtEl>
                                        <p:attrNameLst>
                                          <p:attrName>style.visibility</p:attrName>
                                        </p:attrNameLst>
                                      </p:cBhvr>
                                      <p:to>
                                        <p:strVal val="visible"/>
                                      </p:to>
                                    </p:set>
                                    <p:animEffect transition="in" filter="fade">
                                      <p:cBhvr>
                                        <p:cTn id="92"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240632"/>
            <a:ext cx="9944100" cy="5804568"/>
          </a:xfrm>
        </p:spPr>
        <p:txBody>
          <a:bodyPr>
            <a:normAutofit/>
          </a:bodyPr>
          <a:lstStyle/>
          <a:p>
            <a:pPr indent="449580"/>
            <a:r>
              <a:rPr lang="tr-TR" dirty="0">
                <a:latin typeface="Times New Roman" panose="02020603050405020304" pitchFamily="18" charset="0"/>
                <a:ea typeface="Times New Roman" panose="02020603050405020304" pitchFamily="18" charset="0"/>
                <a:cs typeface="Traditional Arabic" panose="02020603050405020304" pitchFamily="18" charset="-78"/>
              </a:rPr>
              <a:t>Genellikle bir meslek veya işi ifade etmek için bir kelimenin sonuna getirilen </a:t>
            </a:r>
            <a:r>
              <a:rPr lang="tr-TR" dirty="0" smtClean="0">
                <a:latin typeface="Times New Roman" panose="02020603050405020304" pitchFamily="18" charset="0"/>
                <a:ea typeface="Times New Roman" panose="02020603050405020304" pitchFamily="18" charset="0"/>
                <a:cs typeface="Traditional Arabic" panose="02020603050405020304" pitchFamily="18" charset="-78"/>
              </a:rPr>
              <a:t>(-</a:t>
            </a:r>
            <a:r>
              <a:rPr lang="tr-TR" i="1" dirty="0" err="1">
                <a:latin typeface="Times New Roman" panose="02020603050405020304" pitchFamily="18" charset="0"/>
                <a:ea typeface="Times New Roman" panose="02020603050405020304" pitchFamily="18" charset="0"/>
                <a:cs typeface="Traditional Arabic" panose="02020603050405020304" pitchFamily="18" charset="-78"/>
              </a:rPr>
              <a:t>cı</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err="1">
                <a:latin typeface="Times New Roman" panose="02020603050405020304" pitchFamily="18" charset="0"/>
                <a:ea typeface="Times New Roman" panose="02020603050405020304" pitchFamily="18" charset="0"/>
                <a:cs typeface="Traditional Arabic" panose="02020603050405020304" pitchFamily="18" charset="-78"/>
              </a:rPr>
              <a:t>ci</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a:latin typeface="Times New Roman" panose="02020603050405020304" pitchFamily="18" charset="0"/>
                <a:ea typeface="Times New Roman" panose="02020603050405020304" pitchFamily="18" charset="0"/>
                <a:cs typeface="Traditional Arabic" panose="02020603050405020304" pitchFamily="18" charset="-78"/>
              </a:rPr>
              <a:t>-</a:t>
            </a:r>
            <a:r>
              <a:rPr lang="tr-TR" i="1" dirty="0" err="1">
                <a:latin typeface="Times New Roman" panose="02020603050405020304" pitchFamily="18" charset="0"/>
                <a:ea typeface="Times New Roman" panose="02020603050405020304" pitchFamily="18" charset="0"/>
                <a:cs typeface="Traditional Arabic" panose="02020603050405020304" pitchFamily="18" charset="-78"/>
              </a:rPr>
              <a:t>cu</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err="1">
                <a:latin typeface="Times New Roman" panose="02020603050405020304" pitchFamily="18" charset="0"/>
                <a:ea typeface="Times New Roman" panose="02020603050405020304" pitchFamily="18" charset="0"/>
                <a:cs typeface="Traditional Arabic" panose="02020603050405020304" pitchFamily="18" charset="-78"/>
              </a:rPr>
              <a:t>cü</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err="1">
                <a:latin typeface="Times New Roman" panose="02020603050405020304" pitchFamily="18" charset="0"/>
                <a:ea typeface="Times New Roman" panose="02020603050405020304" pitchFamily="18" charset="0"/>
                <a:cs typeface="Traditional Arabic" panose="02020603050405020304" pitchFamily="18" charset="-78"/>
              </a:rPr>
              <a:t>çı</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err="1">
                <a:latin typeface="Times New Roman" panose="02020603050405020304" pitchFamily="18" charset="0"/>
                <a:ea typeface="Times New Roman" panose="02020603050405020304" pitchFamily="18" charset="0"/>
                <a:cs typeface="Traditional Arabic" panose="02020603050405020304" pitchFamily="18" charset="-78"/>
              </a:rPr>
              <a:t>çi</a:t>
            </a:r>
            <a:r>
              <a:rPr lang="tr-TR"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err="1" smtClean="0">
                <a:latin typeface="Times New Roman" panose="02020603050405020304" pitchFamily="18" charset="0"/>
                <a:ea typeface="Times New Roman" panose="02020603050405020304" pitchFamily="18" charset="0"/>
                <a:cs typeface="Traditional Arabic" panose="02020603050405020304" pitchFamily="18" charset="-78"/>
              </a:rPr>
              <a:t>çu</a:t>
            </a:r>
            <a:r>
              <a:rPr lang="tr-TR" i="1" dirty="0" smtClean="0">
                <a:latin typeface="Times New Roman" panose="02020603050405020304" pitchFamily="18" charset="0"/>
                <a:ea typeface="Times New Roman" panose="02020603050405020304" pitchFamily="18" charset="0"/>
                <a:cs typeface="Traditional Arabic" panose="02020603050405020304" pitchFamily="18" charset="-78"/>
              </a:rPr>
              <a:t>,</a:t>
            </a:r>
            <a:r>
              <a:rPr lang="tr-TR" dirty="0" smtClean="0">
                <a:latin typeface="Times New Roman" panose="02020603050405020304" pitchFamily="18" charset="0"/>
                <a:ea typeface="Times New Roman" panose="02020603050405020304" pitchFamily="18" charset="0"/>
                <a:cs typeface="Traditional Arabic" panose="02020603050405020304" pitchFamily="18" charset="-78"/>
              </a:rPr>
              <a:t> -</a:t>
            </a:r>
            <a:r>
              <a:rPr lang="tr-TR" i="1" dirty="0" err="1" smtClean="0">
                <a:latin typeface="Times New Roman" panose="02020603050405020304" pitchFamily="18" charset="0"/>
                <a:ea typeface="Times New Roman" panose="02020603050405020304" pitchFamily="18" charset="0"/>
                <a:cs typeface="Traditional Arabic" panose="02020603050405020304" pitchFamily="18" charset="-78"/>
              </a:rPr>
              <a:t>çü</a:t>
            </a:r>
            <a:r>
              <a:rPr lang="tr-TR" dirty="0" smtClean="0">
                <a:latin typeface="Times New Roman" panose="02020603050405020304" pitchFamily="18" charset="0"/>
                <a:ea typeface="Times New Roman" panose="02020603050405020304" pitchFamily="18" charset="0"/>
                <a:cs typeface="Traditional Arabic" panose="02020603050405020304" pitchFamily="18" charset="-78"/>
              </a:rPr>
              <a:t>) ekleri</a:t>
            </a:r>
            <a:r>
              <a:rPr lang="tr-TR" dirty="0" smtClean="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cs typeface="Traditional Arabic" panose="02020603050405020304" pitchFamily="18" charset="-78"/>
              </a:rPr>
              <a:t>(</a:t>
            </a:r>
            <a:r>
              <a:rPr lang="ar-SA" dirty="0">
                <a:latin typeface="Times New Roman" panose="02020603050405020304" pitchFamily="18" charset="0"/>
                <a:ea typeface="Times New Roman" panose="02020603050405020304" pitchFamily="18" charset="0"/>
                <a:cs typeface="Traditional Arabic" panose="02020603050405020304" pitchFamily="18" charset="-78"/>
              </a:rPr>
              <a:t>جى</a:t>
            </a:r>
            <a:r>
              <a:rPr lang="tr-TR" dirty="0">
                <a:latin typeface="Times New Roman" panose="02020603050405020304" pitchFamily="18" charset="0"/>
                <a:ea typeface="Times New Roman" panose="02020603050405020304" pitchFamily="18" charset="0"/>
                <a:cs typeface="Traditional Arabic" panose="02020603050405020304" pitchFamily="18" charset="-78"/>
              </a:rPr>
              <a:t>) şeklinde </a:t>
            </a:r>
            <a:r>
              <a:rPr lang="tr-TR" dirty="0" smtClean="0">
                <a:latin typeface="Times New Roman" panose="02020603050405020304" pitchFamily="18" charset="0"/>
                <a:ea typeface="Times New Roman" panose="02020603050405020304" pitchFamily="18" charset="0"/>
                <a:cs typeface="Traditional Arabic" panose="02020603050405020304" pitchFamily="18" charset="-78"/>
              </a:rPr>
              <a:t>yazılır.</a:t>
            </a:r>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2609639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104900" y="622300"/>
            <a:ext cx="11912600" cy="5554663"/>
          </a:xfrm>
        </p:spPr>
        <p:txBody>
          <a:bodyPr numCol="4">
            <a:normAutofit/>
          </a:bodyPr>
          <a:lstStyle/>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كراجى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kira-</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cı</a:t>
            </a:r>
            <a:endParaRPr lang="tr-TR" sz="3200"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fa-IR" sz="3200" b="1" dirty="0">
                <a:latin typeface="Times New Roman" panose="02020603050405020304" pitchFamily="18" charset="0"/>
                <a:ea typeface="Times New Roman" panose="02020603050405020304" pitchFamily="18" charset="0"/>
                <a:cs typeface="Traditional Arabic" panose="02020603050405020304" pitchFamily="18" charset="-78"/>
              </a:rPr>
              <a:t>گميجى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gemi-ci</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دميرجى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demir-ci</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قوروجى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koru-</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cu</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سوروجى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sürü-</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cü</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يوزوجى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yüzü-</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cü</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كتابجى</a:t>
            </a:r>
            <a:endParaRPr lang="tr-TR" sz="3200" b="1" dirty="0">
              <a:latin typeface="Times New Roman" panose="02020603050405020304" pitchFamily="18" charset="0"/>
              <a:ea typeface="Times New Roman" panose="02020603050405020304" pitchFamily="18" charset="0"/>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kitap-</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çı</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fa-IR" sz="3200" b="1" dirty="0">
                <a:latin typeface="Times New Roman" panose="02020603050405020304" pitchFamily="18" charset="0"/>
                <a:ea typeface="Times New Roman" panose="02020603050405020304" pitchFamily="18" charset="0"/>
                <a:cs typeface="Traditional Arabic" panose="02020603050405020304" pitchFamily="18" charset="-78"/>
              </a:rPr>
              <a:t>چ</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يقريقجى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çıkrık-</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çı</a:t>
            </a:r>
            <a:endParaRPr lang="tr-TR" sz="3200"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عرقجى</a:t>
            </a:r>
            <a:endParaRPr lang="tr-TR" sz="3200" b="1"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ırk-</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çı</a:t>
            </a:r>
            <a:endParaRPr lang="tr-TR" sz="3200"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ايشجى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iş-</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çi</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حديثجى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hadis-</a:t>
            </a:r>
            <a:r>
              <a:rPr lang="tr-TR" sz="3200" dirty="0" err="1">
                <a:latin typeface="Times New Roman" panose="02020603050405020304" pitchFamily="18" charset="0"/>
                <a:ea typeface="Times New Roman" panose="02020603050405020304" pitchFamily="18" charset="0"/>
                <a:cs typeface="Traditional Arabic" panose="02020603050405020304" pitchFamily="18" charset="-78"/>
              </a:rPr>
              <a:t>çi</a:t>
            </a:r>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 </a:t>
            </a:r>
          </a:p>
          <a:p>
            <a:pPr indent="449580" algn="just"/>
            <a:r>
              <a:rPr lang="ar-SA" sz="3200" b="1" dirty="0" smtClean="0">
                <a:latin typeface="Times New Roman" panose="02020603050405020304" pitchFamily="18" charset="0"/>
                <a:ea typeface="Times New Roman" panose="02020603050405020304" pitchFamily="18" charset="0"/>
                <a:cs typeface="Traditional Arabic" panose="02020603050405020304" pitchFamily="18" charset="-78"/>
              </a:rPr>
              <a:t>يوغورتجى</a:t>
            </a:r>
            <a:endParaRPr lang="tr-TR" sz="3200" i="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i="1" dirty="0">
                <a:latin typeface="Times New Roman" panose="02020603050405020304" pitchFamily="18" charset="0"/>
                <a:ea typeface="Times New Roman" panose="02020603050405020304" pitchFamily="18" charset="0"/>
                <a:cs typeface="Traditional Arabic" panose="02020603050405020304" pitchFamily="18" charset="-78"/>
              </a:rPr>
              <a:t>yoğurt-</a:t>
            </a:r>
            <a:r>
              <a:rPr lang="tr-TR" sz="3200" i="1" dirty="0" err="1">
                <a:latin typeface="Times New Roman" panose="02020603050405020304" pitchFamily="18" charset="0"/>
                <a:ea typeface="Times New Roman" panose="02020603050405020304" pitchFamily="18" charset="0"/>
                <a:cs typeface="Traditional Arabic" panose="02020603050405020304" pitchFamily="18" charset="-78"/>
              </a:rPr>
              <a:t>çu</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حقوقجى</a:t>
            </a:r>
            <a:endParaRPr lang="tr-TR" sz="3200" b="1"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r>
              <a:rPr lang="tr-TR" sz="3200" dirty="0">
                <a:latin typeface="Times New Roman" panose="02020603050405020304" pitchFamily="18" charset="0"/>
                <a:ea typeface="Times New Roman" panose="02020603050405020304" pitchFamily="18" charset="0"/>
                <a:cs typeface="Traditional Arabic" panose="02020603050405020304" pitchFamily="18" charset="-78"/>
              </a:rPr>
              <a:t>hukuk-</a:t>
            </a:r>
            <a:r>
              <a:rPr lang="tr-TR" sz="3200" dirty="0" err="1">
                <a:latin typeface="Times New Roman" panose="02020603050405020304" pitchFamily="18" charset="0"/>
                <a:ea typeface="Times New Roman" panose="02020603050405020304" pitchFamily="18" charset="0"/>
                <a:cs typeface="Traditional Arabic" panose="02020603050405020304" pitchFamily="18" charset="-78"/>
              </a:rPr>
              <a:t>çu</a:t>
            </a:r>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indent="449580" algn="just"/>
            <a:endParaRPr lang="tr-TR" sz="3200" dirty="0">
              <a:latin typeface="Times New Roman" panose="02020603050405020304" pitchFamily="18" charset="0"/>
              <a:ea typeface="Times New Roman" panose="02020603050405020304" pitchFamily="18" charset="0"/>
              <a:cs typeface="Traditional Arabic" panose="02020603050405020304" pitchFamily="18" charset="-78"/>
            </a:endParaRPr>
          </a:p>
          <a:p>
            <a:pPr marL="0" indent="0">
              <a:buNone/>
            </a:pPr>
            <a:endParaRPr lang="tr-TR" dirty="0"/>
          </a:p>
        </p:txBody>
      </p:sp>
    </p:spTree>
    <p:extLst>
      <p:ext uri="{BB962C8B-B14F-4D97-AF65-F5344CB8AC3E}">
        <p14:creationId xmlns:p14="http://schemas.microsoft.com/office/powerpoint/2010/main" val="34533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 calcmode="lin" valueType="num">
                                      <p:cBhvr additive="base">
                                        <p:cTn id="85"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2" fill="hold" grpId="0" nodeType="click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 calcmode="lin" valueType="num">
                                      <p:cBhvr additive="base">
                                        <p:cTn id="91"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2" fill="hold" grpId="0" nodeType="clickEffect">
                                  <p:stCondLst>
                                    <p:cond delay="0"/>
                                  </p:stCondLst>
                                  <p:childTnLst>
                                    <p:set>
                                      <p:cBhvr>
                                        <p:cTn id="96" dur="1" fill="hold">
                                          <p:stCondLst>
                                            <p:cond delay="0"/>
                                          </p:stCondLst>
                                        </p:cTn>
                                        <p:tgtEl>
                                          <p:spTgt spid="4">
                                            <p:txEl>
                                              <p:pRg st="15" end="15"/>
                                            </p:txEl>
                                          </p:spTgt>
                                        </p:tgtEl>
                                        <p:attrNameLst>
                                          <p:attrName>style.visibility</p:attrName>
                                        </p:attrNameLst>
                                      </p:cBhvr>
                                      <p:to>
                                        <p:strVal val="visible"/>
                                      </p:to>
                                    </p:set>
                                    <p:anim calcmode="lin" valueType="num">
                                      <p:cBhvr additive="base">
                                        <p:cTn id="97" dur="5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2" fill="hold" grpId="0" nodeType="clickEffect">
                                  <p:stCondLst>
                                    <p:cond delay="0"/>
                                  </p:stCondLst>
                                  <p:childTnLst>
                                    <p:set>
                                      <p:cBhvr>
                                        <p:cTn id="102" dur="1" fill="hold">
                                          <p:stCondLst>
                                            <p:cond delay="0"/>
                                          </p:stCondLst>
                                        </p:cTn>
                                        <p:tgtEl>
                                          <p:spTgt spid="4">
                                            <p:txEl>
                                              <p:pRg st="16" end="16"/>
                                            </p:txEl>
                                          </p:spTgt>
                                        </p:tgtEl>
                                        <p:attrNameLst>
                                          <p:attrName>style.visibility</p:attrName>
                                        </p:attrNameLst>
                                      </p:cBhvr>
                                      <p:to>
                                        <p:strVal val="visible"/>
                                      </p:to>
                                    </p:set>
                                    <p:anim calcmode="lin" valueType="num">
                                      <p:cBhvr additive="base">
                                        <p:cTn id="103" dur="500" fill="hold"/>
                                        <p:tgtEl>
                                          <p:spTgt spid="4">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2" fill="hold" grpId="0" nodeType="clickEffect">
                                  <p:stCondLst>
                                    <p:cond delay="0"/>
                                  </p:stCondLst>
                                  <p:childTnLst>
                                    <p:set>
                                      <p:cBhvr>
                                        <p:cTn id="108" dur="1" fill="hold">
                                          <p:stCondLst>
                                            <p:cond delay="0"/>
                                          </p:stCondLst>
                                        </p:cTn>
                                        <p:tgtEl>
                                          <p:spTgt spid="4">
                                            <p:txEl>
                                              <p:pRg st="17" end="17"/>
                                            </p:txEl>
                                          </p:spTgt>
                                        </p:tgtEl>
                                        <p:attrNameLst>
                                          <p:attrName>style.visibility</p:attrName>
                                        </p:attrNameLst>
                                      </p:cBhvr>
                                      <p:to>
                                        <p:strVal val="visible"/>
                                      </p:to>
                                    </p:set>
                                    <p:anim calcmode="lin" valueType="num">
                                      <p:cBhvr additive="base">
                                        <p:cTn id="109" dur="500" fill="hold"/>
                                        <p:tgtEl>
                                          <p:spTgt spid="4">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2" fill="hold" grpId="0" nodeType="clickEffect">
                                  <p:stCondLst>
                                    <p:cond delay="0"/>
                                  </p:stCondLst>
                                  <p:childTnLst>
                                    <p:set>
                                      <p:cBhvr>
                                        <p:cTn id="114" dur="1" fill="hold">
                                          <p:stCondLst>
                                            <p:cond delay="0"/>
                                          </p:stCondLst>
                                        </p:cTn>
                                        <p:tgtEl>
                                          <p:spTgt spid="4">
                                            <p:txEl>
                                              <p:pRg st="18" end="18"/>
                                            </p:txEl>
                                          </p:spTgt>
                                        </p:tgtEl>
                                        <p:attrNameLst>
                                          <p:attrName>style.visibility</p:attrName>
                                        </p:attrNameLst>
                                      </p:cBhvr>
                                      <p:to>
                                        <p:strVal val="visible"/>
                                      </p:to>
                                    </p:set>
                                    <p:anim calcmode="lin" valueType="num">
                                      <p:cBhvr additive="base">
                                        <p:cTn id="115" dur="500" fill="hold"/>
                                        <p:tgtEl>
                                          <p:spTgt spid="4">
                                            <p:txEl>
                                              <p:pRg st="18" end="1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2" fill="hold" grpId="0" nodeType="clickEffect">
                                  <p:stCondLst>
                                    <p:cond delay="0"/>
                                  </p:stCondLst>
                                  <p:childTnLst>
                                    <p:set>
                                      <p:cBhvr>
                                        <p:cTn id="120" dur="1" fill="hold">
                                          <p:stCondLst>
                                            <p:cond delay="0"/>
                                          </p:stCondLst>
                                        </p:cTn>
                                        <p:tgtEl>
                                          <p:spTgt spid="4">
                                            <p:txEl>
                                              <p:pRg st="19" end="19"/>
                                            </p:txEl>
                                          </p:spTgt>
                                        </p:tgtEl>
                                        <p:attrNameLst>
                                          <p:attrName>style.visibility</p:attrName>
                                        </p:attrNameLst>
                                      </p:cBhvr>
                                      <p:to>
                                        <p:strVal val="visible"/>
                                      </p:to>
                                    </p:set>
                                    <p:anim calcmode="lin" valueType="num">
                                      <p:cBhvr additive="base">
                                        <p:cTn id="121" dur="500" fill="hold"/>
                                        <p:tgtEl>
                                          <p:spTgt spid="4">
                                            <p:txEl>
                                              <p:pRg st="19" end="19"/>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4">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2" fill="hold" grpId="0" nodeType="clickEffect">
                                  <p:stCondLst>
                                    <p:cond delay="0"/>
                                  </p:stCondLst>
                                  <p:childTnLst>
                                    <p:set>
                                      <p:cBhvr>
                                        <p:cTn id="126" dur="1" fill="hold">
                                          <p:stCondLst>
                                            <p:cond delay="0"/>
                                          </p:stCondLst>
                                        </p:cTn>
                                        <p:tgtEl>
                                          <p:spTgt spid="4">
                                            <p:txEl>
                                              <p:pRg st="20" end="20"/>
                                            </p:txEl>
                                          </p:spTgt>
                                        </p:tgtEl>
                                        <p:attrNameLst>
                                          <p:attrName>style.visibility</p:attrName>
                                        </p:attrNameLst>
                                      </p:cBhvr>
                                      <p:to>
                                        <p:strVal val="visible"/>
                                      </p:to>
                                    </p:set>
                                    <p:anim calcmode="lin" valueType="num">
                                      <p:cBhvr additive="base">
                                        <p:cTn id="127" dur="500" fill="hold"/>
                                        <p:tgtEl>
                                          <p:spTgt spid="4">
                                            <p:txEl>
                                              <p:pRg st="20" end="2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4">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2" fill="hold" grpId="0" nodeType="clickEffect">
                                  <p:stCondLst>
                                    <p:cond delay="0"/>
                                  </p:stCondLst>
                                  <p:childTnLst>
                                    <p:set>
                                      <p:cBhvr>
                                        <p:cTn id="132" dur="1" fill="hold">
                                          <p:stCondLst>
                                            <p:cond delay="0"/>
                                          </p:stCondLst>
                                        </p:cTn>
                                        <p:tgtEl>
                                          <p:spTgt spid="4">
                                            <p:txEl>
                                              <p:pRg st="21" end="21"/>
                                            </p:txEl>
                                          </p:spTgt>
                                        </p:tgtEl>
                                        <p:attrNameLst>
                                          <p:attrName>style.visibility</p:attrName>
                                        </p:attrNameLst>
                                      </p:cBhvr>
                                      <p:to>
                                        <p:strVal val="visible"/>
                                      </p:to>
                                    </p:set>
                                    <p:anim calcmode="lin" valueType="num">
                                      <p:cBhvr additive="base">
                                        <p:cTn id="133" dur="500" fill="hold"/>
                                        <p:tgtEl>
                                          <p:spTgt spid="4">
                                            <p:txEl>
                                              <p:pRg st="21" end="21"/>
                                            </p:txEl>
                                          </p:spTgt>
                                        </p:tgtEl>
                                        <p:attrNameLst>
                                          <p:attrName>ppt_x</p:attrName>
                                        </p:attrNameLst>
                                      </p:cBhvr>
                                      <p:tavLst>
                                        <p:tav tm="0">
                                          <p:val>
                                            <p:strVal val="0-#ppt_w/2"/>
                                          </p:val>
                                        </p:tav>
                                        <p:tav tm="100000">
                                          <p:val>
                                            <p:strVal val="#ppt_x"/>
                                          </p:val>
                                        </p:tav>
                                      </p:tavLst>
                                    </p:anim>
                                    <p:anim calcmode="lin" valueType="num">
                                      <p:cBhvr additive="base">
                                        <p:cTn id="134" dur="500" fill="hold"/>
                                        <p:tgtEl>
                                          <p:spTgt spid="4">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12" fill="hold" grpId="0" nodeType="clickEffect">
                                  <p:stCondLst>
                                    <p:cond delay="0"/>
                                  </p:stCondLst>
                                  <p:childTnLst>
                                    <p:set>
                                      <p:cBhvr>
                                        <p:cTn id="138" dur="1" fill="hold">
                                          <p:stCondLst>
                                            <p:cond delay="0"/>
                                          </p:stCondLst>
                                        </p:cTn>
                                        <p:tgtEl>
                                          <p:spTgt spid="4">
                                            <p:txEl>
                                              <p:pRg st="22" end="22"/>
                                            </p:txEl>
                                          </p:spTgt>
                                        </p:tgtEl>
                                        <p:attrNameLst>
                                          <p:attrName>style.visibility</p:attrName>
                                        </p:attrNameLst>
                                      </p:cBhvr>
                                      <p:to>
                                        <p:strVal val="visible"/>
                                      </p:to>
                                    </p:set>
                                    <p:anim calcmode="lin" valueType="num">
                                      <p:cBhvr additive="base">
                                        <p:cTn id="139" dur="500" fill="hold"/>
                                        <p:tgtEl>
                                          <p:spTgt spid="4">
                                            <p:txEl>
                                              <p:pRg st="22" end="22"/>
                                            </p:txEl>
                                          </p:spTgt>
                                        </p:tgtEl>
                                        <p:attrNameLst>
                                          <p:attrName>ppt_x</p:attrName>
                                        </p:attrNameLst>
                                      </p:cBhvr>
                                      <p:tavLst>
                                        <p:tav tm="0">
                                          <p:val>
                                            <p:strVal val="0-#ppt_w/2"/>
                                          </p:val>
                                        </p:tav>
                                        <p:tav tm="100000">
                                          <p:val>
                                            <p:strVal val="#ppt_x"/>
                                          </p:val>
                                        </p:tav>
                                      </p:tavLst>
                                    </p:anim>
                                    <p:anim calcmode="lin" valueType="num">
                                      <p:cBhvr additive="base">
                                        <p:cTn id="140" dur="500" fill="hold"/>
                                        <p:tgtEl>
                                          <p:spTgt spid="4">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12" fill="hold" grpId="0" nodeType="clickEffect">
                                  <p:stCondLst>
                                    <p:cond delay="0"/>
                                  </p:stCondLst>
                                  <p:childTnLst>
                                    <p:set>
                                      <p:cBhvr>
                                        <p:cTn id="144" dur="1" fill="hold">
                                          <p:stCondLst>
                                            <p:cond delay="0"/>
                                          </p:stCondLst>
                                        </p:cTn>
                                        <p:tgtEl>
                                          <p:spTgt spid="4">
                                            <p:txEl>
                                              <p:pRg st="23" end="23"/>
                                            </p:txEl>
                                          </p:spTgt>
                                        </p:tgtEl>
                                        <p:attrNameLst>
                                          <p:attrName>style.visibility</p:attrName>
                                        </p:attrNameLst>
                                      </p:cBhvr>
                                      <p:to>
                                        <p:strVal val="visible"/>
                                      </p:to>
                                    </p:set>
                                    <p:anim calcmode="lin" valueType="num">
                                      <p:cBhvr additive="base">
                                        <p:cTn id="145" dur="500" fill="hold"/>
                                        <p:tgtEl>
                                          <p:spTgt spid="4">
                                            <p:txEl>
                                              <p:pRg st="23" end="23"/>
                                            </p:txEl>
                                          </p:spTgt>
                                        </p:tgtEl>
                                        <p:attrNameLst>
                                          <p:attrName>ppt_x</p:attrName>
                                        </p:attrNameLst>
                                      </p:cBhvr>
                                      <p:tavLst>
                                        <p:tav tm="0">
                                          <p:val>
                                            <p:strVal val="0-#ppt_w/2"/>
                                          </p:val>
                                        </p:tav>
                                        <p:tav tm="100000">
                                          <p:val>
                                            <p:strVal val="#ppt_x"/>
                                          </p:val>
                                        </p:tav>
                                      </p:tavLst>
                                    </p:anim>
                                    <p:anim calcmode="lin" valueType="num">
                                      <p:cBhvr additive="base">
                                        <p:cTn id="146" dur="500" fill="hold"/>
                                        <p:tgtEl>
                                          <p:spTgt spid="4">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12" fill="hold" grpId="0" nodeType="clickEffect">
                                  <p:stCondLst>
                                    <p:cond delay="0"/>
                                  </p:stCondLst>
                                  <p:childTnLst>
                                    <p:set>
                                      <p:cBhvr>
                                        <p:cTn id="150" dur="1" fill="hold">
                                          <p:stCondLst>
                                            <p:cond delay="0"/>
                                          </p:stCondLst>
                                        </p:cTn>
                                        <p:tgtEl>
                                          <p:spTgt spid="4">
                                            <p:txEl>
                                              <p:pRg st="24" end="24"/>
                                            </p:txEl>
                                          </p:spTgt>
                                        </p:tgtEl>
                                        <p:attrNameLst>
                                          <p:attrName>style.visibility</p:attrName>
                                        </p:attrNameLst>
                                      </p:cBhvr>
                                      <p:to>
                                        <p:strVal val="visible"/>
                                      </p:to>
                                    </p:set>
                                    <p:anim calcmode="lin" valueType="num">
                                      <p:cBhvr additive="base">
                                        <p:cTn id="151" dur="500" fill="hold"/>
                                        <p:tgtEl>
                                          <p:spTgt spid="4">
                                            <p:txEl>
                                              <p:pRg st="24" end="24"/>
                                            </p:txEl>
                                          </p:spTgt>
                                        </p:tgtEl>
                                        <p:attrNameLst>
                                          <p:attrName>ppt_x</p:attrName>
                                        </p:attrNameLst>
                                      </p:cBhvr>
                                      <p:tavLst>
                                        <p:tav tm="0">
                                          <p:val>
                                            <p:strVal val="0-#ppt_w/2"/>
                                          </p:val>
                                        </p:tav>
                                        <p:tav tm="100000">
                                          <p:val>
                                            <p:strVal val="#ppt_x"/>
                                          </p:val>
                                        </p:tav>
                                      </p:tavLst>
                                    </p:anim>
                                    <p:anim calcmode="lin" valueType="num">
                                      <p:cBhvr additive="base">
                                        <p:cTn id="152" dur="500" fill="hold"/>
                                        <p:tgtEl>
                                          <p:spTgt spid="4">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2" fill="hold" grpId="0" nodeType="clickEffect">
                                  <p:stCondLst>
                                    <p:cond delay="0"/>
                                  </p:stCondLst>
                                  <p:childTnLst>
                                    <p:set>
                                      <p:cBhvr>
                                        <p:cTn id="156" dur="1" fill="hold">
                                          <p:stCondLst>
                                            <p:cond delay="0"/>
                                          </p:stCondLst>
                                        </p:cTn>
                                        <p:tgtEl>
                                          <p:spTgt spid="4">
                                            <p:txEl>
                                              <p:pRg st="25" end="25"/>
                                            </p:txEl>
                                          </p:spTgt>
                                        </p:tgtEl>
                                        <p:attrNameLst>
                                          <p:attrName>style.visibility</p:attrName>
                                        </p:attrNameLst>
                                      </p:cBhvr>
                                      <p:to>
                                        <p:strVal val="visible"/>
                                      </p:to>
                                    </p:set>
                                    <p:anim calcmode="lin" valueType="num">
                                      <p:cBhvr additive="base">
                                        <p:cTn id="157" dur="500" fill="hold"/>
                                        <p:tgtEl>
                                          <p:spTgt spid="4">
                                            <p:txEl>
                                              <p:pRg st="25" end="25"/>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
                                            <p:txEl>
                                              <p:pRg st="25"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8103" y="24613"/>
            <a:ext cx="9228072" cy="6833387"/>
          </a:xfrm>
        </p:spPr>
      </p:pic>
    </p:spTree>
    <p:extLst>
      <p:ext uri="{BB962C8B-B14F-4D97-AF65-F5344CB8AC3E}">
        <p14:creationId xmlns:p14="http://schemas.microsoft.com/office/powerpoint/2010/main" val="294544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5098" y="0"/>
            <a:ext cx="9244697" cy="6845698"/>
          </a:xfrm>
        </p:spPr>
      </p:pic>
    </p:spTree>
    <p:extLst>
      <p:ext uri="{BB962C8B-B14F-4D97-AF65-F5344CB8AC3E}">
        <p14:creationId xmlns:p14="http://schemas.microsoft.com/office/powerpoint/2010/main" val="424813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1354" y="0"/>
            <a:ext cx="9261310" cy="6858000"/>
          </a:xfrm>
        </p:spPr>
      </p:pic>
    </p:spTree>
    <p:extLst>
      <p:ext uri="{BB962C8B-B14F-4D97-AF65-F5344CB8AC3E}">
        <p14:creationId xmlns:p14="http://schemas.microsoft.com/office/powerpoint/2010/main" val="345284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5347" y="0"/>
            <a:ext cx="9261310" cy="6858000"/>
          </a:xfrm>
        </p:spPr>
      </p:pic>
    </p:spTree>
    <p:extLst>
      <p:ext uri="{BB962C8B-B14F-4D97-AF65-F5344CB8AC3E}">
        <p14:creationId xmlns:p14="http://schemas.microsoft.com/office/powerpoint/2010/main" val="147408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3692" y="0"/>
            <a:ext cx="9261310" cy="6858000"/>
          </a:xfrm>
        </p:spPr>
      </p:pic>
    </p:spTree>
    <p:extLst>
      <p:ext uri="{BB962C8B-B14F-4D97-AF65-F5344CB8AC3E}">
        <p14:creationId xmlns:p14="http://schemas.microsoft.com/office/powerpoint/2010/main" val="2645716229"/>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95</Words>
  <Application>Microsoft Office PowerPoint</Application>
  <PresentationFormat>Geniş ekran</PresentationFormat>
  <Paragraphs>48</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Calibri</vt:lpstr>
      <vt:lpstr>Calibri Light</vt:lpstr>
      <vt:lpstr>Times New Roman</vt:lpstr>
      <vt:lpstr>Traditional Arabic</vt:lpstr>
      <vt:lpstr>1_Office Teması</vt:lpstr>
      <vt:lpstr>İsimden isim yapma ekleri Bir isimden doğrudan isim, yer ismi, masdar ifade eden isim, bir şeyin bir yere aitliğini ifade eden isim ya da zaman ve miktar ifade eden sıfat yapmak için kullanılan ek. Bu ek sonuna geldiği ismin ince veya kalın ünlüye sahip olmasına göre (-lık ve -luk) (لق);  (-lik ve -lük) (لك) şeklinde yazılır.  </vt:lpstr>
      <vt:lpstr>PowerPoint Sunusu</vt:lpstr>
      <vt:lpstr>Genellikle bir meslek veya işi ifade etmek için bir kelimenin sonuna getirilen (-cı, -ci, -cu, -cü, -çı, -çi, -çu, -çü) ekleri (جى) şeklinde yazılır.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MoTuN 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aaaaa</dc:creator>
  <cp:lastModifiedBy>aaaaa</cp:lastModifiedBy>
  <cp:revision>3</cp:revision>
  <dcterms:created xsi:type="dcterms:W3CDTF">2018-09-08T08:45:46Z</dcterms:created>
  <dcterms:modified xsi:type="dcterms:W3CDTF">2018-09-08T17:34:59Z</dcterms:modified>
</cp:coreProperties>
</file>