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1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C9-6658-A845-AB8E-EBEE11D45CD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DD4-A59A-3845-BC8B-75915E343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C9-6658-A845-AB8E-EBEE11D45CD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DD4-A59A-3845-BC8B-75915E343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3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C9-6658-A845-AB8E-EBEE11D45CD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DD4-A59A-3845-BC8B-75915E343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246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609600" y="292100"/>
            <a:ext cx="10972800" cy="5727700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x-none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x-none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4F13476-43AC-B140-A7FF-8844DBAB8151}" type="slidenum">
              <a:rPr lang="tr-TR" altLang="x-none"/>
              <a:pPr/>
              <a:t>‹#›</a:t>
            </a:fld>
            <a:endParaRPr lang="tr-TR" altLang="x-none"/>
          </a:p>
        </p:txBody>
      </p:sp>
    </p:spTree>
    <p:extLst>
      <p:ext uri="{BB962C8B-B14F-4D97-AF65-F5344CB8AC3E}">
        <p14:creationId xmlns:p14="http://schemas.microsoft.com/office/powerpoint/2010/main" val="147972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C9-6658-A845-AB8E-EBEE11D45CD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DD4-A59A-3845-BC8B-75915E343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933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C9-6658-A845-AB8E-EBEE11D45CD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DD4-A59A-3845-BC8B-75915E343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006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C9-6658-A845-AB8E-EBEE11D45CD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DD4-A59A-3845-BC8B-75915E343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69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C9-6658-A845-AB8E-EBEE11D45CD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DD4-A59A-3845-BC8B-75915E343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55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C9-6658-A845-AB8E-EBEE11D45CD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DD4-A59A-3845-BC8B-75915E343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41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C9-6658-A845-AB8E-EBEE11D45CD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DD4-A59A-3845-BC8B-75915E343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89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C9-6658-A845-AB8E-EBEE11D45CD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DD4-A59A-3845-BC8B-75915E343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70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C9-6658-A845-AB8E-EBEE11D45CD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DD4-A59A-3845-BC8B-75915E343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864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AA7C9-6658-A845-AB8E-EBEE11D45CD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2CDD4-A59A-3845-BC8B-75915E343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27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782889" y="1052514"/>
            <a:ext cx="656907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x-none" sz="3600" b="1">
                <a:solidFill>
                  <a:srgbClr val="FF3300"/>
                </a:solidFill>
              </a:rPr>
              <a:t>GENETİK MÜHENDİSLİĞİ VE YAŞAMIMIZDAKİ YERİ</a:t>
            </a:r>
          </a:p>
          <a:p>
            <a:pPr algn="ctr"/>
            <a:endParaRPr lang="tr-TR" altLang="x-none" sz="3600" b="1"/>
          </a:p>
          <a:p>
            <a:pPr algn="ctr"/>
            <a:endParaRPr lang="tr-TR" altLang="x-none" sz="3600" b="1"/>
          </a:p>
          <a:p>
            <a:pPr algn="ctr"/>
            <a:r>
              <a:rPr lang="tr-TR" altLang="x-none" sz="3200">
                <a:solidFill>
                  <a:schemeClr val="accent2"/>
                </a:solidFill>
              </a:rPr>
              <a:t>Prof. Dr. Mustafa AKÇELİK</a:t>
            </a:r>
          </a:p>
          <a:p>
            <a:pPr algn="ctr"/>
            <a:r>
              <a:rPr lang="tr-TR" altLang="x-none" sz="3200">
                <a:solidFill>
                  <a:schemeClr val="accent2"/>
                </a:solidFill>
              </a:rPr>
              <a:t>Ankara Üniversitesi Fen Fakültesi Biyoloji Bölümü</a:t>
            </a:r>
          </a:p>
          <a:p>
            <a:pPr algn="ctr"/>
            <a:endParaRPr lang="tr-TR" altLang="x-none" sz="32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400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524000" y="333375"/>
            <a:ext cx="8820150" cy="612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tr-TR" altLang="x-none" sz="3600" b="1">
                <a:solidFill>
                  <a:srgbClr val="A50021"/>
                </a:solidFill>
                <a:latin typeface="Comic Sans MS" charset="0"/>
              </a:rPr>
              <a:t>İÇERİK</a:t>
            </a:r>
          </a:p>
          <a:p>
            <a:endParaRPr lang="tr-TR" altLang="x-none" sz="3600" b="1">
              <a:solidFill>
                <a:srgbClr val="A50021"/>
              </a:solidFill>
              <a:latin typeface="Comic Sans MS" charset="0"/>
            </a:endParaRPr>
          </a:p>
          <a:p>
            <a:pPr algn="just">
              <a:lnSpc>
                <a:spcPct val="135000"/>
              </a:lnSpc>
              <a:buClr>
                <a:srgbClr val="FF3300"/>
              </a:buClr>
              <a:buFont typeface="Wingdings" charset="2"/>
              <a:buChar char="Ø"/>
            </a:pPr>
            <a:r>
              <a:rPr lang="en-US" altLang="x-none" b="1">
                <a:latin typeface="Comic Sans MS" charset="0"/>
              </a:rPr>
              <a:t>Biyoteknoloji ve </a:t>
            </a:r>
            <a:r>
              <a:rPr lang="tr-TR" altLang="x-none" b="1">
                <a:latin typeface="Comic Sans MS" charset="0"/>
              </a:rPr>
              <a:t>Genetik mühendisliğinin  tanımı  ve  tarihçesi</a:t>
            </a:r>
          </a:p>
          <a:p>
            <a:pPr algn="just">
              <a:lnSpc>
                <a:spcPct val="135000"/>
              </a:lnSpc>
              <a:buClr>
                <a:srgbClr val="FF3300"/>
              </a:buClr>
              <a:buFont typeface="Wingdings" charset="2"/>
              <a:buChar char="Ø"/>
            </a:pPr>
            <a:r>
              <a:rPr lang="tr-TR" altLang="x-none" b="1">
                <a:latin typeface="Comic Sans MS" charset="0"/>
              </a:rPr>
              <a:t>DNA’nın  yapısı  ve  özellikleri</a:t>
            </a:r>
          </a:p>
          <a:p>
            <a:pPr algn="just">
              <a:lnSpc>
                <a:spcPct val="135000"/>
              </a:lnSpc>
              <a:buClr>
                <a:srgbClr val="FF3300"/>
              </a:buClr>
              <a:buFont typeface="Wingdings" charset="2"/>
              <a:buChar char="Ø"/>
            </a:pPr>
            <a:r>
              <a:rPr lang="tr-TR" altLang="x-none" b="1">
                <a:latin typeface="Comic Sans MS" charset="0"/>
              </a:rPr>
              <a:t>Genetik mühendisliğin kullandığı temel teknikler</a:t>
            </a:r>
          </a:p>
          <a:p>
            <a:pPr algn="just">
              <a:lnSpc>
                <a:spcPct val="135000"/>
              </a:lnSpc>
              <a:buClr>
                <a:srgbClr val="FF3300"/>
              </a:buClr>
              <a:buFont typeface="Wingdings" charset="2"/>
              <a:buChar char="Ø"/>
            </a:pPr>
            <a:r>
              <a:rPr lang="tr-TR" altLang="x-none" b="1">
                <a:latin typeface="Comic Sans MS" charset="0"/>
              </a:rPr>
              <a:t>Genetik mühendisliği  penceresinden geleceğimiz (vaatler)</a:t>
            </a:r>
          </a:p>
          <a:p>
            <a:pPr algn="just">
              <a:lnSpc>
                <a:spcPct val="135000"/>
              </a:lnSpc>
              <a:buClr>
                <a:srgbClr val="FF3300"/>
              </a:buClr>
              <a:buFont typeface="Wingdings" charset="2"/>
              <a:buChar char="Ø"/>
            </a:pPr>
            <a:r>
              <a:rPr lang="tr-TR" altLang="x-none" b="1">
                <a:latin typeface="Comic Sans MS" charset="0"/>
              </a:rPr>
              <a:t>Yaşamımıza Giren Genetik Mühendisliği ürün ve  hizmetlerinin  çeşitliliği</a:t>
            </a:r>
          </a:p>
          <a:p>
            <a:pPr algn="just">
              <a:lnSpc>
                <a:spcPct val="135000"/>
              </a:lnSpc>
              <a:buClr>
                <a:srgbClr val="FF3300"/>
              </a:buClr>
              <a:buFont typeface="Wingdings" charset="2"/>
              <a:buChar char="Ø"/>
            </a:pPr>
            <a:r>
              <a:rPr lang="tr-TR" altLang="x-none" b="1">
                <a:latin typeface="Comic Sans MS" charset="0"/>
              </a:rPr>
              <a:t>Riskler ve  önlemler</a:t>
            </a:r>
          </a:p>
          <a:p>
            <a:pPr algn="just">
              <a:lnSpc>
                <a:spcPct val="135000"/>
              </a:lnSpc>
            </a:pPr>
            <a:r>
              <a:rPr lang="tr-TR" altLang="x-none" b="1">
                <a:latin typeface="Lucida Handwriting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8223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4" descr="chimera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1" y="765175"/>
            <a:ext cx="5148263" cy="472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6672264" y="103189"/>
            <a:ext cx="3995737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x-none" sz="2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Biyoteknoloji:</a:t>
            </a:r>
            <a:r>
              <a:rPr lang="en-US" altLang="x-none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x-none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Biyosistemler aracılığı ile mal ve hizmet üretimi</a:t>
            </a:r>
          </a:p>
          <a:p>
            <a:pPr algn="just"/>
            <a:r>
              <a:rPr lang="tr-TR" altLang="x-none" sz="2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Genetik</a:t>
            </a:r>
            <a:r>
              <a:rPr lang="en-US" altLang="x-none" sz="2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x-none" sz="2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Mühendisliği</a:t>
            </a:r>
            <a:r>
              <a:rPr lang="tr-TR" altLang="x-none" sz="2200" b="1">
                <a:solidFill>
                  <a:srgbClr val="FF3300"/>
                </a:solidFill>
              </a:rPr>
              <a:t>;</a:t>
            </a:r>
            <a:r>
              <a:rPr lang="tr-TR" altLang="x-none" sz="2200"/>
              <a:t> ilişkili ya da farklı organizmalar   arasında Genetik materyalin değişimi ve yeniden düzenlenmesi ile ilgili teknikler toplamıdır.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3000376" y="5661025"/>
            <a:ext cx="2519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x-none" sz="3200" b="1">
                <a:solidFill>
                  <a:srgbClr val="FF3300"/>
                </a:solidFill>
              </a:rPr>
              <a:t>“Chimera”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672264" y="3141663"/>
            <a:ext cx="3995737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tr-TR" altLang="x-none" sz="2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Genetik olarak düzenlenmiş organizma (GMO</a:t>
            </a:r>
            <a:r>
              <a:rPr lang="tr-TR" altLang="x-none" sz="2200" b="1">
                <a:solidFill>
                  <a:srgbClr val="FF3300"/>
                </a:solidFill>
              </a:rPr>
              <a:t>);</a:t>
            </a:r>
            <a:r>
              <a:rPr lang="tr-TR" altLang="x-none" sz="2200" b="1"/>
              <a:t> </a:t>
            </a:r>
            <a:r>
              <a:rPr lang="tr-TR" altLang="x-none" sz="2200"/>
              <a:t>Modern genetik mühendisliği teknikleri kullanılarak üretilen </a:t>
            </a:r>
            <a:r>
              <a:rPr lang="en-US" altLang="x-none" sz="2200"/>
              <a:t> </a:t>
            </a:r>
            <a:r>
              <a:rPr lang="tr-TR" altLang="x-none" sz="2200"/>
              <a:t>organizma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6651626" y="4797425"/>
            <a:ext cx="4016375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tr-TR" altLang="x-none" sz="2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Transgenik organizma</a:t>
            </a:r>
            <a:r>
              <a:rPr lang="tr-TR" altLang="x-none" sz="2200" b="1">
                <a:solidFill>
                  <a:srgbClr val="FF3300"/>
                </a:solidFill>
              </a:rPr>
              <a:t>;</a:t>
            </a:r>
            <a:r>
              <a:rPr lang="tr-TR" altLang="x-none" sz="2200"/>
              <a:t> Genellikle farklı türlerden alınan gen ya da genlerin, modern genetik mühendisliği teknikleri kullanılarak aktarıldığı organizmalar.</a:t>
            </a:r>
          </a:p>
        </p:txBody>
      </p:sp>
    </p:spTree>
    <p:extLst>
      <p:ext uri="{BB962C8B-B14F-4D97-AF65-F5344CB8AC3E}">
        <p14:creationId xmlns:p14="http://schemas.microsoft.com/office/powerpoint/2010/main" val="19123676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/>
      <p:bldP spid="74759" grpId="0"/>
      <p:bldP spid="74761" grpId="0"/>
      <p:bldP spid="747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8" name="Picture 8" descr="pratikGenetik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0464" y="1"/>
            <a:ext cx="4427537" cy="5300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1210" name="Picture 10" descr="evcillestirm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"/>
            <a:ext cx="4859338" cy="5300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1524000" y="5300663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tr-TR" altLang="x-none" sz="2200" b="1"/>
              <a:t>Genetik mühendisliğinin en eski biçimi olan seçici üretmenin tarihi, insanoğlunun tarım toplumları halinde örgütlendiği 10 bin yıl öncesine kadar dayanmaktadır.</a:t>
            </a:r>
          </a:p>
        </p:txBody>
      </p:sp>
    </p:spTree>
    <p:extLst>
      <p:ext uri="{BB962C8B-B14F-4D97-AF65-F5344CB8AC3E}">
        <p14:creationId xmlns:p14="http://schemas.microsoft.com/office/powerpoint/2010/main" val="19234376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225426"/>
            <a:ext cx="3779838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tr-TR" altLang="x-none" sz="2800" b="1"/>
              <a:t>“</a:t>
            </a:r>
            <a:r>
              <a:rPr lang="tr-TR" altLang="x-none" sz="2600" b="1"/>
              <a:t>Doğada var olan</a:t>
            </a:r>
            <a:br>
              <a:rPr lang="tr-TR" altLang="x-none" sz="2600" b="1"/>
            </a:br>
            <a:r>
              <a:rPr lang="tr-TR" altLang="x-none" sz="2600" b="1"/>
              <a:t> her şey rastlantı ve         zorunluluğun ürünüdür”</a:t>
            </a:r>
          </a:p>
          <a:p>
            <a:pPr algn="just">
              <a:spcBef>
                <a:spcPct val="50000"/>
              </a:spcBef>
            </a:pPr>
            <a:r>
              <a:rPr lang="tr-TR" altLang="x-none" sz="2600" b="1"/>
              <a:t>       Democritos</a:t>
            </a:r>
          </a:p>
        </p:txBody>
      </p:sp>
      <p:pic>
        <p:nvPicPr>
          <p:cNvPr id="22532" name="Picture 4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0"/>
            <a:ext cx="51482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 descr="Watson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2349500"/>
            <a:ext cx="2808287" cy="403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404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752600" y="620714"/>
            <a:ext cx="89154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 altLang="x-none" sz="2400">
              <a:latin typeface="Times New Roman" charset="0"/>
            </a:endParaRPr>
          </a:p>
          <a:p>
            <a:r>
              <a:rPr lang="tr-TR" altLang="x-none" sz="2400">
                <a:latin typeface="Times New Roman" charset="0"/>
              </a:rPr>
              <a:t>       </a:t>
            </a:r>
            <a:r>
              <a:rPr lang="tr-TR" altLang="x-none" sz="240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tr-TR" altLang="x-none" sz="2200" b="1">
                <a:solidFill>
                  <a:srgbClr val="000000"/>
                </a:solidFill>
                <a:latin typeface="Times New Roman" charset="0"/>
              </a:rPr>
              <a:t>Replikasyon</a:t>
            </a:r>
            <a:r>
              <a:rPr lang="tr-TR" altLang="x-none" sz="2200" b="1">
                <a:solidFill>
                  <a:srgbClr val="A50021"/>
                </a:solidFill>
                <a:latin typeface="Times New Roman" charset="0"/>
              </a:rPr>
              <a:t> </a:t>
            </a:r>
            <a:r>
              <a:rPr lang="tr-TR" altLang="x-none" sz="2200" b="1">
                <a:latin typeface="Times New Roman" charset="0"/>
              </a:rPr>
              <a:t>         </a:t>
            </a:r>
            <a:r>
              <a:rPr lang="tr-TR" altLang="x-none" sz="2200" b="1">
                <a:solidFill>
                  <a:srgbClr val="000000"/>
                </a:solidFill>
                <a:latin typeface="Times New Roman" charset="0"/>
              </a:rPr>
              <a:t>Transkripsiyon  </a:t>
            </a:r>
            <a:r>
              <a:rPr lang="tr-TR" altLang="x-none" sz="2200" b="1">
                <a:latin typeface="Times New Roman" charset="0"/>
              </a:rPr>
              <a:t>          </a:t>
            </a:r>
            <a:r>
              <a:rPr lang="tr-TR" altLang="x-none" sz="2200" b="1">
                <a:solidFill>
                  <a:srgbClr val="000000"/>
                </a:solidFill>
                <a:latin typeface="Times New Roman" charset="0"/>
              </a:rPr>
              <a:t>Translasyon</a:t>
            </a:r>
          </a:p>
          <a:p>
            <a:r>
              <a:rPr lang="tr-TR" altLang="x-none" sz="2800" b="1">
                <a:solidFill>
                  <a:srgbClr val="FF3300"/>
                </a:solidFill>
                <a:latin typeface="Times New Roman" charset="0"/>
              </a:rPr>
              <a:t>DNA</a:t>
            </a:r>
            <a:r>
              <a:rPr lang="tr-TR" altLang="x-none" sz="2800" b="1">
                <a:latin typeface="Times New Roman" charset="0"/>
              </a:rPr>
              <a:t>                 </a:t>
            </a:r>
            <a:r>
              <a:rPr lang="tr-TR" altLang="x-none" sz="2800" b="1">
                <a:solidFill>
                  <a:srgbClr val="FF3300"/>
                </a:solidFill>
                <a:latin typeface="Times New Roman" charset="0"/>
              </a:rPr>
              <a:t>DNA</a:t>
            </a:r>
            <a:r>
              <a:rPr lang="tr-TR" altLang="x-none" sz="2800" b="1">
                <a:latin typeface="Times New Roman" charset="0"/>
              </a:rPr>
              <a:t>                   </a:t>
            </a:r>
            <a:r>
              <a:rPr lang="tr-TR" altLang="x-none" sz="2800" b="1">
                <a:solidFill>
                  <a:schemeClr val="accent1"/>
                </a:solidFill>
                <a:latin typeface="Times New Roman" charset="0"/>
              </a:rPr>
              <a:t> RNA</a:t>
            </a:r>
            <a:r>
              <a:rPr lang="tr-TR" altLang="x-none" sz="2800" b="1">
                <a:latin typeface="Times New Roman" charset="0"/>
              </a:rPr>
              <a:t>                </a:t>
            </a:r>
            <a:r>
              <a:rPr lang="tr-TR" altLang="x-none" sz="2800" b="1">
                <a:solidFill>
                  <a:schemeClr val="hlink"/>
                </a:solidFill>
                <a:latin typeface="Times New Roman" charset="0"/>
              </a:rPr>
              <a:t>PROTEİN </a:t>
            </a:r>
          </a:p>
          <a:p>
            <a:endParaRPr lang="tr-TR" altLang="x-none" sz="2800" b="1">
              <a:solidFill>
                <a:schemeClr val="hlink"/>
              </a:solidFill>
              <a:latin typeface="Times New Roman" charset="0"/>
            </a:endParaRPr>
          </a:p>
          <a:p>
            <a:r>
              <a:rPr lang="tr-TR" altLang="x-none" sz="2400" b="1">
                <a:latin typeface="Times New Roman" charset="0"/>
              </a:rPr>
              <a:t>                                  </a:t>
            </a:r>
            <a:r>
              <a:rPr lang="tr-TR" altLang="x-none" sz="2200" b="1">
                <a:latin typeface="Times New Roman" charset="0"/>
              </a:rPr>
              <a:t>Ters Transkriptaz</a:t>
            </a:r>
          </a:p>
          <a:p>
            <a:endParaRPr lang="tr-TR" altLang="x-none" sz="2200" b="1">
              <a:latin typeface="Times New Roman" charset="0"/>
            </a:endParaRP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V="1">
            <a:off x="2720976" y="1517651"/>
            <a:ext cx="1287463" cy="17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4935538" y="1517651"/>
            <a:ext cx="1592262" cy="17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V="1">
            <a:off x="7545388" y="1517651"/>
            <a:ext cx="1287462" cy="17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3562" name="Freeform 10"/>
          <p:cNvSpPr>
            <a:spLocks/>
          </p:cNvSpPr>
          <p:nvPr/>
        </p:nvSpPr>
        <p:spPr bwMode="auto">
          <a:xfrm>
            <a:off x="4367213" y="1876425"/>
            <a:ext cx="2133600" cy="431800"/>
          </a:xfrm>
          <a:custGeom>
            <a:avLst/>
            <a:gdLst>
              <a:gd name="T0" fmla="*/ 1344 w 1344"/>
              <a:gd name="T1" fmla="*/ 0 h 240"/>
              <a:gd name="T2" fmla="*/ 624 w 1344"/>
              <a:gd name="T3" fmla="*/ 240 h 240"/>
              <a:gd name="T4" fmla="*/ 0 w 1344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240">
                <a:moveTo>
                  <a:pt x="1344" y="0"/>
                </a:moveTo>
                <a:cubicBezTo>
                  <a:pt x="1096" y="120"/>
                  <a:pt x="848" y="240"/>
                  <a:pt x="624" y="240"/>
                </a:cubicBezTo>
                <a:cubicBezTo>
                  <a:pt x="400" y="240"/>
                  <a:pt x="104" y="4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1828800" y="4090988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 altLang="x-none" sz="2400">
              <a:latin typeface="Times New Roman" charset="0"/>
            </a:endParaRP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752600" y="3516313"/>
            <a:ext cx="73152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x-none" sz="2400">
                <a:latin typeface="Times New Roman" charset="0"/>
              </a:rPr>
              <a:t>                        </a:t>
            </a:r>
            <a:r>
              <a:rPr lang="tr-TR" altLang="x-none" sz="2400" b="1">
                <a:solidFill>
                  <a:srgbClr val="000000"/>
                </a:solidFill>
                <a:latin typeface="Times New Roman" charset="0"/>
              </a:rPr>
              <a:t>İç Çevresel Etkiler</a:t>
            </a:r>
          </a:p>
          <a:p>
            <a:r>
              <a:rPr lang="tr-TR" altLang="x-none" sz="2800" b="1">
                <a:solidFill>
                  <a:srgbClr val="FF3300"/>
                </a:solidFill>
                <a:latin typeface="Times New Roman" charset="0"/>
              </a:rPr>
              <a:t>GENOTİP</a:t>
            </a:r>
            <a:r>
              <a:rPr lang="tr-TR" altLang="x-none" sz="2400" b="1">
                <a:solidFill>
                  <a:srgbClr val="FF3300"/>
                </a:solidFill>
                <a:latin typeface="Times New Roman" charset="0"/>
              </a:rPr>
              <a:t> </a:t>
            </a:r>
            <a:r>
              <a:rPr lang="tr-TR" altLang="x-none" sz="2400" b="1">
                <a:latin typeface="Times New Roman" charset="0"/>
              </a:rPr>
              <a:t>                                     </a:t>
            </a:r>
            <a:r>
              <a:rPr lang="tr-TR" altLang="x-none" sz="2800" b="1">
                <a:solidFill>
                  <a:schemeClr val="hlink"/>
                </a:solidFill>
                <a:latin typeface="Times New Roman" charset="0"/>
              </a:rPr>
              <a:t>FENOTİP</a:t>
            </a:r>
          </a:p>
          <a:p>
            <a:r>
              <a:rPr lang="tr-TR" altLang="x-none" sz="2400" b="1">
                <a:latin typeface="Times New Roman" charset="0"/>
              </a:rPr>
              <a:t>                        Dış Çevresel Etkiler</a:t>
            </a: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V="1">
            <a:off x="3662364" y="4108451"/>
            <a:ext cx="2505075" cy="17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V="1">
            <a:off x="2720976" y="1517651"/>
            <a:ext cx="1287463" cy="17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flipV="1">
            <a:off x="4935538" y="1517651"/>
            <a:ext cx="1592262" cy="17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V="1">
            <a:off x="7545388" y="1517651"/>
            <a:ext cx="1287462" cy="17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4367214" y="1844676"/>
            <a:ext cx="730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 flipV="1">
            <a:off x="4367214" y="1773239"/>
            <a:ext cx="2889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9763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9" grpId="0" animBg="1"/>
      <p:bldP spid="23560" grpId="0" animBg="1"/>
      <p:bldP spid="23561" grpId="0" animBg="1"/>
      <p:bldP spid="23562" grpId="0" animBg="1"/>
      <p:bldP spid="23566" grpId="0"/>
      <p:bldP spid="23567" grpId="0"/>
      <p:bldP spid="23568" grpId="0" animBg="1"/>
      <p:bldP spid="23577" grpId="0" animBg="1"/>
      <p:bldP spid="23578" grpId="0" animBg="1"/>
      <p:bldP spid="23579" grpId="0" animBg="1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Macintosh PowerPoint</Application>
  <PresentationFormat>Geniş Ekran</PresentationFormat>
  <Paragraphs>30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4" baseType="lpstr">
      <vt:lpstr>Calibri</vt:lpstr>
      <vt:lpstr>Calibri Light</vt:lpstr>
      <vt:lpstr>Arial</vt:lpstr>
      <vt:lpstr>Comic Sans MS</vt:lpstr>
      <vt:lpstr>Lucida Handwriting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Microsoft Office Kullanıcısı</cp:lastModifiedBy>
  <cp:revision>2</cp:revision>
  <dcterms:created xsi:type="dcterms:W3CDTF">2017-10-24T10:17:44Z</dcterms:created>
  <dcterms:modified xsi:type="dcterms:W3CDTF">2017-10-24T10:39:06Z</dcterms:modified>
</cp:coreProperties>
</file>