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4651"/>
  </p:normalViewPr>
  <p:slideViewPr>
    <p:cSldViewPr snapToGrid="0" snapToObjects="1">
      <p:cViewPr varScale="1">
        <p:scale>
          <a:sx n="117" d="100"/>
          <a:sy n="117" d="100"/>
        </p:scale>
        <p:origin x="36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AA7C9-6658-A845-AB8E-EBEE11D45CDD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2CDD4-A59A-3845-BC8B-75915E3436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08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AA7C9-6658-A845-AB8E-EBEE11D45CDD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2CDD4-A59A-3845-BC8B-75915E3436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638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AA7C9-6658-A845-AB8E-EBEE11D45CDD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2CDD4-A59A-3845-BC8B-75915E3436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52465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609600" y="292100"/>
            <a:ext cx="10972800" cy="5727700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tr-TR" altLang="x-none"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tr-TR" altLang="x-none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34F13476-43AC-B140-A7FF-8844DBAB8151}" type="slidenum">
              <a:rPr lang="tr-TR" altLang="x-none"/>
              <a:pPr/>
              <a:t>‹#›</a:t>
            </a:fld>
            <a:endParaRPr lang="tr-TR" altLang="x-none"/>
          </a:p>
        </p:txBody>
      </p:sp>
    </p:spTree>
    <p:extLst>
      <p:ext uri="{BB962C8B-B14F-4D97-AF65-F5344CB8AC3E}">
        <p14:creationId xmlns:p14="http://schemas.microsoft.com/office/powerpoint/2010/main" val="1479727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AA7C9-6658-A845-AB8E-EBEE11D45CDD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2CDD4-A59A-3845-BC8B-75915E3436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9333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AA7C9-6658-A845-AB8E-EBEE11D45CDD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2CDD4-A59A-3845-BC8B-75915E3436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0063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AA7C9-6658-A845-AB8E-EBEE11D45CDD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2CDD4-A59A-3845-BC8B-75915E3436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1695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AA7C9-6658-A845-AB8E-EBEE11D45CDD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8" name="Alt 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2CDD4-A59A-3845-BC8B-75915E3436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556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AA7C9-6658-A845-AB8E-EBEE11D45CDD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2CDD4-A59A-3845-BC8B-75915E3436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2415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AA7C9-6658-A845-AB8E-EBEE11D45CDD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3" name="Alt 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2CDD4-A59A-3845-BC8B-75915E3436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890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AA7C9-6658-A845-AB8E-EBEE11D45CDD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2CDD4-A59A-3845-BC8B-75915E3436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3708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AA7C9-6658-A845-AB8E-EBEE11D45CDD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2CDD4-A59A-3845-BC8B-75915E3436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8640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9AA7C9-6658-A845-AB8E-EBEE11D45CDD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62CDD4-A59A-3845-BC8B-75915E3436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62777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eg"/><Relationship Id="rId3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2782889" y="1052514"/>
            <a:ext cx="6569075" cy="423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tr-TR" altLang="x-none" sz="3600" b="1">
                <a:solidFill>
                  <a:srgbClr val="FF3300"/>
                </a:solidFill>
              </a:rPr>
              <a:t>GENETİK MÜHENDİSLİĞİ VE YAŞAMIMIZDAKİ YERİ</a:t>
            </a:r>
          </a:p>
          <a:p>
            <a:pPr algn="ctr"/>
            <a:endParaRPr lang="tr-TR" altLang="x-none" sz="3600" b="1"/>
          </a:p>
          <a:p>
            <a:pPr algn="ctr"/>
            <a:endParaRPr lang="tr-TR" altLang="x-none" sz="3600" b="1"/>
          </a:p>
          <a:p>
            <a:pPr algn="ctr"/>
            <a:r>
              <a:rPr lang="tr-TR" altLang="x-none" sz="3200">
                <a:solidFill>
                  <a:schemeClr val="accent2"/>
                </a:solidFill>
              </a:rPr>
              <a:t>Prof. Dr. Mustafa AKÇELİK</a:t>
            </a:r>
          </a:p>
          <a:p>
            <a:pPr algn="ctr"/>
            <a:r>
              <a:rPr lang="tr-TR" altLang="x-none" sz="3200">
                <a:solidFill>
                  <a:schemeClr val="accent2"/>
                </a:solidFill>
              </a:rPr>
              <a:t>Ankara Üniversitesi Fen Fakültesi Biyoloji Bölümü</a:t>
            </a:r>
          </a:p>
          <a:p>
            <a:pPr algn="ctr"/>
            <a:endParaRPr lang="tr-TR" altLang="x-none" sz="320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640004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500"/>
                                        <p:tgtEl>
                                          <p:spTgt spid="215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500"/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2" name="Text Box 4"/>
          <p:cNvSpPr txBox="1">
            <a:spLocks noChangeArrowheads="1"/>
          </p:cNvSpPr>
          <p:nvPr/>
        </p:nvSpPr>
        <p:spPr bwMode="auto">
          <a:xfrm>
            <a:off x="1524000" y="333375"/>
            <a:ext cx="8820150" cy="6127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tr-TR" altLang="x-none" sz="3600" b="1">
                <a:solidFill>
                  <a:srgbClr val="A50021"/>
                </a:solidFill>
                <a:latin typeface="Comic Sans MS" charset="0"/>
              </a:rPr>
              <a:t>İÇERİK</a:t>
            </a:r>
          </a:p>
          <a:p>
            <a:endParaRPr lang="tr-TR" altLang="x-none" sz="3600" b="1">
              <a:solidFill>
                <a:srgbClr val="A50021"/>
              </a:solidFill>
              <a:latin typeface="Comic Sans MS" charset="0"/>
            </a:endParaRPr>
          </a:p>
          <a:p>
            <a:pPr algn="just">
              <a:lnSpc>
                <a:spcPct val="135000"/>
              </a:lnSpc>
              <a:buClr>
                <a:srgbClr val="FF3300"/>
              </a:buClr>
              <a:buFont typeface="Wingdings" charset="2"/>
              <a:buChar char="Ø"/>
            </a:pPr>
            <a:r>
              <a:rPr lang="en-US" altLang="x-none" b="1">
                <a:latin typeface="Comic Sans MS" charset="0"/>
              </a:rPr>
              <a:t>Biyoteknoloji ve </a:t>
            </a:r>
            <a:r>
              <a:rPr lang="tr-TR" altLang="x-none" b="1">
                <a:latin typeface="Comic Sans MS" charset="0"/>
              </a:rPr>
              <a:t>Genetik mühendisliğinin  tanımı  ve  tarihçesi</a:t>
            </a:r>
          </a:p>
          <a:p>
            <a:pPr algn="just">
              <a:lnSpc>
                <a:spcPct val="135000"/>
              </a:lnSpc>
              <a:buClr>
                <a:srgbClr val="FF3300"/>
              </a:buClr>
              <a:buFont typeface="Wingdings" charset="2"/>
              <a:buChar char="Ø"/>
            </a:pPr>
            <a:r>
              <a:rPr lang="tr-TR" altLang="x-none" b="1">
                <a:latin typeface="Comic Sans MS" charset="0"/>
              </a:rPr>
              <a:t>DNA’nın  yapısı  ve  özellikleri</a:t>
            </a:r>
          </a:p>
          <a:p>
            <a:pPr algn="just">
              <a:lnSpc>
                <a:spcPct val="135000"/>
              </a:lnSpc>
              <a:buClr>
                <a:srgbClr val="FF3300"/>
              </a:buClr>
              <a:buFont typeface="Wingdings" charset="2"/>
              <a:buChar char="Ø"/>
            </a:pPr>
            <a:r>
              <a:rPr lang="tr-TR" altLang="x-none" b="1">
                <a:latin typeface="Comic Sans MS" charset="0"/>
              </a:rPr>
              <a:t>Genetik mühendisliğin kullandığı temel teknikler</a:t>
            </a:r>
          </a:p>
          <a:p>
            <a:pPr algn="just">
              <a:lnSpc>
                <a:spcPct val="135000"/>
              </a:lnSpc>
              <a:buClr>
                <a:srgbClr val="FF3300"/>
              </a:buClr>
              <a:buFont typeface="Wingdings" charset="2"/>
              <a:buChar char="Ø"/>
            </a:pPr>
            <a:r>
              <a:rPr lang="tr-TR" altLang="x-none" b="1">
                <a:latin typeface="Comic Sans MS" charset="0"/>
              </a:rPr>
              <a:t>Genetik mühendisliği  penceresinden geleceğimiz (vaatler)</a:t>
            </a:r>
          </a:p>
          <a:p>
            <a:pPr algn="just">
              <a:lnSpc>
                <a:spcPct val="135000"/>
              </a:lnSpc>
              <a:buClr>
                <a:srgbClr val="FF3300"/>
              </a:buClr>
              <a:buFont typeface="Wingdings" charset="2"/>
              <a:buChar char="Ø"/>
            </a:pPr>
            <a:r>
              <a:rPr lang="tr-TR" altLang="x-none" b="1">
                <a:latin typeface="Comic Sans MS" charset="0"/>
              </a:rPr>
              <a:t>Yaşamımıza Giren Genetik Mühendisliği ürün ve  hizmetlerinin  çeşitliliği</a:t>
            </a:r>
          </a:p>
          <a:p>
            <a:pPr algn="just">
              <a:lnSpc>
                <a:spcPct val="135000"/>
              </a:lnSpc>
              <a:buClr>
                <a:srgbClr val="FF3300"/>
              </a:buClr>
              <a:buFont typeface="Wingdings" charset="2"/>
              <a:buChar char="Ø"/>
            </a:pPr>
            <a:r>
              <a:rPr lang="tr-TR" altLang="x-none" b="1">
                <a:latin typeface="Comic Sans MS" charset="0"/>
              </a:rPr>
              <a:t>Riskler ve  önlemler</a:t>
            </a:r>
          </a:p>
          <a:p>
            <a:pPr algn="just">
              <a:lnSpc>
                <a:spcPct val="135000"/>
              </a:lnSpc>
            </a:pPr>
            <a:r>
              <a:rPr lang="tr-TR" altLang="x-none" b="1">
                <a:latin typeface="Lucida Handwriting" charset="0"/>
              </a:rPr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24822353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737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500"/>
                                        <p:tgtEl>
                                          <p:spTgt spid="737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500"/>
                                        <p:tgtEl>
                                          <p:spTgt spid="737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500"/>
                                        <p:tgtEl>
                                          <p:spTgt spid="737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500"/>
                                        <p:tgtEl>
                                          <p:spTgt spid="737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500"/>
                                        <p:tgtEl>
                                          <p:spTgt spid="737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500"/>
                                        <p:tgtEl>
                                          <p:spTgt spid="7373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500"/>
                                        <p:tgtEl>
                                          <p:spTgt spid="7373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756" name="Picture 4" descr="chimera"/>
          <p:cNvPicPr>
            <a:picLocks noGrp="1"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1" y="765175"/>
            <a:ext cx="5148263" cy="4724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74758" name="Text Box 6"/>
          <p:cNvSpPr txBox="1">
            <a:spLocks noChangeArrowheads="1"/>
          </p:cNvSpPr>
          <p:nvPr/>
        </p:nvSpPr>
        <p:spPr bwMode="auto">
          <a:xfrm>
            <a:off x="6672264" y="103189"/>
            <a:ext cx="3995737" cy="2462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en-US" altLang="x-none" sz="2200" b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Biyoteknoloji:</a:t>
            </a:r>
            <a:r>
              <a:rPr lang="en-US" altLang="x-none" sz="2200" b="1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x-none" sz="2200">
                <a:effectLst>
                  <a:outerShdw blurRad="38100" dist="38100" dir="2700000" algn="tl">
                    <a:srgbClr val="000000"/>
                  </a:outerShdw>
                </a:effectLst>
              </a:rPr>
              <a:t>Biyosistemler aracılığı ile mal ve hizmet üretimi</a:t>
            </a:r>
          </a:p>
          <a:p>
            <a:pPr algn="just"/>
            <a:r>
              <a:rPr lang="tr-TR" altLang="x-none" sz="2200" b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Genetik</a:t>
            </a:r>
            <a:r>
              <a:rPr lang="en-US" altLang="x-none" sz="2200" b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tr-TR" altLang="x-none" sz="2200" b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Mühendisliği</a:t>
            </a:r>
            <a:r>
              <a:rPr lang="tr-TR" altLang="x-none" sz="2200" b="1">
                <a:solidFill>
                  <a:srgbClr val="FF3300"/>
                </a:solidFill>
              </a:rPr>
              <a:t>;</a:t>
            </a:r>
            <a:r>
              <a:rPr lang="tr-TR" altLang="x-none" sz="2200"/>
              <a:t> ilişkili ya da farklı organizmalar   arasında Genetik materyalin değişimi ve yeniden düzenlenmesi ile ilgili teknikler toplamıdır.</a:t>
            </a:r>
          </a:p>
        </p:txBody>
      </p:sp>
      <p:sp>
        <p:nvSpPr>
          <p:cNvPr id="74759" name="Text Box 7"/>
          <p:cNvSpPr txBox="1">
            <a:spLocks noChangeArrowheads="1"/>
          </p:cNvSpPr>
          <p:nvPr/>
        </p:nvSpPr>
        <p:spPr bwMode="auto">
          <a:xfrm>
            <a:off x="3000376" y="5661025"/>
            <a:ext cx="251936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tr-TR" altLang="x-none" sz="3200" b="1">
                <a:solidFill>
                  <a:srgbClr val="FF3300"/>
                </a:solidFill>
              </a:rPr>
              <a:t>“Chimera”</a:t>
            </a:r>
          </a:p>
        </p:txBody>
      </p:sp>
      <p:sp>
        <p:nvSpPr>
          <p:cNvPr id="74761" name="Text Box 9"/>
          <p:cNvSpPr txBox="1">
            <a:spLocks noChangeArrowheads="1"/>
          </p:cNvSpPr>
          <p:nvPr/>
        </p:nvSpPr>
        <p:spPr bwMode="auto">
          <a:xfrm>
            <a:off x="6672264" y="3141663"/>
            <a:ext cx="3995737" cy="14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tr-TR" altLang="x-none" sz="2200" b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Genetik olarak düzenlenmiş organizma (GMO</a:t>
            </a:r>
            <a:r>
              <a:rPr lang="tr-TR" altLang="x-none" sz="2200" b="1">
                <a:solidFill>
                  <a:srgbClr val="FF3300"/>
                </a:solidFill>
              </a:rPr>
              <a:t>);</a:t>
            </a:r>
            <a:r>
              <a:rPr lang="tr-TR" altLang="x-none" sz="2200" b="1"/>
              <a:t> </a:t>
            </a:r>
            <a:r>
              <a:rPr lang="tr-TR" altLang="x-none" sz="2200"/>
              <a:t>Modern genetik mühendisliği teknikleri kullanılarak üretilen </a:t>
            </a:r>
            <a:r>
              <a:rPr lang="en-US" altLang="x-none" sz="2200"/>
              <a:t> </a:t>
            </a:r>
            <a:r>
              <a:rPr lang="tr-TR" altLang="x-none" sz="2200"/>
              <a:t>organizma</a:t>
            </a:r>
          </a:p>
        </p:txBody>
      </p:sp>
      <p:sp>
        <p:nvSpPr>
          <p:cNvPr id="74762" name="Text Box 10"/>
          <p:cNvSpPr txBox="1">
            <a:spLocks noChangeArrowheads="1"/>
          </p:cNvSpPr>
          <p:nvPr/>
        </p:nvSpPr>
        <p:spPr bwMode="auto">
          <a:xfrm>
            <a:off x="6651626" y="4797425"/>
            <a:ext cx="4016375" cy="2123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tr-TR" altLang="x-none" sz="2200" b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Transgenik organizma</a:t>
            </a:r>
            <a:r>
              <a:rPr lang="tr-TR" altLang="x-none" sz="2200" b="1">
                <a:solidFill>
                  <a:srgbClr val="FF3300"/>
                </a:solidFill>
              </a:rPr>
              <a:t>;</a:t>
            </a:r>
            <a:r>
              <a:rPr lang="tr-TR" altLang="x-none" sz="2200"/>
              <a:t> Genellikle farklı türlerden alınan gen ya da genlerin, modern genetik mühendisliği teknikleri kullanılarak aktarıldığı organizmalar.</a:t>
            </a:r>
          </a:p>
        </p:txBody>
      </p:sp>
    </p:spTree>
    <p:extLst>
      <p:ext uri="{BB962C8B-B14F-4D97-AF65-F5344CB8AC3E}">
        <p14:creationId xmlns:p14="http://schemas.microsoft.com/office/powerpoint/2010/main" val="191236768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74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" dur="500"/>
                                        <p:tgtEl>
                                          <p:spTgt spid="74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" dur="500"/>
                                        <p:tgtEl>
                                          <p:spTgt spid="74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" dur="500"/>
                                        <p:tgtEl>
                                          <p:spTgt spid="74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74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8" grpId="0"/>
      <p:bldP spid="74759" grpId="0"/>
      <p:bldP spid="74761" grpId="0"/>
      <p:bldP spid="7476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08" name="Picture 8" descr="pratikGenetik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240464" y="1"/>
            <a:ext cx="4427537" cy="53006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8"/>
                    </a:srgbClr>
                  </a:outerShdw>
                </a:effectLst>
              </a14:hiddenEffects>
            </a:ext>
          </a:extLst>
        </p:spPr>
      </p:pic>
      <p:pic>
        <p:nvPicPr>
          <p:cNvPr id="51210" name="Picture 10" descr="evcillestirme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1"/>
            <a:ext cx="4859338" cy="53006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51213" name="Text Box 13"/>
          <p:cNvSpPr txBox="1">
            <a:spLocks noChangeArrowheads="1"/>
          </p:cNvSpPr>
          <p:nvPr/>
        </p:nvSpPr>
        <p:spPr bwMode="auto">
          <a:xfrm>
            <a:off x="1524000" y="5300663"/>
            <a:ext cx="9144000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tr-TR" altLang="x-none" sz="2200" b="1"/>
              <a:t>Genetik mühendisliğinin en eski biçimi olan seçici üretmenin tarihi, insanoğlunun tarım toplumları halinde örgütlendiği 10 bin yıl öncesine kadar dayanmaktadır.</a:t>
            </a:r>
          </a:p>
        </p:txBody>
      </p:sp>
    </p:spTree>
    <p:extLst>
      <p:ext uri="{BB962C8B-B14F-4D97-AF65-F5344CB8AC3E}">
        <p14:creationId xmlns:p14="http://schemas.microsoft.com/office/powerpoint/2010/main" val="192343760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51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" dur="500"/>
                                        <p:tgtEl>
                                          <p:spTgt spid="51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" dur="500"/>
                                        <p:tgtEl>
                                          <p:spTgt spid="51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225426"/>
            <a:ext cx="3779838" cy="190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tr-TR" altLang="x-none" sz="2800" b="1"/>
              <a:t>“</a:t>
            </a:r>
            <a:r>
              <a:rPr lang="tr-TR" altLang="x-none" sz="2600" b="1"/>
              <a:t>Doğada var olan</a:t>
            </a:r>
            <a:br>
              <a:rPr lang="tr-TR" altLang="x-none" sz="2600" b="1"/>
            </a:br>
            <a:r>
              <a:rPr lang="tr-TR" altLang="x-none" sz="2600" b="1"/>
              <a:t> her şey rastlantı ve         zorunluluğun ürünüdür”</a:t>
            </a:r>
          </a:p>
          <a:p>
            <a:pPr algn="just">
              <a:spcBef>
                <a:spcPct val="50000"/>
              </a:spcBef>
            </a:pPr>
            <a:r>
              <a:rPr lang="tr-TR" altLang="x-none" sz="2600" b="1"/>
              <a:t>       Democritos</a:t>
            </a:r>
          </a:p>
        </p:txBody>
      </p:sp>
      <p:pic>
        <p:nvPicPr>
          <p:cNvPr id="22532" name="Picture 4" descr="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9738" y="0"/>
            <a:ext cx="514826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533" name="Picture 5" descr="WatsonSmal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2314" y="2349500"/>
            <a:ext cx="2808287" cy="4032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440490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5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5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1752600" y="620714"/>
            <a:ext cx="8915400" cy="24006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tr-TR" altLang="x-none" sz="2400">
              <a:latin typeface="Times New Roman" charset="0"/>
            </a:endParaRPr>
          </a:p>
          <a:p>
            <a:r>
              <a:rPr lang="tr-TR" altLang="x-none" sz="2400">
                <a:latin typeface="Times New Roman" charset="0"/>
              </a:rPr>
              <a:t>       </a:t>
            </a:r>
            <a:r>
              <a:rPr lang="tr-TR" altLang="x-none" sz="2400">
                <a:solidFill>
                  <a:srgbClr val="000000"/>
                </a:solidFill>
                <a:latin typeface="Times New Roman" charset="0"/>
              </a:rPr>
              <a:t> </a:t>
            </a:r>
            <a:r>
              <a:rPr lang="tr-TR" altLang="x-none" sz="2200" b="1">
                <a:solidFill>
                  <a:srgbClr val="000000"/>
                </a:solidFill>
                <a:latin typeface="Times New Roman" charset="0"/>
              </a:rPr>
              <a:t>Replikasyon</a:t>
            </a:r>
            <a:r>
              <a:rPr lang="tr-TR" altLang="x-none" sz="2200" b="1">
                <a:solidFill>
                  <a:srgbClr val="A50021"/>
                </a:solidFill>
                <a:latin typeface="Times New Roman" charset="0"/>
              </a:rPr>
              <a:t> </a:t>
            </a:r>
            <a:r>
              <a:rPr lang="tr-TR" altLang="x-none" sz="2200" b="1">
                <a:latin typeface="Times New Roman" charset="0"/>
              </a:rPr>
              <a:t>         </a:t>
            </a:r>
            <a:r>
              <a:rPr lang="tr-TR" altLang="x-none" sz="2200" b="1">
                <a:solidFill>
                  <a:srgbClr val="000000"/>
                </a:solidFill>
                <a:latin typeface="Times New Roman" charset="0"/>
              </a:rPr>
              <a:t>Transkripsiyon  </a:t>
            </a:r>
            <a:r>
              <a:rPr lang="tr-TR" altLang="x-none" sz="2200" b="1">
                <a:latin typeface="Times New Roman" charset="0"/>
              </a:rPr>
              <a:t>          </a:t>
            </a:r>
            <a:r>
              <a:rPr lang="tr-TR" altLang="x-none" sz="2200" b="1">
                <a:solidFill>
                  <a:srgbClr val="000000"/>
                </a:solidFill>
                <a:latin typeface="Times New Roman" charset="0"/>
              </a:rPr>
              <a:t>Translasyon</a:t>
            </a:r>
          </a:p>
          <a:p>
            <a:r>
              <a:rPr lang="tr-TR" altLang="x-none" sz="2800" b="1">
                <a:solidFill>
                  <a:srgbClr val="FF3300"/>
                </a:solidFill>
                <a:latin typeface="Times New Roman" charset="0"/>
              </a:rPr>
              <a:t>DNA</a:t>
            </a:r>
            <a:r>
              <a:rPr lang="tr-TR" altLang="x-none" sz="2800" b="1">
                <a:latin typeface="Times New Roman" charset="0"/>
              </a:rPr>
              <a:t>                 </a:t>
            </a:r>
            <a:r>
              <a:rPr lang="tr-TR" altLang="x-none" sz="2800" b="1">
                <a:solidFill>
                  <a:srgbClr val="FF3300"/>
                </a:solidFill>
                <a:latin typeface="Times New Roman" charset="0"/>
              </a:rPr>
              <a:t>DNA</a:t>
            </a:r>
            <a:r>
              <a:rPr lang="tr-TR" altLang="x-none" sz="2800" b="1">
                <a:latin typeface="Times New Roman" charset="0"/>
              </a:rPr>
              <a:t>                   </a:t>
            </a:r>
            <a:r>
              <a:rPr lang="tr-TR" altLang="x-none" sz="2800" b="1">
                <a:solidFill>
                  <a:schemeClr val="accent1"/>
                </a:solidFill>
                <a:latin typeface="Times New Roman" charset="0"/>
              </a:rPr>
              <a:t> RNA</a:t>
            </a:r>
            <a:r>
              <a:rPr lang="tr-TR" altLang="x-none" sz="2800" b="1">
                <a:latin typeface="Times New Roman" charset="0"/>
              </a:rPr>
              <a:t>                </a:t>
            </a:r>
            <a:r>
              <a:rPr lang="tr-TR" altLang="x-none" sz="2800" b="1">
                <a:solidFill>
                  <a:schemeClr val="hlink"/>
                </a:solidFill>
                <a:latin typeface="Times New Roman" charset="0"/>
              </a:rPr>
              <a:t>PROTEİN </a:t>
            </a:r>
          </a:p>
          <a:p>
            <a:endParaRPr lang="tr-TR" altLang="x-none" sz="2800" b="1">
              <a:solidFill>
                <a:schemeClr val="hlink"/>
              </a:solidFill>
              <a:latin typeface="Times New Roman" charset="0"/>
            </a:endParaRPr>
          </a:p>
          <a:p>
            <a:r>
              <a:rPr lang="tr-TR" altLang="x-none" sz="2400" b="1">
                <a:latin typeface="Times New Roman" charset="0"/>
              </a:rPr>
              <a:t>                                  </a:t>
            </a:r>
            <a:r>
              <a:rPr lang="tr-TR" altLang="x-none" sz="2200" b="1">
                <a:latin typeface="Times New Roman" charset="0"/>
              </a:rPr>
              <a:t>Ters Transkriptaz</a:t>
            </a:r>
          </a:p>
          <a:p>
            <a:endParaRPr lang="tr-TR" altLang="x-none" sz="2200" b="1">
              <a:latin typeface="Times New Roman" charset="0"/>
            </a:endParaRPr>
          </a:p>
        </p:txBody>
      </p:sp>
      <p:sp>
        <p:nvSpPr>
          <p:cNvPr id="23559" name="Line 7"/>
          <p:cNvSpPr>
            <a:spLocks noChangeShapeType="1"/>
          </p:cNvSpPr>
          <p:nvPr/>
        </p:nvSpPr>
        <p:spPr bwMode="auto">
          <a:xfrm flipV="1">
            <a:off x="2720976" y="1517651"/>
            <a:ext cx="1287463" cy="17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tr-TR"/>
          </a:p>
        </p:txBody>
      </p:sp>
      <p:sp>
        <p:nvSpPr>
          <p:cNvPr id="23560" name="Line 8"/>
          <p:cNvSpPr>
            <a:spLocks noChangeShapeType="1"/>
          </p:cNvSpPr>
          <p:nvPr/>
        </p:nvSpPr>
        <p:spPr bwMode="auto">
          <a:xfrm flipV="1">
            <a:off x="4935538" y="1517651"/>
            <a:ext cx="1592262" cy="17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tr-TR"/>
          </a:p>
        </p:txBody>
      </p:sp>
      <p:sp>
        <p:nvSpPr>
          <p:cNvPr id="23561" name="Line 9"/>
          <p:cNvSpPr>
            <a:spLocks noChangeShapeType="1"/>
          </p:cNvSpPr>
          <p:nvPr/>
        </p:nvSpPr>
        <p:spPr bwMode="auto">
          <a:xfrm flipV="1">
            <a:off x="7545388" y="1517651"/>
            <a:ext cx="1287462" cy="17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tr-TR"/>
          </a:p>
        </p:txBody>
      </p:sp>
      <p:sp>
        <p:nvSpPr>
          <p:cNvPr id="23562" name="Freeform 10"/>
          <p:cNvSpPr>
            <a:spLocks/>
          </p:cNvSpPr>
          <p:nvPr/>
        </p:nvSpPr>
        <p:spPr bwMode="auto">
          <a:xfrm>
            <a:off x="4367213" y="1876425"/>
            <a:ext cx="2133600" cy="431800"/>
          </a:xfrm>
          <a:custGeom>
            <a:avLst/>
            <a:gdLst>
              <a:gd name="T0" fmla="*/ 1344 w 1344"/>
              <a:gd name="T1" fmla="*/ 0 h 240"/>
              <a:gd name="T2" fmla="*/ 624 w 1344"/>
              <a:gd name="T3" fmla="*/ 240 h 240"/>
              <a:gd name="T4" fmla="*/ 0 w 1344"/>
              <a:gd name="T5" fmla="*/ 0 h 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344" h="240">
                <a:moveTo>
                  <a:pt x="1344" y="0"/>
                </a:moveTo>
                <a:cubicBezTo>
                  <a:pt x="1096" y="120"/>
                  <a:pt x="848" y="240"/>
                  <a:pt x="624" y="240"/>
                </a:cubicBezTo>
                <a:cubicBezTo>
                  <a:pt x="400" y="240"/>
                  <a:pt x="104" y="40"/>
                  <a:pt x="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tr-TR"/>
          </a:p>
        </p:txBody>
      </p:sp>
      <p:sp>
        <p:nvSpPr>
          <p:cNvPr id="23566" name="Text Box 14"/>
          <p:cNvSpPr txBox="1">
            <a:spLocks noChangeArrowheads="1"/>
          </p:cNvSpPr>
          <p:nvPr/>
        </p:nvSpPr>
        <p:spPr bwMode="auto">
          <a:xfrm>
            <a:off x="1828800" y="4090988"/>
            <a:ext cx="7162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tr-TR" altLang="x-none" sz="2400">
              <a:latin typeface="Times New Roman" charset="0"/>
            </a:endParaRPr>
          </a:p>
        </p:txBody>
      </p:sp>
      <p:sp>
        <p:nvSpPr>
          <p:cNvPr id="23567" name="Text Box 15"/>
          <p:cNvSpPr txBox="1">
            <a:spLocks noChangeArrowheads="1"/>
          </p:cNvSpPr>
          <p:nvPr/>
        </p:nvSpPr>
        <p:spPr bwMode="auto">
          <a:xfrm>
            <a:off x="1752600" y="3516313"/>
            <a:ext cx="7315200" cy="1261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tr-TR" altLang="x-none" sz="2400">
                <a:latin typeface="Times New Roman" charset="0"/>
              </a:rPr>
              <a:t>                        </a:t>
            </a:r>
            <a:r>
              <a:rPr lang="tr-TR" altLang="x-none" sz="2400" b="1">
                <a:solidFill>
                  <a:srgbClr val="000000"/>
                </a:solidFill>
                <a:latin typeface="Times New Roman" charset="0"/>
              </a:rPr>
              <a:t>İç Çevresel Etkiler</a:t>
            </a:r>
          </a:p>
          <a:p>
            <a:r>
              <a:rPr lang="tr-TR" altLang="x-none" sz="2800" b="1">
                <a:solidFill>
                  <a:srgbClr val="FF3300"/>
                </a:solidFill>
                <a:latin typeface="Times New Roman" charset="0"/>
              </a:rPr>
              <a:t>GENOTİP</a:t>
            </a:r>
            <a:r>
              <a:rPr lang="tr-TR" altLang="x-none" sz="2400" b="1">
                <a:solidFill>
                  <a:srgbClr val="FF3300"/>
                </a:solidFill>
                <a:latin typeface="Times New Roman" charset="0"/>
              </a:rPr>
              <a:t> </a:t>
            </a:r>
            <a:r>
              <a:rPr lang="tr-TR" altLang="x-none" sz="2400" b="1">
                <a:latin typeface="Times New Roman" charset="0"/>
              </a:rPr>
              <a:t>                                     </a:t>
            </a:r>
            <a:r>
              <a:rPr lang="tr-TR" altLang="x-none" sz="2800" b="1">
                <a:solidFill>
                  <a:schemeClr val="hlink"/>
                </a:solidFill>
                <a:latin typeface="Times New Roman" charset="0"/>
              </a:rPr>
              <a:t>FENOTİP</a:t>
            </a:r>
          </a:p>
          <a:p>
            <a:r>
              <a:rPr lang="tr-TR" altLang="x-none" sz="2400" b="1">
                <a:latin typeface="Times New Roman" charset="0"/>
              </a:rPr>
              <a:t>                        Dış Çevresel Etkiler</a:t>
            </a:r>
          </a:p>
        </p:txBody>
      </p:sp>
      <p:sp>
        <p:nvSpPr>
          <p:cNvPr id="23568" name="Line 16"/>
          <p:cNvSpPr>
            <a:spLocks noChangeShapeType="1"/>
          </p:cNvSpPr>
          <p:nvPr/>
        </p:nvSpPr>
        <p:spPr bwMode="auto">
          <a:xfrm flipV="1">
            <a:off x="3662364" y="4108451"/>
            <a:ext cx="2505075" cy="17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tr-TR"/>
          </a:p>
        </p:txBody>
      </p:sp>
      <p:sp>
        <p:nvSpPr>
          <p:cNvPr id="23577" name="Line 25"/>
          <p:cNvSpPr>
            <a:spLocks noChangeShapeType="1"/>
          </p:cNvSpPr>
          <p:nvPr/>
        </p:nvSpPr>
        <p:spPr bwMode="auto">
          <a:xfrm flipV="1">
            <a:off x="2720976" y="1517651"/>
            <a:ext cx="1287463" cy="17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tr-TR"/>
          </a:p>
        </p:txBody>
      </p:sp>
      <p:sp>
        <p:nvSpPr>
          <p:cNvPr id="23578" name="Line 26"/>
          <p:cNvSpPr>
            <a:spLocks noChangeShapeType="1"/>
          </p:cNvSpPr>
          <p:nvPr/>
        </p:nvSpPr>
        <p:spPr bwMode="auto">
          <a:xfrm flipV="1">
            <a:off x="4935538" y="1517651"/>
            <a:ext cx="1592262" cy="17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tr-TR"/>
          </a:p>
        </p:txBody>
      </p:sp>
      <p:sp>
        <p:nvSpPr>
          <p:cNvPr id="23579" name="Line 27"/>
          <p:cNvSpPr>
            <a:spLocks noChangeShapeType="1"/>
          </p:cNvSpPr>
          <p:nvPr/>
        </p:nvSpPr>
        <p:spPr bwMode="auto">
          <a:xfrm flipV="1">
            <a:off x="7545388" y="1517651"/>
            <a:ext cx="1287462" cy="17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tr-TR"/>
          </a:p>
        </p:txBody>
      </p:sp>
      <p:sp>
        <p:nvSpPr>
          <p:cNvPr id="23580" name="Line 28"/>
          <p:cNvSpPr>
            <a:spLocks noChangeShapeType="1"/>
          </p:cNvSpPr>
          <p:nvPr/>
        </p:nvSpPr>
        <p:spPr bwMode="auto">
          <a:xfrm>
            <a:off x="4367214" y="1844676"/>
            <a:ext cx="73025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tr-TR"/>
          </a:p>
        </p:txBody>
      </p:sp>
      <p:sp>
        <p:nvSpPr>
          <p:cNvPr id="23581" name="Line 29"/>
          <p:cNvSpPr>
            <a:spLocks noChangeShapeType="1"/>
          </p:cNvSpPr>
          <p:nvPr/>
        </p:nvSpPr>
        <p:spPr bwMode="auto">
          <a:xfrm flipV="1">
            <a:off x="4367214" y="1773239"/>
            <a:ext cx="288925" cy="714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976303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" dur="500"/>
                                        <p:tgtEl>
                                          <p:spTgt spid="23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" dur="500"/>
                                        <p:tgtEl>
                                          <p:spTgt spid="23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500"/>
                                        <p:tgtEl>
                                          <p:spTgt spid="23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500"/>
                                        <p:tgtEl>
                                          <p:spTgt spid="23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8" presetClass="entr" presetSubtype="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23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" dur="500"/>
                                        <p:tgtEl>
                                          <p:spTgt spid="23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500"/>
                                        <p:tgtEl>
                                          <p:spTgt spid="23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500"/>
                                        <p:tgtEl>
                                          <p:spTgt spid="23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4" dur="500"/>
                                        <p:tgtEl>
                                          <p:spTgt spid="23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7" dur="500"/>
                                        <p:tgtEl>
                                          <p:spTgt spid="23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/>
      <p:bldP spid="23559" grpId="0" animBg="1"/>
      <p:bldP spid="23560" grpId="0" animBg="1"/>
      <p:bldP spid="23561" grpId="0" animBg="1"/>
      <p:bldP spid="23562" grpId="0" animBg="1"/>
      <p:bldP spid="23566" grpId="0"/>
      <p:bldP spid="23567" grpId="0"/>
      <p:bldP spid="23568" grpId="0" animBg="1"/>
      <p:bldP spid="23577" grpId="0" animBg="1"/>
      <p:bldP spid="23578" grpId="0" animBg="1"/>
      <p:bldP spid="23579" grpId="0" animBg="1"/>
    </p:bld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166</Words>
  <Application>Microsoft Macintosh PowerPoint</Application>
  <PresentationFormat>Geniş Ekran</PresentationFormat>
  <Paragraphs>30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4" baseType="lpstr">
      <vt:lpstr>Calibri</vt:lpstr>
      <vt:lpstr>Calibri Light</vt:lpstr>
      <vt:lpstr>Arial</vt:lpstr>
      <vt:lpstr>Comic Sans MS</vt:lpstr>
      <vt:lpstr>Lucida Handwriting</vt:lpstr>
      <vt:lpstr>Times New Roman</vt:lpstr>
      <vt:lpstr>Wingdings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Microsoft Office Kullanıcısı</dc:creator>
  <cp:lastModifiedBy>Microsoft Office Kullanıcısı</cp:lastModifiedBy>
  <cp:revision>2</cp:revision>
  <dcterms:created xsi:type="dcterms:W3CDTF">2017-10-24T10:17:44Z</dcterms:created>
  <dcterms:modified xsi:type="dcterms:W3CDTF">2017-10-24T10:39:06Z</dcterms:modified>
</cp:coreProperties>
</file>