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84436" autoAdjust="0"/>
  </p:normalViewPr>
  <p:slideViewPr>
    <p:cSldViewPr>
      <p:cViewPr>
        <p:scale>
          <a:sx n="90" d="100"/>
          <a:sy n="90" d="100"/>
        </p:scale>
        <p:origin x="-9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93C1-1874-6D4E-9A66-C3BC10528B07}" type="datetimeFigureOut">
              <a:rPr lang="en-US" smtClean="0"/>
              <a:t>7.11.18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CFA02-5955-7B4D-81B9-EC9BAFB5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4DFFA-034D-B446-8412-8EDAC2226E1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4DFFA-034D-B446-8412-8EDAC2226E1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8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7.11.18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7.11.18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7.11.18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GENETIC TERMS</a:t>
            </a:r>
            <a:r>
              <a:rPr lang="en-US" dirty="0" smtClean="0"/>
              <a:t>-V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6590" y="5261460"/>
            <a:ext cx="4568340" cy="137434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Asist</a:t>
            </a:r>
            <a:r>
              <a:rPr lang="en-US" dirty="0"/>
              <a:t>. Prof. Nuket Bilgen, DVM, PhD.</a:t>
            </a:r>
          </a:p>
          <a:p>
            <a:r>
              <a:rPr lang="en-US" dirty="0"/>
              <a:t>Ankara University </a:t>
            </a:r>
          </a:p>
          <a:p>
            <a:r>
              <a:rPr lang="en-US" dirty="0"/>
              <a:t>Veterinary Faculty</a:t>
            </a:r>
          </a:p>
          <a:p>
            <a:r>
              <a:rPr lang="en-US" dirty="0"/>
              <a:t>Department of Genetics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3438525" cy="1333500"/>
          </a:xfrm>
        </p:spPr>
      </p:pic>
      <p:pic>
        <p:nvPicPr>
          <p:cNvPr id="3074" name="Picture 2" descr="Avery, McLeod ve McCarty experiment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6"/>
          <a:stretch/>
        </p:blipFill>
        <p:spPr bwMode="auto">
          <a:xfrm>
            <a:off x="0" y="1832997"/>
            <a:ext cx="829666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Avery</a:t>
            </a:r>
            <a:r>
              <a:rPr lang="tr-TR" dirty="0"/>
              <a:t>, </a:t>
            </a:r>
            <a:r>
              <a:rPr lang="tr-TR" dirty="0" err="1"/>
              <a:t>McLeod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McCarty</a:t>
            </a:r>
            <a:r>
              <a:rPr lang="tr-TR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296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</a:t>
            </a:r>
            <a:r>
              <a:rPr lang="tr-TR" dirty="0" smtClean="0"/>
              <a:t>hey </a:t>
            </a:r>
            <a:r>
              <a:rPr lang="tr-TR" dirty="0" err="1" smtClean="0"/>
              <a:t>weren’t</a:t>
            </a:r>
            <a:r>
              <a:rPr lang="tr-TR" dirty="0" smtClean="0"/>
              <a:t> </a:t>
            </a:r>
            <a:r>
              <a:rPr lang="tr-TR" dirty="0" err="1" smtClean="0"/>
              <a:t>convinced</a:t>
            </a:r>
            <a:r>
              <a:rPr lang="tr-TR" dirty="0" smtClean="0"/>
              <a:t>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The protein or amino acids </a:t>
            </a:r>
            <a:r>
              <a:rPr lang="en-US" sz="2400" b="1" dirty="0" smtClean="0"/>
              <a:t>considered as </a:t>
            </a:r>
            <a:r>
              <a:rPr lang="en-US" sz="2400" b="1" dirty="0"/>
              <a:t>the inheritance material until the 1940s are thought to be: </a:t>
            </a:r>
            <a:endParaRPr lang="en-US" sz="2400" b="1" dirty="0" smtClean="0"/>
          </a:p>
          <a:p>
            <a:r>
              <a:rPr lang="en-US" sz="3200" b="1" dirty="0" smtClean="0"/>
              <a:t>There </a:t>
            </a:r>
            <a:r>
              <a:rPr lang="en-US" sz="3200" b="1" dirty="0"/>
              <a:t>are only 4 nucleotides in DNA, but there are 20 kinds of amino acids and many proteins !!! ’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6816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Hershey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Chase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DNA </a:t>
            </a:r>
            <a:r>
              <a:rPr lang="tr-TR" sz="2000" dirty="0" smtClean="0"/>
              <a:t>32</a:t>
            </a:r>
            <a:r>
              <a:rPr lang="tr-TR" dirty="0" smtClean="0"/>
              <a:t>P, Protein </a:t>
            </a:r>
            <a:r>
              <a:rPr lang="tr-TR" sz="2000" dirty="0" smtClean="0"/>
              <a:t>35</a:t>
            </a:r>
            <a:r>
              <a:rPr lang="tr-TR" dirty="0" smtClean="0"/>
              <a:t>S</a:t>
            </a:r>
            <a:endParaRPr lang="tr-TR" dirty="0"/>
          </a:p>
        </p:txBody>
      </p:sp>
      <p:pic>
        <p:nvPicPr>
          <p:cNvPr id="4098" name="Picture 2" descr="hershey and chase experimen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2" y="2450401"/>
            <a:ext cx="8818165" cy="43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rshey and chas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0166"/>
            <a:ext cx="2616225" cy="207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4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did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learn</a:t>
            </a:r>
            <a:r>
              <a:rPr lang="tr-TR" dirty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Inheritance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 is DNA!</a:t>
            </a:r>
            <a:endParaRPr lang="tr-TR" dirty="0" smtClean="0"/>
          </a:p>
          <a:p>
            <a:pPr lvl="1"/>
            <a:r>
              <a:rPr lang="tr-TR" i="1" dirty="0" err="1" smtClean="0"/>
              <a:t>Always</a:t>
            </a:r>
            <a:r>
              <a:rPr lang="tr-TR" i="1" dirty="0" smtClean="0"/>
              <a:t>??</a:t>
            </a:r>
            <a:endParaRPr lang="tr-TR" i="1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b="1" dirty="0" err="1" smtClean="0"/>
              <a:t>Questions</a:t>
            </a:r>
            <a:r>
              <a:rPr lang="tr-TR" b="1" dirty="0" smtClean="0"/>
              <a:t> </a:t>
            </a:r>
            <a:r>
              <a:rPr lang="tr-TR" b="1" dirty="0" err="1" smtClean="0"/>
              <a:t>needs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be </a:t>
            </a:r>
            <a:r>
              <a:rPr lang="tr-TR" b="1" dirty="0" err="1" smtClean="0"/>
              <a:t>asked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answered</a:t>
            </a:r>
            <a:r>
              <a:rPr lang="tr-TR" b="1" dirty="0" smtClean="0"/>
              <a:t>…</a:t>
            </a:r>
            <a:endParaRPr lang="tr-TR" b="1" dirty="0"/>
          </a:p>
          <a:p>
            <a:r>
              <a:rPr lang="en-US" dirty="0"/>
              <a:t>But how can this simple molecule, consisting of four bases, encode different genes that allow the formation of the organism? </a:t>
            </a:r>
            <a:endParaRPr lang="en-US" dirty="0" smtClean="0"/>
          </a:p>
          <a:p>
            <a:r>
              <a:rPr lang="en-US" dirty="0" smtClean="0"/>
              <a:t>How it is </a:t>
            </a:r>
            <a:r>
              <a:rPr lang="en-US" dirty="0" err="1" smtClean="0"/>
              <a:t>transfered</a:t>
            </a:r>
            <a:r>
              <a:rPr lang="en-US" dirty="0" smtClean="0"/>
              <a:t>?</a:t>
            </a:r>
            <a:endParaRPr lang="tr-TR" dirty="0"/>
          </a:p>
        </p:txBody>
      </p:sp>
      <p:pic>
        <p:nvPicPr>
          <p:cNvPr id="5124" name="Picture 4" descr="korkmuş yüz ifadesi boyama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05035"/>
            <a:ext cx="1176065" cy="12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orkmuş yüz ifadesi boyama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114" y="4797152"/>
            <a:ext cx="1248073" cy="18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Structure</a:t>
            </a:r>
            <a:r>
              <a:rPr lang="tr-TR" dirty="0" smtClean="0"/>
              <a:t> of DNA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structural features of DNA were known before the discovery of the inheritance material </a:t>
            </a:r>
            <a:endParaRPr lang="en-US" dirty="0" smtClean="0"/>
          </a:p>
          <a:p>
            <a:r>
              <a:rPr lang="en-US" dirty="0" smtClean="0"/>
              <a:t>DNA </a:t>
            </a:r>
            <a:r>
              <a:rPr lang="en-US" dirty="0"/>
              <a:t>is composed of four bases, the structurally similar nucleotide. </a:t>
            </a:r>
            <a:endParaRPr lang="en-US" dirty="0" smtClean="0"/>
          </a:p>
          <a:p>
            <a:r>
              <a:rPr lang="en-US" dirty="0" smtClean="0"/>
              <a:t>Base </a:t>
            </a:r>
            <a:r>
              <a:rPr lang="en-US" dirty="0"/>
              <a:t>and sugar: Nucleoside </a:t>
            </a:r>
            <a:endParaRPr lang="en-US" dirty="0" smtClean="0"/>
          </a:p>
          <a:p>
            <a:r>
              <a:rPr lang="en-US" dirty="0" smtClean="0"/>
              <a:t>purine </a:t>
            </a:r>
            <a:r>
              <a:rPr lang="en-US" dirty="0"/>
              <a:t>bases Adenine, </a:t>
            </a:r>
            <a:r>
              <a:rPr lang="en-US" dirty="0" smtClean="0"/>
              <a:t>Guanine </a:t>
            </a:r>
          </a:p>
          <a:p>
            <a:r>
              <a:rPr lang="en-US" dirty="0" smtClean="0"/>
              <a:t>Pyrimidine </a:t>
            </a:r>
            <a:r>
              <a:rPr lang="en-US" dirty="0"/>
              <a:t>bases </a:t>
            </a:r>
            <a:r>
              <a:rPr lang="en-US" dirty="0" err="1" smtClean="0"/>
              <a:t>Timine</a:t>
            </a:r>
            <a:r>
              <a:rPr lang="en-US" dirty="0" smtClean="0"/>
              <a:t>, </a:t>
            </a:r>
            <a:r>
              <a:rPr lang="en-US" dirty="0"/>
              <a:t>Cytosine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850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creen Shot 2017-09-26 at 20.0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80" y="2360065"/>
            <a:ext cx="4156923" cy="351221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65" y="1596540"/>
            <a:ext cx="5059139" cy="3918803"/>
          </a:xfrm>
        </p:spPr>
        <p:txBody>
          <a:bodyPr>
            <a:normAutofit fontScale="92500"/>
          </a:bodyPr>
          <a:lstStyle/>
          <a:p>
            <a:pPr marL="514350" indent="-514350">
              <a:buAutoNum type="alphaLcParenR"/>
            </a:pPr>
            <a:r>
              <a:rPr lang="en-US" dirty="0"/>
              <a:t>X-ray studies - show the </a:t>
            </a:r>
            <a:r>
              <a:rPr lang="en-US" dirty="0" smtClean="0"/>
              <a:t>helix structure </a:t>
            </a:r>
            <a:r>
              <a:rPr lang="en-US" dirty="0"/>
              <a:t>of the DNA molecule. 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Chargaff </a:t>
            </a:r>
            <a:r>
              <a:rPr lang="en-US" dirty="0"/>
              <a:t>rule - revealed some common characteristics of </a:t>
            </a:r>
            <a:r>
              <a:rPr lang="en-US" dirty="0" smtClean="0"/>
              <a:t>DNAs</a:t>
            </a: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- Total ratio of purines Equal to the total ratio of </a:t>
            </a:r>
            <a:r>
              <a:rPr lang="en-US" dirty="0" err="1"/>
              <a:t>pyrimidines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- Adenine up to </a:t>
            </a:r>
            <a:r>
              <a:rPr lang="en-US" dirty="0" err="1"/>
              <a:t>Timine</a:t>
            </a:r>
            <a:r>
              <a:rPr lang="en-US" dirty="0"/>
              <a:t>, Guanine up to Cytosine</a:t>
            </a:r>
            <a:endParaRPr lang="tr-TR" dirty="0"/>
          </a:p>
        </p:txBody>
      </p:sp>
      <p:pic>
        <p:nvPicPr>
          <p:cNvPr id="5" name="Picture 5" descr="Screen Shot 2017-09-26 at 20.06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60" y="17979"/>
            <a:ext cx="2133600" cy="2057400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601365" y="832710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Structure of DNA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368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Meselson</a:t>
            </a:r>
            <a:r>
              <a:rPr lang="tr-TR" b="1" dirty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Stahl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65" y="1412776"/>
            <a:ext cx="8229600" cy="3918803"/>
          </a:xfrm>
        </p:spPr>
        <p:txBody>
          <a:bodyPr/>
          <a:lstStyle/>
          <a:p>
            <a:r>
              <a:rPr lang="en-US" dirty="0"/>
              <a:t>The DNA is copied during each cell division and is semi-conserved (semi-conserved).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5256584" cy="45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0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3855" y="455258"/>
            <a:ext cx="4267051" cy="8044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Genetic material always DNA?</a:t>
            </a:r>
            <a:r>
              <a:rPr lang="da-DK" dirty="0"/>
              <a:t/>
            </a:r>
            <a:br>
              <a:rPr lang="da-DK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smtClean="0"/>
              <a:t>RNA </a:t>
            </a:r>
            <a:r>
              <a:rPr lang="tr-TR" dirty="0" err="1" smtClean="0"/>
              <a:t>virus</a:t>
            </a:r>
            <a:r>
              <a:rPr lang="tr-TR" dirty="0" smtClean="0"/>
              <a:t>...</a:t>
            </a:r>
            <a:endParaRPr lang="tr-TR" dirty="0"/>
          </a:p>
          <a:p>
            <a:r>
              <a:rPr lang="tr-TR" dirty="0" err="1" smtClean="0"/>
              <a:t>Retroviruslar</a:t>
            </a:r>
            <a:r>
              <a:rPr lang="tr-TR" dirty="0"/>
              <a:t>…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82" y="0"/>
            <a:ext cx="3662618" cy="66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6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056"/>
            <a:ext cx="8678566" cy="488169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Genetik materyalin özellikleri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Genetic material </a:t>
            </a:r>
            <a:r>
              <a:rPr lang="en-US" dirty="0">
                <a:solidFill>
                  <a:schemeClr val="bg1"/>
                </a:solidFill>
              </a:rPr>
              <a:t>has 4 </a:t>
            </a:r>
            <a:r>
              <a:rPr lang="en-US" dirty="0" err="1">
                <a:solidFill>
                  <a:schemeClr val="bg1"/>
                </a:solidFill>
              </a:rPr>
              <a:t>specialities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1- Replication,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2- Storage of information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3- transcription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4- variations via mutations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603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DNA </a:t>
            </a:r>
            <a:r>
              <a:rPr lang="tr-TR" dirty="0" err="1" smtClean="0"/>
              <a:t>structure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0707" t="27765" r="33951" b="14158"/>
          <a:stretch/>
        </p:blipFill>
        <p:spPr>
          <a:xfrm>
            <a:off x="323528" y="1724986"/>
            <a:ext cx="72008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1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genes are transferred to the next generation, there is information that affects all characteristics of the lineage. it is called </a:t>
            </a:r>
            <a:r>
              <a:rPr lang="en-US" b="1" dirty="0"/>
              <a:t>GENETIC INFORMATION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97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en-US" b="1" dirty="0"/>
              <a:t>The nucleotide comprises a phosphate group, a five-carbon sugar (</a:t>
            </a:r>
            <a:r>
              <a:rPr lang="en-US" b="1" dirty="0" err="1"/>
              <a:t>deoxyribose</a:t>
            </a:r>
            <a:r>
              <a:rPr lang="en-US" b="1" dirty="0"/>
              <a:t>) and a nitrogenous organic base. </a:t>
            </a:r>
            <a:endParaRPr lang="en-US" b="1" dirty="0" smtClean="0"/>
          </a:p>
          <a:p>
            <a:r>
              <a:rPr lang="en-US" b="1" dirty="0" smtClean="0"/>
              <a:t>Nucleotides </a:t>
            </a:r>
            <a:r>
              <a:rPr lang="en-US" b="1" dirty="0"/>
              <a:t>are phosphate esters of nucleosides (nucleoside monophosphate).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28" y="4039820"/>
            <a:ext cx="2933072" cy="2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9046" t="29328" r="36718" b="10625"/>
          <a:stretch/>
        </p:blipFill>
        <p:spPr>
          <a:xfrm>
            <a:off x="251520" y="1561664"/>
            <a:ext cx="705678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35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7939" t="28344" r="34505" b="7672"/>
          <a:stretch/>
        </p:blipFill>
        <p:spPr>
          <a:xfrm>
            <a:off x="611560" y="1596540"/>
            <a:ext cx="748883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2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Model… B-DNA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7940" t="26375" r="33951" b="8657"/>
          <a:stretch/>
        </p:blipFill>
        <p:spPr>
          <a:xfrm>
            <a:off x="455265" y="1631390"/>
            <a:ext cx="756084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3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DNA’nın farklı formları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different forms of DN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8425"/>
            <a:ext cx="7003355" cy="571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55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RNA’nın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7939" t="27359" r="33397" b="7673"/>
          <a:stretch/>
        </p:blipFill>
        <p:spPr>
          <a:xfrm>
            <a:off x="448965" y="1573099"/>
            <a:ext cx="763284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25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2995" y="332656"/>
            <a:ext cx="5300942" cy="9361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İki şekil arasındaki farkları bulunuz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882376"/>
            <a:ext cx="5272417" cy="597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73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farklar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dna ve rna farklar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704"/>
            <a:ext cx="8908389" cy="531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95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RNA tipleri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Hücrelerimizdeki 3 ana RNA molekülü</a:t>
            </a:r>
            <a:endParaRPr lang="tr-TR" dirty="0"/>
          </a:p>
        </p:txBody>
      </p:sp>
      <p:pic>
        <p:nvPicPr>
          <p:cNvPr id="9218" name="Picture 2" descr="types of RN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65055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know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tr-TR" dirty="0" err="1" smtClean="0"/>
              <a:t>ypothesis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theories</a:t>
            </a:r>
            <a:r>
              <a:rPr lang="tr-TR" dirty="0" smtClean="0"/>
              <a:t> on </a:t>
            </a:r>
            <a:r>
              <a:rPr lang="tr-TR" dirty="0" err="1" smtClean="0"/>
              <a:t>inherition</a:t>
            </a:r>
            <a:endParaRPr lang="tr-TR" dirty="0" smtClean="0"/>
          </a:p>
          <a:p>
            <a:r>
              <a:rPr lang="en-US" dirty="0" smtClean="0"/>
              <a:t>K</a:t>
            </a:r>
            <a:r>
              <a:rPr lang="tr-TR" dirty="0" err="1" smtClean="0"/>
              <a:t>nowledge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living</a:t>
            </a:r>
            <a:r>
              <a:rPr lang="tr-TR" dirty="0" smtClean="0"/>
              <a:t>.</a:t>
            </a:r>
            <a:endParaRPr lang="tr-TR" dirty="0" smtClean="0"/>
          </a:p>
          <a:p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living</a:t>
            </a:r>
            <a:r>
              <a:rPr lang="tr-TR" dirty="0" smtClean="0"/>
              <a:t>?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5" name="Picture 4" descr="Screen Shot 2018-11-07 at 09.53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3097689"/>
            <a:ext cx="3535056" cy="37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 descr="Screen Shot 2018-11-07 at 17.0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1596540"/>
            <a:ext cx="8084215" cy="394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3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material has 4 </a:t>
            </a:r>
            <a:r>
              <a:rPr lang="en-US" dirty="0" err="1" smtClean="0"/>
              <a:t>specialities</a:t>
            </a:r>
            <a:r>
              <a:rPr lang="en-US" dirty="0" smtClean="0"/>
              <a:t>;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1- </a:t>
            </a:r>
            <a:r>
              <a:rPr lang="en-US" dirty="0" smtClean="0"/>
              <a:t>Replication,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2- </a:t>
            </a:r>
            <a:r>
              <a:rPr lang="en-US" dirty="0" smtClean="0"/>
              <a:t>Storage of </a:t>
            </a:r>
            <a:r>
              <a:rPr lang="en-US" dirty="0"/>
              <a:t>i</a:t>
            </a:r>
            <a:r>
              <a:rPr lang="en-US" dirty="0" smtClean="0"/>
              <a:t>nformation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3- </a:t>
            </a:r>
            <a:r>
              <a:rPr lang="en-US" dirty="0" smtClean="0"/>
              <a:t>transcription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4- </a:t>
            </a:r>
            <a:r>
              <a:rPr lang="en-US" dirty="0" smtClean="0"/>
              <a:t>variations via mutations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3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tr-TR" dirty="0" err="1" smtClean="0"/>
              <a:t>iscovery</a:t>
            </a:r>
            <a:r>
              <a:rPr lang="tr-TR" dirty="0" smtClean="0"/>
              <a:t> of </a:t>
            </a:r>
            <a:r>
              <a:rPr lang="tr-TR" dirty="0" err="1" smtClean="0"/>
              <a:t>genetic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Chromosome structure.</a:t>
            </a:r>
            <a:endParaRPr lang="en-US" dirty="0" smtClean="0"/>
          </a:p>
          <a:p>
            <a:r>
              <a:rPr lang="en-US" dirty="0" smtClean="0"/>
              <a:t>????</a:t>
            </a:r>
          </a:p>
          <a:p>
            <a:endParaRPr lang="en-US" dirty="0"/>
          </a:p>
          <a:p>
            <a:r>
              <a:rPr lang="en-US" dirty="0" smtClean="0"/>
              <a:t>Chromatins?</a:t>
            </a:r>
            <a:r>
              <a:rPr lang="en-US" dirty="0" smtClean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9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proteins?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Chromatins: DNA and protein</a:t>
            </a:r>
            <a:endParaRPr lang="en-US" dirty="0" smtClean="0"/>
          </a:p>
          <a:p>
            <a:r>
              <a:rPr lang="en-US" dirty="0" smtClean="0"/>
              <a:t>Proteins have 20 different amino acids. They are everywhere in cells. </a:t>
            </a:r>
          </a:p>
          <a:p>
            <a:r>
              <a:rPr lang="en-US" dirty="0" smtClean="0"/>
              <a:t>DNA has 4 bases and its found in </a:t>
            </a:r>
            <a:r>
              <a:rPr lang="en-US" dirty="0" err="1" smtClean="0"/>
              <a:t>nukleus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DNA structure is “simple” </a:t>
            </a:r>
          </a:p>
          <a:p>
            <a:r>
              <a:rPr lang="en-US" dirty="0" smtClean="0"/>
              <a:t>Proteins are more complicated.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0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Genetic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err="1" smtClean="0"/>
              <a:t>transformation</a:t>
            </a:r>
            <a:r>
              <a:rPr lang="tr-TR" dirty="0" smtClean="0"/>
              <a:t> </a:t>
            </a:r>
            <a:r>
              <a:rPr lang="tr-TR" dirty="0" err="1" smtClean="0"/>
              <a:t>experiment</a:t>
            </a:r>
            <a:r>
              <a:rPr lang="tr-TR" dirty="0" smtClean="0"/>
              <a:t>  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Griffith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0"/>
            <a:ext cx="1762125" cy="2590800"/>
          </a:xfrm>
        </p:spPr>
      </p:pic>
      <p:pic>
        <p:nvPicPr>
          <p:cNvPr id="1028" name="Picture 4" descr="frederick griffith genetic transformation experimen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34" y="1818735"/>
            <a:ext cx="915259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2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Avery</a:t>
            </a:r>
            <a:r>
              <a:rPr lang="tr-TR" dirty="0" smtClean="0"/>
              <a:t>, </a:t>
            </a:r>
            <a:r>
              <a:rPr lang="tr-TR" dirty="0" err="1" smtClean="0"/>
              <a:t>McLeod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McCarty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16" y="1772816"/>
            <a:ext cx="5932884" cy="4426844"/>
          </a:xfrm>
        </p:spPr>
      </p:pic>
      <p:pic>
        <p:nvPicPr>
          <p:cNvPr id="2050" name="Picture 2" descr="Avery, McLeod ve McCarty experimen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2" y="2708920"/>
            <a:ext cx="4218298" cy="30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1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5596</TotalTime>
  <Words>442</Words>
  <Application>Microsoft Macintosh PowerPoint</Application>
  <PresentationFormat>On-screen Show (4:3)</PresentationFormat>
  <Paragraphs>80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BASIC GENETIC TERMS-V</vt:lpstr>
      <vt:lpstr>Genetic information </vt:lpstr>
      <vt:lpstr>What do we know so far?</vt:lpstr>
      <vt:lpstr>PowerPoint Presentation</vt:lpstr>
      <vt:lpstr>Continuity!</vt:lpstr>
      <vt:lpstr>Discovery of genetic material</vt:lpstr>
      <vt:lpstr>Why proteins?</vt:lpstr>
      <vt:lpstr>Genetic  transformation experiment    Griffith</vt:lpstr>
      <vt:lpstr>Avery, McLeod and McCarty </vt:lpstr>
      <vt:lpstr>Avery, McLeod and McCarty </vt:lpstr>
      <vt:lpstr>They weren’t convinced!</vt:lpstr>
      <vt:lpstr>Hershey and Chase</vt:lpstr>
      <vt:lpstr>What did we learn?</vt:lpstr>
      <vt:lpstr>Structure of DNA</vt:lpstr>
      <vt:lpstr>PowerPoint Presentation</vt:lpstr>
      <vt:lpstr>Meselson and Stahl</vt:lpstr>
      <vt:lpstr>Genetic material always DNA? </vt:lpstr>
      <vt:lpstr>Genetik materyalin özellikleri  </vt:lpstr>
      <vt:lpstr>DNA structure</vt:lpstr>
      <vt:lpstr>PowerPoint Presentation</vt:lpstr>
      <vt:lpstr>PowerPoint Presentation</vt:lpstr>
      <vt:lpstr>PowerPoint Presentation</vt:lpstr>
      <vt:lpstr>Model… B-DNA</vt:lpstr>
      <vt:lpstr>DNA’nın farklı formları</vt:lpstr>
      <vt:lpstr>RNA’nın yapısı</vt:lpstr>
      <vt:lpstr>İki şekil arasındaki farkları bulunuz</vt:lpstr>
      <vt:lpstr>farklar</vt:lpstr>
      <vt:lpstr>RNA tipleri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Nuket Bilgen</cp:lastModifiedBy>
  <cp:revision>157</cp:revision>
  <dcterms:created xsi:type="dcterms:W3CDTF">2013-08-21T19:17:07Z</dcterms:created>
  <dcterms:modified xsi:type="dcterms:W3CDTF">2018-11-07T15:40:23Z</dcterms:modified>
</cp:coreProperties>
</file>