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4"/>
  </p:sldMasterIdLst>
  <p:notesMasterIdLst>
    <p:notesMasterId r:id="rId16"/>
  </p:notesMasterIdLst>
  <p:handoutMasterIdLst>
    <p:handoutMasterId r:id="rId17"/>
  </p:handoutMasterIdLst>
  <p:sldIdLst>
    <p:sldId id="268" r:id="rId5"/>
    <p:sldId id="269" r:id="rId6"/>
    <p:sldId id="270" r:id="rId7"/>
    <p:sldId id="272" r:id="rId8"/>
    <p:sldId id="271" r:id="rId9"/>
    <p:sldId id="275" r:id="rId10"/>
    <p:sldId id="277" r:id="rId11"/>
    <p:sldId id="278" r:id="rId12"/>
    <p:sldId id="279" r:id="rId13"/>
    <p:sldId id="273"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showGuides="1">
      <p:cViewPr varScale="1">
        <p:scale>
          <a:sx n="68" d="100"/>
          <a:sy n="68" d="100"/>
        </p:scale>
        <p:origin x="-822" y="-96"/>
      </p:cViewPr>
      <p:guideLst>
        <p:guide orient="horz" pos="2160"/>
        <p:guide pos="3840"/>
      </p:guideLst>
    </p:cSldViewPr>
  </p:slideViewPr>
  <p:notesTextViewPr>
    <p:cViewPr>
      <p:scale>
        <a:sx n="1" d="1"/>
        <a:sy n="1" d="1"/>
      </p:scale>
      <p:origin x="0" y="0"/>
    </p:cViewPr>
  </p:notesTextViewPr>
  <p:notesViewPr>
    <p:cSldViewPr snapToGrid="0" showGuides="1">
      <p:cViewPr varScale="1">
        <p:scale>
          <a:sx n="101" d="100"/>
          <a:sy n="101" d="100"/>
        </p:scale>
        <p:origin x="2802" y="10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tr-TR" sz="1200"/>
            </a:lvl1pPr>
          </a:lstStyle>
          <a:p>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latinLnBrk="0">
              <a:defRPr lang="tr-TR" sz="1200"/>
            </a:lvl1pPr>
          </a:lstStyle>
          <a:p>
            <a:fld id="{1A42F3FB-4939-4EE8-B88D-F97F4C452E49}" type="datetime1">
              <a:rPr lang="tr-TR" smtClean="0"/>
              <a:pPr/>
              <a:t>26.10.2020</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latinLnBrk="0">
              <a:defRPr lang="tr-T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latinLnBrk="0">
              <a:defRPr lang="tr-TR" sz="1200"/>
            </a:lvl1pPr>
          </a:lstStyle>
          <a:p>
            <a:fld id="{663FFE7F-C917-439A-8026-3D301EB5CC28}" type="slidenum">
              <a:rPr lang="tr-TR" smtClean="0"/>
              <a:pPr/>
              <a:t>‹#›</a:t>
            </a:fld>
            <a:endParaRPr lang="tr-TR" dirty="0"/>
          </a:p>
        </p:txBody>
      </p:sp>
    </p:spTree>
    <p:extLst>
      <p:ext uri="{BB962C8B-B14F-4D97-AF65-F5344CB8AC3E}">
        <p14:creationId xmlns="" xmlns:p14="http://schemas.microsoft.com/office/powerpoint/2010/main" val="7527998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tr-TR" sz="1200"/>
            </a:lvl1pPr>
          </a:lstStyle>
          <a:p>
            <a:endParaRPr lang="tr-TR"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latinLnBrk="0">
              <a:defRPr lang="tr-TR" sz="1200"/>
            </a:lvl1pPr>
          </a:lstStyle>
          <a:p>
            <a:fld id="{70B04270-B033-4061-AE17-FEFB3BD73085}" type="datetime1">
              <a:rPr lang="tr-TR" smtClean="0"/>
              <a:pPr/>
              <a:t>26.10.2020</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lar Yer Tutucusu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latinLnBrk="0">
              <a:defRPr lang="tr-TR" sz="1200"/>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latinLnBrk="0">
              <a:defRPr lang="tr-TR" sz="1200"/>
            </a:lvl1pPr>
          </a:lstStyle>
          <a:p>
            <a:fld id="{4EC0B30D-C07A-425B-A90C-BA7BEB191079}" type="slidenum">
              <a:rPr/>
              <a:pPr/>
              <a:t>‹#›</a:t>
            </a:fld>
            <a:endParaRPr lang="tr-TR" dirty="0"/>
          </a:p>
        </p:txBody>
      </p:sp>
    </p:spTree>
    <p:extLst>
      <p:ext uri="{BB962C8B-B14F-4D97-AF65-F5344CB8AC3E}">
        <p14:creationId xmlns="" xmlns:p14="http://schemas.microsoft.com/office/powerpoint/2010/main" val="3723190405"/>
      </p:ext>
    </p:extLst>
  </p:cSld>
  <p:clrMap bg1="lt1" tx1="dk1" bg2="lt2" tx2="dk2" accent1="accent1" accent2="accent2" accent3="accent3" accent4="accent4" accent5="accent5" accent6="accent6" hlink="hlink" folHlink="folHlink"/>
  <p:notesStyle>
    <a:lvl1pPr marL="0" algn="l" defTabSz="914400" rtl="0" eaLnBrk="1" latinLnBrk="0" hangingPunct="1">
      <a:defRPr lang="tr-TR" sz="1200" kern="1200">
        <a:solidFill>
          <a:schemeClr val="tx1"/>
        </a:solidFill>
        <a:latin typeface="+mn-lt"/>
        <a:ea typeface="+mn-ea"/>
        <a:cs typeface="+mn-cs"/>
      </a:defRPr>
    </a:lvl1pPr>
    <a:lvl2pPr marL="457200" algn="l" defTabSz="914400" rtl="0" eaLnBrk="1" latinLnBrk="0" hangingPunct="1">
      <a:defRPr lang="tr-TR" sz="1200" kern="1200">
        <a:solidFill>
          <a:schemeClr val="tx1"/>
        </a:solidFill>
        <a:latin typeface="+mn-lt"/>
        <a:ea typeface="+mn-ea"/>
        <a:cs typeface="+mn-cs"/>
      </a:defRPr>
    </a:lvl2pPr>
    <a:lvl3pPr marL="914400" algn="l" defTabSz="914400" rtl="0" eaLnBrk="1" latinLnBrk="0" hangingPunct="1">
      <a:defRPr lang="tr-TR" sz="1200" kern="1200">
        <a:solidFill>
          <a:schemeClr val="tx1"/>
        </a:solidFill>
        <a:latin typeface="+mn-lt"/>
        <a:ea typeface="+mn-ea"/>
        <a:cs typeface="+mn-cs"/>
      </a:defRPr>
    </a:lvl3pPr>
    <a:lvl4pPr marL="1371600" algn="l" defTabSz="914400" rtl="0" eaLnBrk="1" latinLnBrk="0" hangingPunct="1">
      <a:defRPr lang="tr-TR" sz="1200" kern="1200">
        <a:solidFill>
          <a:schemeClr val="tx1"/>
        </a:solidFill>
        <a:latin typeface="+mn-lt"/>
        <a:ea typeface="+mn-ea"/>
        <a:cs typeface="+mn-cs"/>
      </a:defRPr>
    </a:lvl4pPr>
    <a:lvl5pPr marL="1828800" algn="l" defTabSz="914400" rtl="0" eaLnBrk="1" latinLnBrk="0" hangingPunct="1">
      <a:defRPr lang="tr-TR" sz="1200" kern="1200">
        <a:solidFill>
          <a:schemeClr val="tx1"/>
        </a:solidFill>
        <a:latin typeface="+mn-lt"/>
        <a:ea typeface="+mn-ea"/>
        <a:cs typeface="+mn-cs"/>
      </a:defRPr>
    </a:lvl5pPr>
    <a:lvl6pPr marL="2286000" algn="l" defTabSz="914400" rtl="0" eaLnBrk="1" latinLnBrk="0" hangingPunct="1">
      <a:defRPr lang="tr-TR" sz="1200" kern="1200">
        <a:solidFill>
          <a:schemeClr val="tx1"/>
        </a:solidFill>
        <a:latin typeface="+mn-lt"/>
        <a:ea typeface="+mn-ea"/>
        <a:cs typeface="+mn-cs"/>
      </a:defRPr>
    </a:lvl6pPr>
    <a:lvl7pPr marL="2743200" algn="l" defTabSz="914400" rtl="0" eaLnBrk="1" latinLnBrk="0" hangingPunct="1">
      <a:defRPr lang="tr-TR" sz="1200" kern="1200">
        <a:solidFill>
          <a:schemeClr val="tx1"/>
        </a:solidFill>
        <a:latin typeface="+mn-lt"/>
        <a:ea typeface="+mn-ea"/>
        <a:cs typeface="+mn-cs"/>
      </a:defRPr>
    </a:lvl7pPr>
    <a:lvl8pPr marL="3200400" algn="l" defTabSz="914400" rtl="0" eaLnBrk="1" latinLnBrk="0" hangingPunct="1">
      <a:defRPr lang="tr-TR" sz="1200" kern="1200">
        <a:solidFill>
          <a:schemeClr val="tx1"/>
        </a:solidFill>
        <a:latin typeface="+mn-lt"/>
        <a:ea typeface="+mn-ea"/>
        <a:cs typeface="+mn-cs"/>
      </a:defRPr>
    </a:lvl8pPr>
    <a:lvl9pPr marL="3657600" algn="l" defTabSz="914400" rtl="0" eaLnBrk="1" latinLnBrk="0" hangingPunct="1">
      <a:defRPr lang="tr-T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EC0B30D-C07A-425B-A90C-BA7BEB191079}" type="slidenum">
              <a:rPr lang="tr-TR" smtClean="0"/>
              <a:pPr/>
              <a:t>11</a:t>
            </a:fld>
            <a:endParaRPr lang="tr-TR" dirty="0"/>
          </a:p>
        </p:txBody>
      </p:sp>
    </p:spTree>
    <p:extLst>
      <p:ext uri="{BB962C8B-B14F-4D97-AF65-F5344CB8AC3E}">
        <p14:creationId xmlns="" xmlns:p14="http://schemas.microsoft.com/office/powerpoint/2010/main" val="2044265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B41ABA4E-CD72-497B-97AA-7213B3980F60}" type="datetimeFigureOut">
              <a:rPr lang="en-US" smtClean="0"/>
              <a:pPr/>
              <a:t>10/26/2020</a:t>
            </a:fld>
            <a:endParaRPr lang="en-US"/>
          </a:p>
        </p:txBody>
      </p:sp>
      <p:sp>
        <p:nvSpPr>
          <p:cNvPr id="19" name="18 Altbilgi Yer Tutucusu"/>
          <p:cNvSpPr>
            <a:spLocks noGrp="1"/>
          </p:cNvSpPr>
          <p:nvPr>
            <p:ph type="ftr" sz="quarter" idx="11"/>
          </p:nvPr>
        </p:nvSpPr>
        <p:spPr/>
        <p:txBody>
          <a:bodyPr/>
          <a:lstStyle/>
          <a:p>
            <a:endParaRPr kumimoji="0" lang="en-US"/>
          </a:p>
        </p:txBody>
      </p:sp>
      <p:sp>
        <p:nvSpPr>
          <p:cNvPr id="27" name="26 Slayt Numarası Yer Tutucusu"/>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2D5BCB9-4E4B-4EA9-B1B7-B21163E6018F}" type="datetime1">
              <a:rPr lang="tr-TR" smtClean="0"/>
              <a:pPr/>
              <a:t>26.10.2020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31375A4-56A4-47D6-9801-1991572033F7}" type="slidenum">
              <a:rPr lang="tr-TR" smtClean="0"/>
              <a:pPr/>
              <a:t>‹#›</a:t>
            </a:fld>
            <a:endParaRPr lang="tr-T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B5FC736-AF0D-434E-848D-5F81F7979958}" type="datetime1">
              <a:rPr lang="tr-TR" smtClean="0"/>
              <a:pPr/>
              <a:t>26.10.2020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31375A4-56A4-47D6-9801-1991572033F7}"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0CC72DF-5FF8-4921-9F50-7FA6888DBDD0}" type="datetime1">
              <a:rPr lang="tr-TR" smtClean="0"/>
              <a:pPr/>
              <a:t>26.10.2020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31375A4-56A4-47D6-9801-1991572033F7}"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Başlık"/>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2D5BCB9-4E4B-4EA9-B1B7-B21163E6018F}" type="datetime1">
              <a:rPr lang="tr-TR" smtClean="0"/>
              <a:pPr/>
              <a:t>26.10.2020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31375A4-56A4-47D6-9801-1991572033F7}"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9956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4724969-519B-4E30-B0CA-DBE6D95A3FB6}" type="datetime1">
              <a:rPr lang="tr-TR" smtClean="0"/>
              <a:pPr/>
              <a:t>26.10.2020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E31375A4-56A4-47D6-9801-1991572033F7}"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9728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BDD41C09-3FE1-4EA5-93CA-8C56BCB9FB83}" type="datetime1">
              <a:rPr lang="tr-TR" smtClean="0"/>
              <a:pPr/>
              <a:t>26.10.2020</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E31375A4-56A4-47D6-9801-1991572033F7}"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320"/>
            <a:ext cx="9960864" cy="1143000"/>
          </a:xfrm>
        </p:spPr>
        <p:txBody>
          <a:bodyPr anchor="ctr"/>
          <a:lstStyle>
            <a:lvl1pPr algn="l">
              <a:defRPr sz="4600"/>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F0E3E802-0AEA-4265-A87C-52BA5078BF7A}" type="datetime1">
              <a:rPr lang="tr-TR" smtClean="0"/>
              <a:pPr/>
              <a:t>26.10.2020</a:t>
            </a:fld>
            <a:endParaRPr lang="tr-TR" dirty="0"/>
          </a:p>
        </p:txBody>
      </p:sp>
      <p:sp>
        <p:nvSpPr>
          <p:cNvPr id="8" name="7 Slayt Numarası Yer Tutucusu"/>
          <p:cNvSpPr>
            <a:spLocks noGrp="1"/>
          </p:cNvSpPr>
          <p:nvPr>
            <p:ph type="sldNum" sz="quarter" idx="11"/>
          </p:nvPr>
        </p:nvSpPr>
        <p:spPr/>
        <p:txBody>
          <a:bodyPr/>
          <a:lstStyle/>
          <a:p>
            <a:fld id="{E31375A4-56A4-47D6-9801-1991572033F7}" type="slidenum">
              <a:rPr lang="tr-TR" smtClean="0"/>
              <a:pPr/>
              <a:t>‹#›</a:t>
            </a:fld>
            <a:endParaRPr lang="tr-TR" dirty="0"/>
          </a:p>
        </p:txBody>
      </p:sp>
      <p:sp>
        <p:nvSpPr>
          <p:cNvPr id="9" name="8 Altbilgi Yer Tutucusu"/>
          <p:cNvSpPr>
            <a:spLocks noGrp="1"/>
          </p:cNvSpPr>
          <p:nvPr>
            <p:ph type="ftr" sz="quarter" idx="12"/>
          </p:nvPr>
        </p:nvSpPr>
        <p:spPr/>
        <p:txBody>
          <a:bodyPr/>
          <a:lstStyle/>
          <a:p>
            <a:endParaRPr lang="tr-TR" dirty="0"/>
          </a:p>
        </p:txBody>
      </p:sp>
    </p:spTree>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26F6FF2-6CBC-46C7-B8FB-9EDD8E9EF209}" type="datetime1">
              <a:rPr lang="tr-TR" smtClean="0"/>
              <a:pPr/>
              <a:t>26.10.2020</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E31375A4-56A4-47D6-9801-1991572033F7}"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E52E36B-B738-408E-878A-F049022BA77C}" type="datetime1">
              <a:rPr lang="tr-TR" smtClean="0"/>
              <a:pPr/>
              <a:t>26.10.2020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10875264" y="6422065"/>
            <a:ext cx="1016000" cy="365125"/>
          </a:xfrm>
        </p:spPr>
        <p:txBody>
          <a:bodyPr/>
          <a:lstStyle/>
          <a:p>
            <a:fld id="{E31375A4-56A4-47D6-9801-1991572033F7}" type="slidenum">
              <a:rPr lang="tr-TR" smtClean="0"/>
              <a:pPr/>
              <a:t>‹#›</a:t>
            </a:fld>
            <a:endParaRPr lang="tr-TR" dirty="0"/>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09600" y="6422065"/>
            <a:ext cx="2844800" cy="365125"/>
          </a:xfrm>
        </p:spPr>
        <p:txBody>
          <a:bodyPr/>
          <a:lstStyle/>
          <a:p>
            <a:fld id="{B41ABA4E-CD72-497B-97AA-7213B3980F60}" type="datetimeFigureOut">
              <a:rPr lang="en-US" smtClean="0"/>
              <a:pPr/>
              <a:t>10/26/2020</a:t>
            </a:fld>
            <a:endParaRPr lang="en-US"/>
          </a:p>
        </p:txBody>
      </p:sp>
      <p:sp>
        <p:nvSpPr>
          <p:cNvPr id="6" name="5 Altbilgi Yer Tutucusu"/>
          <p:cNvSpPr>
            <a:spLocks noGrp="1"/>
          </p:cNvSpPr>
          <p:nvPr>
            <p:ph type="ftr" sz="quarter" idx="11"/>
          </p:nvPr>
        </p:nvSpPr>
        <p:spPr/>
        <p:txBody>
          <a:bodyPr/>
          <a:lstStyle/>
          <a:p>
            <a:endParaRPr kumimoji="0" lang="en-US"/>
          </a:p>
        </p:txBody>
      </p:sp>
      <p:sp>
        <p:nvSpPr>
          <p:cNvPr id="7" name="6 Slayt Numarası Yer Tutucusu"/>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Serbest Form"/>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Serbest Form"/>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Yer Tutucusu"/>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2D5BCB9-4E4B-4EA9-B1B7-B21163E6018F}" type="datetime1">
              <a:rPr lang="tr-TR" smtClean="0"/>
              <a:pPr/>
              <a:t>26.10.2020</a:t>
            </a:fld>
            <a:endParaRPr lang="tr-TR" dirty="0"/>
          </a:p>
        </p:txBody>
      </p:sp>
      <p:sp>
        <p:nvSpPr>
          <p:cNvPr id="22" name="21 Altbilgi Yer Tutucusu"/>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dirty="0"/>
          </a:p>
        </p:txBody>
      </p:sp>
      <p:sp>
        <p:nvSpPr>
          <p:cNvPr id="18" name="17 Slayt Numarası Yer Tutucusu"/>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31375A4-56A4-47D6-9801-1991572033F7}" type="slidenum">
              <a:rPr lang="tr-TR" smtClean="0"/>
              <a:pPr/>
              <a:t>‹#›</a:t>
            </a:fld>
            <a:endParaRPr lang="tr-TR" dirty="0"/>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med">
    <p:fade/>
  </p:transition>
  <p:timing>
    <p:tnLst>
      <p:par>
        <p:cTn id="1" dur="indefinite" restart="never" nodeType="tmRoot"/>
      </p:par>
    </p:tnLst>
  </p:timing>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3825" y="4683583"/>
            <a:ext cx="8553450" cy="1483956"/>
          </a:xfrm>
        </p:spPr>
        <p:txBody>
          <a:bodyPr/>
          <a:lstStyle/>
          <a:p>
            <a:r>
              <a:rPr lang="tr-TR" b="1" i="1" dirty="0">
                <a:solidFill>
                  <a:srgbClr val="FDE0C2"/>
                </a:solidFill>
                <a:latin typeface="Comic Sans MS"/>
              </a:rPr>
              <a:t>MALALA </a:t>
            </a:r>
            <a:r>
              <a:rPr lang="tr-TR" dirty="0">
                <a:solidFill>
                  <a:srgbClr val="FDE0C2"/>
                </a:solidFill>
                <a:latin typeface="Comic Sans MS"/>
              </a:rPr>
              <a:t>YOUSAFZAI</a:t>
            </a:r>
            <a:endParaRPr lang="tr-TR" b="1" i="1" dirty="0">
              <a:solidFill>
                <a:srgbClr val="FDE0C2"/>
              </a:solidFill>
              <a:latin typeface="Comic Sans MS"/>
            </a:endParaRPr>
          </a:p>
        </p:txBody>
      </p:sp>
      <p:sp>
        <p:nvSpPr>
          <p:cNvPr id="3" name="Alt Başlık 2"/>
          <p:cNvSpPr>
            <a:spLocks noGrp="1"/>
          </p:cNvSpPr>
          <p:nvPr>
            <p:ph type="subTitle" idx="1"/>
          </p:nvPr>
        </p:nvSpPr>
        <p:spPr>
          <a:xfrm>
            <a:off x="2009775" y="1350293"/>
            <a:ext cx="8686800" cy="440405"/>
          </a:xfrm>
        </p:spPr>
        <p:txBody>
          <a:bodyPr vert="horz" lIns="91440" tIns="45720" rIns="91440" bIns="45720" rtlCol="0" anchor="t">
            <a:normAutofit/>
          </a:bodyPr>
          <a:lstStyle/>
          <a:p>
            <a:endParaRPr lang="tr-TR" dirty="0"/>
          </a:p>
        </p:txBody>
      </p:sp>
    </p:spTree>
    <p:extLst>
      <p:ext uri="{BB962C8B-B14F-4D97-AF65-F5344CB8AC3E}">
        <p14:creationId xmlns="" xmlns:p14="http://schemas.microsoft.com/office/powerpoint/2010/main" val="237011078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2">
            <a:extLst>
              <a:ext uri="{FF2B5EF4-FFF2-40B4-BE49-F238E27FC236}">
                <a16:creationId xmlns:a16="http://schemas.microsoft.com/office/drawing/2014/main" xmlns="" id="{95D06825-A9EC-4320-AF25-520EEEBBAEE3}"/>
              </a:ext>
            </a:extLst>
          </p:cNvPr>
          <p:cNvPicPr>
            <a:picLocks noChangeAspect="1"/>
          </p:cNvPicPr>
          <p:nvPr/>
        </p:nvPicPr>
        <p:blipFill>
          <a:blip r:embed="rId2" cstate="print"/>
          <a:stretch>
            <a:fillRect/>
          </a:stretch>
        </p:blipFill>
        <p:spPr>
          <a:xfrm>
            <a:off x="6973571" y="160972"/>
            <a:ext cx="5173980" cy="6312535"/>
          </a:xfrm>
          <a:prstGeom prst="rect">
            <a:avLst/>
          </a:prstGeom>
        </p:spPr>
      </p:pic>
      <p:sp>
        <p:nvSpPr>
          <p:cNvPr id="4" name="Metin kutusu 3">
            <a:extLst>
              <a:ext uri="{FF2B5EF4-FFF2-40B4-BE49-F238E27FC236}">
                <a16:creationId xmlns:a16="http://schemas.microsoft.com/office/drawing/2014/main" xmlns="" id="{8303932D-9006-4E7F-8D1E-0E85B4521DF8}"/>
              </a:ext>
            </a:extLst>
          </p:cNvPr>
          <p:cNvSpPr txBox="1"/>
          <p:nvPr/>
        </p:nvSpPr>
        <p:spPr>
          <a:xfrm>
            <a:off x="741678" y="2006600"/>
            <a:ext cx="5588000"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dirty="0"/>
              <a:t>TIME Dergisi’nin 2013 yılında hazırladığı </a:t>
            </a:r>
            <a:r>
              <a:rPr lang="tr-TR" b="1" dirty="0"/>
              <a:t>“Dünyanın En Etkili 100 Kişisi” </a:t>
            </a:r>
            <a:r>
              <a:rPr lang="tr-TR" dirty="0"/>
              <a:t>listesinde yer aldı.</a:t>
            </a:r>
          </a:p>
        </p:txBody>
      </p:sp>
    </p:spTree>
    <p:extLst>
      <p:ext uri="{BB962C8B-B14F-4D97-AF65-F5344CB8AC3E}">
        <p14:creationId xmlns="" xmlns:p14="http://schemas.microsoft.com/office/powerpoint/2010/main" val="33979084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descr="renkli, bina, açık hava, uçurtma içeren bir resim&#10;&#10;Yüksek güvenilirlikle oluşturulmuş açıklama">
            <a:extLst>
              <a:ext uri="{FF2B5EF4-FFF2-40B4-BE49-F238E27FC236}">
                <a16:creationId xmlns:a16="http://schemas.microsoft.com/office/drawing/2014/main" xmlns="" id="{D4AC9073-7752-4CE7-ACB5-4077B01EA8C6}"/>
              </a:ext>
            </a:extLst>
          </p:cNvPr>
          <p:cNvPicPr>
            <a:picLocks noChangeAspect="1"/>
          </p:cNvPicPr>
          <p:nvPr/>
        </p:nvPicPr>
        <p:blipFill>
          <a:blip r:embed="rId3" cstate="print"/>
          <a:stretch>
            <a:fillRect/>
          </a:stretch>
        </p:blipFill>
        <p:spPr>
          <a:xfrm>
            <a:off x="0" y="-5080"/>
            <a:ext cx="5892800" cy="3931920"/>
          </a:xfrm>
          <a:prstGeom prst="rect">
            <a:avLst/>
          </a:prstGeom>
        </p:spPr>
      </p:pic>
      <p:pic>
        <p:nvPicPr>
          <p:cNvPr id="6" name="Resim 6" descr="metin, tablo, fotoğraf, iç mekan içeren bir resim&#10;&#10;Yüksek güvenilirlikle oluşturulmuş açıklama">
            <a:extLst>
              <a:ext uri="{FF2B5EF4-FFF2-40B4-BE49-F238E27FC236}">
                <a16:creationId xmlns:a16="http://schemas.microsoft.com/office/drawing/2014/main" xmlns="" id="{CAE24FD7-4AC8-48EB-B26E-8F85A7078B35}"/>
              </a:ext>
            </a:extLst>
          </p:cNvPr>
          <p:cNvPicPr>
            <a:picLocks noChangeAspect="1"/>
          </p:cNvPicPr>
          <p:nvPr/>
        </p:nvPicPr>
        <p:blipFill>
          <a:blip r:embed="rId4" cstate="print"/>
          <a:stretch>
            <a:fillRect/>
          </a:stretch>
        </p:blipFill>
        <p:spPr>
          <a:xfrm>
            <a:off x="5963914" y="2795778"/>
            <a:ext cx="6197600" cy="3969004"/>
          </a:xfrm>
          <a:prstGeom prst="rect">
            <a:avLst/>
          </a:prstGeom>
        </p:spPr>
      </p:pic>
    </p:spTree>
    <p:extLst>
      <p:ext uri="{BB962C8B-B14F-4D97-AF65-F5344CB8AC3E}">
        <p14:creationId xmlns="" xmlns:p14="http://schemas.microsoft.com/office/powerpoint/2010/main" val="238387292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88E4034-10B1-4FF3-A8D8-4925DE2A7674}"/>
              </a:ext>
            </a:extLst>
          </p:cNvPr>
          <p:cNvSpPr>
            <a:spLocks noGrp="1"/>
          </p:cNvSpPr>
          <p:nvPr>
            <p:ph type="title"/>
          </p:nvPr>
        </p:nvSpPr>
        <p:spPr>
          <a:xfrm>
            <a:off x="335280" y="914718"/>
            <a:ext cx="10068560" cy="1097280"/>
          </a:xfrm>
        </p:spPr>
        <p:txBody>
          <a:bodyPr>
            <a:normAutofit/>
          </a:bodyPr>
          <a:lstStyle/>
          <a:p>
            <a:r>
              <a:rPr lang="tr-TR" sz="4400" b="1" dirty="0"/>
              <a:t>DOĞUMU VE EĞİTİM HAYATI</a:t>
            </a:r>
          </a:p>
        </p:txBody>
      </p:sp>
      <p:sp>
        <p:nvSpPr>
          <p:cNvPr id="3" name="İçerik Yer Tutucusu 2">
            <a:extLst>
              <a:ext uri="{FF2B5EF4-FFF2-40B4-BE49-F238E27FC236}">
                <a16:creationId xmlns:a16="http://schemas.microsoft.com/office/drawing/2014/main" xmlns="" id="{71128933-A75D-473F-9D69-4A15FF3519BB}"/>
              </a:ext>
            </a:extLst>
          </p:cNvPr>
          <p:cNvSpPr>
            <a:spLocks noGrp="1"/>
          </p:cNvSpPr>
          <p:nvPr>
            <p:ph idx="1"/>
          </p:nvPr>
        </p:nvSpPr>
        <p:spPr>
          <a:xfrm>
            <a:off x="213360" y="2626361"/>
            <a:ext cx="10058400" cy="4267200"/>
          </a:xfrm>
        </p:spPr>
        <p:txBody>
          <a:bodyPr vert="horz" lIns="91440" tIns="45720" rIns="91440" bIns="45720" rtlCol="0" anchor="t">
            <a:normAutofit fontScale="92500" lnSpcReduction="20000"/>
          </a:bodyPr>
          <a:lstStyle/>
          <a:p>
            <a:r>
              <a:rPr lang="tr-TR" dirty="0"/>
              <a:t>Malala 12 Temmuz 1997’de Pakistan’ın kuzey batısındaki </a:t>
            </a:r>
            <a:r>
              <a:rPr lang="tr-TR" dirty="0" err="1"/>
              <a:t>Swat</a:t>
            </a:r>
            <a:r>
              <a:rPr lang="tr-TR" dirty="0"/>
              <a:t> bölgesinde bulunan </a:t>
            </a:r>
            <a:r>
              <a:rPr lang="tr-TR" dirty="0" err="1"/>
              <a:t>Mingora</a:t>
            </a:r>
            <a:r>
              <a:rPr lang="tr-TR" dirty="0"/>
              <a:t> adlı bir kasabada doğdu. Babası </a:t>
            </a:r>
            <a:r>
              <a:rPr lang="tr-TR" dirty="0" err="1"/>
              <a:t>Ziauddin</a:t>
            </a:r>
            <a:r>
              <a:rPr lang="tr-TR" dirty="0"/>
              <a:t> </a:t>
            </a:r>
            <a:r>
              <a:rPr lang="tr-TR" dirty="0" err="1"/>
              <a:t>Yousafzai</a:t>
            </a:r>
            <a:r>
              <a:rPr lang="tr-TR" dirty="0"/>
              <a:t> onu bir </a:t>
            </a:r>
            <a:r>
              <a:rPr lang="tr-TR" dirty="0" err="1"/>
              <a:t>Pashtun</a:t>
            </a:r>
            <a:r>
              <a:rPr lang="tr-TR" dirty="0"/>
              <a:t> kahramanı olan </a:t>
            </a:r>
            <a:r>
              <a:rPr lang="tr-TR" dirty="0" err="1"/>
              <a:t>Malalai’den</a:t>
            </a:r>
            <a:r>
              <a:rPr lang="tr-TR" dirty="0"/>
              <a:t> esinlenerek isimlendirdi.</a:t>
            </a:r>
          </a:p>
          <a:p>
            <a:endParaRPr lang="tr-TR" dirty="0"/>
          </a:p>
          <a:p>
            <a:r>
              <a:rPr lang="tr-TR" dirty="0"/>
              <a:t>Yeni şeyler öğrenmeyi seven </a:t>
            </a:r>
            <a:r>
              <a:rPr lang="tr-TR" dirty="0" err="1"/>
              <a:t>Ziauddin</a:t>
            </a:r>
            <a:r>
              <a:rPr lang="tr-TR" dirty="0"/>
              <a:t>, evinin yanında bir okul yönetiyordu. Dünyada okula gitmeyen çocuk sayısının ikinci en yüksek ülke olduğu Pakistan’da bir eğitim savunucusu olarak tanınıyordu ve Taliban’ın kız çocuklarının okula gitmesini engelleme çabalarına karşı lafını sakınmayan bir muhalifti.</a:t>
            </a:r>
          </a:p>
          <a:p>
            <a:endParaRPr lang="tr-TR" dirty="0"/>
          </a:p>
          <a:p>
            <a:endParaRPr lang="tr-TR" dirty="0"/>
          </a:p>
        </p:txBody>
      </p:sp>
      <p:pic>
        <p:nvPicPr>
          <p:cNvPr id="4" name="Resim 4" descr="kişi, küçük, çocuk, genç içeren bir resim&#10;&#10;Çok yüksek güvenilirlikle oluşturulmuş açıklama">
            <a:extLst>
              <a:ext uri="{FF2B5EF4-FFF2-40B4-BE49-F238E27FC236}">
                <a16:creationId xmlns:a16="http://schemas.microsoft.com/office/drawing/2014/main" xmlns="" id="{7C36C6FD-6F40-40A6-8C68-AA0160FE1FCB}"/>
              </a:ext>
            </a:extLst>
          </p:cNvPr>
          <p:cNvPicPr>
            <a:picLocks noChangeAspect="1"/>
          </p:cNvPicPr>
          <p:nvPr/>
        </p:nvPicPr>
        <p:blipFill>
          <a:blip r:embed="rId2" cstate="print"/>
          <a:stretch>
            <a:fillRect/>
          </a:stretch>
        </p:blipFill>
        <p:spPr>
          <a:xfrm>
            <a:off x="9265918" y="34962"/>
            <a:ext cx="2875280" cy="2703755"/>
          </a:xfrm>
          <a:prstGeom prst="rect">
            <a:avLst/>
          </a:prstGeom>
        </p:spPr>
      </p:pic>
    </p:spTree>
    <p:extLst>
      <p:ext uri="{BB962C8B-B14F-4D97-AF65-F5344CB8AC3E}">
        <p14:creationId xmlns="" xmlns:p14="http://schemas.microsoft.com/office/powerpoint/2010/main" val="13667030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B984FCF-308C-4D8A-9C89-61481D50A572}"/>
              </a:ext>
            </a:extLst>
          </p:cNvPr>
          <p:cNvSpPr>
            <a:spLocks noGrp="1"/>
          </p:cNvSpPr>
          <p:nvPr>
            <p:ph type="title"/>
          </p:nvPr>
        </p:nvSpPr>
        <p:spPr>
          <a:xfrm>
            <a:off x="-1391920" y="-680402"/>
            <a:ext cx="10058400" cy="1188720"/>
          </a:xfrm>
        </p:spPr>
        <p:txBody>
          <a:bodyPr/>
          <a:lstStyle/>
          <a:p>
            <a:endParaRPr lang="tr-TR"/>
          </a:p>
        </p:txBody>
      </p:sp>
      <p:sp>
        <p:nvSpPr>
          <p:cNvPr id="3" name="İçerik Yer Tutucusu 2">
            <a:extLst>
              <a:ext uri="{FF2B5EF4-FFF2-40B4-BE49-F238E27FC236}">
                <a16:creationId xmlns:a16="http://schemas.microsoft.com/office/drawing/2014/main" xmlns="" id="{EB31457F-57EA-480D-BD93-A9916C088D0E}"/>
              </a:ext>
            </a:extLst>
          </p:cNvPr>
          <p:cNvSpPr>
            <a:spLocks noGrp="1"/>
          </p:cNvSpPr>
          <p:nvPr>
            <p:ph idx="1"/>
          </p:nvPr>
        </p:nvSpPr>
        <p:spPr>
          <a:xfrm>
            <a:off x="-40640" y="1417321"/>
            <a:ext cx="7680960" cy="5080000"/>
          </a:xfrm>
        </p:spPr>
        <p:txBody>
          <a:bodyPr vert="horz" lIns="91440" tIns="45720" rIns="91440" bIns="45720" rtlCol="0" anchor="t">
            <a:normAutofit fontScale="92500" lnSpcReduction="20000"/>
          </a:bodyPr>
          <a:lstStyle/>
          <a:p>
            <a:r>
              <a:rPr lang="tr-TR" sz="2800" dirty="0"/>
              <a:t>Malala babasının öğrenme tutkusunu paylaşıyordu ve okula gitmeyi çok seviyordu. 15 Ocak 2009’dan sonra Taliban </a:t>
            </a:r>
            <a:r>
              <a:rPr lang="tr-TR" sz="2800" dirty="0" err="1"/>
              <a:t>Malala’nın</a:t>
            </a:r>
            <a:r>
              <a:rPr lang="tr-TR" sz="2800" dirty="0"/>
              <a:t> doğduğu yer olan </a:t>
            </a:r>
            <a:r>
              <a:rPr lang="tr-TR" sz="2800" dirty="0" err="1"/>
              <a:t>Mingora’da</a:t>
            </a:r>
            <a:r>
              <a:rPr lang="tr-TR" sz="2800" dirty="0"/>
              <a:t> kız çocuklarının okula gitmesini yasakladı. Zaten bundan önce pek çok okulu yerle bir etmişlerdi. 17 Mart’a kadar kız çocuklarının eğitimlerine devam edebilecekleri ancak yalnızca burka giyerlerse okula gidebilecekleri ilan edildi.</a:t>
            </a:r>
          </a:p>
          <a:p>
            <a:endParaRPr lang="tr-TR" sz="2800" dirty="0"/>
          </a:p>
          <a:p>
            <a:r>
              <a:rPr lang="tr-TR" sz="2800" dirty="0"/>
              <a:t>Malala, okulunun saldırıya uğramasından duyduğu korku ve </a:t>
            </a:r>
            <a:r>
              <a:rPr lang="tr-TR" sz="2800" dirty="0" err="1"/>
              <a:t>Swat’ta</a:t>
            </a:r>
            <a:r>
              <a:rPr lang="tr-TR" sz="2800" dirty="0"/>
              <a:t> artan askeri hareketliliğe dair </a:t>
            </a:r>
            <a:r>
              <a:rPr lang="tr-TR" sz="2800" dirty="0" err="1"/>
              <a:t>BBC’nın</a:t>
            </a:r>
            <a:r>
              <a:rPr lang="tr-TR" sz="2800" dirty="0"/>
              <a:t> Urduca servisi için takma isim altında bir </a:t>
            </a:r>
            <a:r>
              <a:rPr lang="tr-TR" sz="2800" dirty="0" err="1"/>
              <a:t>blog</a:t>
            </a:r>
            <a:r>
              <a:rPr lang="tr-TR" sz="2800" dirty="0"/>
              <a:t> yazmaya başladı.</a:t>
            </a:r>
          </a:p>
          <a:p>
            <a:endParaRPr lang="tr-TR" sz="2800" dirty="0"/>
          </a:p>
          <a:p>
            <a:endParaRPr lang="tr-TR" sz="2800" dirty="0"/>
          </a:p>
          <a:p>
            <a:endParaRPr lang="tr-TR" sz="2800" dirty="0"/>
          </a:p>
        </p:txBody>
      </p:sp>
      <p:pic>
        <p:nvPicPr>
          <p:cNvPr id="6" name="Resim 6" descr="kişi, kıyafet, iç mekan, tutma içeren bir resim&#10;&#10;Çok yüksek güvenilirlikle oluşturulmuş açıklama">
            <a:extLst>
              <a:ext uri="{FF2B5EF4-FFF2-40B4-BE49-F238E27FC236}">
                <a16:creationId xmlns:a16="http://schemas.microsoft.com/office/drawing/2014/main" xmlns="" id="{3FAB1DF0-BB2E-4AF0-B75F-F869DEFD6697}"/>
              </a:ext>
            </a:extLst>
          </p:cNvPr>
          <p:cNvPicPr>
            <a:picLocks noChangeAspect="1"/>
          </p:cNvPicPr>
          <p:nvPr/>
        </p:nvPicPr>
        <p:blipFill>
          <a:blip r:embed="rId2" cstate="print"/>
          <a:stretch>
            <a:fillRect/>
          </a:stretch>
        </p:blipFill>
        <p:spPr>
          <a:xfrm>
            <a:off x="7467597" y="586978"/>
            <a:ext cx="4693920" cy="2544604"/>
          </a:xfrm>
          <a:prstGeom prst="rect">
            <a:avLst/>
          </a:prstGeom>
        </p:spPr>
      </p:pic>
      <p:pic>
        <p:nvPicPr>
          <p:cNvPr id="4" name="Resim 4" descr="kişi, iç mekan, kıyafet, duvar içeren bir resim&#10;&#10;Çok yüksek güvenilirlikle oluşturulmuş açıklama">
            <a:extLst>
              <a:ext uri="{FF2B5EF4-FFF2-40B4-BE49-F238E27FC236}">
                <a16:creationId xmlns:a16="http://schemas.microsoft.com/office/drawing/2014/main" xmlns="" id="{72F33F7C-4C45-4207-AA87-A7ED06203818}"/>
              </a:ext>
            </a:extLst>
          </p:cNvPr>
          <p:cNvPicPr>
            <a:picLocks noChangeAspect="1"/>
          </p:cNvPicPr>
          <p:nvPr/>
        </p:nvPicPr>
        <p:blipFill>
          <a:blip r:embed="rId3" cstate="print"/>
          <a:stretch>
            <a:fillRect/>
          </a:stretch>
        </p:blipFill>
        <p:spPr>
          <a:xfrm>
            <a:off x="7670800" y="3945904"/>
            <a:ext cx="4521200" cy="2908272"/>
          </a:xfrm>
          <a:prstGeom prst="rect">
            <a:avLst/>
          </a:prstGeom>
        </p:spPr>
      </p:pic>
    </p:spTree>
    <p:extLst>
      <p:ext uri="{BB962C8B-B14F-4D97-AF65-F5344CB8AC3E}">
        <p14:creationId xmlns="" xmlns:p14="http://schemas.microsoft.com/office/powerpoint/2010/main" val="30162858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E81C13B-D68F-4426-A333-336D3628314D}"/>
              </a:ext>
            </a:extLst>
          </p:cNvPr>
          <p:cNvSpPr>
            <a:spLocks noGrp="1"/>
          </p:cNvSpPr>
          <p:nvPr>
            <p:ph type="title"/>
          </p:nvPr>
        </p:nvSpPr>
        <p:spPr>
          <a:xfrm>
            <a:off x="365760" y="-365442"/>
            <a:ext cx="10058400" cy="1188720"/>
          </a:xfrm>
        </p:spPr>
        <p:txBody>
          <a:bodyPr/>
          <a:lstStyle/>
          <a:p>
            <a:endParaRPr lang="tr-TR"/>
          </a:p>
        </p:txBody>
      </p:sp>
      <p:sp>
        <p:nvSpPr>
          <p:cNvPr id="3" name="İçerik Yer Tutucusu 2">
            <a:extLst>
              <a:ext uri="{FF2B5EF4-FFF2-40B4-BE49-F238E27FC236}">
                <a16:creationId xmlns:a16="http://schemas.microsoft.com/office/drawing/2014/main" xmlns="" id="{78133C13-972C-4A92-9D16-A8A4321998A5}"/>
              </a:ext>
            </a:extLst>
          </p:cNvPr>
          <p:cNvSpPr>
            <a:spLocks noGrp="1"/>
          </p:cNvSpPr>
          <p:nvPr>
            <p:ph idx="1"/>
          </p:nvPr>
        </p:nvSpPr>
        <p:spPr>
          <a:xfrm>
            <a:off x="518160" y="1051561"/>
            <a:ext cx="10058400" cy="4267200"/>
          </a:xfrm>
        </p:spPr>
        <p:txBody>
          <a:bodyPr vert="horz" lIns="91440" tIns="45720" rIns="91440" bIns="45720" rtlCol="0" anchor="t">
            <a:normAutofit fontScale="85000" lnSpcReduction="20000"/>
          </a:bodyPr>
          <a:lstStyle/>
          <a:p>
            <a:r>
              <a:rPr lang="tr-TR" dirty="0"/>
              <a:t>Malala ve babası ölüm tehditleri almaya başlamalarına rağmen eğitim hakkını savunmaya devam ediyorlardı. Bu sırada, </a:t>
            </a:r>
            <a:r>
              <a:rPr lang="tr-TR" dirty="0" err="1"/>
              <a:t>Malala’ya</a:t>
            </a:r>
            <a:r>
              <a:rPr lang="tr-TR" dirty="0"/>
              <a:t> </a:t>
            </a:r>
            <a:r>
              <a:rPr lang="tr-TR" dirty="0" err="1"/>
              <a:t>The</a:t>
            </a:r>
            <a:r>
              <a:rPr lang="tr-TR" dirty="0"/>
              <a:t> New York Times için yapılan bir belgeselde yer verildi ve BBC </a:t>
            </a:r>
            <a:r>
              <a:rPr lang="tr-TR" dirty="0" err="1"/>
              <a:t>blogunun</a:t>
            </a:r>
            <a:r>
              <a:rPr lang="tr-TR" dirty="0"/>
              <a:t> yazarı olarak ifşa edildi.</a:t>
            </a:r>
          </a:p>
          <a:p>
            <a:endParaRPr lang="tr-TR"/>
          </a:p>
          <a:p>
            <a:r>
              <a:rPr lang="tr-TR" dirty="0"/>
              <a:t>AVT </a:t>
            </a:r>
            <a:r>
              <a:rPr lang="tr-TR" dirty="0" err="1"/>
              <a:t>Khyber</a:t>
            </a:r>
            <a:r>
              <a:rPr lang="tr-TR" dirty="0"/>
              <a:t>, Daily </a:t>
            </a:r>
            <a:r>
              <a:rPr lang="tr-TR" dirty="0" err="1"/>
              <a:t>Aaj’a</a:t>
            </a:r>
            <a:r>
              <a:rPr lang="tr-TR" dirty="0"/>
              <a:t> ve Kanada’daki Toronto Star’a röportajlar veren </a:t>
            </a:r>
            <a:r>
              <a:rPr lang="tr-TR" dirty="0" err="1"/>
              <a:t>Yusufzay</a:t>
            </a:r>
            <a:r>
              <a:rPr lang="tr-TR" dirty="0"/>
              <a:t>, 19 Ağustos’ta </a:t>
            </a:r>
            <a:r>
              <a:rPr lang="tr-TR" dirty="0" err="1"/>
              <a:t>Capital</a:t>
            </a:r>
            <a:r>
              <a:rPr lang="tr-TR" dirty="0"/>
              <a:t> Talk programına çıktı. Ekim 2011’de  Güney Afrikalı bir papaz olan </a:t>
            </a:r>
            <a:r>
              <a:rPr lang="tr-TR" dirty="0" err="1"/>
              <a:t>Desmond</a:t>
            </a:r>
            <a:r>
              <a:rPr lang="tr-TR" dirty="0"/>
              <a:t> </a:t>
            </a:r>
            <a:r>
              <a:rPr lang="tr-TR" dirty="0" err="1"/>
              <a:t>Tutu'nun</a:t>
            </a:r>
            <a:r>
              <a:rPr lang="tr-TR" dirty="0"/>
              <a:t> onu Çocuk Hakları Vakfı’nın Uluslararası Çocuk Barış Ödülü’ne aday göstermesiyle Malala iyice tanındı. Bundan yalnızca iki ay sonra da Pakistan’ın Ulusal Gençlik Barış Ödülü’nü aldı.</a:t>
            </a:r>
            <a:endParaRPr lang="tr-TR"/>
          </a:p>
        </p:txBody>
      </p:sp>
    </p:spTree>
    <p:extLst>
      <p:ext uri="{BB962C8B-B14F-4D97-AF65-F5344CB8AC3E}">
        <p14:creationId xmlns="" xmlns:p14="http://schemas.microsoft.com/office/powerpoint/2010/main" val="33484173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descr="kişi, adam, iç mekan, duvar içeren bir resim&#10;&#10;Çok yüksek güvenilirlikle oluşturulmuş açıklama">
            <a:extLst>
              <a:ext uri="{FF2B5EF4-FFF2-40B4-BE49-F238E27FC236}">
                <a16:creationId xmlns:a16="http://schemas.microsoft.com/office/drawing/2014/main" xmlns="" id="{D0DC96B7-6767-449C-9035-9902094FDDB4}"/>
              </a:ext>
            </a:extLst>
          </p:cNvPr>
          <p:cNvPicPr>
            <a:picLocks noChangeAspect="1"/>
          </p:cNvPicPr>
          <p:nvPr/>
        </p:nvPicPr>
        <p:blipFill>
          <a:blip r:embed="rId2" cstate="print"/>
          <a:stretch>
            <a:fillRect/>
          </a:stretch>
        </p:blipFill>
        <p:spPr>
          <a:xfrm>
            <a:off x="1564640" y="577850"/>
            <a:ext cx="8778240" cy="5621020"/>
          </a:xfrm>
          <a:prstGeom prst="rect">
            <a:avLst/>
          </a:prstGeom>
        </p:spPr>
      </p:pic>
    </p:spTree>
    <p:extLst>
      <p:ext uri="{BB962C8B-B14F-4D97-AF65-F5344CB8AC3E}">
        <p14:creationId xmlns="" xmlns:p14="http://schemas.microsoft.com/office/powerpoint/2010/main" val="39634505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8D3CF03-552D-47A0-8BA9-D1F3F674D19C}"/>
              </a:ext>
            </a:extLst>
          </p:cNvPr>
          <p:cNvSpPr>
            <a:spLocks noGrp="1"/>
          </p:cNvSpPr>
          <p:nvPr>
            <p:ph type="title"/>
          </p:nvPr>
        </p:nvSpPr>
        <p:spPr>
          <a:xfrm>
            <a:off x="-762000" y="-853122"/>
            <a:ext cx="10058400" cy="1188720"/>
          </a:xfrm>
        </p:spPr>
        <p:txBody>
          <a:bodyPr/>
          <a:lstStyle/>
          <a:p>
            <a:endParaRPr lang="tr-TR"/>
          </a:p>
        </p:txBody>
      </p:sp>
      <p:sp>
        <p:nvSpPr>
          <p:cNvPr id="3" name="İçerik Yer Tutucusu 2">
            <a:extLst>
              <a:ext uri="{FF2B5EF4-FFF2-40B4-BE49-F238E27FC236}">
                <a16:creationId xmlns:a16="http://schemas.microsoft.com/office/drawing/2014/main" xmlns="" id="{0D081388-759F-48E9-AFAB-F005FF0AF03D}"/>
              </a:ext>
            </a:extLst>
          </p:cNvPr>
          <p:cNvSpPr>
            <a:spLocks noGrp="1"/>
          </p:cNvSpPr>
          <p:nvPr>
            <p:ph idx="1"/>
          </p:nvPr>
        </p:nvSpPr>
        <p:spPr>
          <a:xfrm>
            <a:off x="81280" y="828041"/>
            <a:ext cx="10678160" cy="5049520"/>
          </a:xfrm>
        </p:spPr>
        <p:txBody>
          <a:bodyPr vert="horz" lIns="91440" tIns="45720" rIns="91440" bIns="45720" rtlCol="0" anchor="t">
            <a:normAutofit fontScale="85000" lnSpcReduction="20000"/>
          </a:bodyPr>
          <a:lstStyle/>
          <a:p>
            <a:r>
              <a:rPr lang="tr-TR" dirty="0"/>
              <a:t>9 Ekim 2012'de Malala vurulduğunda servisle okuldan eve dönüyordu. Yüzünü kapatan saldırgan servisteki kızlara, ‘Hanginiz Malala? Ortaya çıkmazsa hepinizi vururum dedi.’ Bunun üstüne kendini ifşa eden Malala, tek kurşunla vuruldu. Olayda iki kız arkadaşı da yaralandı.</a:t>
            </a:r>
          </a:p>
          <a:p>
            <a:pPr marL="0" indent="0">
              <a:buNone/>
            </a:pPr>
            <a:endParaRPr lang="tr-TR" dirty="0"/>
          </a:p>
          <a:p>
            <a:r>
              <a:rPr lang="tr-TR" dirty="0"/>
              <a:t>O tek kurşun </a:t>
            </a:r>
            <a:r>
              <a:rPr lang="tr-TR" dirty="0" err="1"/>
              <a:t>Malala’nın</a:t>
            </a:r>
            <a:r>
              <a:rPr lang="tr-TR" dirty="0"/>
              <a:t> başına isabet etmiş, boynuna inmiş ve omzunda durmuştu. </a:t>
            </a:r>
            <a:r>
              <a:rPr lang="tr-TR" dirty="0" err="1"/>
              <a:t>Peshawar’da</a:t>
            </a:r>
            <a:r>
              <a:rPr lang="tr-TR" dirty="0"/>
              <a:t> beş saat süren bir operasyondan sonra kurşun çıkartıldı. </a:t>
            </a:r>
          </a:p>
          <a:p>
            <a:pPr marL="0" indent="0">
              <a:buNone/>
            </a:pPr>
            <a:endParaRPr lang="tr-TR" dirty="0"/>
          </a:p>
          <a:p>
            <a:r>
              <a:rPr lang="tr-TR" dirty="0"/>
              <a:t>17 Ekim’de komadan çıkan </a:t>
            </a:r>
            <a:r>
              <a:rPr lang="tr-TR" dirty="0" err="1"/>
              <a:t>Malala’nın</a:t>
            </a:r>
            <a:r>
              <a:rPr lang="tr-TR" dirty="0"/>
              <a:t> durumu beyninde hasar kalmadan atlatabileceği anlaşıldı. 3 Ocak 2013’e kadar tedavi gördüğü  </a:t>
            </a:r>
            <a:r>
              <a:rPr lang="tr-TR" dirty="0" err="1"/>
              <a:t>Queen</a:t>
            </a:r>
            <a:r>
              <a:rPr lang="tr-TR" dirty="0"/>
              <a:t> Elizabeth Hastanesi’nden taburcu olan Malala Şubat ayında kafatasından bir ameliyat daha oldu.</a:t>
            </a:r>
          </a:p>
          <a:p>
            <a:endParaRPr lang="tr-TR" dirty="0"/>
          </a:p>
          <a:p>
            <a:endParaRPr lang="tr-TR" dirty="0"/>
          </a:p>
        </p:txBody>
      </p:sp>
    </p:spTree>
    <p:extLst>
      <p:ext uri="{BB962C8B-B14F-4D97-AF65-F5344CB8AC3E}">
        <p14:creationId xmlns="" xmlns:p14="http://schemas.microsoft.com/office/powerpoint/2010/main" val="238655723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2" descr="kişi, askeri üniforma, adam, çayır içeren bir resim&#10;&#10;Çok yüksek güvenilirlikle oluşturulmuş açıklama">
            <a:extLst>
              <a:ext uri="{FF2B5EF4-FFF2-40B4-BE49-F238E27FC236}">
                <a16:creationId xmlns:a16="http://schemas.microsoft.com/office/drawing/2014/main" xmlns="" id="{FB4EA462-AF8D-41A1-880C-7D4BD38BEAA9}"/>
              </a:ext>
            </a:extLst>
          </p:cNvPr>
          <p:cNvPicPr>
            <a:picLocks noChangeAspect="1"/>
          </p:cNvPicPr>
          <p:nvPr/>
        </p:nvPicPr>
        <p:blipFill>
          <a:blip r:embed="rId2" cstate="print"/>
          <a:stretch>
            <a:fillRect/>
          </a:stretch>
        </p:blipFill>
        <p:spPr>
          <a:xfrm>
            <a:off x="0" y="2946"/>
            <a:ext cx="5760720" cy="4190187"/>
          </a:xfrm>
          <a:prstGeom prst="rect">
            <a:avLst/>
          </a:prstGeom>
        </p:spPr>
      </p:pic>
      <p:pic>
        <p:nvPicPr>
          <p:cNvPr id="4" name="Resim 4" descr="kişi, iç mekan, yatak, hastane odası içeren bir resim&#10;&#10;Çok yüksek güvenilirlikle oluşturulmuş açıklama">
            <a:extLst>
              <a:ext uri="{FF2B5EF4-FFF2-40B4-BE49-F238E27FC236}">
                <a16:creationId xmlns:a16="http://schemas.microsoft.com/office/drawing/2014/main" xmlns="" id="{09D00F40-C644-4F26-B7C1-45D3B535C2F9}"/>
              </a:ext>
            </a:extLst>
          </p:cNvPr>
          <p:cNvPicPr>
            <a:picLocks noChangeAspect="1"/>
          </p:cNvPicPr>
          <p:nvPr/>
        </p:nvPicPr>
        <p:blipFill>
          <a:blip r:embed="rId3" cstate="print"/>
          <a:stretch>
            <a:fillRect/>
          </a:stretch>
        </p:blipFill>
        <p:spPr>
          <a:xfrm>
            <a:off x="5760717" y="2024380"/>
            <a:ext cx="6431280" cy="4831080"/>
          </a:xfrm>
          <a:prstGeom prst="rect">
            <a:avLst/>
          </a:prstGeom>
        </p:spPr>
      </p:pic>
    </p:spTree>
    <p:extLst>
      <p:ext uri="{BB962C8B-B14F-4D97-AF65-F5344CB8AC3E}">
        <p14:creationId xmlns="" xmlns:p14="http://schemas.microsoft.com/office/powerpoint/2010/main" val="408673246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8614D2E-15A0-45EE-9B01-F64F6D5D7D72}"/>
              </a:ext>
            </a:extLst>
          </p:cNvPr>
          <p:cNvSpPr>
            <a:spLocks noGrp="1"/>
          </p:cNvSpPr>
          <p:nvPr>
            <p:ph type="title"/>
          </p:nvPr>
        </p:nvSpPr>
        <p:spPr>
          <a:xfrm>
            <a:off x="-1473200" y="-883602"/>
            <a:ext cx="10058400" cy="1188720"/>
          </a:xfrm>
        </p:spPr>
        <p:txBody>
          <a:bodyPr/>
          <a:lstStyle/>
          <a:p>
            <a:endParaRPr lang="tr-TR"/>
          </a:p>
        </p:txBody>
      </p:sp>
      <p:sp>
        <p:nvSpPr>
          <p:cNvPr id="3" name="İçerik Yer Tutucusu 2">
            <a:extLst>
              <a:ext uri="{FF2B5EF4-FFF2-40B4-BE49-F238E27FC236}">
                <a16:creationId xmlns:a16="http://schemas.microsoft.com/office/drawing/2014/main" xmlns="" id="{8879FB27-DDCF-46E5-BF2A-5A553D2AA7DD}"/>
              </a:ext>
            </a:extLst>
          </p:cNvPr>
          <p:cNvSpPr>
            <a:spLocks noGrp="1"/>
          </p:cNvSpPr>
          <p:nvPr>
            <p:ph idx="1"/>
          </p:nvPr>
        </p:nvSpPr>
        <p:spPr>
          <a:xfrm>
            <a:off x="10160" y="1010921"/>
            <a:ext cx="7091680" cy="4998720"/>
          </a:xfrm>
        </p:spPr>
        <p:txBody>
          <a:bodyPr vert="horz" lIns="91440" tIns="45720" rIns="91440" bIns="45720" rtlCol="0" anchor="t">
            <a:normAutofit fontScale="92500" lnSpcReduction="20000"/>
          </a:bodyPr>
          <a:lstStyle/>
          <a:p>
            <a:r>
              <a:rPr lang="tr-TR" dirty="0"/>
              <a:t>Haziran 2013’te Birleşmiş </a:t>
            </a:r>
            <a:r>
              <a:rPr lang="tr-TR" dirty="0" err="1"/>
              <a:t>Milletler’de</a:t>
            </a:r>
            <a:r>
              <a:rPr lang="tr-TR" dirty="0"/>
              <a:t> bir konuşma yapan Malala, Buckingham Sarayı’nda Kraliçe </a:t>
            </a:r>
            <a:r>
              <a:rPr lang="tr-TR" dirty="0" err="1"/>
              <a:t>Elizabet</a:t>
            </a:r>
            <a:r>
              <a:rPr lang="tr-TR" dirty="0"/>
              <a:t> ile tanıştı. O senenin Eylül ayında Harvard Üniversitesi’nde bir konuşma yaptı, Ekim ayında da Barack Obama ile görüştü</a:t>
            </a:r>
          </a:p>
          <a:p>
            <a:endParaRPr lang="tr-TR" dirty="0"/>
          </a:p>
          <a:p>
            <a:r>
              <a:rPr lang="tr-TR" dirty="0"/>
              <a:t>Malala Birleşmiş </a:t>
            </a:r>
            <a:r>
              <a:rPr lang="tr-TR" dirty="0" err="1"/>
              <a:t>Milletler’deki</a:t>
            </a:r>
            <a:r>
              <a:rPr lang="tr-TR" dirty="0"/>
              <a:t> konuşmasını yaptığı gün onun doğum günü olan 12 Temmuz’du. Saldırıdan sonra ilk kez o gün bir konuşma yapmıştı, Birleşmiş Milletler o günü Malala Günü ilan etti.</a:t>
            </a:r>
          </a:p>
        </p:txBody>
      </p:sp>
      <p:pic>
        <p:nvPicPr>
          <p:cNvPr id="4" name="Resim 4" descr="kişi, duvar, iç mekan, tutma içeren bir resim&#10;&#10;Çok yüksek güvenilirlikle oluşturulmuş açıklama">
            <a:extLst>
              <a:ext uri="{FF2B5EF4-FFF2-40B4-BE49-F238E27FC236}">
                <a16:creationId xmlns:a16="http://schemas.microsoft.com/office/drawing/2014/main" xmlns="" id="{979F2D0A-9A5E-4C70-8CCD-86C0DFA8C32F}"/>
              </a:ext>
            </a:extLst>
          </p:cNvPr>
          <p:cNvPicPr>
            <a:picLocks noChangeAspect="1"/>
          </p:cNvPicPr>
          <p:nvPr/>
        </p:nvPicPr>
        <p:blipFill>
          <a:blip r:embed="rId2" cstate="print"/>
          <a:stretch>
            <a:fillRect/>
          </a:stretch>
        </p:blipFill>
        <p:spPr>
          <a:xfrm>
            <a:off x="7132321" y="379069"/>
            <a:ext cx="4988560" cy="2929942"/>
          </a:xfrm>
          <a:prstGeom prst="rect">
            <a:avLst/>
          </a:prstGeom>
        </p:spPr>
      </p:pic>
      <p:pic>
        <p:nvPicPr>
          <p:cNvPr id="6" name="Resim 6" descr="kişi, iç mekan içeren bir resim&#10;&#10;Çok yüksek güvenilirlikle oluşturulmuş açıklama">
            <a:extLst>
              <a:ext uri="{FF2B5EF4-FFF2-40B4-BE49-F238E27FC236}">
                <a16:creationId xmlns:a16="http://schemas.microsoft.com/office/drawing/2014/main" xmlns="" id="{F824B2E9-175F-4115-92A0-F20138759CAC}"/>
              </a:ext>
            </a:extLst>
          </p:cNvPr>
          <p:cNvPicPr>
            <a:picLocks noChangeAspect="1"/>
          </p:cNvPicPr>
          <p:nvPr/>
        </p:nvPicPr>
        <p:blipFill>
          <a:blip r:embed="rId3" cstate="print"/>
          <a:stretch>
            <a:fillRect/>
          </a:stretch>
        </p:blipFill>
        <p:spPr>
          <a:xfrm>
            <a:off x="7132316" y="3307080"/>
            <a:ext cx="4988560" cy="3373120"/>
          </a:xfrm>
          <a:prstGeom prst="rect">
            <a:avLst/>
          </a:prstGeom>
        </p:spPr>
      </p:pic>
    </p:spTree>
    <p:extLst>
      <p:ext uri="{BB962C8B-B14F-4D97-AF65-F5344CB8AC3E}">
        <p14:creationId xmlns="" xmlns:p14="http://schemas.microsoft.com/office/powerpoint/2010/main" val="397246540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8816ECA-E85B-47CF-9B9C-3A4CC6F962D4}"/>
              </a:ext>
            </a:extLst>
          </p:cNvPr>
          <p:cNvSpPr>
            <a:spLocks noGrp="1"/>
          </p:cNvSpPr>
          <p:nvPr>
            <p:ph type="title"/>
          </p:nvPr>
        </p:nvSpPr>
        <p:spPr>
          <a:xfrm>
            <a:off x="-1590675" y="-1152207"/>
            <a:ext cx="10058400" cy="1188720"/>
          </a:xfrm>
        </p:spPr>
        <p:txBody>
          <a:bodyPr/>
          <a:lstStyle/>
          <a:p>
            <a:endParaRPr lang="tr-TR"/>
          </a:p>
        </p:txBody>
      </p:sp>
      <p:sp>
        <p:nvSpPr>
          <p:cNvPr id="3" name="İçerik Yer Tutucusu 2">
            <a:extLst>
              <a:ext uri="{FF2B5EF4-FFF2-40B4-BE49-F238E27FC236}">
                <a16:creationId xmlns:a16="http://schemas.microsoft.com/office/drawing/2014/main" xmlns="" id="{4742D624-2412-4527-813E-B30570F08767}"/>
              </a:ext>
            </a:extLst>
          </p:cNvPr>
          <p:cNvSpPr>
            <a:spLocks noGrp="1"/>
          </p:cNvSpPr>
          <p:nvPr>
            <p:ph idx="1"/>
          </p:nvPr>
        </p:nvSpPr>
        <p:spPr>
          <a:xfrm>
            <a:off x="4445" y="995681"/>
            <a:ext cx="7477125" cy="4267200"/>
          </a:xfrm>
        </p:spPr>
        <p:txBody>
          <a:bodyPr vert="horz" lIns="91440" tIns="45720" rIns="91440" bIns="45720" rtlCol="0" anchor="t">
            <a:normAutofit fontScale="85000" lnSpcReduction="20000"/>
          </a:bodyPr>
          <a:lstStyle/>
          <a:p>
            <a:r>
              <a:rPr lang="tr-TR" dirty="0"/>
              <a:t>Malala 10 Ekim 2014’te Nobel Barış Ödülü’nü çocuklara yapılan baskıya karşı savaşı ve her çocuğun eğitim hakkı için verdiği mücadele için aldı. Böylelikle bu ödülü alan en genç kişi </a:t>
            </a:r>
            <a:r>
              <a:rPr lang="tr-TR" dirty="0" err="1"/>
              <a:t>oldu.Abdus</a:t>
            </a:r>
            <a:r>
              <a:rPr lang="tr-TR" dirty="0"/>
              <a:t> </a:t>
            </a:r>
            <a:r>
              <a:rPr lang="tr-TR" dirty="0" err="1"/>
              <a:t>Salam’dan</a:t>
            </a:r>
            <a:r>
              <a:rPr lang="tr-TR" dirty="0"/>
              <a:t> sonra Nobel Ödülü alan ikinci Pakistanlı oldu.</a:t>
            </a:r>
          </a:p>
          <a:p>
            <a:endParaRPr lang="tr-TR" dirty="0"/>
          </a:p>
          <a:p>
            <a:pPr marL="0" indent="0">
              <a:buNone/>
            </a:pPr>
            <a:endParaRPr lang="tr-TR" dirty="0"/>
          </a:p>
          <a:p>
            <a:r>
              <a:rPr lang="tr-TR" dirty="0" err="1"/>
              <a:t>Malala’nın</a:t>
            </a:r>
            <a:r>
              <a:rPr lang="tr-TR" dirty="0"/>
              <a:t> 2013’te Ben Malala isminde bir kitabı çıktı. O dönemde yaşadıklarını  anlatan Malala, aynı zamanda kız çocuklarının eğitimi için yaptığı çalışmaları da bu kitapta anlattı.</a:t>
            </a:r>
          </a:p>
          <a:p>
            <a:endParaRPr lang="tr-TR" dirty="0"/>
          </a:p>
        </p:txBody>
      </p:sp>
      <p:pic>
        <p:nvPicPr>
          <p:cNvPr id="4" name="Resim 4" descr="kişi, tenis, raket, açık hava içeren bir resim&#10;&#10;Çok yüksek güvenilirlikle oluşturulmuş açıklama">
            <a:extLst>
              <a:ext uri="{FF2B5EF4-FFF2-40B4-BE49-F238E27FC236}">
                <a16:creationId xmlns:a16="http://schemas.microsoft.com/office/drawing/2014/main" xmlns="" id="{4831326E-A40A-4307-9876-4E140B8E967E}"/>
              </a:ext>
            </a:extLst>
          </p:cNvPr>
          <p:cNvPicPr>
            <a:picLocks noChangeAspect="1"/>
          </p:cNvPicPr>
          <p:nvPr/>
        </p:nvPicPr>
        <p:blipFill>
          <a:blip r:embed="rId2" cstate="print"/>
          <a:stretch>
            <a:fillRect/>
          </a:stretch>
        </p:blipFill>
        <p:spPr>
          <a:xfrm>
            <a:off x="7315199" y="-1143"/>
            <a:ext cx="4848225" cy="2907411"/>
          </a:xfrm>
          <a:prstGeom prst="rect">
            <a:avLst/>
          </a:prstGeom>
        </p:spPr>
      </p:pic>
      <p:pic>
        <p:nvPicPr>
          <p:cNvPr id="6" name="Resim 6" descr="iç mekan, tablo, oturma, kişi içeren bir resim&#10;&#10;Çok yüksek güvenilirlikle oluşturulmuş açıklama">
            <a:extLst>
              <a:ext uri="{FF2B5EF4-FFF2-40B4-BE49-F238E27FC236}">
                <a16:creationId xmlns:a16="http://schemas.microsoft.com/office/drawing/2014/main" xmlns="" id="{07769ABE-74AD-4203-9E83-BBC1C07B6AE8}"/>
              </a:ext>
            </a:extLst>
          </p:cNvPr>
          <p:cNvPicPr>
            <a:picLocks noChangeAspect="1"/>
          </p:cNvPicPr>
          <p:nvPr/>
        </p:nvPicPr>
        <p:blipFill>
          <a:blip r:embed="rId3" cstate="print"/>
          <a:stretch>
            <a:fillRect/>
          </a:stretch>
        </p:blipFill>
        <p:spPr>
          <a:xfrm>
            <a:off x="7315203" y="3485642"/>
            <a:ext cx="4846320" cy="3148076"/>
          </a:xfrm>
          <a:prstGeom prst="rect">
            <a:avLst/>
          </a:prstGeom>
        </p:spPr>
      </p:pic>
    </p:spTree>
    <p:extLst>
      <p:ext uri="{BB962C8B-B14F-4D97-AF65-F5344CB8AC3E}">
        <p14:creationId xmlns="" xmlns:p14="http://schemas.microsoft.com/office/powerpoint/2010/main" val="26551086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CherryBlossom">
      <a:dk1>
        <a:srgbClr val="595959"/>
      </a:dk1>
      <a:lt1>
        <a:sysClr val="window" lastClr="FFFFFF"/>
      </a:lt1>
      <a:dk2>
        <a:srgbClr val="000000"/>
      </a:dk2>
      <a:lt2>
        <a:srgbClr val="F6F7E4"/>
      </a:lt2>
      <a:accent1>
        <a:srgbClr val="C44475"/>
      </a:accent1>
      <a:accent2>
        <a:srgbClr val="FA906A"/>
      </a:accent2>
      <a:accent3>
        <a:srgbClr val="FCB268"/>
      </a:accent3>
      <a:accent4>
        <a:srgbClr val="DB6B70"/>
      </a:accent4>
      <a:accent5>
        <a:srgbClr val="D680A5"/>
      </a:accent5>
      <a:accent6>
        <a:srgbClr val="BA7362"/>
      </a:accent6>
      <a:hlink>
        <a:srgbClr val="DB6B70"/>
      </a:hlink>
      <a:folHlink>
        <a:srgbClr val="969696"/>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erryBlossom">
      <a:dk1>
        <a:srgbClr val="595959"/>
      </a:dk1>
      <a:lt1>
        <a:sysClr val="window" lastClr="FFFFFF"/>
      </a:lt1>
      <a:dk2>
        <a:srgbClr val="000000"/>
      </a:dk2>
      <a:lt2>
        <a:srgbClr val="F6F7E4"/>
      </a:lt2>
      <a:accent1>
        <a:srgbClr val="C44475"/>
      </a:accent1>
      <a:accent2>
        <a:srgbClr val="FA906A"/>
      </a:accent2>
      <a:accent3>
        <a:srgbClr val="FCB268"/>
      </a:accent3>
      <a:accent4>
        <a:srgbClr val="DB6B70"/>
      </a:accent4>
      <a:accent5>
        <a:srgbClr val="D680A5"/>
      </a:accent5>
      <a:accent6>
        <a:srgbClr val="BA7362"/>
      </a:accent6>
      <a:hlink>
        <a:srgbClr val="DB6B70"/>
      </a:hlink>
      <a:folHlink>
        <a:srgbClr val="969696"/>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C2A88A-35BC-4BFD-88A5-D147CC1F382B}">
  <ds:schemaRefs>
    <ds:schemaRef ds:uri="http://schemas.microsoft.com/sharepoint/v3/contenttype/forms"/>
  </ds:schemaRefs>
</ds:datastoreItem>
</file>

<file path=customXml/itemProps2.xml><?xml version="1.0" encoding="utf-8"?>
<ds:datastoreItem xmlns:ds="http://schemas.openxmlformats.org/officeDocument/2006/customXml" ds:itemID="{5311DC03-8993-40C8-9D32-00F1769E8F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91422EB-74B4-4712-857F-F1A4DC39819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Technic</Template>
  <TotalTime>0</TotalTime>
  <Words>339</Words>
  <Application>Microsoft Office PowerPoint</Application>
  <PresentationFormat>Özel</PresentationFormat>
  <Paragraphs>26</Paragraphs>
  <Slides>11</Slides>
  <Notes>1</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Teknik</vt:lpstr>
      <vt:lpstr>MALALA YOUSAFZAI</vt:lpstr>
      <vt:lpstr>DOĞUMU VE EĞİTİM HAYATI</vt:lpstr>
      <vt:lpstr>Slayt 3</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MALALA YOUSAFZAI</dc:title>
  <dc:creator/>
  <cp:lastModifiedBy/>
  <cp:revision>2</cp:revision>
  <dcterms:created xsi:type="dcterms:W3CDTF">2013-07-30T20:14:24Z</dcterms:created>
  <dcterms:modified xsi:type="dcterms:W3CDTF">2020-10-26T03:45:53Z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