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2DAA6-E54E-4291-81D7-B3DAE489A7AA}"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3E84D-21BB-4DB1-89B3-A7663C4EEBB2}" type="slidenum">
              <a:rPr lang="tr-TR" smtClean="0"/>
              <a:t>‹#›</a:t>
            </a:fld>
            <a:endParaRPr lang="tr-TR"/>
          </a:p>
        </p:txBody>
      </p:sp>
    </p:spTree>
    <p:extLst>
      <p:ext uri="{BB962C8B-B14F-4D97-AF65-F5344CB8AC3E}">
        <p14:creationId xmlns:p14="http://schemas.microsoft.com/office/powerpoint/2010/main" val="2528918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F5F218-3E60-4E6F-BB7A-62575B54BC9E}" type="slidenum">
              <a:rPr lang="tr-TR" altLang="tr-TR">
                <a:solidFill>
                  <a:prstClr val="black"/>
                </a:solidFill>
              </a:rPr>
              <a:pPr eaLnBrk="1" hangingPunct="1"/>
              <a:t>2</a:t>
            </a:fld>
            <a:endParaRPr lang="tr-TR" altLang="tr-TR">
              <a:solidFill>
                <a:prstClr val="black"/>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lnSpc>
                <a:spcPct val="80000"/>
              </a:lnSpc>
            </a:pPr>
            <a:r>
              <a:rPr lang="tr-TR" altLang="tr-TR" sz="800" dirty="0" smtClean="0">
                <a:latin typeface="Arial" panose="020B0604020202020204" pitchFamily="34" charset="0"/>
              </a:rPr>
              <a:t>5.10.2.1.Teslim Alma Bölümünde Kullanılan Ekipmanlar</a:t>
            </a: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r>
              <a:rPr lang="tr-TR" altLang="tr-TR" sz="800" dirty="0" smtClean="0">
                <a:latin typeface="Arial" panose="020B0604020202020204" pitchFamily="34" charset="0"/>
              </a:rPr>
              <a:t>Kalite ve </a:t>
            </a:r>
            <a:r>
              <a:rPr lang="tr-TR" altLang="tr-TR" sz="800" dirty="0" err="1" smtClean="0">
                <a:latin typeface="Arial" panose="020B0604020202020204" pitchFamily="34" charset="0"/>
              </a:rPr>
              <a:t>kantite</a:t>
            </a:r>
            <a:r>
              <a:rPr lang="tr-TR" altLang="tr-TR" sz="800" dirty="0" smtClean="0">
                <a:latin typeface="Arial" panose="020B0604020202020204" pitchFamily="34" charset="0"/>
              </a:rPr>
              <a:t> kontrolünün yapıldığı bu bölüm beslenme servislerinin ana giriş     noktalarıdır. Besin güvenliğinin ilk basamağı olan bu aşamadaki ekipmanlar sağlığa uygun şekilde seçilmelidir.</a:t>
            </a: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r>
              <a:rPr lang="tr-TR" altLang="tr-TR" sz="800" dirty="0" smtClean="0">
                <a:latin typeface="Arial" panose="020B0604020202020204" pitchFamily="34" charset="0"/>
              </a:rPr>
              <a:t>Dijital veya manuel göstergeli olabilen kantarların, </a:t>
            </a:r>
            <a:r>
              <a:rPr lang="tr-TR" altLang="tr-TR" sz="800" dirty="0" err="1" smtClean="0">
                <a:latin typeface="Arial" panose="020B0604020202020204" pitchFamily="34" charset="0"/>
              </a:rPr>
              <a:t>digital</a:t>
            </a:r>
            <a:r>
              <a:rPr lang="tr-TR" altLang="tr-TR" sz="800" dirty="0" smtClean="0">
                <a:latin typeface="Arial" panose="020B0604020202020204" pitchFamily="34" charset="0"/>
              </a:rPr>
              <a:t> olanları tercih edilmelidir. Gelen malların </a:t>
            </a:r>
            <a:r>
              <a:rPr lang="tr-TR" altLang="tr-TR" sz="800" dirty="0" err="1" smtClean="0">
                <a:latin typeface="Arial" panose="020B0604020202020204" pitchFamily="34" charset="0"/>
              </a:rPr>
              <a:t>kantite</a:t>
            </a:r>
            <a:r>
              <a:rPr lang="tr-TR" altLang="tr-TR" sz="800" dirty="0" smtClean="0">
                <a:latin typeface="Arial" panose="020B0604020202020204" pitchFamily="34" charset="0"/>
              </a:rPr>
              <a:t> </a:t>
            </a:r>
            <a:r>
              <a:rPr lang="tr-TR" altLang="tr-TR" sz="800" dirty="0" err="1" smtClean="0">
                <a:latin typeface="Arial" panose="020B0604020202020204" pitchFamily="34" charset="0"/>
              </a:rPr>
              <a:t>kontrolerinin</a:t>
            </a:r>
            <a:r>
              <a:rPr lang="tr-TR" altLang="tr-TR" sz="800" dirty="0" smtClean="0">
                <a:latin typeface="Arial" panose="020B0604020202020204" pitchFamily="34" charset="0"/>
              </a:rPr>
              <a:t> yapılmasında kullanılmaktadırlar.</a:t>
            </a: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r>
              <a:rPr lang="tr-TR" altLang="tr-TR" sz="800" dirty="0" smtClean="0">
                <a:latin typeface="Arial" panose="020B0604020202020204" pitchFamily="34" charset="0"/>
              </a:rPr>
              <a:t>Temizlik ve bakım; belli aralıklarla test ağırlıkları ile hassasiyet kontrolü yapılmalıdır. Her iş günü sonunda deterjanlı ılık suya daldırılmış bir bez ile tartım tablası silinerek kurulanmalı ve </a:t>
            </a:r>
            <a:r>
              <a:rPr lang="tr-TR" altLang="tr-TR" sz="800" dirty="0" err="1" smtClean="0">
                <a:latin typeface="Arial" panose="020B0604020202020204" pitchFamily="34" charset="0"/>
              </a:rPr>
              <a:t>sanitize</a:t>
            </a:r>
            <a:r>
              <a:rPr lang="tr-TR" altLang="tr-TR" sz="800" dirty="0" smtClean="0">
                <a:latin typeface="Arial" panose="020B0604020202020204" pitchFamily="34" charset="0"/>
              </a:rPr>
              <a:t> edilmelidir. Altı ayda bir </a:t>
            </a:r>
            <a:r>
              <a:rPr lang="tr-TR" altLang="tr-TR" sz="800" dirty="0" err="1" smtClean="0">
                <a:latin typeface="Arial" panose="020B0604020202020204" pitchFamily="34" charset="0"/>
              </a:rPr>
              <a:t>mekaniksel</a:t>
            </a:r>
            <a:r>
              <a:rPr lang="tr-TR" altLang="tr-TR" sz="800" dirty="0" smtClean="0">
                <a:latin typeface="Arial" panose="020B0604020202020204" pitchFamily="34" charset="0"/>
              </a:rPr>
              <a:t> parçaları uygun cins yağ ile yağlanmalıdır.</a:t>
            </a: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r>
              <a:rPr lang="tr-TR" altLang="tr-TR" sz="800" dirty="0" smtClean="0">
                <a:latin typeface="Arial" panose="020B0604020202020204" pitchFamily="34" charset="0"/>
              </a:rPr>
              <a:t>Yiyeceklerin porsiyonlara uygunluğunu kontrol etmek için kullanılan küçük                         terazilerdir.</a:t>
            </a: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r>
              <a:rPr lang="tr-TR" altLang="tr-TR" sz="800" dirty="0" smtClean="0">
                <a:latin typeface="Arial" panose="020B0604020202020204" pitchFamily="34" charset="0"/>
              </a:rPr>
              <a:t>Temizlik ve bakım; belli aralıklarla test ağırlıkları ile hassasiyet kontrolü yapılmalı ve her kullanımdan sonra tartım tablası temizlenerek, </a:t>
            </a:r>
            <a:r>
              <a:rPr lang="tr-TR" altLang="tr-TR" sz="800" dirty="0" err="1" smtClean="0">
                <a:latin typeface="Arial" panose="020B0604020202020204" pitchFamily="34" charset="0"/>
              </a:rPr>
              <a:t>sanitize</a:t>
            </a:r>
            <a:r>
              <a:rPr lang="tr-TR" altLang="tr-TR" sz="800" dirty="0" smtClean="0">
                <a:latin typeface="Arial" panose="020B0604020202020204" pitchFamily="34" charset="0"/>
              </a:rPr>
              <a:t> edilmelidir.</a:t>
            </a: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r>
              <a:rPr lang="tr-TR" altLang="tr-TR" sz="800" dirty="0" smtClean="0">
                <a:latin typeface="Arial" panose="020B0604020202020204" pitchFamily="34" charset="0"/>
              </a:rPr>
              <a:t>Taneli </a:t>
            </a:r>
            <a:r>
              <a:rPr lang="tr-TR" altLang="tr-TR" sz="800" dirty="0" err="1" smtClean="0">
                <a:latin typeface="Arial" panose="020B0604020202020204" pitchFamily="34" charset="0"/>
              </a:rPr>
              <a:t>kurubaklagil</a:t>
            </a:r>
            <a:r>
              <a:rPr lang="tr-TR" altLang="tr-TR" sz="800" dirty="0" smtClean="0">
                <a:latin typeface="Arial" panose="020B0604020202020204" pitchFamily="34" charset="0"/>
              </a:rPr>
              <a:t> ve tahıl ambalajlarının, istenilen bölgesinden numune alınıp kalite kontrol yapılması için kullanılır. İç boru döndürülerek uç kısım açılır ve taneli                 malzemenin boru içine girmesi sağlanır. İç boru aksi yönde çevrilerek uç kısım                 kapatılır ve numune alınmış olur.</a:t>
            </a: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r>
              <a:rPr lang="tr-TR" altLang="tr-TR" sz="800" dirty="0" smtClean="0">
                <a:latin typeface="Arial" panose="020B0604020202020204" pitchFamily="34" charset="0"/>
              </a:rPr>
              <a:t>Temizlik ve bakım; her kullanımdan sonra numune çubuğunun temizliği ve sanitasyonu                  sağlanmalıdır.</a:t>
            </a: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r>
              <a:rPr lang="tr-TR" altLang="tr-TR" sz="800" dirty="0" smtClean="0">
                <a:latin typeface="Arial" panose="020B0604020202020204" pitchFamily="34" charset="0"/>
              </a:rPr>
              <a:t>Teslim alma bölümünde, sayılacak malzemeler, sevk irsaliyeleri ve bazı yazı işleri için kullanılan masalar bulunmalıdır.</a:t>
            </a: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r>
              <a:rPr lang="tr-TR" altLang="tr-TR" sz="800" dirty="0" smtClean="0">
                <a:latin typeface="Arial" panose="020B0604020202020204" pitchFamily="34" charset="0"/>
              </a:rPr>
              <a:t>Temizlik ve bakım; her mal alımından sonra deterjanlı su ile silinip, durulandıktan sonra, </a:t>
            </a:r>
            <a:r>
              <a:rPr lang="tr-TR" altLang="tr-TR" sz="800" dirty="0" err="1" smtClean="0">
                <a:latin typeface="Arial" panose="020B0604020202020204" pitchFamily="34" charset="0"/>
              </a:rPr>
              <a:t>sanitize</a:t>
            </a:r>
            <a:r>
              <a:rPr lang="tr-TR" altLang="tr-TR" sz="800" dirty="0" smtClean="0">
                <a:latin typeface="Arial" panose="020B0604020202020204" pitchFamily="34" charset="0"/>
              </a:rPr>
              <a:t> edilmeli ve temiz bir bez ile kurulanmalıdır. Sert ovucular kesinlikle kullanılmamalıdır.</a:t>
            </a: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r>
              <a:rPr lang="tr-TR" altLang="tr-TR" sz="800" dirty="0" smtClean="0">
                <a:latin typeface="Arial" panose="020B0604020202020204" pitchFamily="34" charset="0"/>
              </a:rPr>
              <a:t>Çuval, meyve, sebze ve kutulu malzemeleri taşımak için kullanılan araçlardır. </a:t>
            </a:r>
          </a:p>
          <a:p>
            <a:pPr eaLnBrk="1" hangingPunct="1">
              <a:lnSpc>
                <a:spcPct val="80000"/>
              </a:lnSpc>
            </a:pPr>
            <a:endParaRPr lang="tr-TR" altLang="tr-TR" sz="800" dirty="0" smtClean="0">
              <a:latin typeface="Arial" panose="020B0604020202020204" pitchFamily="34" charset="0"/>
            </a:endParaRPr>
          </a:p>
          <a:p>
            <a:pPr eaLnBrk="1" hangingPunct="1">
              <a:lnSpc>
                <a:spcPct val="80000"/>
              </a:lnSpc>
            </a:pPr>
            <a:r>
              <a:rPr lang="tr-TR" altLang="tr-TR" sz="800" dirty="0" smtClean="0">
                <a:latin typeface="Arial" panose="020B0604020202020204" pitchFamily="34" charset="0"/>
              </a:rPr>
              <a:t>Temizlik ve bakım; her kullanımdan sonra deterjanlı suyla silinip, durulandıktan sonra kurutulmalı, </a:t>
            </a:r>
            <a:r>
              <a:rPr lang="tr-TR" altLang="tr-TR" sz="800" dirty="0" err="1" smtClean="0">
                <a:latin typeface="Arial" panose="020B0604020202020204" pitchFamily="34" charset="0"/>
              </a:rPr>
              <a:t>sanitize</a:t>
            </a:r>
            <a:r>
              <a:rPr lang="tr-TR" altLang="tr-TR" sz="800" dirty="0" smtClean="0">
                <a:latin typeface="Arial" panose="020B0604020202020204" pitchFamily="34" charset="0"/>
              </a:rPr>
              <a:t> edilmeli ve 6 ayda bir tekerlek bilyeleri yağlanmalıdır.</a:t>
            </a:r>
          </a:p>
          <a:p>
            <a:pPr eaLnBrk="1" hangingPunct="1">
              <a:lnSpc>
                <a:spcPct val="80000"/>
              </a:lnSpc>
            </a:pPr>
            <a:endParaRPr lang="tr-TR" altLang="tr-TR" sz="800" dirty="0" smtClean="0">
              <a:latin typeface="Arial" panose="020B0604020202020204" pitchFamily="34" charset="0"/>
            </a:endParaRPr>
          </a:p>
        </p:txBody>
      </p:sp>
    </p:spTree>
    <p:extLst>
      <p:ext uri="{BB962C8B-B14F-4D97-AF65-F5344CB8AC3E}">
        <p14:creationId xmlns:p14="http://schemas.microsoft.com/office/powerpoint/2010/main" val="268549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D7C047-9743-4339-B9FA-75984461523E}" type="slidenum">
              <a:rPr lang="tr-TR" altLang="tr-TR">
                <a:solidFill>
                  <a:prstClr val="black"/>
                </a:solidFill>
              </a:rPr>
              <a:pPr eaLnBrk="1" hangingPunct="1"/>
              <a:t>3</a:t>
            </a:fld>
            <a:endParaRPr lang="tr-TR" altLang="tr-TR">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tr-TR" altLang="tr-TR" dirty="0" smtClean="0">
                <a:latin typeface="Arial" panose="020B0604020202020204" pitchFamily="34" charset="0"/>
              </a:rPr>
              <a:t>Beslenme servislerinin en önemli araçlarından biri de soğutucu dolaplardır. Bu araçlar; bakteri ve küflerin üremesini engelleyerek, yiyeceklerin lezzet ve güvenliklerini korurlar. Soğutucuların; hava akımı, rutubet, sıcaklık, kapasite ve sağlık şartlarına uygunluğu seçimde temel alınması gereken özellikler olmalıdır. Soğutucuların </a:t>
            </a:r>
            <a:r>
              <a:rPr lang="tr-TR" altLang="tr-TR" dirty="0" err="1" smtClean="0">
                <a:latin typeface="Arial" panose="020B0604020202020204" pitchFamily="34" charset="0"/>
              </a:rPr>
              <a:t>nisbi</a:t>
            </a:r>
            <a:r>
              <a:rPr lang="tr-TR" altLang="tr-TR" dirty="0" smtClean="0">
                <a:latin typeface="Arial" panose="020B0604020202020204" pitchFamily="34" charset="0"/>
              </a:rPr>
              <a:t> nemi yaklaşık %80-85 olmalıdır. Soğutucu içerisindeki hava akımının düzgün        dağılması da yiyeceklerin güvenliği açısından önemlidir. Soğutucu sıcaklığı 3-4 0C arasında olmalıdır. Soğutma gazını belirli bir basınçla </a:t>
            </a:r>
            <a:r>
              <a:rPr lang="tr-TR" altLang="tr-TR" dirty="0" err="1" smtClean="0">
                <a:latin typeface="Arial" panose="020B0604020202020204" pitchFamily="34" charset="0"/>
              </a:rPr>
              <a:t>sirküle</a:t>
            </a:r>
            <a:r>
              <a:rPr lang="tr-TR" altLang="tr-TR" dirty="0" smtClean="0">
                <a:latin typeface="Arial" panose="020B0604020202020204" pitchFamily="34" charset="0"/>
              </a:rPr>
              <a:t> eden kompresör soğuk hava akımının düzenlenmesinde görev alır ve dolabın iç sıcaklığı tarafından              yönlendirilir. Hassas sıcaklık ölçümü için, soğutucunun belirli yerlerine konmuş su bardağı içerisine ve sebze-meyvelerin arasına yerleştirilen termometreler ile kontrol yapılmalıdır.</a:t>
            </a:r>
          </a:p>
          <a:p>
            <a:pPr eaLnBrk="1" hangingPunct="1"/>
            <a:endParaRPr lang="tr-TR" altLang="tr-TR" dirty="0" smtClean="0">
              <a:latin typeface="Arial" panose="020B0604020202020204" pitchFamily="34" charset="0"/>
            </a:endParaRPr>
          </a:p>
          <a:p>
            <a:pPr eaLnBrk="1" hangingPunct="1"/>
            <a:r>
              <a:rPr lang="tr-TR" altLang="tr-TR" dirty="0" smtClean="0">
                <a:latin typeface="Arial" panose="020B0604020202020204" pitchFamily="34" charset="0"/>
              </a:rPr>
              <a:t>Temizlik ve bakım; belli aralıklarla soğutucunun tüm aksamı temizlenmelidir. Soğutucu gazın yoğunlaştığı yoğunlaştırıcı, toz ve kirler hava sirkülasyonunu bozacağından, düzenli olarak temizlenmelidir. Soğutucunun termostat ayarı, soğutucu içerisine                 yerleştirilen termometreler ile kontrol edilerek ayarlanmalıdır. Oluşan buz kalıntıları plastik kazıyıcılar yardımıyla kazınmalıdır. Soğutucunun tüm elektrik aksamı aylık olarak düzenli kontrol edilmelidir.</a:t>
            </a:r>
          </a:p>
        </p:txBody>
      </p:sp>
    </p:spTree>
    <p:extLst>
      <p:ext uri="{BB962C8B-B14F-4D97-AF65-F5344CB8AC3E}">
        <p14:creationId xmlns:p14="http://schemas.microsoft.com/office/powerpoint/2010/main" val="1957152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2C19A6-73F9-4AB5-BDDC-9D85DFB835E6}" type="slidenum">
              <a:rPr lang="tr-TR" altLang="tr-TR">
                <a:solidFill>
                  <a:prstClr val="black"/>
                </a:solidFill>
              </a:rPr>
              <a:pPr eaLnBrk="1" hangingPunct="1"/>
              <a:t>5</a:t>
            </a:fld>
            <a:endParaRPr lang="tr-TR" altLang="tr-TR">
              <a:solidFill>
                <a:prstClr val="black"/>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r>
              <a:rPr lang="tr-TR" altLang="tr-TR" smtClean="0">
                <a:latin typeface="Arial" panose="020B0604020202020204" pitchFamily="34" charset="0"/>
              </a:rPr>
              <a:t>İleride kullanılmak üzere yiyeceklerin daha uzun süre saklanmasını sağlamak                amacıyla  kullanılan güçlü soğutuculardır. Bir tarafında soğutulacak yiyecekleri               saklamaya elverişli kombine tipleride mevcutsa da; bir dondurucu kolay açılıp kapanabilen özel bir ünite olmalıdır. Kendi kendini defrost eden üniteler biraz daha pahalı ise de; sıcaklık değişikliği oluşmadan çalıştıkları için daha fazla ürün güvenliği sağlar.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Temizlik ve bakım;  yiyecekleri aynı soğukluktaki başka bir bölmeye aldıktan sonra, yumuşak deterjanlı su ile sökülebilen raflar, plastik bir fırça ile temizlenmelidir. İç ve dış yüzeyler, kapıların birleşim yerleri ve kulplar aynı şekilde temizlenmeli, mümkünse sanitize edilmelidir. </a:t>
            </a:r>
          </a:p>
          <a:p>
            <a:pPr eaLnBrk="1" hangingPunct="1"/>
            <a:r>
              <a:rPr lang="tr-TR" altLang="tr-TR" smtClean="0">
                <a:latin typeface="Arial" panose="020B0604020202020204" pitchFamily="34" charset="0"/>
              </a:rPr>
              <a:t>Temizlik ve bakım; belli aralıklarla soğutucunun tüm aksamı temizlenmelidir. Soğutucu gazın yoğunlaştığı yoğunlaştırıcı, toz ve kirler hava sirkülasyonunu bozacağından, düzenli olarak temizlenmelidir. Soğutucunun termostat ayarı, soğutucu içerisine                 yerleştirilen termometreler ile kontrol edilerek ayarlanmalıdır. Oluşan buz kalıntıları plastik kazıyıcılar yardımıyla kazınmalıdır. Soğutucunun tüm elektrik aksamı aylık olarak düzenli kontrol edilmelidir.</a:t>
            </a:r>
          </a:p>
        </p:txBody>
      </p:sp>
    </p:spTree>
    <p:extLst>
      <p:ext uri="{BB962C8B-B14F-4D97-AF65-F5344CB8AC3E}">
        <p14:creationId xmlns:p14="http://schemas.microsoft.com/office/powerpoint/2010/main" val="139528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423581-0608-4516-BD83-FFE07D2C4496}" type="slidenum">
              <a:rPr lang="tr-TR" altLang="tr-TR">
                <a:solidFill>
                  <a:prstClr val="black"/>
                </a:solidFill>
              </a:rPr>
              <a:pPr eaLnBrk="1" hangingPunct="1"/>
              <a:t>6</a:t>
            </a:fld>
            <a:endParaRPr lang="tr-TR" altLang="tr-TR">
              <a:solidFill>
                <a:prstClr val="black"/>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lnSpc>
                <a:spcPct val="90000"/>
              </a:lnSpc>
            </a:pPr>
            <a:r>
              <a:rPr lang="tr-TR" altLang="tr-TR" sz="1000" smtClean="0">
                <a:latin typeface="Arial" panose="020B0604020202020204" pitchFamily="34" charset="0"/>
              </a:rPr>
              <a:t>İyi kalite bıçaklar oldukça pahalıdırlar, fakat iş gününün her saatinde kullanılan                ekipmanlardır. Bir bıçağın performansı iki özelliğe bağlıdır. Bunlar; bıçağın yapıldığı çeliğin kalitesi ve bıçağın keskinliğidir. Bıçağın yapısındaki karbon, bıçak ağzının sertliğini belirler ve özellikle keskinlik için elzemdir. Karbon, çelik bıçağın,                  keskinliğinin kaybolmasını geciktirir, fakat metalin kararmasına neden olabilir. Eğer yıkandıktan sonra kurutulmaz ise, metal paslanacaktır. Kusursuz çelik krom ve karbon çeliğin karışımıdır ki, bu çizilmeyi ve paslanmayı önler. Bununla birlikte kusursuz çelik bıçaklarda düşük karbon içeriği keskinliğin devamlılığını engelleyecektir. Bıçaklar kullanılacağı operasyona göre değişik yapıdadır ve spesifik olarak dizayn edilmişlerdir. İyi bir bıçak tepeden baş tarafa gidildikçe incelir ve sap kısmı sağlamdır. Bıçak ağzı, sapın tam uzunluğuna doğru genişler ve sapın üç yerinden perçinlenir. Zayıf kalite bıçaklar kısa büyük çivilerle perçinlenmiştir ve sap kısmının içinden bağlantılıdır. Bu nedenle kullanıldıkça sapın iki parçaya ayrılması kaçınılmazdır. Bıçaklar uygun esnekliğe sahip olmalıdır. Örneğin jambon bıçakları; uzun, esnek   yapıdadır ve ince dilimler kesmeye yarar. Fileto bıçakları ise; ince ve esnektir ki;     bunlar kemikten etin ayrılmasında kullanılır. Pişmiş besinler için kullanılan bıçaklar daha az esnektir ve dilimleme, ince doğrama ve pirzola yapma gibi işlemlerde                                  kullanılmaktadırlar. İyi bir bıçağın sap kısmı, elle iyi kavranabilecek emniyette olmalıdır. Saplar; tahta, plastik veya metalden yapılmış olabilirler. Sap, yeterli                      kavrama sağlayacak büyüklükte olmalı ve parmak uçlarının yerleşeceği şekilde dizayn edilmiş olmalıdır. Plastik saplar perçinsizdir ve hijyenik olarak alternatif bir malzemedir. Eğer iyi kalitede ise, dilimleme ve doğrama gibi işlemlerdeki çalışma hareketlerinde pratiklik sağlarlar. </a:t>
            </a:r>
          </a:p>
          <a:p>
            <a:pPr eaLnBrk="1" hangingPunct="1">
              <a:lnSpc>
                <a:spcPct val="90000"/>
              </a:lnSpc>
            </a:pPr>
            <a:endParaRPr lang="tr-TR" altLang="tr-TR" sz="1000" smtClean="0">
              <a:latin typeface="Arial" panose="020B0604020202020204" pitchFamily="34" charset="0"/>
            </a:endParaRPr>
          </a:p>
          <a:p>
            <a:pPr eaLnBrk="1" hangingPunct="1">
              <a:lnSpc>
                <a:spcPct val="90000"/>
              </a:lnSpc>
            </a:pPr>
            <a:r>
              <a:rPr lang="tr-TR" altLang="tr-TR" sz="1000" smtClean="0">
                <a:latin typeface="Arial" panose="020B0604020202020204" pitchFamily="34" charset="0"/>
              </a:rPr>
              <a:t>Temizlik ve bakım; bıçaklar, her kullanımdan sonra sıcak deterjanlı su ile yıkanmalı, sanitize edilmeli ve kesinlikle nemli bırakılmamalıdır. Kuru bir bezle nemi alındıktan sonra güvenli bir yere kaldırılmalıdır. Eğer bıçak kişinin üzerinde taşınıyorsa, mutlaka sağlam bir kılıfa yerleştirilmelidir. Keskinliği azaldıkça çelik masatlar ile bilenmelidir.</a:t>
            </a:r>
          </a:p>
          <a:p>
            <a:pPr eaLnBrk="1" hangingPunct="1">
              <a:lnSpc>
                <a:spcPct val="90000"/>
              </a:lnSpc>
            </a:pPr>
            <a:endParaRPr lang="tr-TR" altLang="tr-TR" sz="1000" smtClean="0">
              <a:latin typeface="Arial" panose="020B0604020202020204" pitchFamily="34" charset="0"/>
            </a:endParaRPr>
          </a:p>
        </p:txBody>
      </p:sp>
    </p:spTree>
    <p:extLst>
      <p:ext uri="{BB962C8B-B14F-4D97-AF65-F5344CB8AC3E}">
        <p14:creationId xmlns:p14="http://schemas.microsoft.com/office/powerpoint/2010/main" val="45491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83B18E-9231-4C22-A222-978E8BD9C309}" type="slidenum">
              <a:rPr lang="tr-TR" altLang="tr-TR">
                <a:solidFill>
                  <a:prstClr val="black"/>
                </a:solidFill>
              </a:rPr>
              <a:pPr eaLnBrk="1" hangingPunct="1"/>
              <a:t>7</a:t>
            </a:fld>
            <a:endParaRPr lang="tr-TR" altLang="tr-TR">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r>
              <a:rPr lang="tr-TR" altLang="tr-TR" sz="1000" smtClean="0">
                <a:latin typeface="Arial" panose="020B0604020202020204" pitchFamily="34" charset="0"/>
              </a:rPr>
              <a:t>Yiyecek-içecek servislerinin tüm tipleri için gerekli ekipmanlardandır. Ticari                mutfaklardaki yük nedeniyle motor gücü son derece önem taşımaktadır. Uygun                 büyüklükteki blenderin seçimi, işgücü kazancı  sağlar. Bu ekipmanlardaki aksesuar çeşitliliği göz alıcıdır. Yassı çırpıcılar, tel çırpıcı, hamur bıçakları, kanatlı çırpıcılar, bıçaklar, rende ve dilimleyiciler bunlardan bazılarıdır. Eğer uygun seçim yapılırsa, bu ekipman beslenme servisi için iyi bir yatırım olmalıdır. Besinleri kesme ve kıyma işlemlerinde çok sık kullanılır.</a:t>
            </a:r>
          </a:p>
          <a:p>
            <a:pPr eaLnBrk="1" hangingPunct="1"/>
            <a:endParaRPr lang="tr-TR" altLang="tr-TR" sz="1000" smtClean="0">
              <a:latin typeface="Arial" panose="020B0604020202020204" pitchFamily="34" charset="0"/>
            </a:endParaRPr>
          </a:p>
          <a:p>
            <a:pPr eaLnBrk="1" hangingPunct="1"/>
            <a:r>
              <a:rPr lang="tr-TR" altLang="tr-TR" sz="1000" smtClean="0">
                <a:latin typeface="Arial" panose="020B0604020202020204" pitchFamily="34" charset="0"/>
              </a:rPr>
              <a:t>Temizlik ve bakım; günlük; işgününde kullanılan tüm aksesuarlar deterjanlı sıcak su ile yıkanıp, durulanmalı, sanitize edilmeli ve temiz bir bezle kurutulmalıdır. Haftalık; motor ve mekanik parçaların yağ düzeyleri kontrol edilmelidir. Aylık: motor ve tüm mekanik parçalar uygun yağ ile yağlanmalı, hafif nemli bir bezle aracın her yeri                temizlenmelidir. Elektrik aksamındaki kablolarda bozulma olup olmadığı kontrol edilmelidir.</a:t>
            </a:r>
          </a:p>
          <a:p>
            <a:pPr eaLnBrk="1" hangingPunct="1"/>
            <a:r>
              <a:rPr lang="tr-TR" altLang="tr-TR" sz="1000" smtClean="0">
                <a:latin typeface="Arial" panose="020B0604020202020204" pitchFamily="34" charset="0"/>
              </a:rPr>
              <a:t>Temizlik ve bakım;  yiyecekleri aynı soğukluktaki başka bir bölmeye aldıktan sonra, yumuşak deterjanlı su ile sökülebilen raflar, plastik bir fırça ile temizlenmelidir. İç ve dış yüzeyler, kapıların birleşim yerleri ve kulplar aynı şekilde temizlenmeli, mümkünse sanitize edilmelidir. </a:t>
            </a:r>
          </a:p>
          <a:p>
            <a:pPr eaLnBrk="1" hangingPunct="1"/>
            <a:r>
              <a:rPr lang="tr-TR" altLang="tr-TR" sz="1000" smtClean="0">
                <a:latin typeface="Arial" panose="020B0604020202020204" pitchFamily="34" charset="0"/>
              </a:rPr>
              <a:t>Temizlik ve bakım; belli aralıklarla soğutucunun tüm aksamı temizlenmelidir. Soğutucu gazın yoğunlaştığı yoğunlaştırıcı, toz ve kirler hava sirkülasyonunu bozacağından, düzenli olarak temizlenmelidir. Soğutucunun termostat ayarı, soğutucu içerisine                 yerleştirilen termometreler ile kontrol edilerek ayarlanmalıdır. Oluşan buz kalıntıları plastik kazıyıcılar yardımıyla kazınmalıdır. Soğutucunun tüm elektrik aksamı aylık olarak düzenli kontrol edilmelidir.</a:t>
            </a:r>
          </a:p>
        </p:txBody>
      </p:sp>
    </p:spTree>
    <p:extLst>
      <p:ext uri="{BB962C8B-B14F-4D97-AF65-F5344CB8AC3E}">
        <p14:creationId xmlns:p14="http://schemas.microsoft.com/office/powerpoint/2010/main" val="1710623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E6263E-AD68-4E1A-8091-DB8745250975}" type="slidenum">
              <a:rPr lang="tr-TR" altLang="tr-TR">
                <a:solidFill>
                  <a:prstClr val="black"/>
                </a:solidFill>
              </a:rPr>
              <a:pPr eaLnBrk="1" hangingPunct="1"/>
              <a:t>8</a:t>
            </a:fld>
            <a:endParaRPr lang="tr-TR" altLang="tr-TR">
              <a:solidFill>
                <a:prstClr val="black"/>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tr-TR" altLang="tr-TR" smtClean="0">
                <a:latin typeface="Arial" panose="020B0604020202020204" pitchFamily="34" charset="0"/>
              </a:rPr>
              <a:t>Besin dilimleme makinası, ürünlerin eşit porsiyonlarda dilimlenmesini sağlar. Hiçbir kullanıcı gerektirmeyen otomatik tipleri de bulunmaktadır. Et ve et ürünlerinin                 porsiyonlanmasında sıklıkla kullanılır. Bazı sebze, peynir, ekmek gibi besinlerin                dilimlenmesinde de kulanılabilir. Tablaya konulup sıkıştırılan besin tablanın altındaki bıçağın üzerinde elle veya otomatik olarak ileri geri hareketle besini keser. Tabla-bıçak mesafesi değiştirilerek değişik kalınlıklar elde edilebilir.</a:t>
            </a:r>
          </a:p>
          <a:p>
            <a:pPr eaLnBrk="1" hangingPunct="1"/>
            <a:r>
              <a:rPr lang="tr-TR" altLang="tr-TR" smtClean="0">
                <a:latin typeface="Arial" panose="020B0604020202020204" pitchFamily="34" charset="0"/>
              </a:rPr>
              <a:t>Temizlik ve bakım; günlük; bıçaklar deterjanlı ılık su ile yıkanıp, durulandıktan sonra, sanitize edilmeli ve kuru bir bezle nemi alınmalıdır. Bıçaklar kesinlikle bulaşık                 makinasında yıkanmamalı yada içi su dolu kaplar içerisinde bekletilmemelidir. Haftalık; Makinanın tüm mekaniksel parçaları grease yağı ile yağlanmalıdır. Makinanın tüm kısımları hafif nemli bir bezle silinerek  temizlenmelidir. Mekaniksel parçalar uygun yağ ile yağlanmalıdır. Elektrik aksamındaki kablolarda bozulma olup olmadığı kontrol edilmelidir.</a:t>
            </a:r>
            <a:endParaRPr lang="tr-TR" altLang="tr-TR" sz="1000" smtClean="0">
              <a:latin typeface="Arial" panose="020B0604020202020204" pitchFamily="34" charset="0"/>
            </a:endParaRPr>
          </a:p>
          <a:p>
            <a:pPr eaLnBrk="1" hangingPunct="1"/>
            <a:r>
              <a:rPr lang="tr-TR" altLang="tr-TR" sz="1000" smtClean="0">
                <a:latin typeface="Arial" panose="020B0604020202020204" pitchFamily="34" charset="0"/>
              </a:rPr>
              <a:t>Temizlik ve bakım; günlük; işgününde kullanılan tüm aksesuarlar deterjanlı sıcak su ile yıkanıp, durulanmalı, sanitize edilmeli ve temiz bir bezle kurutulmalıdır. Haftalık; motor ve mekanik parçaların yağ düzeyleri kontrol edilmelidir. Aylık: motor ve tüm mekanik parçalar uygun yağ ile yağlanmalı, hafif nemli bir bezle aracın her yeri                temizlenmelidir. Elektrik aksamındaki kablolarda bozulma olup olmadığı kontrol edilmelidir.</a:t>
            </a:r>
          </a:p>
          <a:p>
            <a:pPr eaLnBrk="1" hangingPunct="1"/>
            <a:r>
              <a:rPr lang="tr-TR" altLang="tr-TR" sz="1000" smtClean="0">
                <a:latin typeface="Arial" panose="020B0604020202020204" pitchFamily="34" charset="0"/>
              </a:rPr>
              <a:t>Temizlik ve bakım;  yiyecekleri aynı soğukluktaki başka bir bölmeye aldıktan sonra, yumuşak deterjanlı su ile sökülebilen raflar, plastik bir fırça ile temizlenmelidir. İç ve dış yüzeyler, kapıların birleşim yerleri ve kulplar aynı şekilde temizlenmeli, mümkünse sanitize edilmelidir. </a:t>
            </a:r>
          </a:p>
          <a:p>
            <a:pPr eaLnBrk="1" hangingPunct="1"/>
            <a:r>
              <a:rPr lang="tr-TR" altLang="tr-TR" sz="1000" smtClean="0">
                <a:latin typeface="Arial" panose="020B0604020202020204" pitchFamily="34" charset="0"/>
              </a:rPr>
              <a:t>Temizlik ve bakım; belli aralıklarla soğutucunun tüm aksamı temizlenmelidir. Soğutucu gazın yoğunlaştığı yoğunlaştırıcı, toz ve kirler hava sirkülasyonunu bozacağından, düzenli olarak temizlenmelidir. Soğutucunun termostat ayarı, soğutucu içerisine                 yerleştirilen termometreler ile kontrol edilerek ayarlanmalıdır. Oluşan buz kalıntıları plastik kazıyıcılar yardımıyla kazınmalıdır. Soğutucunun tüm elektrik aksamı aylık olarak düzenli kontrol edilmelidir.</a:t>
            </a:r>
          </a:p>
        </p:txBody>
      </p:sp>
    </p:spTree>
    <p:extLst>
      <p:ext uri="{BB962C8B-B14F-4D97-AF65-F5344CB8AC3E}">
        <p14:creationId xmlns:p14="http://schemas.microsoft.com/office/powerpoint/2010/main" val="103815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8C196A-5447-4959-B9BF-5E8BDD2AB1B0}" type="slidenum">
              <a:rPr lang="tr-TR" altLang="tr-TR">
                <a:solidFill>
                  <a:prstClr val="black"/>
                </a:solidFill>
              </a:rPr>
              <a:pPr eaLnBrk="1" hangingPunct="1"/>
              <a:t>9</a:t>
            </a:fld>
            <a:endParaRPr lang="tr-TR" altLang="tr-TR">
              <a:solidFill>
                <a:prstClr val="black"/>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tr-TR" altLang="tr-TR" dirty="0" smtClean="0">
                <a:latin typeface="Arial" panose="020B0604020202020204" pitchFamily="34" charset="0"/>
              </a:rPr>
              <a:t>Hamur yoğurucular, otomatik olarak; ekmek, pizza ve pay hamuru yapmak için                 kullanılırlar. Değişik parçalar ile farklı yoğunluktaki hamurlar hazırlanabilir.</a:t>
            </a:r>
          </a:p>
          <a:p>
            <a:pPr eaLnBrk="1" hangingPunct="1"/>
            <a:endParaRPr lang="tr-TR" altLang="tr-TR" dirty="0" smtClean="0">
              <a:latin typeface="Arial" panose="020B0604020202020204" pitchFamily="34" charset="0"/>
            </a:endParaRPr>
          </a:p>
          <a:p>
            <a:pPr eaLnBrk="1" hangingPunct="1"/>
            <a:r>
              <a:rPr lang="tr-TR" altLang="tr-TR" dirty="0" smtClean="0">
                <a:latin typeface="Arial" panose="020B0604020202020204" pitchFamily="34" charset="0"/>
              </a:rPr>
              <a:t>Temizlik ve bakım; günlük; hamur yoğurma kazanı ve yoğurucu aksesuarlar, sıcak deterjanlı su ile yıkanıp, durulandıktan sonra, </a:t>
            </a:r>
            <a:r>
              <a:rPr lang="tr-TR" altLang="tr-TR" dirty="0" err="1" smtClean="0">
                <a:latin typeface="Arial" panose="020B0604020202020204" pitchFamily="34" charset="0"/>
              </a:rPr>
              <a:t>sanitize</a:t>
            </a:r>
            <a:r>
              <a:rPr lang="tr-TR" altLang="tr-TR" dirty="0" smtClean="0">
                <a:latin typeface="Arial" panose="020B0604020202020204" pitchFamily="34" charset="0"/>
              </a:rPr>
              <a:t> edilmeli ve temiz kuru bir bezle nemi alınmalıdır. Aylık; mekanik parçalar ve motor uygun yağ ile yağlanmalıdır. Elektrik aksamındaki kablolarda bozulma olup olmadığı kontrol edilmelidir.</a:t>
            </a:r>
          </a:p>
          <a:p>
            <a:pPr eaLnBrk="1" hangingPunct="1"/>
            <a:endParaRPr lang="tr-TR" altLang="tr-TR" dirty="0" smtClean="0">
              <a:latin typeface="Arial" panose="020B0604020202020204" pitchFamily="34" charset="0"/>
            </a:endParaRPr>
          </a:p>
          <a:p>
            <a:pPr eaLnBrk="1" hangingPunct="1"/>
            <a:r>
              <a:rPr lang="tr-TR" altLang="tr-TR" dirty="0" smtClean="0">
                <a:latin typeface="Arial" panose="020B0604020202020204" pitchFamily="34" charset="0"/>
              </a:rPr>
              <a:t>Hamur kesiciler, hamur parçalarını standart ağırlıkta kesecek şekilde planlanmış     makinalardır. Paletlere yerleştirilen hamur, istenen kalınlık ve ağırlıkta silindirik parçalar haline getirilir. Hamur parçaları 168-420 gr ağırlık </a:t>
            </a:r>
            <a:r>
              <a:rPr lang="tr-TR" altLang="tr-TR" dirty="0" err="1" smtClean="0">
                <a:latin typeface="Arial" panose="020B0604020202020204" pitchFamily="34" charset="0"/>
              </a:rPr>
              <a:t>ranjlarında</a:t>
            </a:r>
            <a:r>
              <a:rPr lang="tr-TR" altLang="tr-TR" dirty="0" smtClean="0">
                <a:latin typeface="Arial" panose="020B0604020202020204" pitchFamily="34" charset="0"/>
              </a:rPr>
              <a:t> kesilebilir. Kesilen parçalar, otomatik paletlerle tepsi veya el arabasına küçük toplar halinde    çıkarlar.</a:t>
            </a:r>
          </a:p>
          <a:p>
            <a:pPr eaLnBrk="1" hangingPunct="1"/>
            <a:endParaRPr lang="tr-TR" altLang="tr-TR" dirty="0" smtClean="0">
              <a:latin typeface="Arial" panose="020B0604020202020204" pitchFamily="34" charset="0"/>
            </a:endParaRPr>
          </a:p>
          <a:p>
            <a:pPr eaLnBrk="1" hangingPunct="1"/>
            <a:r>
              <a:rPr lang="tr-TR" altLang="tr-TR" dirty="0" smtClean="0">
                <a:latin typeface="Arial" panose="020B0604020202020204" pitchFamily="34" charset="0"/>
              </a:rPr>
              <a:t>Temizlik ve bakım; günlük; her kullanımdan sonra imalat </a:t>
            </a:r>
            <a:r>
              <a:rPr lang="tr-TR" altLang="tr-TR" dirty="0" err="1" smtClean="0">
                <a:latin typeface="Arial" panose="020B0604020202020204" pitchFamily="34" charset="0"/>
              </a:rPr>
              <a:t>spesifikasyonlarına</a:t>
            </a:r>
            <a:r>
              <a:rPr lang="tr-TR" altLang="tr-TR" dirty="0" smtClean="0">
                <a:latin typeface="Arial" panose="020B0604020202020204" pitchFamily="34" charset="0"/>
              </a:rPr>
              <a:t> uygun olarak, tüm çıkarılabilir parçalar deterjanlı sıcak su ile yıkanıp, durulandıktan sonra,  </a:t>
            </a:r>
            <a:r>
              <a:rPr lang="tr-TR" altLang="tr-TR" dirty="0" err="1" smtClean="0">
                <a:latin typeface="Arial" panose="020B0604020202020204" pitchFamily="34" charset="0"/>
              </a:rPr>
              <a:t>sanitize</a:t>
            </a:r>
            <a:r>
              <a:rPr lang="tr-TR" altLang="tr-TR" dirty="0" smtClean="0">
                <a:latin typeface="Arial" panose="020B0604020202020204" pitchFamily="34" charset="0"/>
              </a:rPr>
              <a:t> edilmeli ve kuru bir bezle nemi alınmalıdır. Aylık; yağ hazneleri 10 numara yağ ile 2-3 damla olacak şekilde yağlanmalıdır. Motor bilyeleri ise 30 numara yağ ile yağlanmalıdır. Elektrik aksamındaki kablolarda bozulma olup olmadığı kontrol edilmelidir.</a:t>
            </a:r>
          </a:p>
          <a:p>
            <a:pPr eaLnBrk="1" hangingPunct="1"/>
            <a:endParaRPr lang="tr-TR" altLang="tr-TR" dirty="0" smtClean="0">
              <a:latin typeface="Arial" panose="020B0604020202020204" pitchFamily="34" charset="0"/>
            </a:endParaRPr>
          </a:p>
        </p:txBody>
      </p:sp>
    </p:spTree>
    <p:extLst>
      <p:ext uri="{BB962C8B-B14F-4D97-AF65-F5344CB8AC3E}">
        <p14:creationId xmlns:p14="http://schemas.microsoft.com/office/powerpoint/2010/main" val="4244247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8571B4-E5B7-4AC6-94CE-06861B6CF54E}" type="slidenum">
              <a:rPr lang="tr-TR" altLang="tr-TR">
                <a:solidFill>
                  <a:prstClr val="black"/>
                </a:solidFill>
              </a:rPr>
              <a:pPr eaLnBrk="1" hangingPunct="1"/>
              <a:t>10</a:t>
            </a:fld>
            <a:endParaRPr lang="tr-TR" altLang="tr-TR">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r>
              <a:rPr lang="tr-TR" altLang="tr-TR" smtClean="0">
                <a:latin typeface="Arial" panose="020B0604020202020204" pitchFamily="34" charset="0"/>
              </a:rPr>
              <a:t>Büyük parça kemikli etleri, daha küçük parçalara ayırmak için kullanılan makinalardır. Kesilecek et tabla üzerine yatırılarak, istenen ölçüde testereye itilerek kesilir. Testere aşağı yukarı hareket ederek etin kesilmesini sağlar.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Temizlik ve bakım; günlük; Her kullanımdan sonra tabla ve testere sıcak deterjanlı su ile yıkanıp durulandıktan sonra, sanitize edilmeli ve kuru bir bezle mutlaka nemi               alınmalıdır. Aylık; Tüm hareketli parçalar ve motor uygun yağ ile yağlanarak bakımı yapılmalıdır. Elektrik aksamındaki kablolarda bozulma olup olmadığı kontrol                 edilmelidir.</a:t>
            </a:r>
          </a:p>
          <a:p>
            <a:pPr eaLnBrk="1" hangingPunct="1"/>
            <a:endParaRPr lang="tr-TR" altLang="tr-TR" smtClean="0">
              <a:latin typeface="Arial" panose="020B0604020202020204" pitchFamily="34" charset="0"/>
            </a:endParaRPr>
          </a:p>
          <a:p>
            <a:pPr eaLnBrk="1" hangingPunct="1"/>
            <a:endParaRPr lang="tr-TR" altLang="tr-TR" smtClean="0">
              <a:latin typeface="Arial" panose="020B0604020202020204" pitchFamily="34" charset="0"/>
            </a:endParaRPr>
          </a:p>
          <a:p>
            <a:pPr eaLnBrk="1" hangingPunct="1"/>
            <a:endParaRPr lang="tr-TR" altLang="tr-TR" smtClean="0">
              <a:latin typeface="Arial" panose="020B0604020202020204" pitchFamily="34" charset="0"/>
            </a:endParaRP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Kemiksiz et parçalarının, 3 farklı irilikte kıyma haline getirilmesinde kullanılan bir araçtır. Kemiksiz parça etler, huniden alma boğazına, itme takozu vasıtasıyla verilir. Dönen helezon, eti bıçağa doğru basınçla iter ve et kıyılarak bıçaktan geçer, yine                 helezonun itme basıncıyla bıçak eleğinden geçerek kıyma haline gelir.</a:t>
            </a:r>
          </a:p>
          <a:p>
            <a:pPr eaLnBrk="1" hangingPunct="1"/>
            <a:endParaRPr lang="tr-TR" altLang="tr-TR" smtClean="0">
              <a:latin typeface="Arial" panose="020B0604020202020204" pitchFamily="34" charset="0"/>
            </a:endParaRPr>
          </a:p>
          <a:p>
            <a:pPr eaLnBrk="1" hangingPunct="1"/>
            <a:r>
              <a:rPr lang="tr-TR" altLang="tr-TR" smtClean="0">
                <a:latin typeface="Arial" panose="020B0604020202020204" pitchFamily="34" charset="0"/>
              </a:rPr>
              <a:t>Temizlik ve bakım;her kullanımdan sonra,  sökülebilen parçalar çıkarılıp, deterjanlı su ile yıkanmalı, durulanıp, sanitize edilmeli ve kurumaya bırakılmalıdır. Parçaları              yıkamada yumuşak fırçalar kullanılabilir. Yağ göstergesinde yağ bittiğinde uygun yağ ile yağlanmalıdır.</a:t>
            </a:r>
          </a:p>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95630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2B819E-0F8F-4BC5-9EEB-DF82E2A66F92}" type="slidenum">
              <a:rPr lang="tr-TR" altLang="tr-TR">
                <a:solidFill>
                  <a:prstClr val="black"/>
                </a:solidFill>
              </a:rPr>
              <a:pPr eaLnBrk="1" hangingPunct="1"/>
              <a:t>11</a:t>
            </a:fld>
            <a:endParaRPr lang="tr-TR" altLang="tr-TR">
              <a:solidFill>
                <a:prstClr val="black"/>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r>
              <a:rPr lang="tr-TR" altLang="tr-TR" dirty="0" smtClean="0">
                <a:latin typeface="Arial" panose="020B0604020202020204" pitchFamily="34" charset="0"/>
              </a:rPr>
              <a:t>Sebze ve meyveleri yumuşak hareketlerle yıkayan bir makinadır. Her çeşit meyve ve sebze türlerini yıkayan makinanın, kurutma özelliği de vardır. Yıkama işlemleri tam otomatik olarak yapılır. Ekonomik su ve enerji tasarrufunun yanında, işgücü kazancı da sağlar. </a:t>
            </a:r>
          </a:p>
          <a:p>
            <a:pPr eaLnBrk="1" hangingPunct="1"/>
            <a:endParaRPr lang="tr-TR" altLang="tr-TR" dirty="0" smtClean="0">
              <a:latin typeface="Arial" panose="020B0604020202020204" pitchFamily="34" charset="0"/>
            </a:endParaRPr>
          </a:p>
          <a:p>
            <a:pPr eaLnBrk="1" hangingPunct="1"/>
            <a:r>
              <a:rPr lang="tr-TR" altLang="tr-TR" dirty="0" smtClean="0">
                <a:latin typeface="Arial" panose="020B0604020202020204" pitchFamily="34" charset="0"/>
              </a:rPr>
              <a:t>Temizlik ve bakım; imalatçı firmanın </a:t>
            </a:r>
            <a:r>
              <a:rPr lang="tr-TR" altLang="tr-TR" dirty="0" err="1" smtClean="0">
                <a:latin typeface="Arial" panose="020B0604020202020204" pitchFamily="34" charset="0"/>
              </a:rPr>
              <a:t>spesifikasyonlarına</a:t>
            </a:r>
            <a:r>
              <a:rPr lang="tr-TR" altLang="tr-TR" dirty="0" smtClean="0">
                <a:latin typeface="Arial" panose="020B0604020202020204" pitchFamily="34" charset="0"/>
              </a:rPr>
              <a:t> göre bakım ve temizliği  yapılmalıdır. Aylık olarak hareketli mekanizmalar ve motor aksamı uygun yağ ile yağlanmalı, süzgeçler temizlenmelidir.</a:t>
            </a:r>
          </a:p>
        </p:txBody>
      </p:sp>
    </p:spTree>
    <p:extLst>
      <p:ext uri="{BB962C8B-B14F-4D97-AF65-F5344CB8AC3E}">
        <p14:creationId xmlns:p14="http://schemas.microsoft.com/office/powerpoint/2010/main" val="893242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54383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30675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419451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17646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75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060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568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723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277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91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3025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38004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78588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552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936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99028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314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727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867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445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730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95383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8274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2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1884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7487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3759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66240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5290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23483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991000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4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894885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3266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903092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54374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9330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67841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030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62B09FF-7FC4-4F72-9063-800944E85BC5}" type="datetimeFigureOut">
              <a:rPr lang="tr-TR" smtClean="0"/>
              <a:t>29.10.2017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71085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62B09FF-7FC4-4F72-9063-800944E85BC5}" type="datetimeFigureOut">
              <a:rPr lang="tr-TR" smtClean="0"/>
              <a:t>29.10.2017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9352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62B09FF-7FC4-4F72-9063-800944E85BC5}" type="datetimeFigureOut">
              <a:rPr lang="tr-TR" smtClean="0"/>
              <a:t>29.10.2017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7091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1890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8313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B09FF-7FC4-4F72-9063-800944E85BC5}" type="datetimeFigureOut">
              <a:rPr lang="tr-TR" smtClean="0"/>
              <a:t>29.10.2017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35C30-C004-4F69-8CC9-60E3B372C746}" type="slidenum">
              <a:rPr lang="tr-TR" smtClean="0"/>
              <a:t>‹#›</a:t>
            </a:fld>
            <a:endParaRPr lang="tr-TR"/>
          </a:p>
        </p:txBody>
      </p:sp>
    </p:spTree>
    <p:extLst>
      <p:ext uri="{BB962C8B-B14F-4D97-AF65-F5344CB8AC3E}">
        <p14:creationId xmlns:p14="http://schemas.microsoft.com/office/powerpoint/2010/main" val="126905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247842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0358637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0.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0.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just"/>
            <a:r>
              <a:rPr lang="tr-TR" sz="3200">
                <a:latin typeface="Arial" panose="020B0604020202020204" pitchFamily="34" charset="0"/>
              </a:rPr>
              <a:t>Mutfak Hizmetleri </a:t>
            </a:r>
            <a:r>
              <a:rPr lang="tr-TR" sz="3200" smtClean="0">
                <a:latin typeface="Arial" panose="020B0604020202020204" pitchFamily="34" charset="0"/>
              </a:rPr>
              <a:t>Yönetimi</a:t>
            </a:r>
            <a:endParaRPr lang="tr-TR" sz="3200" dirty="0">
              <a:latin typeface="+mn-lt"/>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56812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97282" name="Rectangle 2"/>
          <p:cNvSpPr>
            <a:spLocks noGrp="1" noChangeArrowheads="1"/>
          </p:cNvSpPr>
          <p:nvPr>
            <p:ph type="title"/>
          </p:nvPr>
        </p:nvSpPr>
        <p:spPr>
          <a:xfrm>
            <a:off x="6959599" y="559558"/>
            <a:ext cx="4654645" cy="1726441"/>
          </a:xfrm>
          <a:solidFill>
            <a:srgbClr val="808000"/>
          </a:solidFill>
        </p:spPr>
        <p:txBody>
          <a:bodyPr>
            <a:normAutofit/>
          </a:bodyPr>
          <a:lstStyle/>
          <a:p>
            <a:pPr eaLnBrk="1" hangingPunct="1">
              <a:defRPr/>
            </a:pPr>
            <a:r>
              <a:rPr lang="tr-TR" altLang="tr-TR" b="1" dirty="0" smtClean="0">
                <a:solidFill>
                  <a:srgbClr val="FFCC00"/>
                </a:solidFill>
                <a:effectLst>
                  <a:outerShdw blurRad="38100" dist="38100" dir="2700000" algn="tl">
                    <a:srgbClr val="000000"/>
                  </a:outerShdw>
                </a:effectLst>
              </a:rPr>
              <a:t>Hazırlık Bölümü</a:t>
            </a:r>
          </a:p>
        </p:txBody>
      </p:sp>
      <p:sp>
        <p:nvSpPr>
          <p:cNvPr id="63492" name="Rectangle 3"/>
          <p:cNvSpPr>
            <a:spLocks noGrp="1" noChangeArrowheads="1"/>
          </p:cNvSpPr>
          <p:nvPr>
            <p:ph type="body" idx="1"/>
          </p:nvPr>
        </p:nvSpPr>
        <p:spPr>
          <a:xfrm>
            <a:off x="493594" y="457578"/>
            <a:ext cx="5770728" cy="965200"/>
          </a:xfrm>
          <a:solidFill>
            <a:srgbClr val="FFCC00"/>
          </a:solidFill>
        </p:spPr>
        <p:txBody>
          <a:bodyPr>
            <a:normAutofit lnSpcReduction="10000"/>
          </a:bodyPr>
          <a:lstStyle/>
          <a:p>
            <a:pPr eaLnBrk="1" hangingPunct="1">
              <a:lnSpc>
                <a:spcPct val="90000"/>
              </a:lnSpc>
            </a:pPr>
            <a:r>
              <a:rPr lang="tr-TR" altLang="tr-TR" sz="2800" b="1" dirty="0">
                <a:solidFill>
                  <a:schemeClr val="tx1"/>
                </a:solidFill>
              </a:rPr>
              <a:t>Et kesme makinası</a:t>
            </a:r>
          </a:p>
          <a:p>
            <a:pPr eaLnBrk="1" hangingPunct="1">
              <a:lnSpc>
                <a:spcPct val="90000"/>
              </a:lnSpc>
            </a:pPr>
            <a:r>
              <a:rPr lang="tr-TR" altLang="tr-TR" sz="2800" b="1" dirty="0">
                <a:solidFill>
                  <a:schemeClr val="tx1"/>
                </a:solidFill>
              </a:rPr>
              <a:t>Et kıyma makinası</a:t>
            </a:r>
          </a:p>
        </p:txBody>
      </p:sp>
      <p:sp>
        <p:nvSpPr>
          <p:cNvPr id="63493" name="Rectangle 4"/>
          <p:cNvSpPr>
            <a:spLocks noChangeArrowheads="1"/>
          </p:cNvSpPr>
          <p:nvPr/>
        </p:nvSpPr>
        <p:spPr bwMode="auto">
          <a:xfrm>
            <a:off x="493594" y="1422778"/>
            <a:ext cx="5770728" cy="4950726"/>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hangingPunct="1">
              <a:lnSpc>
                <a:spcPct val="290000"/>
              </a:lnSpc>
            </a:pPr>
            <a:r>
              <a:rPr lang="tr-TR" altLang="tr-TR" sz="2800" b="1" dirty="0">
                <a:solidFill>
                  <a:prstClr val="black"/>
                </a:solidFill>
                <a:latin typeface="Garamond" panose="02020404030301010803"/>
              </a:rPr>
              <a:t>Et kesme makinası büyük kemikli</a:t>
            </a:r>
          </a:p>
          <a:p>
            <a:pPr algn="ctr" defTabSz="457200" eaLnBrk="1" hangingPunct="1">
              <a:lnSpc>
                <a:spcPct val="290000"/>
              </a:lnSpc>
            </a:pPr>
            <a:r>
              <a:rPr lang="tr-TR" altLang="tr-TR" sz="2800" b="1" dirty="0">
                <a:solidFill>
                  <a:prstClr val="black"/>
                </a:solidFill>
                <a:latin typeface="Garamond" panose="02020404030301010803"/>
              </a:rPr>
              <a:t>etleri parçalamada, </a:t>
            </a:r>
          </a:p>
          <a:p>
            <a:pPr algn="ctr" defTabSz="457200" eaLnBrk="1" hangingPunct="1">
              <a:lnSpc>
                <a:spcPct val="290000"/>
              </a:lnSpc>
            </a:pPr>
            <a:r>
              <a:rPr lang="tr-TR" altLang="tr-TR" sz="2800" b="1" dirty="0">
                <a:solidFill>
                  <a:prstClr val="black"/>
                </a:solidFill>
                <a:latin typeface="Garamond" panose="02020404030301010803"/>
              </a:rPr>
              <a:t>kıyma makinası ise yemeklik </a:t>
            </a:r>
          </a:p>
          <a:p>
            <a:pPr algn="ctr" defTabSz="457200" eaLnBrk="1" hangingPunct="1">
              <a:lnSpc>
                <a:spcPct val="290000"/>
              </a:lnSpc>
            </a:pPr>
            <a:r>
              <a:rPr lang="tr-TR" altLang="tr-TR" sz="2800" b="1" dirty="0">
                <a:solidFill>
                  <a:prstClr val="black"/>
                </a:solidFill>
                <a:latin typeface="Garamond" panose="02020404030301010803"/>
              </a:rPr>
              <a:t>ve köftelik kıyma yapmada kullanılır.</a:t>
            </a:r>
          </a:p>
        </p:txBody>
      </p:sp>
      <p:pic>
        <p:nvPicPr>
          <p:cNvPr id="634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854" y="3078956"/>
            <a:ext cx="204787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9277" y="3970576"/>
            <a:ext cx="1881188"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270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101378" name="Rectangle 2"/>
          <p:cNvSpPr>
            <a:spLocks noGrp="1" noChangeArrowheads="1"/>
          </p:cNvSpPr>
          <p:nvPr>
            <p:ph type="title"/>
          </p:nvPr>
        </p:nvSpPr>
        <p:spPr>
          <a:xfrm>
            <a:off x="6386988" y="622298"/>
            <a:ext cx="5288459" cy="1973263"/>
          </a:xfrm>
          <a:solidFill>
            <a:srgbClr val="808000"/>
          </a:solidFill>
        </p:spPr>
        <p:txBody>
          <a:bodyPr>
            <a:normAutofit/>
          </a:bodyPr>
          <a:lstStyle/>
          <a:p>
            <a:pPr eaLnBrk="1" hangingPunct="1">
              <a:defRPr/>
            </a:pPr>
            <a:r>
              <a:rPr lang="tr-TR" altLang="tr-TR" b="1" dirty="0" smtClean="0">
                <a:solidFill>
                  <a:srgbClr val="FFCC00"/>
                </a:solidFill>
                <a:effectLst>
                  <a:outerShdw blurRad="38100" dist="38100" dir="2700000" algn="tl">
                    <a:srgbClr val="000000"/>
                  </a:outerShdw>
                </a:effectLst>
              </a:rPr>
              <a:t>Hazırlık Bölümü</a:t>
            </a:r>
          </a:p>
        </p:txBody>
      </p:sp>
      <p:sp>
        <p:nvSpPr>
          <p:cNvPr id="65540" name="Rectangle 3"/>
          <p:cNvSpPr>
            <a:spLocks noGrp="1" noChangeArrowheads="1"/>
          </p:cNvSpPr>
          <p:nvPr>
            <p:ph type="body" idx="1"/>
          </p:nvPr>
        </p:nvSpPr>
        <p:spPr>
          <a:xfrm>
            <a:off x="616425" y="622298"/>
            <a:ext cx="5770563" cy="1973263"/>
          </a:xfrm>
          <a:solidFill>
            <a:srgbClr val="FFCC00"/>
          </a:solidFill>
        </p:spPr>
        <p:txBody>
          <a:bodyPr>
            <a:normAutofit lnSpcReduction="10000"/>
          </a:bodyPr>
          <a:lstStyle/>
          <a:p>
            <a:pPr eaLnBrk="1" hangingPunct="1">
              <a:lnSpc>
                <a:spcPct val="90000"/>
              </a:lnSpc>
            </a:pPr>
            <a:r>
              <a:rPr lang="tr-TR" altLang="tr-TR" sz="2800" b="1" dirty="0">
                <a:solidFill>
                  <a:schemeClr val="tx1"/>
                </a:solidFill>
              </a:rPr>
              <a:t>Et kütüğü</a:t>
            </a:r>
          </a:p>
          <a:p>
            <a:pPr eaLnBrk="1" hangingPunct="1">
              <a:lnSpc>
                <a:spcPct val="90000"/>
              </a:lnSpc>
            </a:pPr>
            <a:r>
              <a:rPr lang="tr-TR" altLang="tr-TR" sz="2800" b="1" dirty="0">
                <a:solidFill>
                  <a:schemeClr val="tx1"/>
                </a:solidFill>
              </a:rPr>
              <a:t>Doğrama tahtaları</a:t>
            </a:r>
          </a:p>
          <a:p>
            <a:pPr eaLnBrk="1" hangingPunct="1">
              <a:lnSpc>
                <a:spcPct val="90000"/>
              </a:lnSpc>
            </a:pPr>
            <a:r>
              <a:rPr lang="tr-TR" altLang="tr-TR" sz="2800" b="1" dirty="0">
                <a:solidFill>
                  <a:schemeClr val="tx1"/>
                </a:solidFill>
              </a:rPr>
              <a:t>Çalışma tezgahları</a:t>
            </a:r>
          </a:p>
          <a:p>
            <a:pPr eaLnBrk="1" hangingPunct="1">
              <a:lnSpc>
                <a:spcPct val="90000"/>
              </a:lnSpc>
            </a:pPr>
            <a:r>
              <a:rPr lang="tr-TR" altLang="tr-TR" sz="2800" b="1" dirty="0">
                <a:solidFill>
                  <a:schemeClr val="tx1"/>
                </a:solidFill>
              </a:rPr>
              <a:t>Gastronom küvetler</a:t>
            </a:r>
          </a:p>
        </p:txBody>
      </p:sp>
      <p:pic>
        <p:nvPicPr>
          <p:cNvPr id="655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425" y="2833255"/>
            <a:ext cx="2087562" cy="126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74" y="4450984"/>
            <a:ext cx="2087563"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9764" y="3043237"/>
            <a:ext cx="1944687"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4" name="AutoShape 10"/>
          <p:cNvSpPr>
            <a:spLocks noChangeArrowheads="1"/>
          </p:cNvSpPr>
          <p:nvPr/>
        </p:nvSpPr>
        <p:spPr bwMode="auto">
          <a:xfrm>
            <a:off x="6211699" y="4339362"/>
            <a:ext cx="1800225" cy="936625"/>
          </a:xfrm>
          <a:prstGeom prst="cube">
            <a:avLst>
              <a:gd name="adj" fmla="val 86102"/>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sp>
        <p:nvSpPr>
          <p:cNvPr id="65545" name="AutoShape 11"/>
          <p:cNvSpPr>
            <a:spLocks noChangeArrowheads="1"/>
          </p:cNvSpPr>
          <p:nvPr/>
        </p:nvSpPr>
        <p:spPr bwMode="auto">
          <a:xfrm>
            <a:off x="6686954" y="4508288"/>
            <a:ext cx="1800225" cy="936625"/>
          </a:xfrm>
          <a:prstGeom prst="cube">
            <a:avLst>
              <a:gd name="adj" fmla="val 86102"/>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sp>
        <p:nvSpPr>
          <p:cNvPr id="65546" name="AutoShape 12"/>
          <p:cNvSpPr>
            <a:spLocks noChangeArrowheads="1"/>
          </p:cNvSpPr>
          <p:nvPr/>
        </p:nvSpPr>
        <p:spPr bwMode="auto">
          <a:xfrm>
            <a:off x="7265609" y="4673460"/>
            <a:ext cx="1800225" cy="936625"/>
          </a:xfrm>
          <a:prstGeom prst="cube">
            <a:avLst>
              <a:gd name="adj" fmla="val 8610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sp>
        <p:nvSpPr>
          <p:cNvPr id="65547" name="AutoShape 13"/>
          <p:cNvSpPr>
            <a:spLocks noChangeArrowheads="1"/>
          </p:cNvSpPr>
          <p:nvPr/>
        </p:nvSpPr>
        <p:spPr bwMode="auto">
          <a:xfrm>
            <a:off x="7824789" y="4941889"/>
            <a:ext cx="1800225" cy="936625"/>
          </a:xfrm>
          <a:prstGeom prst="cube">
            <a:avLst>
              <a:gd name="adj" fmla="val 8610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sp>
        <p:nvSpPr>
          <p:cNvPr id="65548" name="AutoShape 14"/>
          <p:cNvSpPr>
            <a:spLocks noChangeArrowheads="1"/>
          </p:cNvSpPr>
          <p:nvPr/>
        </p:nvSpPr>
        <p:spPr bwMode="auto">
          <a:xfrm>
            <a:off x="8352053" y="5088366"/>
            <a:ext cx="1800225" cy="936625"/>
          </a:xfrm>
          <a:prstGeom prst="cube">
            <a:avLst>
              <a:gd name="adj" fmla="val 86102"/>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sp>
        <p:nvSpPr>
          <p:cNvPr id="65549" name="AutoShape 15"/>
          <p:cNvSpPr>
            <a:spLocks noChangeArrowheads="1"/>
          </p:cNvSpPr>
          <p:nvPr/>
        </p:nvSpPr>
        <p:spPr bwMode="auto">
          <a:xfrm>
            <a:off x="3104051" y="4667325"/>
            <a:ext cx="1800225" cy="936625"/>
          </a:xfrm>
          <a:prstGeom prst="cube">
            <a:avLst>
              <a:gd name="adj" fmla="val 30509"/>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sp>
        <p:nvSpPr>
          <p:cNvPr id="65550" name="AutoShape 16"/>
          <p:cNvSpPr>
            <a:spLocks noChangeArrowheads="1"/>
          </p:cNvSpPr>
          <p:nvPr/>
        </p:nvSpPr>
        <p:spPr bwMode="auto">
          <a:xfrm>
            <a:off x="9191626" y="5157789"/>
            <a:ext cx="1800225" cy="936625"/>
          </a:xfrm>
          <a:prstGeom prst="cube">
            <a:avLst>
              <a:gd name="adj" fmla="val 86102"/>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spTree>
    <p:extLst>
      <p:ext uri="{BB962C8B-B14F-4D97-AF65-F5344CB8AC3E}">
        <p14:creationId xmlns:p14="http://schemas.microsoft.com/office/powerpoint/2010/main" val="692354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60418" name="Rectangle 2"/>
          <p:cNvSpPr>
            <a:spLocks noGrp="1" noChangeArrowheads="1"/>
          </p:cNvSpPr>
          <p:nvPr>
            <p:ph type="title"/>
          </p:nvPr>
        </p:nvSpPr>
        <p:spPr>
          <a:solidFill>
            <a:srgbClr val="808000"/>
          </a:solidFill>
        </p:spPr>
        <p:txBody>
          <a:bodyPr>
            <a:normAutofit/>
          </a:bodyPr>
          <a:lstStyle/>
          <a:p>
            <a:pPr eaLnBrk="1" hangingPunct="1">
              <a:defRPr/>
            </a:pPr>
            <a:r>
              <a:rPr lang="tr-TR" altLang="tr-TR" sz="4000" b="1" dirty="0">
                <a:solidFill>
                  <a:schemeClr val="tx1"/>
                </a:solidFill>
                <a:effectLst>
                  <a:outerShdw blurRad="38100" dist="38100" dir="2700000" algn="tl">
                    <a:srgbClr val="000000"/>
                  </a:outerShdw>
                </a:effectLst>
              </a:rPr>
              <a:t>Teslim Alma Bölümü</a:t>
            </a:r>
          </a:p>
        </p:txBody>
      </p:sp>
      <p:sp>
        <p:nvSpPr>
          <p:cNvPr id="54276" name="Rectangle 3"/>
          <p:cNvSpPr>
            <a:spLocks noGrp="1" noChangeArrowheads="1"/>
          </p:cNvSpPr>
          <p:nvPr>
            <p:ph type="body" idx="1"/>
          </p:nvPr>
        </p:nvSpPr>
        <p:spPr/>
        <p:txBody>
          <a:bodyPr>
            <a:noAutofit/>
          </a:bodyPr>
          <a:lstStyle/>
          <a:p>
            <a:pPr eaLnBrk="1" hangingPunct="1">
              <a:lnSpc>
                <a:spcPct val="160000"/>
              </a:lnSpc>
            </a:pPr>
            <a:r>
              <a:rPr lang="tr-TR" altLang="tr-TR" sz="3200" b="1" dirty="0" smtClean="0">
                <a:solidFill>
                  <a:schemeClr val="tx1"/>
                </a:solidFill>
              </a:rPr>
              <a:t>Kantar ve terazisi</a:t>
            </a:r>
          </a:p>
          <a:p>
            <a:pPr eaLnBrk="1" hangingPunct="1">
              <a:lnSpc>
                <a:spcPct val="160000"/>
              </a:lnSpc>
            </a:pPr>
            <a:r>
              <a:rPr lang="tr-TR" altLang="tr-TR" sz="3200" b="1" dirty="0" smtClean="0">
                <a:solidFill>
                  <a:schemeClr val="tx1"/>
                </a:solidFill>
              </a:rPr>
              <a:t>Çelik masalar</a:t>
            </a:r>
          </a:p>
          <a:p>
            <a:pPr eaLnBrk="1" hangingPunct="1">
              <a:lnSpc>
                <a:spcPct val="160000"/>
              </a:lnSpc>
            </a:pPr>
            <a:r>
              <a:rPr lang="tr-TR" altLang="tr-TR" sz="3200" b="1" dirty="0" smtClean="0">
                <a:solidFill>
                  <a:schemeClr val="tx1"/>
                </a:solidFill>
              </a:rPr>
              <a:t>Mal taşıma arabası</a:t>
            </a:r>
          </a:p>
        </p:txBody>
      </p:sp>
      <p:grpSp>
        <p:nvGrpSpPr>
          <p:cNvPr id="54277" name="Group 71"/>
          <p:cNvGrpSpPr>
            <a:grpSpLocks/>
          </p:cNvGrpSpPr>
          <p:nvPr/>
        </p:nvGrpSpPr>
        <p:grpSpPr bwMode="auto">
          <a:xfrm>
            <a:off x="6743701" y="5157789"/>
            <a:ext cx="2619375" cy="1081087"/>
            <a:chOff x="3152" y="2931"/>
            <a:chExt cx="2467" cy="921"/>
          </a:xfrm>
        </p:grpSpPr>
        <p:sp>
          <p:nvSpPr>
            <p:cNvPr id="54280" name="AutoShape 6"/>
            <p:cNvSpPr>
              <a:spLocks noChangeAspect="1" noChangeArrowheads="1" noTextEdit="1"/>
            </p:cNvSpPr>
            <p:nvPr/>
          </p:nvSpPr>
          <p:spPr bwMode="auto">
            <a:xfrm>
              <a:off x="3152" y="2931"/>
              <a:ext cx="2467"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endParaRPr lang="tr-TR">
                <a:solidFill>
                  <a:prstClr val="black"/>
                </a:solidFill>
              </a:endParaRPr>
            </a:p>
          </p:txBody>
        </p:sp>
        <p:sp>
          <p:nvSpPr>
            <p:cNvPr id="54281" name="Line 8"/>
            <p:cNvSpPr>
              <a:spLocks noChangeShapeType="1"/>
            </p:cNvSpPr>
            <p:nvPr/>
          </p:nvSpPr>
          <p:spPr bwMode="auto">
            <a:xfrm>
              <a:off x="5614" y="3131"/>
              <a:ext cx="1" cy="4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tr-TR">
                <a:solidFill>
                  <a:prstClr val="black"/>
                </a:solidFill>
              </a:endParaRPr>
            </a:p>
          </p:txBody>
        </p:sp>
        <p:sp>
          <p:nvSpPr>
            <p:cNvPr id="54282" name="Line 9"/>
            <p:cNvSpPr>
              <a:spLocks noChangeShapeType="1"/>
            </p:cNvSpPr>
            <p:nvPr/>
          </p:nvSpPr>
          <p:spPr bwMode="auto">
            <a:xfrm>
              <a:off x="5614" y="3618"/>
              <a:ext cx="1" cy="4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tr-TR">
                <a:solidFill>
                  <a:prstClr val="black"/>
                </a:solidFill>
              </a:endParaRPr>
            </a:p>
          </p:txBody>
        </p:sp>
        <p:grpSp>
          <p:nvGrpSpPr>
            <p:cNvPr id="54283" name="Group 13"/>
            <p:cNvGrpSpPr>
              <a:grpSpLocks/>
            </p:cNvGrpSpPr>
            <p:nvPr/>
          </p:nvGrpSpPr>
          <p:grpSpPr bwMode="auto">
            <a:xfrm>
              <a:off x="5296" y="3179"/>
              <a:ext cx="85" cy="254"/>
              <a:chOff x="5296" y="3179"/>
              <a:chExt cx="85" cy="254"/>
            </a:xfrm>
          </p:grpSpPr>
          <p:sp>
            <p:nvSpPr>
              <p:cNvPr id="54341" name="Freeform 10"/>
              <p:cNvSpPr>
                <a:spLocks/>
              </p:cNvSpPr>
              <p:nvPr/>
            </p:nvSpPr>
            <p:spPr bwMode="auto">
              <a:xfrm>
                <a:off x="5296" y="3179"/>
                <a:ext cx="27" cy="254"/>
              </a:xfrm>
              <a:custGeom>
                <a:avLst/>
                <a:gdLst>
                  <a:gd name="T0" fmla="*/ 27 w 54"/>
                  <a:gd name="T1" fmla="*/ 22 h 762"/>
                  <a:gd name="T2" fmla="*/ 27 w 54"/>
                  <a:gd name="T3" fmla="*/ 254 h 762"/>
                  <a:gd name="T4" fmla="*/ 0 w 54"/>
                  <a:gd name="T5" fmla="*/ 232 h 762"/>
                  <a:gd name="T6" fmla="*/ 0 w 54"/>
                  <a:gd name="T7" fmla="*/ 0 h 762"/>
                  <a:gd name="T8" fmla="*/ 27 w 54"/>
                  <a:gd name="T9" fmla="*/ 22 h 7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762">
                    <a:moveTo>
                      <a:pt x="54" y="65"/>
                    </a:moveTo>
                    <a:lnTo>
                      <a:pt x="54" y="762"/>
                    </a:lnTo>
                    <a:lnTo>
                      <a:pt x="0" y="696"/>
                    </a:lnTo>
                    <a:lnTo>
                      <a:pt x="0" y="0"/>
                    </a:lnTo>
                    <a:lnTo>
                      <a:pt x="54" y="6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42" name="Freeform 11"/>
              <p:cNvSpPr>
                <a:spLocks/>
              </p:cNvSpPr>
              <p:nvPr/>
            </p:nvSpPr>
            <p:spPr bwMode="auto">
              <a:xfrm>
                <a:off x="5296" y="3179"/>
                <a:ext cx="85" cy="22"/>
              </a:xfrm>
              <a:custGeom>
                <a:avLst/>
                <a:gdLst>
                  <a:gd name="T0" fmla="*/ 85 w 171"/>
                  <a:gd name="T1" fmla="*/ 22 h 65"/>
                  <a:gd name="T2" fmla="*/ 27 w 171"/>
                  <a:gd name="T3" fmla="*/ 22 h 65"/>
                  <a:gd name="T4" fmla="*/ 0 w 171"/>
                  <a:gd name="T5" fmla="*/ 0 h 65"/>
                  <a:gd name="T6" fmla="*/ 58 w 171"/>
                  <a:gd name="T7" fmla="*/ 0 h 65"/>
                  <a:gd name="T8" fmla="*/ 85 w 171"/>
                  <a:gd name="T9" fmla="*/ 22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65">
                    <a:moveTo>
                      <a:pt x="171" y="65"/>
                    </a:moveTo>
                    <a:lnTo>
                      <a:pt x="54" y="65"/>
                    </a:lnTo>
                    <a:lnTo>
                      <a:pt x="0" y="0"/>
                    </a:lnTo>
                    <a:lnTo>
                      <a:pt x="116" y="0"/>
                    </a:lnTo>
                    <a:lnTo>
                      <a:pt x="171" y="65"/>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43" name="Rectangle 12"/>
              <p:cNvSpPr>
                <a:spLocks noChangeArrowheads="1"/>
              </p:cNvSpPr>
              <p:nvPr/>
            </p:nvSpPr>
            <p:spPr bwMode="auto">
              <a:xfrm>
                <a:off x="5323" y="3201"/>
                <a:ext cx="58" cy="232"/>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grpSp>
        <p:grpSp>
          <p:nvGrpSpPr>
            <p:cNvPr id="54284" name="Group 17"/>
            <p:cNvGrpSpPr>
              <a:grpSpLocks/>
            </p:cNvGrpSpPr>
            <p:nvPr/>
          </p:nvGrpSpPr>
          <p:grpSpPr bwMode="auto">
            <a:xfrm>
              <a:off x="5529" y="3179"/>
              <a:ext cx="86" cy="672"/>
              <a:chOff x="5529" y="3179"/>
              <a:chExt cx="86" cy="672"/>
            </a:xfrm>
          </p:grpSpPr>
          <p:sp>
            <p:nvSpPr>
              <p:cNvPr id="54338" name="Freeform 14"/>
              <p:cNvSpPr>
                <a:spLocks/>
              </p:cNvSpPr>
              <p:nvPr/>
            </p:nvSpPr>
            <p:spPr bwMode="auto">
              <a:xfrm>
                <a:off x="5529" y="3179"/>
                <a:ext cx="28" cy="672"/>
              </a:xfrm>
              <a:custGeom>
                <a:avLst/>
                <a:gdLst>
                  <a:gd name="T0" fmla="*/ 28 w 54"/>
                  <a:gd name="T1" fmla="*/ 22 h 2015"/>
                  <a:gd name="T2" fmla="*/ 28 w 54"/>
                  <a:gd name="T3" fmla="*/ 672 h 2015"/>
                  <a:gd name="T4" fmla="*/ 0 w 54"/>
                  <a:gd name="T5" fmla="*/ 650 h 2015"/>
                  <a:gd name="T6" fmla="*/ 0 w 54"/>
                  <a:gd name="T7" fmla="*/ 0 h 2015"/>
                  <a:gd name="T8" fmla="*/ 28 w 54"/>
                  <a:gd name="T9" fmla="*/ 22 h 20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2015">
                    <a:moveTo>
                      <a:pt x="54" y="65"/>
                    </a:moveTo>
                    <a:lnTo>
                      <a:pt x="54" y="2015"/>
                    </a:lnTo>
                    <a:lnTo>
                      <a:pt x="0" y="1949"/>
                    </a:lnTo>
                    <a:lnTo>
                      <a:pt x="0" y="0"/>
                    </a:lnTo>
                    <a:lnTo>
                      <a:pt x="54" y="65"/>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39" name="Freeform 15"/>
              <p:cNvSpPr>
                <a:spLocks/>
              </p:cNvSpPr>
              <p:nvPr/>
            </p:nvSpPr>
            <p:spPr bwMode="auto">
              <a:xfrm>
                <a:off x="5529" y="3179"/>
                <a:ext cx="86" cy="22"/>
              </a:xfrm>
              <a:custGeom>
                <a:avLst/>
                <a:gdLst>
                  <a:gd name="T0" fmla="*/ 86 w 171"/>
                  <a:gd name="T1" fmla="*/ 22 h 65"/>
                  <a:gd name="T2" fmla="*/ 27 w 171"/>
                  <a:gd name="T3" fmla="*/ 22 h 65"/>
                  <a:gd name="T4" fmla="*/ 0 w 171"/>
                  <a:gd name="T5" fmla="*/ 0 h 65"/>
                  <a:gd name="T6" fmla="*/ 58 w 171"/>
                  <a:gd name="T7" fmla="*/ 0 h 65"/>
                  <a:gd name="T8" fmla="*/ 86 w 171"/>
                  <a:gd name="T9" fmla="*/ 22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65">
                    <a:moveTo>
                      <a:pt x="171" y="65"/>
                    </a:moveTo>
                    <a:lnTo>
                      <a:pt x="54" y="65"/>
                    </a:lnTo>
                    <a:lnTo>
                      <a:pt x="0" y="0"/>
                    </a:lnTo>
                    <a:lnTo>
                      <a:pt x="116" y="0"/>
                    </a:lnTo>
                    <a:lnTo>
                      <a:pt x="171" y="65"/>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40" name="Rectangle 16"/>
              <p:cNvSpPr>
                <a:spLocks noChangeArrowheads="1"/>
              </p:cNvSpPr>
              <p:nvPr/>
            </p:nvSpPr>
            <p:spPr bwMode="auto">
              <a:xfrm>
                <a:off x="5557" y="3201"/>
                <a:ext cx="58" cy="65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grpSp>
        <p:grpSp>
          <p:nvGrpSpPr>
            <p:cNvPr id="54285" name="Group 21"/>
            <p:cNvGrpSpPr>
              <a:grpSpLocks/>
            </p:cNvGrpSpPr>
            <p:nvPr/>
          </p:nvGrpSpPr>
          <p:grpSpPr bwMode="auto">
            <a:xfrm>
              <a:off x="3172" y="2970"/>
              <a:ext cx="85" cy="718"/>
              <a:chOff x="3172" y="2970"/>
              <a:chExt cx="85" cy="718"/>
            </a:xfrm>
          </p:grpSpPr>
          <p:sp>
            <p:nvSpPr>
              <p:cNvPr id="54335" name="Freeform 18"/>
              <p:cNvSpPr>
                <a:spLocks/>
              </p:cNvSpPr>
              <p:nvPr/>
            </p:nvSpPr>
            <p:spPr bwMode="auto">
              <a:xfrm>
                <a:off x="3172" y="2970"/>
                <a:ext cx="27" cy="718"/>
              </a:xfrm>
              <a:custGeom>
                <a:avLst/>
                <a:gdLst>
                  <a:gd name="T0" fmla="*/ 27 w 55"/>
                  <a:gd name="T1" fmla="*/ 22 h 2154"/>
                  <a:gd name="T2" fmla="*/ 27 w 55"/>
                  <a:gd name="T3" fmla="*/ 718 h 2154"/>
                  <a:gd name="T4" fmla="*/ 0 w 55"/>
                  <a:gd name="T5" fmla="*/ 696 h 2154"/>
                  <a:gd name="T6" fmla="*/ 0 w 55"/>
                  <a:gd name="T7" fmla="*/ 0 h 2154"/>
                  <a:gd name="T8" fmla="*/ 27 w 55"/>
                  <a:gd name="T9" fmla="*/ 22 h 2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154">
                    <a:moveTo>
                      <a:pt x="55" y="66"/>
                    </a:moveTo>
                    <a:lnTo>
                      <a:pt x="55" y="2154"/>
                    </a:lnTo>
                    <a:lnTo>
                      <a:pt x="0" y="2089"/>
                    </a:lnTo>
                    <a:lnTo>
                      <a:pt x="0" y="0"/>
                    </a:lnTo>
                    <a:lnTo>
                      <a:pt x="55" y="66"/>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36" name="Freeform 19"/>
              <p:cNvSpPr>
                <a:spLocks/>
              </p:cNvSpPr>
              <p:nvPr/>
            </p:nvSpPr>
            <p:spPr bwMode="auto">
              <a:xfrm>
                <a:off x="3172" y="2970"/>
                <a:ext cx="85" cy="22"/>
              </a:xfrm>
              <a:custGeom>
                <a:avLst/>
                <a:gdLst>
                  <a:gd name="T0" fmla="*/ 85 w 171"/>
                  <a:gd name="T1" fmla="*/ 22 h 66"/>
                  <a:gd name="T2" fmla="*/ 27 w 171"/>
                  <a:gd name="T3" fmla="*/ 22 h 66"/>
                  <a:gd name="T4" fmla="*/ 0 w 171"/>
                  <a:gd name="T5" fmla="*/ 0 h 66"/>
                  <a:gd name="T6" fmla="*/ 58 w 171"/>
                  <a:gd name="T7" fmla="*/ 0 h 66"/>
                  <a:gd name="T8" fmla="*/ 85 w 171"/>
                  <a:gd name="T9" fmla="*/ 2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66">
                    <a:moveTo>
                      <a:pt x="171" y="66"/>
                    </a:moveTo>
                    <a:lnTo>
                      <a:pt x="55" y="66"/>
                    </a:lnTo>
                    <a:lnTo>
                      <a:pt x="0" y="0"/>
                    </a:lnTo>
                    <a:lnTo>
                      <a:pt x="116" y="0"/>
                    </a:lnTo>
                    <a:lnTo>
                      <a:pt x="171" y="66"/>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37" name="Rectangle 20"/>
              <p:cNvSpPr>
                <a:spLocks noChangeArrowheads="1"/>
              </p:cNvSpPr>
              <p:nvPr/>
            </p:nvSpPr>
            <p:spPr bwMode="auto">
              <a:xfrm>
                <a:off x="3199" y="2992"/>
                <a:ext cx="58" cy="696"/>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grpSp>
        <p:grpSp>
          <p:nvGrpSpPr>
            <p:cNvPr id="54286" name="Group 25"/>
            <p:cNvGrpSpPr>
              <a:grpSpLocks/>
            </p:cNvGrpSpPr>
            <p:nvPr/>
          </p:nvGrpSpPr>
          <p:grpSpPr bwMode="auto">
            <a:xfrm>
              <a:off x="4497" y="3331"/>
              <a:ext cx="1059" cy="450"/>
              <a:chOff x="4497" y="3331"/>
              <a:chExt cx="1059" cy="450"/>
            </a:xfrm>
          </p:grpSpPr>
          <p:sp>
            <p:nvSpPr>
              <p:cNvPr id="54332" name="Freeform 22"/>
              <p:cNvSpPr>
                <a:spLocks/>
              </p:cNvSpPr>
              <p:nvPr/>
            </p:nvSpPr>
            <p:spPr bwMode="auto">
              <a:xfrm>
                <a:off x="4497" y="3331"/>
                <a:ext cx="419" cy="450"/>
              </a:xfrm>
              <a:custGeom>
                <a:avLst/>
                <a:gdLst>
                  <a:gd name="T0" fmla="*/ 419 w 836"/>
                  <a:gd name="T1" fmla="*/ 334 h 1349"/>
                  <a:gd name="T2" fmla="*/ 419 w 836"/>
                  <a:gd name="T3" fmla="*/ 450 h 1349"/>
                  <a:gd name="T4" fmla="*/ 0 w 836"/>
                  <a:gd name="T5" fmla="*/ 116 h 1349"/>
                  <a:gd name="T6" fmla="*/ 0 w 836"/>
                  <a:gd name="T7" fmla="*/ 0 h 1349"/>
                  <a:gd name="T8" fmla="*/ 419 w 836"/>
                  <a:gd name="T9" fmla="*/ 334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6" h="1349">
                    <a:moveTo>
                      <a:pt x="836" y="1001"/>
                    </a:moveTo>
                    <a:lnTo>
                      <a:pt x="836" y="1349"/>
                    </a:lnTo>
                    <a:lnTo>
                      <a:pt x="0" y="348"/>
                    </a:lnTo>
                    <a:lnTo>
                      <a:pt x="0" y="0"/>
                    </a:lnTo>
                    <a:lnTo>
                      <a:pt x="836" y="1001"/>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33" name="Freeform 23"/>
              <p:cNvSpPr>
                <a:spLocks/>
              </p:cNvSpPr>
              <p:nvPr/>
            </p:nvSpPr>
            <p:spPr bwMode="auto">
              <a:xfrm>
                <a:off x="4497" y="3331"/>
                <a:ext cx="1059" cy="334"/>
              </a:xfrm>
              <a:custGeom>
                <a:avLst/>
                <a:gdLst>
                  <a:gd name="T0" fmla="*/ 1059 w 2117"/>
                  <a:gd name="T1" fmla="*/ 334 h 1001"/>
                  <a:gd name="T2" fmla="*/ 418 w 2117"/>
                  <a:gd name="T3" fmla="*/ 334 h 1001"/>
                  <a:gd name="T4" fmla="*/ 0 w 2117"/>
                  <a:gd name="T5" fmla="*/ 0 h 1001"/>
                  <a:gd name="T6" fmla="*/ 640 w 2117"/>
                  <a:gd name="T7" fmla="*/ 0 h 1001"/>
                  <a:gd name="T8" fmla="*/ 1059 w 2117"/>
                  <a:gd name="T9" fmla="*/ 334 h 1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7" h="1001">
                    <a:moveTo>
                      <a:pt x="2117" y="1001"/>
                    </a:moveTo>
                    <a:lnTo>
                      <a:pt x="836" y="1001"/>
                    </a:lnTo>
                    <a:lnTo>
                      <a:pt x="0" y="0"/>
                    </a:lnTo>
                    <a:lnTo>
                      <a:pt x="1280" y="0"/>
                    </a:lnTo>
                    <a:lnTo>
                      <a:pt x="2117" y="1001"/>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34" name="Rectangle 24"/>
              <p:cNvSpPr>
                <a:spLocks noChangeArrowheads="1"/>
              </p:cNvSpPr>
              <p:nvPr/>
            </p:nvSpPr>
            <p:spPr bwMode="auto">
              <a:xfrm>
                <a:off x="4916" y="3665"/>
                <a:ext cx="640" cy="116"/>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grpSp>
        <p:sp>
          <p:nvSpPr>
            <p:cNvPr id="54287" name="Rectangle 26"/>
            <p:cNvSpPr>
              <a:spLocks noChangeArrowheads="1"/>
            </p:cNvSpPr>
            <p:nvPr/>
          </p:nvSpPr>
          <p:spPr bwMode="auto">
            <a:xfrm>
              <a:off x="4916" y="3642"/>
              <a:ext cx="641" cy="23"/>
            </a:xfrm>
            <a:prstGeom prst="rect">
              <a:avLst/>
            </a:prstGeom>
            <a:solidFill>
              <a:srgbClr val="B2B2B2"/>
            </a:solidFill>
            <a:ln w="63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sp>
          <p:nvSpPr>
            <p:cNvPr id="54288" name="Rectangle 27"/>
            <p:cNvSpPr>
              <a:spLocks noChangeArrowheads="1"/>
            </p:cNvSpPr>
            <p:nvPr/>
          </p:nvSpPr>
          <p:spPr bwMode="auto">
            <a:xfrm>
              <a:off x="4916" y="3618"/>
              <a:ext cx="641" cy="24"/>
            </a:xfrm>
            <a:prstGeom prst="rect">
              <a:avLst/>
            </a:prstGeom>
            <a:solidFill>
              <a:srgbClr val="003366"/>
            </a:solidFill>
            <a:ln w="63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grpSp>
          <p:nvGrpSpPr>
            <p:cNvPr id="54289" name="Group 31"/>
            <p:cNvGrpSpPr>
              <a:grpSpLocks/>
            </p:cNvGrpSpPr>
            <p:nvPr/>
          </p:nvGrpSpPr>
          <p:grpSpPr bwMode="auto">
            <a:xfrm>
              <a:off x="4497" y="3169"/>
              <a:ext cx="1059" cy="449"/>
              <a:chOff x="4497" y="3169"/>
              <a:chExt cx="1059" cy="449"/>
            </a:xfrm>
          </p:grpSpPr>
          <p:sp>
            <p:nvSpPr>
              <p:cNvPr id="54329" name="Freeform 28"/>
              <p:cNvSpPr>
                <a:spLocks/>
              </p:cNvSpPr>
              <p:nvPr/>
            </p:nvSpPr>
            <p:spPr bwMode="auto">
              <a:xfrm>
                <a:off x="4497" y="3169"/>
                <a:ext cx="419" cy="449"/>
              </a:xfrm>
              <a:custGeom>
                <a:avLst/>
                <a:gdLst>
                  <a:gd name="T0" fmla="*/ 419 w 836"/>
                  <a:gd name="T1" fmla="*/ 333 h 1348"/>
                  <a:gd name="T2" fmla="*/ 419 w 836"/>
                  <a:gd name="T3" fmla="*/ 449 h 1348"/>
                  <a:gd name="T4" fmla="*/ 0 w 836"/>
                  <a:gd name="T5" fmla="*/ 116 h 1348"/>
                  <a:gd name="T6" fmla="*/ 0 w 836"/>
                  <a:gd name="T7" fmla="*/ 0 h 1348"/>
                  <a:gd name="T8" fmla="*/ 419 w 836"/>
                  <a:gd name="T9" fmla="*/ 333 h 1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6" h="1348">
                    <a:moveTo>
                      <a:pt x="836" y="1000"/>
                    </a:moveTo>
                    <a:lnTo>
                      <a:pt x="836" y="1348"/>
                    </a:lnTo>
                    <a:lnTo>
                      <a:pt x="0" y="348"/>
                    </a:lnTo>
                    <a:lnTo>
                      <a:pt x="0" y="0"/>
                    </a:lnTo>
                    <a:lnTo>
                      <a:pt x="836" y="100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30" name="Freeform 29"/>
              <p:cNvSpPr>
                <a:spLocks/>
              </p:cNvSpPr>
              <p:nvPr/>
            </p:nvSpPr>
            <p:spPr bwMode="auto">
              <a:xfrm>
                <a:off x="4497" y="3169"/>
                <a:ext cx="1059" cy="333"/>
              </a:xfrm>
              <a:custGeom>
                <a:avLst/>
                <a:gdLst>
                  <a:gd name="T0" fmla="*/ 1059 w 2117"/>
                  <a:gd name="T1" fmla="*/ 333 h 1000"/>
                  <a:gd name="T2" fmla="*/ 418 w 2117"/>
                  <a:gd name="T3" fmla="*/ 333 h 1000"/>
                  <a:gd name="T4" fmla="*/ 0 w 2117"/>
                  <a:gd name="T5" fmla="*/ 0 h 1000"/>
                  <a:gd name="T6" fmla="*/ 640 w 2117"/>
                  <a:gd name="T7" fmla="*/ 0 h 1000"/>
                  <a:gd name="T8" fmla="*/ 1059 w 2117"/>
                  <a:gd name="T9" fmla="*/ 333 h 1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7" h="1000">
                    <a:moveTo>
                      <a:pt x="2117" y="1000"/>
                    </a:moveTo>
                    <a:lnTo>
                      <a:pt x="836" y="1000"/>
                    </a:lnTo>
                    <a:lnTo>
                      <a:pt x="0" y="0"/>
                    </a:lnTo>
                    <a:lnTo>
                      <a:pt x="1280" y="0"/>
                    </a:lnTo>
                    <a:lnTo>
                      <a:pt x="2117" y="100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31" name="Rectangle 30"/>
              <p:cNvSpPr>
                <a:spLocks noChangeArrowheads="1"/>
              </p:cNvSpPr>
              <p:nvPr/>
            </p:nvSpPr>
            <p:spPr bwMode="auto">
              <a:xfrm>
                <a:off x="4916" y="3502"/>
                <a:ext cx="640" cy="116"/>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grpSp>
        <p:sp>
          <p:nvSpPr>
            <p:cNvPr id="54290" name="Rectangle 32"/>
            <p:cNvSpPr>
              <a:spLocks noChangeArrowheads="1"/>
            </p:cNvSpPr>
            <p:nvPr/>
          </p:nvSpPr>
          <p:spPr bwMode="auto">
            <a:xfrm>
              <a:off x="4916" y="3479"/>
              <a:ext cx="641" cy="24"/>
            </a:xfrm>
            <a:prstGeom prst="rect">
              <a:avLst/>
            </a:prstGeom>
            <a:solidFill>
              <a:srgbClr val="B2B2B2"/>
            </a:solidFill>
            <a:ln w="63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sp>
          <p:nvSpPr>
            <p:cNvPr id="54291" name="Rectangle 33"/>
            <p:cNvSpPr>
              <a:spLocks noChangeArrowheads="1"/>
            </p:cNvSpPr>
            <p:nvPr/>
          </p:nvSpPr>
          <p:spPr bwMode="auto">
            <a:xfrm>
              <a:off x="4916" y="3456"/>
              <a:ext cx="641" cy="24"/>
            </a:xfrm>
            <a:prstGeom prst="rect">
              <a:avLst/>
            </a:prstGeom>
            <a:solidFill>
              <a:srgbClr val="003366"/>
            </a:solidFill>
            <a:ln w="63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grpSp>
          <p:nvGrpSpPr>
            <p:cNvPr id="54292" name="Group 37"/>
            <p:cNvGrpSpPr>
              <a:grpSpLocks/>
            </p:cNvGrpSpPr>
            <p:nvPr/>
          </p:nvGrpSpPr>
          <p:grpSpPr bwMode="auto">
            <a:xfrm>
              <a:off x="4422" y="2946"/>
              <a:ext cx="1134" cy="510"/>
              <a:chOff x="4422" y="2946"/>
              <a:chExt cx="1134" cy="510"/>
            </a:xfrm>
          </p:grpSpPr>
          <p:sp>
            <p:nvSpPr>
              <p:cNvPr id="54326" name="Freeform 34"/>
              <p:cNvSpPr>
                <a:spLocks/>
              </p:cNvSpPr>
              <p:nvPr/>
            </p:nvSpPr>
            <p:spPr bwMode="auto">
              <a:xfrm>
                <a:off x="4422" y="2946"/>
                <a:ext cx="494" cy="510"/>
              </a:xfrm>
              <a:custGeom>
                <a:avLst/>
                <a:gdLst>
                  <a:gd name="T0" fmla="*/ 494 w 988"/>
                  <a:gd name="T1" fmla="*/ 394 h 1530"/>
                  <a:gd name="T2" fmla="*/ 494 w 988"/>
                  <a:gd name="T3" fmla="*/ 510 h 1530"/>
                  <a:gd name="T4" fmla="*/ 0 w 988"/>
                  <a:gd name="T5" fmla="*/ 116 h 1530"/>
                  <a:gd name="T6" fmla="*/ 0 w 988"/>
                  <a:gd name="T7" fmla="*/ 0 h 1530"/>
                  <a:gd name="T8" fmla="*/ 494 w 988"/>
                  <a:gd name="T9" fmla="*/ 394 h 15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8" h="1530">
                    <a:moveTo>
                      <a:pt x="988" y="1182"/>
                    </a:moveTo>
                    <a:lnTo>
                      <a:pt x="988" y="1530"/>
                    </a:lnTo>
                    <a:lnTo>
                      <a:pt x="0" y="348"/>
                    </a:lnTo>
                    <a:lnTo>
                      <a:pt x="0" y="0"/>
                    </a:lnTo>
                    <a:lnTo>
                      <a:pt x="988" y="1182"/>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27" name="Freeform 35"/>
              <p:cNvSpPr>
                <a:spLocks/>
              </p:cNvSpPr>
              <p:nvPr/>
            </p:nvSpPr>
            <p:spPr bwMode="auto">
              <a:xfrm>
                <a:off x="4422" y="2946"/>
                <a:ext cx="1134" cy="394"/>
              </a:xfrm>
              <a:custGeom>
                <a:avLst/>
                <a:gdLst>
                  <a:gd name="T0" fmla="*/ 1134 w 2269"/>
                  <a:gd name="T1" fmla="*/ 394 h 1182"/>
                  <a:gd name="T2" fmla="*/ 494 w 2269"/>
                  <a:gd name="T3" fmla="*/ 394 h 1182"/>
                  <a:gd name="T4" fmla="*/ 0 w 2269"/>
                  <a:gd name="T5" fmla="*/ 0 h 1182"/>
                  <a:gd name="T6" fmla="*/ 640 w 2269"/>
                  <a:gd name="T7" fmla="*/ 0 h 1182"/>
                  <a:gd name="T8" fmla="*/ 1134 w 2269"/>
                  <a:gd name="T9" fmla="*/ 394 h 1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9" h="1182">
                    <a:moveTo>
                      <a:pt x="2269" y="1182"/>
                    </a:moveTo>
                    <a:lnTo>
                      <a:pt x="988" y="1182"/>
                    </a:lnTo>
                    <a:lnTo>
                      <a:pt x="0" y="0"/>
                    </a:lnTo>
                    <a:lnTo>
                      <a:pt x="1281" y="0"/>
                    </a:lnTo>
                    <a:lnTo>
                      <a:pt x="2269" y="1182"/>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28" name="Rectangle 36"/>
              <p:cNvSpPr>
                <a:spLocks noChangeArrowheads="1"/>
              </p:cNvSpPr>
              <p:nvPr/>
            </p:nvSpPr>
            <p:spPr bwMode="auto">
              <a:xfrm>
                <a:off x="4916" y="3340"/>
                <a:ext cx="640" cy="116"/>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grpSp>
        <p:sp>
          <p:nvSpPr>
            <p:cNvPr id="54293" name="Rectangle 38"/>
            <p:cNvSpPr>
              <a:spLocks noChangeArrowheads="1"/>
            </p:cNvSpPr>
            <p:nvPr/>
          </p:nvSpPr>
          <p:spPr bwMode="auto">
            <a:xfrm>
              <a:off x="4916" y="3317"/>
              <a:ext cx="641" cy="23"/>
            </a:xfrm>
            <a:prstGeom prst="rect">
              <a:avLst/>
            </a:prstGeom>
            <a:solidFill>
              <a:srgbClr val="B2B2B2"/>
            </a:solidFill>
            <a:ln w="63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sp>
          <p:nvSpPr>
            <p:cNvPr id="54294" name="Rectangle 39"/>
            <p:cNvSpPr>
              <a:spLocks noChangeArrowheads="1"/>
            </p:cNvSpPr>
            <p:nvPr/>
          </p:nvSpPr>
          <p:spPr bwMode="auto">
            <a:xfrm>
              <a:off x="4916" y="3294"/>
              <a:ext cx="641" cy="23"/>
            </a:xfrm>
            <a:prstGeom prst="rect">
              <a:avLst/>
            </a:prstGeom>
            <a:solidFill>
              <a:srgbClr val="003366"/>
            </a:solidFill>
            <a:ln w="63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grpSp>
          <p:nvGrpSpPr>
            <p:cNvPr id="54295" name="Group 43"/>
            <p:cNvGrpSpPr>
              <a:grpSpLocks/>
            </p:cNvGrpSpPr>
            <p:nvPr/>
          </p:nvGrpSpPr>
          <p:grpSpPr bwMode="auto">
            <a:xfrm>
              <a:off x="4669" y="3027"/>
              <a:ext cx="887" cy="267"/>
              <a:chOff x="4669" y="3027"/>
              <a:chExt cx="887" cy="267"/>
            </a:xfrm>
          </p:grpSpPr>
          <p:sp>
            <p:nvSpPr>
              <p:cNvPr id="54323" name="Freeform 40"/>
              <p:cNvSpPr>
                <a:spLocks/>
              </p:cNvSpPr>
              <p:nvPr/>
            </p:nvSpPr>
            <p:spPr bwMode="auto">
              <a:xfrm>
                <a:off x="4669" y="3027"/>
                <a:ext cx="247" cy="267"/>
              </a:xfrm>
              <a:custGeom>
                <a:avLst/>
                <a:gdLst>
                  <a:gd name="T0" fmla="*/ 247 w 493"/>
                  <a:gd name="T1" fmla="*/ 197 h 799"/>
                  <a:gd name="T2" fmla="*/ 247 w 493"/>
                  <a:gd name="T3" fmla="*/ 267 h 799"/>
                  <a:gd name="T4" fmla="*/ 0 w 493"/>
                  <a:gd name="T5" fmla="*/ 70 h 799"/>
                  <a:gd name="T6" fmla="*/ 0 w 493"/>
                  <a:gd name="T7" fmla="*/ 0 h 799"/>
                  <a:gd name="T8" fmla="*/ 247 w 493"/>
                  <a:gd name="T9" fmla="*/ 197 h 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 h="799">
                    <a:moveTo>
                      <a:pt x="493" y="590"/>
                    </a:moveTo>
                    <a:lnTo>
                      <a:pt x="493" y="799"/>
                    </a:lnTo>
                    <a:lnTo>
                      <a:pt x="0" y="208"/>
                    </a:lnTo>
                    <a:lnTo>
                      <a:pt x="0" y="0"/>
                    </a:lnTo>
                    <a:lnTo>
                      <a:pt x="493" y="59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24" name="Freeform 41"/>
              <p:cNvSpPr>
                <a:spLocks/>
              </p:cNvSpPr>
              <p:nvPr/>
            </p:nvSpPr>
            <p:spPr bwMode="auto">
              <a:xfrm>
                <a:off x="4669" y="3027"/>
                <a:ext cx="887" cy="197"/>
              </a:xfrm>
              <a:custGeom>
                <a:avLst/>
                <a:gdLst>
                  <a:gd name="T0" fmla="*/ 887 w 1774"/>
                  <a:gd name="T1" fmla="*/ 197 h 590"/>
                  <a:gd name="T2" fmla="*/ 247 w 1774"/>
                  <a:gd name="T3" fmla="*/ 197 h 590"/>
                  <a:gd name="T4" fmla="*/ 0 w 1774"/>
                  <a:gd name="T5" fmla="*/ 0 h 590"/>
                  <a:gd name="T6" fmla="*/ 640 w 1774"/>
                  <a:gd name="T7" fmla="*/ 0 h 590"/>
                  <a:gd name="T8" fmla="*/ 887 w 1774"/>
                  <a:gd name="T9" fmla="*/ 197 h 5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4" h="590">
                    <a:moveTo>
                      <a:pt x="1774" y="590"/>
                    </a:moveTo>
                    <a:lnTo>
                      <a:pt x="493" y="590"/>
                    </a:lnTo>
                    <a:lnTo>
                      <a:pt x="0" y="0"/>
                    </a:lnTo>
                    <a:lnTo>
                      <a:pt x="1280" y="0"/>
                    </a:lnTo>
                    <a:lnTo>
                      <a:pt x="1774" y="59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25" name="Rectangle 42"/>
              <p:cNvSpPr>
                <a:spLocks noChangeArrowheads="1"/>
              </p:cNvSpPr>
              <p:nvPr/>
            </p:nvSpPr>
            <p:spPr bwMode="auto">
              <a:xfrm>
                <a:off x="4916" y="3224"/>
                <a:ext cx="640" cy="7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grpSp>
        <p:grpSp>
          <p:nvGrpSpPr>
            <p:cNvPr id="54296" name="Group 47"/>
            <p:cNvGrpSpPr>
              <a:grpSpLocks/>
            </p:cNvGrpSpPr>
            <p:nvPr/>
          </p:nvGrpSpPr>
          <p:grpSpPr bwMode="auto">
            <a:xfrm>
              <a:off x="3183" y="2934"/>
              <a:ext cx="252" cy="244"/>
              <a:chOff x="3183" y="2934"/>
              <a:chExt cx="252" cy="244"/>
            </a:xfrm>
          </p:grpSpPr>
          <p:sp>
            <p:nvSpPr>
              <p:cNvPr id="54320" name="Freeform 44"/>
              <p:cNvSpPr>
                <a:spLocks/>
              </p:cNvSpPr>
              <p:nvPr/>
            </p:nvSpPr>
            <p:spPr bwMode="auto">
              <a:xfrm>
                <a:off x="3183" y="2934"/>
                <a:ext cx="251" cy="197"/>
              </a:xfrm>
              <a:custGeom>
                <a:avLst/>
                <a:gdLst>
                  <a:gd name="T0" fmla="*/ 251 w 502"/>
                  <a:gd name="T1" fmla="*/ 197 h 591"/>
                  <a:gd name="T2" fmla="*/ 248 w 502"/>
                  <a:gd name="T3" fmla="*/ 197 h 591"/>
                  <a:gd name="T4" fmla="*/ 0 w 502"/>
                  <a:gd name="T5" fmla="*/ 0 h 591"/>
                  <a:gd name="T6" fmla="*/ 4 w 502"/>
                  <a:gd name="T7" fmla="*/ 0 h 591"/>
                  <a:gd name="T8" fmla="*/ 251 w 502"/>
                  <a:gd name="T9" fmla="*/ 197 h 5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 h="591">
                    <a:moveTo>
                      <a:pt x="502" y="591"/>
                    </a:moveTo>
                    <a:lnTo>
                      <a:pt x="495" y="591"/>
                    </a:lnTo>
                    <a:lnTo>
                      <a:pt x="0" y="0"/>
                    </a:lnTo>
                    <a:lnTo>
                      <a:pt x="7" y="0"/>
                    </a:lnTo>
                    <a:lnTo>
                      <a:pt x="502" y="591"/>
                    </a:lnTo>
                    <a:close/>
                  </a:path>
                </a:pathLst>
              </a:custGeom>
              <a:solidFill>
                <a:srgbClr val="8383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21" name="Freeform 45"/>
              <p:cNvSpPr>
                <a:spLocks/>
              </p:cNvSpPr>
              <p:nvPr/>
            </p:nvSpPr>
            <p:spPr bwMode="auto">
              <a:xfrm>
                <a:off x="3183" y="2934"/>
                <a:ext cx="248" cy="244"/>
              </a:xfrm>
              <a:custGeom>
                <a:avLst/>
                <a:gdLst>
                  <a:gd name="T0" fmla="*/ 248 w 496"/>
                  <a:gd name="T1" fmla="*/ 197 h 731"/>
                  <a:gd name="T2" fmla="*/ 248 w 496"/>
                  <a:gd name="T3" fmla="*/ 244 h 731"/>
                  <a:gd name="T4" fmla="*/ 1 w 496"/>
                  <a:gd name="T5" fmla="*/ 46 h 731"/>
                  <a:gd name="T6" fmla="*/ 0 w 496"/>
                  <a:gd name="T7" fmla="*/ 0 h 731"/>
                  <a:gd name="T8" fmla="*/ 248 w 496"/>
                  <a:gd name="T9" fmla="*/ 197 h 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6" h="731">
                    <a:moveTo>
                      <a:pt x="495" y="591"/>
                    </a:moveTo>
                    <a:lnTo>
                      <a:pt x="496" y="731"/>
                    </a:lnTo>
                    <a:lnTo>
                      <a:pt x="1" y="139"/>
                    </a:lnTo>
                    <a:lnTo>
                      <a:pt x="0" y="0"/>
                    </a:lnTo>
                    <a:lnTo>
                      <a:pt x="495" y="591"/>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22" name="Freeform 46"/>
              <p:cNvSpPr>
                <a:spLocks/>
              </p:cNvSpPr>
              <p:nvPr/>
            </p:nvSpPr>
            <p:spPr bwMode="auto">
              <a:xfrm>
                <a:off x="3430" y="3131"/>
                <a:ext cx="5" cy="47"/>
              </a:xfrm>
              <a:custGeom>
                <a:avLst/>
                <a:gdLst>
                  <a:gd name="T0" fmla="*/ 4 w 8"/>
                  <a:gd name="T1" fmla="*/ 0 h 140"/>
                  <a:gd name="T2" fmla="*/ 0 w 8"/>
                  <a:gd name="T3" fmla="*/ 0 h 140"/>
                  <a:gd name="T4" fmla="*/ 1 w 8"/>
                  <a:gd name="T5" fmla="*/ 47 h 140"/>
                  <a:gd name="T6" fmla="*/ 5 w 8"/>
                  <a:gd name="T7" fmla="*/ 47 h 140"/>
                  <a:gd name="T8" fmla="*/ 4 w 8"/>
                  <a:gd name="T9" fmla="*/ 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40">
                    <a:moveTo>
                      <a:pt x="7" y="0"/>
                    </a:moveTo>
                    <a:lnTo>
                      <a:pt x="0" y="0"/>
                    </a:lnTo>
                    <a:lnTo>
                      <a:pt x="1" y="140"/>
                    </a:lnTo>
                    <a:lnTo>
                      <a:pt x="8" y="14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grpSp>
        <p:grpSp>
          <p:nvGrpSpPr>
            <p:cNvPr id="54297" name="Group 51"/>
            <p:cNvGrpSpPr>
              <a:grpSpLocks/>
            </p:cNvGrpSpPr>
            <p:nvPr/>
          </p:nvGrpSpPr>
          <p:grpSpPr bwMode="auto">
            <a:xfrm>
              <a:off x="4831" y="3179"/>
              <a:ext cx="85" cy="672"/>
              <a:chOff x="4831" y="3179"/>
              <a:chExt cx="85" cy="672"/>
            </a:xfrm>
          </p:grpSpPr>
          <p:sp>
            <p:nvSpPr>
              <p:cNvPr id="54317" name="Freeform 48"/>
              <p:cNvSpPr>
                <a:spLocks/>
              </p:cNvSpPr>
              <p:nvPr/>
            </p:nvSpPr>
            <p:spPr bwMode="auto">
              <a:xfrm>
                <a:off x="4831" y="3179"/>
                <a:ext cx="27" cy="672"/>
              </a:xfrm>
              <a:custGeom>
                <a:avLst/>
                <a:gdLst>
                  <a:gd name="T0" fmla="*/ 27 w 54"/>
                  <a:gd name="T1" fmla="*/ 22 h 2015"/>
                  <a:gd name="T2" fmla="*/ 27 w 54"/>
                  <a:gd name="T3" fmla="*/ 672 h 2015"/>
                  <a:gd name="T4" fmla="*/ 0 w 54"/>
                  <a:gd name="T5" fmla="*/ 650 h 2015"/>
                  <a:gd name="T6" fmla="*/ 0 w 54"/>
                  <a:gd name="T7" fmla="*/ 0 h 2015"/>
                  <a:gd name="T8" fmla="*/ 27 w 54"/>
                  <a:gd name="T9" fmla="*/ 22 h 20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2015">
                    <a:moveTo>
                      <a:pt x="54" y="65"/>
                    </a:moveTo>
                    <a:lnTo>
                      <a:pt x="54" y="2015"/>
                    </a:lnTo>
                    <a:lnTo>
                      <a:pt x="0" y="1949"/>
                    </a:lnTo>
                    <a:lnTo>
                      <a:pt x="0" y="0"/>
                    </a:lnTo>
                    <a:lnTo>
                      <a:pt x="54" y="65"/>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18" name="Freeform 49"/>
              <p:cNvSpPr>
                <a:spLocks/>
              </p:cNvSpPr>
              <p:nvPr/>
            </p:nvSpPr>
            <p:spPr bwMode="auto">
              <a:xfrm>
                <a:off x="4831" y="3179"/>
                <a:ext cx="85" cy="22"/>
              </a:xfrm>
              <a:custGeom>
                <a:avLst/>
                <a:gdLst>
                  <a:gd name="T0" fmla="*/ 85 w 171"/>
                  <a:gd name="T1" fmla="*/ 22 h 65"/>
                  <a:gd name="T2" fmla="*/ 27 w 171"/>
                  <a:gd name="T3" fmla="*/ 22 h 65"/>
                  <a:gd name="T4" fmla="*/ 0 w 171"/>
                  <a:gd name="T5" fmla="*/ 0 h 65"/>
                  <a:gd name="T6" fmla="*/ 58 w 171"/>
                  <a:gd name="T7" fmla="*/ 0 h 65"/>
                  <a:gd name="T8" fmla="*/ 85 w 171"/>
                  <a:gd name="T9" fmla="*/ 22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65">
                    <a:moveTo>
                      <a:pt x="171" y="65"/>
                    </a:moveTo>
                    <a:lnTo>
                      <a:pt x="54" y="65"/>
                    </a:lnTo>
                    <a:lnTo>
                      <a:pt x="0" y="0"/>
                    </a:lnTo>
                    <a:lnTo>
                      <a:pt x="116" y="0"/>
                    </a:lnTo>
                    <a:lnTo>
                      <a:pt x="171" y="65"/>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19" name="Rectangle 50"/>
              <p:cNvSpPr>
                <a:spLocks noChangeArrowheads="1"/>
              </p:cNvSpPr>
              <p:nvPr/>
            </p:nvSpPr>
            <p:spPr bwMode="auto">
              <a:xfrm>
                <a:off x="4858" y="3201"/>
                <a:ext cx="58" cy="65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grpSp>
        <p:sp>
          <p:nvSpPr>
            <p:cNvPr id="54298" name="Line 52"/>
            <p:cNvSpPr>
              <a:spLocks noChangeShapeType="1"/>
            </p:cNvSpPr>
            <p:nvPr/>
          </p:nvSpPr>
          <p:spPr bwMode="auto">
            <a:xfrm>
              <a:off x="3432" y="3178"/>
              <a:ext cx="218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defTabSz="457200"/>
              <a:endParaRPr lang="tr-TR">
                <a:solidFill>
                  <a:prstClr val="black"/>
                </a:solidFill>
              </a:endParaRPr>
            </a:p>
          </p:txBody>
        </p:sp>
        <p:grpSp>
          <p:nvGrpSpPr>
            <p:cNvPr id="54299" name="Group 56"/>
            <p:cNvGrpSpPr>
              <a:grpSpLocks/>
            </p:cNvGrpSpPr>
            <p:nvPr/>
          </p:nvGrpSpPr>
          <p:grpSpPr bwMode="auto">
            <a:xfrm>
              <a:off x="3185" y="2932"/>
              <a:ext cx="2430" cy="201"/>
              <a:chOff x="3185" y="2932"/>
              <a:chExt cx="2430" cy="201"/>
            </a:xfrm>
          </p:grpSpPr>
          <p:sp>
            <p:nvSpPr>
              <p:cNvPr id="54314" name="Freeform 53"/>
              <p:cNvSpPr>
                <a:spLocks/>
              </p:cNvSpPr>
              <p:nvPr/>
            </p:nvSpPr>
            <p:spPr bwMode="auto">
              <a:xfrm>
                <a:off x="3185" y="2932"/>
                <a:ext cx="247" cy="201"/>
              </a:xfrm>
              <a:custGeom>
                <a:avLst/>
                <a:gdLst>
                  <a:gd name="T0" fmla="*/ 247 w 495"/>
                  <a:gd name="T1" fmla="*/ 198 h 601"/>
                  <a:gd name="T2" fmla="*/ 247 w 495"/>
                  <a:gd name="T3" fmla="*/ 201 h 601"/>
                  <a:gd name="T4" fmla="*/ 0 w 495"/>
                  <a:gd name="T5" fmla="*/ 3 h 601"/>
                  <a:gd name="T6" fmla="*/ 0 w 495"/>
                  <a:gd name="T7" fmla="*/ 0 h 601"/>
                  <a:gd name="T8" fmla="*/ 247 w 495"/>
                  <a:gd name="T9" fmla="*/ 198 h 6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5" h="601">
                    <a:moveTo>
                      <a:pt x="495" y="592"/>
                    </a:moveTo>
                    <a:lnTo>
                      <a:pt x="495" y="601"/>
                    </a:lnTo>
                    <a:lnTo>
                      <a:pt x="0" y="9"/>
                    </a:lnTo>
                    <a:lnTo>
                      <a:pt x="0" y="0"/>
                    </a:lnTo>
                    <a:lnTo>
                      <a:pt x="495" y="592"/>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15" name="Freeform 54"/>
              <p:cNvSpPr>
                <a:spLocks/>
              </p:cNvSpPr>
              <p:nvPr/>
            </p:nvSpPr>
            <p:spPr bwMode="auto">
              <a:xfrm>
                <a:off x="3185" y="2932"/>
                <a:ext cx="2430" cy="198"/>
              </a:xfrm>
              <a:custGeom>
                <a:avLst/>
                <a:gdLst>
                  <a:gd name="T0" fmla="*/ 2430 w 4861"/>
                  <a:gd name="T1" fmla="*/ 198 h 594"/>
                  <a:gd name="T2" fmla="*/ 247 w 4861"/>
                  <a:gd name="T3" fmla="*/ 197 h 594"/>
                  <a:gd name="T4" fmla="*/ 0 w 4861"/>
                  <a:gd name="T5" fmla="*/ 0 h 594"/>
                  <a:gd name="T6" fmla="*/ 2183 w 4861"/>
                  <a:gd name="T7" fmla="*/ 1 h 594"/>
                  <a:gd name="T8" fmla="*/ 2430 w 4861"/>
                  <a:gd name="T9" fmla="*/ 198 h 5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1" h="594">
                    <a:moveTo>
                      <a:pt x="4861" y="594"/>
                    </a:moveTo>
                    <a:lnTo>
                      <a:pt x="495" y="592"/>
                    </a:lnTo>
                    <a:lnTo>
                      <a:pt x="0" y="0"/>
                    </a:lnTo>
                    <a:lnTo>
                      <a:pt x="4366" y="2"/>
                    </a:lnTo>
                    <a:lnTo>
                      <a:pt x="4861" y="594"/>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16" name="Freeform 55"/>
              <p:cNvSpPr>
                <a:spLocks/>
              </p:cNvSpPr>
              <p:nvPr/>
            </p:nvSpPr>
            <p:spPr bwMode="auto">
              <a:xfrm>
                <a:off x="3432" y="3130"/>
                <a:ext cx="2183" cy="3"/>
              </a:xfrm>
              <a:custGeom>
                <a:avLst/>
                <a:gdLst>
                  <a:gd name="T0" fmla="*/ 0 w 4366"/>
                  <a:gd name="T1" fmla="*/ 0 h 10"/>
                  <a:gd name="T2" fmla="*/ 0 w 4366"/>
                  <a:gd name="T3" fmla="*/ 3 h 10"/>
                  <a:gd name="T4" fmla="*/ 2183 w 4366"/>
                  <a:gd name="T5" fmla="*/ 3 h 10"/>
                  <a:gd name="T6" fmla="*/ 2183 w 4366"/>
                  <a:gd name="T7" fmla="*/ 1 h 10"/>
                  <a:gd name="T8" fmla="*/ 0 w 436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6" h="10">
                    <a:moveTo>
                      <a:pt x="0" y="0"/>
                    </a:moveTo>
                    <a:lnTo>
                      <a:pt x="0" y="9"/>
                    </a:lnTo>
                    <a:lnTo>
                      <a:pt x="4366" y="10"/>
                    </a:lnTo>
                    <a:lnTo>
                      <a:pt x="4366" y="2"/>
                    </a:lnTo>
                    <a:lnTo>
                      <a:pt x="0" y="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grpSp>
        <p:sp>
          <p:nvSpPr>
            <p:cNvPr id="54300" name="Rectangle 57"/>
            <p:cNvSpPr>
              <a:spLocks noChangeArrowheads="1"/>
            </p:cNvSpPr>
            <p:nvPr/>
          </p:nvSpPr>
          <p:spPr bwMode="auto">
            <a:xfrm>
              <a:off x="3461" y="3131"/>
              <a:ext cx="2154" cy="47"/>
            </a:xfrm>
            <a:prstGeom prst="rect">
              <a:avLst/>
            </a:prstGeom>
            <a:solidFill>
              <a:srgbClr val="FFFFFF"/>
            </a:solidFill>
            <a:ln w="63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sp>
          <p:nvSpPr>
            <p:cNvPr id="54301" name="Rectangle 58"/>
            <p:cNvSpPr>
              <a:spLocks noChangeArrowheads="1"/>
            </p:cNvSpPr>
            <p:nvPr/>
          </p:nvSpPr>
          <p:spPr bwMode="auto">
            <a:xfrm>
              <a:off x="3432" y="3178"/>
              <a:ext cx="2183" cy="46"/>
            </a:xfrm>
            <a:prstGeom prst="rect">
              <a:avLst/>
            </a:prstGeom>
            <a:solidFill>
              <a:srgbClr val="FFFFFF"/>
            </a:solidFill>
            <a:ln w="635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grpSp>
          <p:nvGrpSpPr>
            <p:cNvPr id="54302" name="Group 62"/>
            <p:cNvGrpSpPr>
              <a:grpSpLocks/>
            </p:cNvGrpSpPr>
            <p:nvPr/>
          </p:nvGrpSpPr>
          <p:grpSpPr bwMode="auto">
            <a:xfrm>
              <a:off x="3376" y="3109"/>
              <a:ext cx="85" cy="742"/>
              <a:chOff x="3376" y="3109"/>
              <a:chExt cx="85" cy="742"/>
            </a:xfrm>
          </p:grpSpPr>
          <p:sp>
            <p:nvSpPr>
              <p:cNvPr id="54311" name="Freeform 59"/>
              <p:cNvSpPr>
                <a:spLocks/>
              </p:cNvSpPr>
              <p:nvPr/>
            </p:nvSpPr>
            <p:spPr bwMode="auto">
              <a:xfrm>
                <a:off x="3376" y="3109"/>
                <a:ext cx="27" cy="742"/>
              </a:xfrm>
              <a:custGeom>
                <a:avLst/>
                <a:gdLst>
                  <a:gd name="T0" fmla="*/ 27 w 55"/>
                  <a:gd name="T1" fmla="*/ 22 h 2224"/>
                  <a:gd name="T2" fmla="*/ 27 w 55"/>
                  <a:gd name="T3" fmla="*/ 742 h 2224"/>
                  <a:gd name="T4" fmla="*/ 0 w 55"/>
                  <a:gd name="T5" fmla="*/ 720 h 2224"/>
                  <a:gd name="T6" fmla="*/ 0 w 55"/>
                  <a:gd name="T7" fmla="*/ 0 h 2224"/>
                  <a:gd name="T8" fmla="*/ 27 w 55"/>
                  <a:gd name="T9" fmla="*/ 22 h 2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224">
                    <a:moveTo>
                      <a:pt x="55" y="65"/>
                    </a:moveTo>
                    <a:lnTo>
                      <a:pt x="55" y="2224"/>
                    </a:lnTo>
                    <a:lnTo>
                      <a:pt x="0" y="2158"/>
                    </a:lnTo>
                    <a:lnTo>
                      <a:pt x="0" y="0"/>
                    </a:lnTo>
                    <a:lnTo>
                      <a:pt x="55" y="65"/>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12" name="Freeform 60"/>
              <p:cNvSpPr>
                <a:spLocks/>
              </p:cNvSpPr>
              <p:nvPr/>
            </p:nvSpPr>
            <p:spPr bwMode="auto">
              <a:xfrm>
                <a:off x="3376" y="3109"/>
                <a:ext cx="85" cy="22"/>
              </a:xfrm>
              <a:custGeom>
                <a:avLst/>
                <a:gdLst>
                  <a:gd name="T0" fmla="*/ 85 w 171"/>
                  <a:gd name="T1" fmla="*/ 22 h 65"/>
                  <a:gd name="T2" fmla="*/ 27 w 171"/>
                  <a:gd name="T3" fmla="*/ 22 h 65"/>
                  <a:gd name="T4" fmla="*/ 0 w 171"/>
                  <a:gd name="T5" fmla="*/ 0 h 65"/>
                  <a:gd name="T6" fmla="*/ 58 w 171"/>
                  <a:gd name="T7" fmla="*/ 0 h 65"/>
                  <a:gd name="T8" fmla="*/ 85 w 171"/>
                  <a:gd name="T9" fmla="*/ 22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65">
                    <a:moveTo>
                      <a:pt x="171" y="65"/>
                    </a:moveTo>
                    <a:lnTo>
                      <a:pt x="55" y="65"/>
                    </a:lnTo>
                    <a:lnTo>
                      <a:pt x="0" y="0"/>
                    </a:lnTo>
                    <a:lnTo>
                      <a:pt x="117" y="0"/>
                    </a:lnTo>
                    <a:lnTo>
                      <a:pt x="171" y="65"/>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13" name="Rectangle 61"/>
              <p:cNvSpPr>
                <a:spLocks noChangeArrowheads="1"/>
              </p:cNvSpPr>
              <p:nvPr/>
            </p:nvSpPr>
            <p:spPr bwMode="auto">
              <a:xfrm>
                <a:off x="3403" y="3131"/>
                <a:ext cx="58" cy="72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grpSp>
        <p:grpSp>
          <p:nvGrpSpPr>
            <p:cNvPr id="54303" name="Group 66"/>
            <p:cNvGrpSpPr>
              <a:grpSpLocks/>
            </p:cNvGrpSpPr>
            <p:nvPr/>
          </p:nvGrpSpPr>
          <p:grpSpPr bwMode="auto">
            <a:xfrm>
              <a:off x="3183" y="2934"/>
              <a:ext cx="252" cy="244"/>
              <a:chOff x="3183" y="2934"/>
              <a:chExt cx="252" cy="244"/>
            </a:xfrm>
          </p:grpSpPr>
          <p:sp>
            <p:nvSpPr>
              <p:cNvPr id="54308" name="Freeform 63"/>
              <p:cNvSpPr>
                <a:spLocks/>
              </p:cNvSpPr>
              <p:nvPr/>
            </p:nvSpPr>
            <p:spPr bwMode="auto">
              <a:xfrm>
                <a:off x="3183" y="2934"/>
                <a:ext cx="251" cy="197"/>
              </a:xfrm>
              <a:custGeom>
                <a:avLst/>
                <a:gdLst>
                  <a:gd name="T0" fmla="*/ 251 w 502"/>
                  <a:gd name="T1" fmla="*/ 197 h 591"/>
                  <a:gd name="T2" fmla="*/ 248 w 502"/>
                  <a:gd name="T3" fmla="*/ 197 h 591"/>
                  <a:gd name="T4" fmla="*/ 0 w 502"/>
                  <a:gd name="T5" fmla="*/ 0 h 591"/>
                  <a:gd name="T6" fmla="*/ 4 w 502"/>
                  <a:gd name="T7" fmla="*/ 0 h 591"/>
                  <a:gd name="T8" fmla="*/ 251 w 502"/>
                  <a:gd name="T9" fmla="*/ 197 h 5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 h="591">
                    <a:moveTo>
                      <a:pt x="502" y="591"/>
                    </a:moveTo>
                    <a:lnTo>
                      <a:pt x="495" y="591"/>
                    </a:lnTo>
                    <a:lnTo>
                      <a:pt x="0" y="0"/>
                    </a:lnTo>
                    <a:lnTo>
                      <a:pt x="7" y="0"/>
                    </a:lnTo>
                    <a:lnTo>
                      <a:pt x="502" y="591"/>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09" name="Freeform 64"/>
              <p:cNvSpPr>
                <a:spLocks/>
              </p:cNvSpPr>
              <p:nvPr/>
            </p:nvSpPr>
            <p:spPr bwMode="auto">
              <a:xfrm>
                <a:off x="3183" y="2934"/>
                <a:ext cx="248" cy="244"/>
              </a:xfrm>
              <a:custGeom>
                <a:avLst/>
                <a:gdLst>
                  <a:gd name="T0" fmla="*/ 248 w 496"/>
                  <a:gd name="T1" fmla="*/ 197 h 732"/>
                  <a:gd name="T2" fmla="*/ 248 w 496"/>
                  <a:gd name="T3" fmla="*/ 244 h 732"/>
                  <a:gd name="T4" fmla="*/ 1 w 496"/>
                  <a:gd name="T5" fmla="*/ 47 h 732"/>
                  <a:gd name="T6" fmla="*/ 0 w 496"/>
                  <a:gd name="T7" fmla="*/ 0 h 732"/>
                  <a:gd name="T8" fmla="*/ 248 w 496"/>
                  <a:gd name="T9" fmla="*/ 197 h 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6" h="732">
                    <a:moveTo>
                      <a:pt x="495" y="591"/>
                    </a:moveTo>
                    <a:lnTo>
                      <a:pt x="496" y="732"/>
                    </a:lnTo>
                    <a:lnTo>
                      <a:pt x="1" y="140"/>
                    </a:lnTo>
                    <a:lnTo>
                      <a:pt x="0" y="0"/>
                    </a:lnTo>
                    <a:lnTo>
                      <a:pt x="495" y="591"/>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10" name="Freeform 65"/>
              <p:cNvSpPr>
                <a:spLocks/>
              </p:cNvSpPr>
              <p:nvPr/>
            </p:nvSpPr>
            <p:spPr bwMode="auto">
              <a:xfrm>
                <a:off x="3430" y="3131"/>
                <a:ext cx="5" cy="47"/>
              </a:xfrm>
              <a:custGeom>
                <a:avLst/>
                <a:gdLst>
                  <a:gd name="T0" fmla="*/ 4 w 8"/>
                  <a:gd name="T1" fmla="*/ 0 h 141"/>
                  <a:gd name="T2" fmla="*/ 0 w 8"/>
                  <a:gd name="T3" fmla="*/ 0 h 141"/>
                  <a:gd name="T4" fmla="*/ 1 w 8"/>
                  <a:gd name="T5" fmla="*/ 47 h 141"/>
                  <a:gd name="T6" fmla="*/ 5 w 8"/>
                  <a:gd name="T7" fmla="*/ 47 h 141"/>
                  <a:gd name="T8" fmla="*/ 4 w 8"/>
                  <a:gd name="T9" fmla="*/ 0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41">
                    <a:moveTo>
                      <a:pt x="7" y="0"/>
                    </a:moveTo>
                    <a:lnTo>
                      <a:pt x="0" y="0"/>
                    </a:lnTo>
                    <a:lnTo>
                      <a:pt x="1" y="141"/>
                    </a:lnTo>
                    <a:lnTo>
                      <a:pt x="8" y="141"/>
                    </a:lnTo>
                    <a:lnTo>
                      <a:pt x="7" y="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grpSp>
        <p:grpSp>
          <p:nvGrpSpPr>
            <p:cNvPr id="54304" name="Group 70"/>
            <p:cNvGrpSpPr>
              <a:grpSpLocks/>
            </p:cNvGrpSpPr>
            <p:nvPr/>
          </p:nvGrpSpPr>
          <p:grpSpPr bwMode="auto">
            <a:xfrm>
              <a:off x="3154" y="3421"/>
              <a:ext cx="251" cy="244"/>
              <a:chOff x="3154" y="3421"/>
              <a:chExt cx="251" cy="244"/>
            </a:xfrm>
          </p:grpSpPr>
          <p:sp>
            <p:nvSpPr>
              <p:cNvPr id="54305" name="Freeform 67"/>
              <p:cNvSpPr>
                <a:spLocks/>
              </p:cNvSpPr>
              <p:nvPr/>
            </p:nvSpPr>
            <p:spPr bwMode="auto">
              <a:xfrm>
                <a:off x="3154" y="3421"/>
                <a:ext cx="251" cy="197"/>
              </a:xfrm>
              <a:custGeom>
                <a:avLst/>
                <a:gdLst>
                  <a:gd name="T0" fmla="*/ 251 w 502"/>
                  <a:gd name="T1" fmla="*/ 197 h 591"/>
                  <a:gd name="T2" fmla="*/ 247 w 502"/>
                  <a:gd name="T3" fmla="*/ 197 h 591"/>
                  <a:gd name="T4" fmla="*/ 0 w 502"/>
                  <a:gd name="T5" fmla="*/ 0 h 591"/>
                  <a:gd name="T6" fmla="*/ 4 w 502"/>
                  <a:gd name="T7" fmla="*/ 0 h 591"/>
                  <a:gd name="T8" fmla="*/ 251 w 502"/>
                  <a:gd name="T9" fmla="*/ 197 h 5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 h="591">
                    <a:moveTo>
                      <a:pt x="502" y="591"/>
                    </a:moveTo>
                    <a:lnTo>
                      <a:pt x="494" y="591"/>
                    </a:lnTo>
                    <a:lnTo>
                      <a:pt x="0" y="0"/>
                    </a:lnTo>
                    <a:lnTo>
                      <a:pt x="7" y="0"/>
                    </a:lnTo>
                    <a:lnTo>
                      <a:pt x="502" y="591"/>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06" name="Freeform 68"/>
              <p:cNvSpPr>
                <a:spLocks/>
              </p:cNvSpPr>
              <p:nvPr/>
            </p:nvSpPr>
            <p:spPr bwMode="auto">
              <a:xfrm>
                <a:off x="3154" y="3421"/>
                <a:ext cx="248" cy="244"/>
              </a:xfrm>
              <a:custGeom>
                <a:avLst/>
                <a:gdLst>
                  <a:gd name="T0" fmla="*/ 247 w 496"/>
                  <a:gd name="T1" fmla="*/ 197 h 731"/>
                  <a:gd name="T2" fmla="*/ 248 w 496"/>
                  <a:gd name="T3" fmla="*/ 244 h 731"/>
                  <a:gd name="T4" fmla="*/ 1 w 496"/>
                  <a:gd name="T5" fmla="*/ 46 h 731"/>
                  <a:gd name="T6" fmla="*/ 0 w 496"/>
                  <a:gd name="T7" fmla="*/ 0 h 731"/>
                  <a:gd name="T8" fmla="*/ 247 w 496"/>
                  <a:gd name="T9" fmla="*/ 197 h 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6" h="731">
                    <a:moveTo>
                      <a:pt x="494" y="591"/>
                    </a:moveTo>
                    <a:lnTo>
                      <a:pt x="496" y="731"/>
                    </a:lnTo>
                    <a:lnTo>
                      <a:pt x="1" y="139"/>
                    </a:lnTo>
                    <a:lnTo>
                      <a:pt x="0" y="0"/>
                    </a:lnTo>
                    <a:lnTo>
                      <a:pt x="494" y="591"/>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sp>
            <p:nvSpPr>
              <p:cNvPr id="54307" name="Freeform 69"/>
              <p:cNvSpPr>
                <a:spLocks/>
              </p:cNvSpPr>
              <p:nvPr/>
            </p:nvSpPr>
            <p:spPr bwMode="auto">
              <a:xfrm>
                <a:off x="3401" y="3618"/>
                <a:ext cx="4" cy="47"/>
              </a:xfrm>
              <a:custGeom>
                <a:avLst/>
                <a:gdLst>
                  <a:gd name="T0" fmla="*/ 4 w 9"/>
                  <a:gd name="T1" fmla="*/ 0 h 140"/>
                  <a:gd name="T2" fmla="*/ 0 w 9"/>
                  <a:gd name="T3" fmla="*/ 0 h 140"/>
                  <a:gd name="T4" fmla="*/ 1 w 9"/>
                  <a:gd name="T5" fmla="*/ 47 h 140"/>
                  <a:gd name="T6" fmla="*/ 4 w 9"/>
                  <a:gd name="T7" fmla="*/ 47 h 140"/>
                  <a:gd name="T8" fmla="*/ 4 w 9"/>
                  <a:gd name="T9" fmla="*/ 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40">
                    <a:moveTo>
                      <a:pt x="8" y="0"/>
                    </a:moveTo>
                    <a:lnTo>
                      <a:pt x="0" y="0"/>
                    </a:lnTo>
                    <a:lnTo>
                      <a:pt x="2" y="140"/>
                    </a:lnTo>
                    <a:lnTo>
                      <a:pt x="9" y="140"/>
                    </a:lnTo>
                    <a:lnTo>
                      <a:pt x="8" y="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endParaRPr lang="tr-TR">
                  <a:solidFill>
                    <a:prstClr val="black"/>
                  </a:solidFill>
                </a:endParaRPr>
              </a:p>
            </p:txBody>
          </p:sp>
        </p:grpSp>
      </p:grpSp>
      <p:pic>
        <p:nvPicPr>
          <p:cNvPr id="54278" name="Picture 3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2920" y="2567915"/>
            <a:ext cx="19558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3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0486" y="3171825"/>
            <a:ext cx="15113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012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61442" name="Rectangle 2"/>
          <p:cNvSpPr>
            <a:spLocks noGrp="1" noChangeArrowheads="1"/>
          </p:cNvSpPr>
          <p:nvPr>
            <p:ph type="title"/>
          </p:nvPr>
        </p:nvSpPr>
        <p:spPr>
          <a:xfrm>
            <a:off x="6196084" y="511784"/>
            <a:ext cx="5492679" cy="1303867"/>
          </a:xfrm>
          <a:solidFill>
            <a:srgbClr val="808000"/>
          </a:solidFill>
        </p:spPr>
        <p:txBody>
          <a:bodyPr>
            <a:normAutofit/>
          </a:bodyPr>
          <a:lstStyle/>
          <a:p>
            <a:pPr eaLnBrk="1" hangingPunct="1">
              <a:defRPr/>
            </a:pPr>
            <a:r>
              <a:rPr lang="tr-TR" altLang="tr-TR" sz="4000" b="1" dirty="0">
                <a:solidFill>
                  <a:schemeClr val="tx1"/>
                </a:solidFill>
                <a:effectLst>
                  <a:outerShdw blurRad="38100" dist="38100" dir="2700000" algn="tl">
                    <a:srgbClr val="000000"/>
                  </a:outerShdw>
                </a:effectLst>
              </a:rPr>
              <a:t>Depolama Alanları</a:t>
            </a:r>
          </a:p>
        </p:txBody>
      </p:sp>
      <p:sp>
        <p:nvSpPr>
          <p:cNvPr id="55300" name="Rectangle 3"/>
          <p:cNvSpPr>
            <a:spLocks noGrp="1" noChangeArrowheads="1"/>
          </p:cNvSpPr>
          <p:nvPr>
            <p:ph type="body" idx="1"/>
          </p:nvPr>
        </p:nvSpPr>
        <p:spPr>
          <a:xfrm>
            <a:off x="441268" y="511785"/>
            <a:ext cx="5754816" cy="1212808"/>
          </a:xfrm>
          <a:solidFill>
            <a:srgbClr val="FFCC00"/>
          </a:solidFill>
        </p:spPr>
        <p:txBody>
          <a:bodyPr>
            <a:normAutofit/>
          </a:bodyPr>
          <a:lstStyle/>
          <a:p>
            <a:pPr marL="1828800" lvl="4" indent="0">
              <a:buNone/>
            </a:pPr>
            <a:r>
              <a:rPr lang="tr-TR" altLang="tr-TR" sz="3200" b="1" dirty="0" smtClean="0">
                <a:solidFill>
                  <a:schemeClr val="tx1"/>
                </a:solidFill>
              </a:rPr>
              <a:t>Soğutucular</a:t>
            </a:r>
          </a:p>
        </p:txBody>
      </p:sp>
      <p:pic>
        <p:nvPicPr>
          <p:cNvPr id="55301" name="Picture 20" descr="5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7658" y="1815651"/>
            <a:ext cx="2304765" cy="27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22" descr="u2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6084" y="4334206"/>
            <a:ext cx="3225163" cy="198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23" descr="u6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8176" y="2349500"/>
            <a:ext cx="2160587" cy="39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Rectangle 26"/>
          <p:cNvSpPr>
            <a:spLocks noChangeArrowheads="1"/>
          </p:cNvSpPr>
          <p:nvPr/>
        </p:nvSpPr>
        <p:spPr bwMode="auto">
          <a:xfrm>
            <a:off x="423081" y="1704522"/>
            <a:ext cx="5773003" cy="4737221"/>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hangingPunct="1">
              <a:lnSpc>
                <a:spcPct val="120000"/>
              </a:lnSpc>
            </a:pPr>
            <a:r>
              <a:rPr lang="tr-TR" altLang="tr-TR" sz="2400" b="1" dirty="0">
                <a:solidFill>
                  <a:prstClr val="black"/>
                </a:solidFill>
                <a:latin typeface="Garamond" panose="02020404030301010803"/>
              </a:rPr>
              <a:t>Amacına uygun olarak değişik </a:t>
            </a:r>
          </a:p>
          <a:p>
            <a:pPr algn="ctr" defTabSz="457200" eaLnBrk="1" hangingPunct="1">
              <a:lnSpc>
                <a:spcPct val="120000"/>
              </a:lnSpc>
            </a:pPr>
            <a:r>
              <a:rPr lang="tr-TR" altLang="tr-TR" sz="2400" b="1" dirty="0">
                <a:solidFill>
                  <a:prstClr val="black"/>
                </a:solidFill>
                <a:latin typeface="Garamond" panose="02020404030301010803"/>
              </a:rPr>
              <a:t>ebat ve dizaynda soğutucu </a:t>
            </a:r>
          </a:p>
          <a:p>
            <a:pPr algn="ctr" defTabSz="457200" eaLnBrk="1" hangingPunct="1">
              <a:lnSpc>
                <a:spcPct val="120000"/>
              </a:lnSpc>
            </a:pPr>
            <a:r>
              <a:rPr lang="tr-TR" altLang="tr-TR" sz="2400" b="1" dirty="0">
                <a:solidFill>
                  <a:prstClr val="black"/>
                </a:solidFill>
                <a:latin typeface="Garamond" panose="02020404030301010803"/>
              </a:rPr>
              <a:t>mevcuttur. Büyük işletmelerde </a:t>
            </a:r>
          </a:p>
          <a:p>
            <a:pPr algn="ctr" defTabSz="457200" eaLnBrk="1" hangingPunct="1">
              <a:lnSpc>
                <a:spcPct val="120000"/>
              </a:lnSpc>
            </a:pPr>
            <a:r>
              <a:rPr lang="tr-TR" altLang="tr-TR" sz="2400" b="1" dirty="0">
                <a:solidFill>
                  <a:prstClr val="black"/>
                </a:solidFill>
                <a:latin typeface="Garamond" panose="02020404030301010803"/>
              </a:rPr>
              <a:t>oda şeklindeki </a:t>
            </a:r>
            <a:r>
              <a:rPr lang="tr-TR" altLang="tr-TR" sz="2400" b="1" dirty="0" smtClean="0">
                <a:solidFill>
                  <a:prstClr val="black"/>
                </a:solidFill>
                <a:latin typeface="Garamond" panose="02020404030301010803"/>
              </a:rPr>
              <a:t>(</a:t>
            </a:r>
            <a:r>
              <a:rPr lang="tr-TR" altLang="tr-TR" sz="2400" b="1" dirty="0" err="1" smtClean="0">
                <a:solidFill>
                  <a:prstClr val="black"/>
                </a:solidFill>
                <a:latin typeface="Garamond" panose="02020404030301010803"/>
              </a:rPr>
              <a:t>walk</a:t>
            </a:r>
            <a:r>
              <a:rPr lang="tr-TR" altLang="tr-TR" sz="2400" b="1" smtClean="0">
                <a:solidFill>
                  <a:prstClr val="black"/>
                </a:solidFill>
                <a:latin typeface="Garamond" panose="02020404030301010803"/>
              </a:rPr>
              <a:t> in) depolama </a:t>
            </a:r>
            <a:endParaRPr lang="tr-TR" altLang="tr-TR" sz="2400" b="1" dirty="0">
              <a:solidFill>
                <a:prstClr val="black"/>
              </a:solidFill>
              <a:latin typeface="Garamond" panose="02020404030301010803"/>
            </a:endParaRPr>
          </a:p>
          <a:p>
            <a:pPr algn="ctr" defTabSz="457200" eaLnBrk="1" hangingPunct="1">
              <a:lnSpc>
                <a:spcPct val="120000"/>
              </a:lnSpc>
            </a:pPr>
            <a:r>
              <a:rPr lang="tr-TR" altLang="tr-TR" sz="2400" b="1" dirty="0">
                <a:solidFill>
                  <a:prstClr val="black"/>
                </a:solidFill>
                <a:latin typeface="Garamond" panose="02020404030301010803"/>
              </a:rPr>
              <a:t>alanlarına yerleştirilen motorlar </a:t>
            </a:r>
          </a:p>
          <a:p>
            <a:pPr algn="ctr" defTabSz="457200" eaLnBrk="1" hangingPunct="1">
              <a:lnSpc>
                <a:spcPct val="120000"/>
              </a:lnSpc>
            </a:pPr>
            <a:r>
              <a:rPr lang="tr-TR" altLang="tr-TR" sz="2400" b="1" dirty="0">
                <a:solidFill>
                  <a:prstClr val="black"/>
                </a:solidFill>
                <a:latin typeface="Garamond" panose="02020404030301010803"/>
              </a:rPr>
              <a:t>yardımıyla soğutma yapılırken, </a:t>
            </a:r>
          </a:p>
          <a:p>
            <a:pPr algn="ctr" defTabSz="457200" eaLnBrk="1" hangingPunct="1">
              <a:lnSpc>
                <a:spcPct val="120000"/>
              </a:lnSpc>
            </a:pPr>
            <a:r>
              <a:rPr lang="tr-TR" altLang="tr-TR" sz="2400" b="1" dirty="0">
                <a:solidFill>
                  <a:prstClr val="black"/>
                </a:solidFill>
                <a:latin typeface="Garamond" panose="02020404030301010803"/>
              </a:rPr>
              <a:t>işletmede depolama alanı </a:t>
            </a:r>
          </a:p>
          <a:p>
            <a:pPr algn="ctr" defTabSz="457200" eaLnBrk="1" hangingPunct="1">
              <a:lnSpc>
                <a:spcPct val="120000"/>
              </a:lnSpc>
            </a:pPr>
            <a:r>
              <a:rPr lang="tr-TR" altLang="tr-TR" sz="2400" b="1" dirty="0">
                <a:solidFill>
                  <a:prstClr val="black"/>
                </a:solidFill>
                <a:latin typeface="Garamond" panose="02020404030301010803"/>
              </a:rPr>
              <a:t>sıkıntısı varsa ya da </a:t>
            </a:r>
          </a:p>
          <a:p>
            <a:pPr algn="ctr" defTabSz="457200" eaLnBrk="1" hangingPunct="1">
              <a:lnSpc>
                <a:spcPct val="120000"/>
              </a:lnSpc>
            </a:pPr>
            <a:r>
              <a:rPr lang="tr-TR" altLang="tr-TR" sz="2400" b="1" dirty="0" smtClean="0">
                <a:solidFill>
                  <a:prstClr val="black"/>
                </a:solidFill>
                <a:latin typeface="Garamond" panose="02020404030301010803"/>
              </a:rPr>
              <a:t>Tercihen kabin soğutucular kullanmak da </a:t>
            </a:r>
            <a:endParaRPr lang="tr-TR" altLang="tr-TR" sz="2400" b="1" dirty="0">
              <a:solidFill>
                <a:prstClr val="black"/>
              </a:solidFill>
              <a:latin typeface="Garamond" panose="02020404030301010803"/>
            </a:endParaRPr>
          </a:p>
          <a:p>
            <a:pPr algn="ctr" defTabSz="457200" eaLnBrk="1" hangingPunct="1">
              <a:lnSpc>
                <a:spcPct val="120000"/>
              </a:lnSpc>
            </a:pPr>
            <a:r>
              <a:rPr lang="tr-TR" altLang="tr-TR" sz="2400" b="1" dirty="0">
                <a:solidFill>
                  <a:prstClr val="black"/>
                </a:solidFill>
                <a:latin typeface="Garamond" panose="02020404030301010803"/>
              </a:rPr>
              <a:t>mümkündür. </a:t>
            </a:r>
          </a:p>
        </p:txBody>
      </p:sp>
    </p:spTree>
    <p:extLst>
      <p:ext uri="{BB962C8B-B14F-4D97-AF65-F5344CB8AC3E}">
        <p14:creationId xmlns:p14="http://schemas.microsoft.com/office/powerpoint/2010/main" val="1278854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pic>
        <p:nvPicPr>
          <p:cNvPr id="56323" name="Picture 4" descr="6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289" y="3573464"/>
            <a:ext cx="166052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6" descr="4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8975" y="3736710"/>
            <a:ext cx="377825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7" name="Rectangle 7"/>
          <p:cNvSpPr>
            <a:spLocks noGrp="1" noChangeArrowheads="1"/>
          </p:cNvSpPr>
          <p:nvPr>
            <p:ph type="title"/>
          </p:nvPr>
        </p:nvSpPr>
        <p:spPr>
          <a:xfrm>
            <a:off x="1919289" y="736336"/>
            <a:ext cx="9601196" cy="1303867"/>
          </a:xfrm>
          <a:solidFill>
            <a:srgbClr val="808000"/>
          </a:solidFill>
        </p:spPr>
        <p:txBody>
          <a:bodyPr/>
          <a:lstStyle/>
          <a:p>
            <a:pPr eaLnBrk="1" hangingPunct="1">
              <a:defRPr/>
            </a:pPr>
            <a:r>
              <a:rPr lang="tr-TR" altLang="tr-TR" b="1" dirty="0" smtClean="0">
                <a:solidFill>
                  <a:srgbClr val="FFCC00"/>
                </a:solidFill>
                <a:effectLst>
                  <a:outerShdw blurRad="38100" dist="38100" dir="2700000" algn="tl">
                    <a:srgbClr val="000000"/>
                  </a:outerShdw>
                </a:effectLst>
              </a:rPr>
              <a:t>Depolama Alanları</a:t>
            </a:r>
          </a:p>
        </p:txBody>
      </p:sp>
      <p:sp>
        <p:nvSpPr>
          <p:cNvPr id="56326" name="Rectangle 8"/>
          <p:cNvSpPr>
            <a:spLocks noGrp="1" noChangeArrowheads="1"/>
          </p:cNvSpPr>
          <p:nvPr>
            <p:ph type="body" idx="1"/>
          </p:nvPr>
        </p:nvSpPr>
        <p:spPr>
          <a:xfrm>
            <a:off x="622300" y="2040203"/>
            <a:ext cx="3466010" cy="604838"/>
          </a:xfrm>
          <a:solidFill>
            <a:srgbClr val="FFCC00"/>
          </a:solidFill>
        </p:spPr>
        <p:txBody>
          <a:bodyPr>
            <a:normAutofit/>
          </a:bodyPr>
          <a:lstStyle/>
          <a:p>
            <a:pPr eaLnBrk="1" hangingPunct="1"/>
            <a:r>
              <a:rPr lang="tr-TR" altLang="tr-TR" sz="3200" b="1" dirty="0" smtClean="0">
                <a:solidFill>
                  <a:schemeClr val="tx1"/>
                </a:solidFill>
              </a:rPr>
              <a:t>Soğutucular</a:t>
            </a:r>
          </a:p>
        </p:txBody>
      </p:sp>
      <p:pic>
        <p:nvPicPr>
          <p:cNvPr id="56327" name="Picture 9" descr="walk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5" y="2420938"/>
            <a:ext cx="19050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5" descr="1 copy"/>
          <p:cNvPicPr>
            <a:picLocks noChangeAspect="1" noChangeArrowheads="1"/>
          </p:cNvPicPr>
          <p:nvPr/>
        </p:nvPicPr>
        <p:blipFill>
          <a:blip r:embed="rId5" cstate="print">
            <a:lum bright="6000" contrast="6000"/>
            <a:extLst>
              <a:ext uri="{28A0092B-C50C-407E-A947-70E740481C1C}">
                <a14:useLocalDpi xmlns:a14="http://schemas.microsoft.com/office/drawing/2010/main" val="0"/>
              </a:ext>
            </a:extLst>
          </a:blip>
          <a:srcRect/>
          <a:stretch>
            <a:fillRect/>
          </a:stretch>
        </p:blipFill>
        <p:spPr bwMode="auto">
          <a:xfrm>
            <a:off x="9010650" y="2420938"/>
            <a:ext cx="19875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114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84994" name="Rectangle 2"/>
          <p:cNvSpPr>
            <a:spLocks noGrp="1" noChangeArrowheads="1"/>
          </p:cNvSpPr>
          <p:nvPr>
            <p:ph type="title"/>
          </p:nvPr>
        </p:nvSpPr>
        <p:spPr>
          <a:xfrm>
            <a:off x="5472752" y="641445"/>
            <a:ext cx="5874222" cy="1303867"/>
          </a:xfrm>
          <a:solidFill>
            <a:srgbClr val="808000"/>
          </a:solidFill>
        </p:spPr>
        <p:txBody>
          <a:bodyPr/>
          <a:lstStyle/>
          <a:p>
            <a:pPr eaLnBrk="1" hangingPunct="1">
              <a:defRPr/>
            </a:pPr>
            <a:r>
              <a:rPr lang="tr-TR" altLang="tr-TR" b="1" dirty="0" smtClean="0">
                <a:solidFill>
                  <a:srgbClr val="FFCC00"/>
                </a:solidFill>
                <a:effectLst>
                  <a:outerShdw blurRad="38100" dist="38100" dir="2700000" algn="tl">
                    <a:srgbClr val="000000"/>
                  </a:outerShdw>
                </a:effectLst>
              </a:rPr>
              <a:t>Depolama Alanları</a:t>
            </a:r>
          </a:p>
        </p:txBody>
      </p:sp>
      <p:sp>
        <p:nvSpPr>
          <p:cNvPr id="57348" name="Rectangle 3"/>
          <p:cNvSpPr>
            <a:spLocks noGrp="1" noChangeArrowheads="1"/>
          </p:cNvSpPr>
          <p:nvPr>
            <p:ph type="body" idx="1"/>
          </p:nvPr>
        </p:nvSpPr>
        <p:spPr>
          <a:xfrm>
            <a:off x="572946" y="641445"/>
            <a:ext cx="4259263" cy="1353213"/>
          </a:xfrm>
          <a:solidFill>
            <a:srgbClr val="FFCC00"/>
          </a:solidFill>
        </p:spPr>
        <p:txBody>
          <a:bodyPr>
            <a:normAutofit/>
          </a:bodyPr>
          <a:lstStyle/>
          <a:p>
            <a:pPr eaLnBrk="1" hangingPunct="1"/>
            <a:r>
              <a:rPr lang="tr-TR" altLang="tr-TR" sz="3200" b="1" dirty="0" smtClean="0">
                <a:solidFill>
                  <a:schemeClr val="tx1"/>
                </a:solidFill>
              </a:rPr>
              <a:t>Derin dondurucular</a:t>
            </a:r>
          </a:p>
        </p:txBody>
      </p:sp>
      <p:pic>
        <p:nvPicPr>
          <p:cNvPr id="57349" name="Picture 10" descr="u3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977" y="1994658"/>
            <a:ext cx="3421560" cy="410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11"/>
          <p:cNvSpPr>
            <a:spLocks noChangeArrowheads="1"/>
          </p:cNvSpPr>
          <p:nvPr/>
        </p:nvSpPr>
        <p:spPr bwMode="auto">
          <a:xfrm>
            <a:off x="572946" y="1351129"/>
            <a:ext cx="4248150" cy="489168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hangingPunct="1">
              <a:lnSpc>
                <a:spcPct val="150000"/>
              </a:lnSpc>
            </a:pPr>
            <a:r>
              <a:rPr lang="tr-TR" altLang="tr-TR" sz="2800" b="1" dirty="0">
                <a:solidFill>
                  <a:prstClr val="black"/>
                </a:solidFill>
                <a:latin typeface="Garamond" panose="02020404030301010803"/>
              </a:rPr>
              <a:t>Derin dondurucular; </a:t>
            </a:r>
          </a:p>
          <a:p>
            <a:pPr algn="ctr" defTabSz="457200" eaLnBrk="1" hangingPunct="1">
              <a:lnSpc>
                <a:spcPct val="150000"/>
              </a:lnSpc>
            </a:pPr>
            <a:r>
              <a:rPr lang="tr-TR" altLang="tr-TR" sz="2800" b="1" dirty="0">
                <a:solidFill>
                  <a:prstClr val="black"/>
                </a:solidFill>
                <a:latin typeface="Garamond" panose="02020404030301010803"/>
              </a:rPr>
              <a:t>küçük kapasiteli </a:t>
            </a:r>
          </a:p>
          <a:p>
            <a:pPr algn="ctr" defTabSz="457200" eaLnBrk="1" hangingPunct="1">
              <a:lnSpc>
                <a:spcPct val="150000"/>
              </a:lnSpc>
            </a:pPr>
            <a:r>
              <a:rPr lang="tr-TR" altLang="tr-TR" sz="2800" b="1" dirty="0">
                <a:solidFill>
                  <a:prstClr val="black"/>
                </a:solidFill>
                <a:latin typeface="Garamond" panose="02020404030301010803"/>
              </a:rPr>
              <a:t>işletmeler için değişik </a:t>
            </a:r>
          </a:p>
          <a:p>
            <a:pPr algn="ctr" defTabSz="457200" eaLnBrk="1" hangingPunct="1">
              <a:lnSpc>
                <a:spcPct val="150000"/>
              </a:lnSpc>
            </a:pPr>
            <a:r>
              <a:rPr lang="tr-TR" altLang="tr-TR" sz="2800" b="1" dirty="0">
                <a:solidFill>
                  <a:prstClr val="black"/>
                </a:solidFill>
                <a:latin typeface="Garamond" panose="02020404030301010803"/>
              </a:rPr>
              <a:t>boyutlarda olabileceği gibi, </a:t>
            </a:r>
          </a:p>
          <a:p>
            <a:pPr algn="ctr" defTabSz="457200" eaLnBrk="1" hangingPunct="1">
              <a:lnSpc>
                <a:spcPct val="150000"/>
              </a:lnSpc>
            </a:pPr>
            <a:r>
              <a:rPr lang="tr-TR" altLang="tr-TR" sz="2800" b="1" dirty="0">
                <a:solidFill>
                  <a:prstClr val="black"/>
                </a:solidFill>
                <a:latin typeface="Garamond" panose="02020404030301010803"/>
              </a:rPr>
              <a:t>işletme içerisinde depolama </a:t>
            </a:r>
          </a:p>
          <a:p>
            <a:pPr algn="ctr" defTabSz="457200" eaLnBrk="1" hangingPunct="1">
              <a:lnSpc>
                <a:spcPct val="150000"/>
              </a:lnSpc>
            </a:pPr>
            <a:r>
              <a:rPr lang="tr-TR" altLang="tr-TR" sz="2800" b="1" dirty="0">
                <a:solidFill>
                  <a:prstClr val="black"/>
                </a:solidFill>
                <a:latin typeface="Garamond" panose="02020404030301010803"/>
              </a:rPr>
              <a:t>alanındaki bir soğuk </a:t>
            </a:r>
          </a:p>
          <a:p>
            <a:pPr algn="ctr" defTabSz="457200" eaLnBrk="1" hangingPunct="1">
              <a:lnSpc>
                <a:spcPct val="150000"/>
              </a:lnSpc>
            </a:pPr>
            <a:r>
              <a:rPr lang="tr-TR" altLang="tr-TR" sz="2800" b="1" dirty="0">
                <a:solidFill>
                  <a:prstClr val="black"/>
                </a:solidFill>
                <a:latin typeface="Garamond" panose="02020404030301010803"/>
              </a:rPr>
              <a:t>odada derin dondurucu </a:t>
            </a:r>
          </a:p>
          <a:p>
            <a:pPr algn="ctr" defTabSz="457200" eaLnBrk="1" hangingPunct="1">
              <a:lnSpc>
                <a:spcPct val="150000"/>
              </a:lnSpc>
            </a:pPr>
            <a:r>
              <a:rPr lang="tr-TR" altLang="tr-TR" sz="2800" b="1" dirty="0">
                <a:solidFill>
                  <a:prstClr val="black"/>
                </a:solidFill>
                <a:latin typeface="Garamond" panose="02020404030301010803"/>
              </a:rPr>
              <a:t>haline dönüştürülebilir.</a:t>
            </a:r>
          </a:p>
        </p:txBody>
      </p:sp>
    </p:spTree>
    <p:extLst>
      <p:ext uri="{BB962C8B-B14F-4D97-AF65-F5344CB8AC3E}">
        <p14:creationId xmlns:p14="http://schemas.microsoft.com/office/powerpoint/2010/main" val="4137925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62466" name="Rectangle 2"/>
          <p:cNvSpPr>
            <a:spLocks noGrp="1" noChangeArrowheads="1"/>
          </p:cNvSpPr>
          <p:nvPr>
            <p:ph type="title"/>
          </p:nvPr>
        </p:nvSpPr>
        <p:spPr>
          <a:xfrm>
            <a:off x="5745707" y="547689"/>
            <a:ext cx="5854890" cy="1303867"/>
          </a:xfrm>
          <a:solidFill>
            <a:srgbClr val="808000"/>
          </a:solidFill>
        </p:spPr>
        <p:txBody>
          <a:bodyPr/>
          <a:lstStyle/>
          <a:p>
            <a:pPr eaLnBrk="1" hangingPunct="1">
              <a:defRPr/>
            </a:pPr>
            <a:r>
              <a:rPr lang="tr-TR" altLang="tr-TR" b="1" dirty="0" smtClean="0">
                <a:solidFill>
                  <a:srgbClr val="FFCC00"/>
                </a:solidFill>
                <a:effectLst>
                  <a:outerShdw blurRad="38100" dist="38100" dir="2700000" algn="tl">
                    <a:srgbClr val="000000"/>
                  </a:outerShdw>
                </a:effectLst>
              </a:rPr>
              <a:t>Hazırlık Bölümü</a:t>
            </a:r>
          </a:p>
        </p:txBody>
      </p:sp>
      <p:sp>
        <p:nvSpPr>
          <p:cNvPr id="58372" name="Rectangle 4"/>
          <p:cNvSpPr>
            <a:spLocks noGrp="1" noChangeArrowheads="1"/>
          </p:cNvSpPr>
          <p:nvPr>
            <p:ph type="body" idx="1"/>
          </p:nvPr>
        </p:nvSpPr>
        <p:spPr>
          <a:xfrm>
            <a:off x="518616" y="547689"/>
            <a:ext cx="5674268" cy="651933"/>
          </a:xfrm>
          <a:solidFill>
            <a:srgbClr val="FFCC00"/>
          </a:solidFill>
        </p:spPr>
        <p:txBody>
          <a:bodyPr>
            <a:normAutofit/>
          </a:bodyPr>
          <a:lstStyle/>
          <a:p>
            <a:pPr eaLnBrk="1" hangingPunct="1"/>
            <a:r>
              <a:rPr lang="tr-TR" altLang="tr-TR" sz="3200" b="1" dirty="0" smtClean="0">
                <a:solidFill>
                  <a:schemeClr val="tx1"/>
                </a:solidFill>
              </a:rPr>
              <a:t>Bıçaklar</a:t>
            </a:r>
          </a:p>
        </p:txBody>
      </p:sp>
      <p:sp>
        <p:nvSpPr>
          <p:cNvPr id="58373" name="Rectangle 5"/>
          <p:cNvSpPr>
            <a:spLocks noChangeArrowheads="1"/>
          </p:cNvSpPr>
          <p:nvPr/>
        </p:nvSpPr>
        <p:spPr bwMode="auto">
          <a:xfrm>
            <a:off x="518615" y="1199621"/>
            <a:ext cx="5674268" cy="5173883"/>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hangingPunct="1"/>
            <a:r>
              <a:rPr lang="tr-TR" altLang="tr-TR" sz="2400" b="1" dirty="0">
                <a:solidFill>
                  <a:prstClr val="black"/>
                </a:solidFill>
                <a:latin typeface="Comic Sans MS" panose="030F0702030302020204" pitchFamily="66" charset="0"/>
              </a:rPr>
              <a:t>Bir bıçağın performansı iki özelliğe </a:t>
            </a:r>
          </a:p>
          <a:p>
            <a:pPr algn="ctr" defTabSz="457200" eaLnBrk="1" hangingPunct="1"/>
            <a:r>
              <a:rPr lang="tr-TR" altLang="tr-TR" sz="2400" b="1" dirty="0">
                <a:solidFill>
                  <a:prstClr val="black"/>
                </a:solidFill>
                <a:latin typeface="Comic Sans MS" panose="030F0702030302020204" pitchFamily="66" charset="0"/>
              </a:rPr>
              <a:t>bağlıdır. Bunlar; bıçağın yapıldığı </a:t>
            </a:r>
          </a:p>
          <a:p>
            <a:pPr algn="ctr" defTabSz="457200" eaLnBrk="1" hangingPunct="1"/>
            <a:r>
              <a:rPr lang="tr-TR" altLang="tr-TR" sz="2400" b="1" dirty="0">
                <a:solidFill>
                  <a:prstClr val="black"/>
                </a:solidFill>
                <a:latin typeface="Comic Sans MS" panose="030F0702030302020204" pitchFamily="66" charset="0"/>
              </a:rPr>
              <a:t>çeliğin kalitesi ve bıçağın keskinliğidir. </a:t>
            </a:r>
          </a:p>
          <a:p>
            <a:pPr algn="ctr" defTabSz="457200" eaLnBrk="1" hangingPunct="1"/>
            <a:r>
              <a:rPr lang="tr-TR" altLang="tr-TR" sz="2400" b="1" dirty="0">
                <a:solidFill>
                  <a:prstClr val="black"/>
                </a:solidFill>
                <a:latin typeface="Comic Sans MS" panose="030F0702030302020204" pitchFamily="66" charset="0"/>
              </a:rPr>
              <a:t>Bıçağın yapısındaki karbon, </a:t>
            </a:r>
          </a:p>
          <a:p>
            <a:pPr algn="ctr" defTabSz="457200" eaLnBrk="1" hangingPunct="1"/>
            <a:r>
              <a:rPr lang="tr-TR" altLang="tr-TR" sz="2400" b="1" dirty="0">
                <a:solidFill>
                  <a:prstClr val="black"/>
                </a:solidFill>
                <a:latin typeface="Comic Sans MS" panose="030F0702030302020204" pitchFamily="66" charset="0"/>
              </a:rPr>
              <a:t>bıçak ağzının sertliğini belirler </a:t>
            </a:r>
          </a:p>
          <a:p>
            <a:pPr algn="ctr" defTabSz="457200" eaLnBrk="1" hangingPunct="1"/>
            <a:r>
              <a:rPr lang="tr-TR" altLang="tr-TR" sz="2400" b="1" dirty="0">
                <a:solidFill>
                  <a:prstClr val="black"/>
                </a:solidFill>
                <a:latin typeface="Comic Sans MS" panose="030F0702030302020204" pitchFamily="66" charset="0"/>
              </a:rPr>
              <a:t>ve özellikle keskinlik için elzemdir. </a:t>
            </a:r>
          </a:p>
          <a:p>
            <a:pPr algn="ctr" defTabSz="457200" eaLnBrk="1" hangingPunct="1"/>
            <a:r>
              <a:rPr lang="tr-TR" altLang="tr-TR" sz="2400" b="1" dirty="0">
                <a:solidFill>
                  <a:prstClr val="black"/>
                </a:solidFill>
                <a:latin typeface="Comic Sans MS" panose="030F0702030302020204" pitchFamily="66" charset="0"/>
              </a:rPr>
              <a:t>Karbon; çelik bıçağın, keskinliğinin </a:t>
            </a:r>
          </a:p>
          <a:p>
            <a:pPr algn="ctr" defTabSz="457200" eaLnBrk="1" hangingPunct="1"/>
            <a:r>
              <a:rPr lang="tr-TR" altLang="tr-TR" sz="2400" b="1" dirty="0">
                <a:solidFill>
                  <a:prstClr val="black"/>
                </a:solidFill>
                <a:latin typeface="Comic Sans MS" panose="030F0702030302020204" pitchFamily="66" charset="0"/>
              </a:rPr>
              <a:t>kaybolmasını geciktirir, fakat </a:t>
            </a:r>
          </a:p>
          <a:p>
            <a:pPr algn="ctr" defTabSz="457200" eaLnBrk="1" hangingPunct="1"/>
            <a:r>
              <a:rPr lang="tr-TR" altLang="tr-TR" sz="2400" b="1" dirty="0">
                <a:solidFill>
                  <a:prstClr val="black"/>
                </a:solidFill>
                <a:latin typeface="Comic Sans MS" panose="030F0702030302020204" pitchFamily="66" charset="0"/>
              </a:rPr>
              <a:t>metalin kararmasına neden olabilir. </a:t>
            </a:r>
          </a:p>
          <a:p>
            <a:pPr algn="ctr" defTabSz="457200" eaLnBrk="1" hangingPunct="1"/>
            <a:r>
              <a:rPr lang="tr-TR" altLang="tr-TR" sz="2400" b="1" dirty="0">
                <a:solidFill>
                  <a:prstClr val="black"/>
                </a:solidFill>
                <a:latin typeface="Comic Sans MS" panose="030F0702030302020204" pitchFamily="66" charset="0"/>
              </a:rPr>
              <a:t>Eğer yıkandıktan sonra </a:t>
            </a:r>
          </a:p>
          <a:p>
            <a:pPr algn="ctr" defTabSz="457200" eaLnBrk="1" hangingPunct="1"/>
            <a:r>
              <a:rPr lang="tr-TR" altLang="tr-TR" sz="2400" b="1" dirty="0">
                <a:solidFill>
                  <a:prstClr val="black"/>
                </a:solidFill>
                <a:latin typeface="Comic Sans MS" panose="030F0702030302020204" pitchFamily="66" charset="0"/>
              </a:rPr>
              <a:t>kurutulmaz ise, metal paslanacaktır. </a:t>
            </a:r>
          </a:p>
          <a:p>
            <a:pPr algn="ctr" defTabSz="457200" eaLnBrk="1" hangingPunct="1"/>
            <a:r>
              <a:rPr lang="tr-TR" altLang="tr-TR" sz="2400" b="1" dirty="0">
                <a:solidFill>
                  <a:prstClr val="black"/>
                </a:solidFill>
                <a:latin typeface="Comic Sans MS" panose="030F0702030302020204" pitchFamily="66" charset="0"/>
              </a:rPr>
              <a:t>Kusursuz çelik; krom ve karbon </a:t>
            </a:r>
          </a:p>
          <a:p>
            <a:pPr algn="ctr" defTabSz="457200" eaLnBrk="1" hangingPunct="1"/>
            <a:r>
              <a:rPr lang="tr-TR" altLang="tr-TR" sz="2400" b="1" dirty="0">
                <a:solidFill>
                  <a:prstClr val="black"/>
                </a:solidFill>
                <a:latin typeface="Comic Sans MS" panose="030F0702030302020204" pitchFamily="66" charset="0"/>
              </a:rPr>
              <a:t>çeliğin karışımıdır ki, </a:t>
            </a:r>
          </a:p>
          <a:p>
            <a:pPr algn="ctr" defTabSz="457200" eaLnBrk="1" hangingPunct="1"/>
            <a:r>
              <a:rPr lang="tr-TR" altLang="tr-TR" sz="2400" b="1" dirty="0">
                <a:solidFill>
                  <a:prstClr val="black"/>
                </a:solidFill>
                <a:latin typeface="Comic Sans MS" panose="030F0702030302020204" pitchFamily="66" charset="0"/>
              </a:rPr>
              <a:t>bu çizilmeyi ve paslanmayı önler.</a:t>
            </a:r>
            <a:endParaRPr lang="tr-TR" altLang="tr-TR" b="1" dirty="0">
              <a:solidFill>
                <a:prstClr val="black"/>
              </a:solidFill>
              <a:latin typeface="Comic Sans MS" panose="030F0702030302020204" pitchFamily="66" charset="0"/>
            </a:endParaRPr>
          </a:p>
        </p:txBody>
      </p:sp>
      <p:sp>
        <p:nvSpPr>
          <p:cNvPr id="58374" name="Oval 6" descr="FD000510"/>
          <p:cNvSpPr>
            <a:spLocks noChangeArrowheads="1"/>
          </p:cNvSpPr>
          <p:nvPr/>
        </p:nvSpPr>
        <p:spPr bwMode="auto">
          <a:xfrm>
            <a:off x="6312494" y="1734760"/>
            <a:ext cx="2879725" cy="3311525"/>
          </a:xfrm>
          <a:prstGeom prst="ellipse">
            <a:avLst/>
          </a:prstGeom>
          <a:blipFill dpi="0" rotWithShape="1">
            <a:blip r:embed="rId3"/>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sp>
        <p:nvSpPr>
          <p:cNvPr id="58375" name="Oval 7" descr="FD005181"/>
          <p:cNvSpPr>
            <a:spLocks noChangeArrowheads="1"/>
          </p:cNvSpPr>
          <p:nvPr/>
        </p:nvSpPr>
        <p:spPr bwMode="auto">
          <a:xfrm>
            <a:off x="8720872" y="4017062"/>
            <a:ext cx="2879725" cy="2233612"/>
          </a:xfrm>
          <a:prstGeom prst="ellipse">
            <a:avLst/>
          </a:prstGeom>
          <a:blipFill dpi="0" rotWithShape="1">
            <a:blip r:embed="rId4"/>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spTree>
    <p:extLst>
      <p:ext uri="{BB962C8B-B14F-4D97-AF65-F5344CB8AC3E}">
        <p14:creationId xmlns:p14="http://schemas.microsoft.com/office/powerpoint/2010/main" val="2064216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89090" name="Rectangle 2"/>
          <p:cNvSpPr>
            <a:spLocks noGrp="1" noChangeArrowheads="1"/>
          </p:cNvSpPr>
          <p:nvPr>
            <p:ph type="title"/>
          </p:nvPr>
        </p:nvSpPr>
        <p:spPr>
          <a:xfrm>
            <a:off x="5274458" y="817116"/>
            <a:ext cx="6243304" cy="1303867"/>
          </a:xfrm>
          <a:solidFill>
            <a:srgbClr val="808000"/>
          </a:solidFill>
        </p:spPr>
        <p:txBody>
          <a:bodyPr/>
          <a:lstStyle/>
          <a:p>
            <a:pPr eaLnBrk="1" hangingPunct="1">
              <a:defRPr/>
            </a:pPr>
            <a:r>
              <a:rPr lang="tr-TR" altLang="tr-TR" b="1" dirty="0" smtClean="0">
                <a:solidFill>
                  <a:srgbClr val="FFCC00"/>
                </a:solidFill>
                <a:effectLst>
                  <a:outerShdw blurRad="38100" dist="38100" dir="2700000" algn="tl">
                    <a:srgbClr val="000000"/>
                  </a:outerShdw>
                </a:effectLst>
              </a:rPr>
              <a:t>Hazırlık Bölümü</a:t>
            </a:r>
          </a:p>
        </p:txBody>
      </p:sp>
      <p:sp>
        <p:nvSpPr>
          <p:cNvPr id="59396" name="Rectangle 3"/>
          <p:cNvSpPr>
            <a:spLocks noGrp="1" noChangeArrowheads="1"/>
          </p:cNvSpPr>
          <p:nvPr>
            <p:ph type="body" idx="1"/>
          </p:nvPr>
        </p:nvSpPr>
        <p:spPr>
          <a:xfrm>
            <a:off x="409435" y="477672"/>
            <a:ext cx="5113221" cy="867557"/>
          </a:xfrm>
          <a:solidFill>
            <a:srgbClr val="FFCC00"/>
          </a:solidFill>
        </p:spPr>
        <p:txBody>
          <a:bodyPr>
            <a:normAutofit/>
          </a:bodyPr>
          <a:lstStyle/>
          <a:p>
            <a:pPr eaLnBrk="1" hangingPunct="1"/>
            <a:r>
              <a:rPr lang="tr-TR" altLang="tr-TR" sz="2800" b="1" dirty="0" smtClean="0">
                <a:solidFill>
                  <a:schemeClr val="tx1"/>
                </a:solidFill>
              </a:rPr>
              <a:t>Blender ve mikserler</a:t>
            </a:r>
          </a:p>
        </p:txBody>
      </p:sp>
      <p:sp>
        <p:nvSpPr>
          <p:cNvPr id="59397" name="Rectangle 5"/>
          <p:cNvSpPr>
            <a:spLocks noChangeArrowheads="1"/>
          </p:cNvSpPr>
          <p:nvPr/>
        </p:nvSpPr>
        <p:spPr bwMode="auto">
          <a:xfrm>
            <a:off x="409435" y="1345230"/>
            <a:ext cx="5113222" cy="5014627"/>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hangingPunct="1">
              <a:lnSpc>
                <a:spcPct val="150000"/>
              </a:lnSpc>
            </a:pPr>
            <a:r>
              <a:rPr lang="tr-TR" altLang="tr-TR" sz="2800" b="1" dirty="0">
                <a:solidFill>
                  <a:prstClr val="black"/>
                </a:solidFill>
                <a:latin typeface="Garamond" panose="02020404030301010803"/>
              </a:rPr>
              <a:t>İşletmelerde işgücü kazancı </a:t>
            </a:r>
          </a:p>
          <a:p>
            <a:pPr algn="ctr" defTabSz="457200" eaLnBrk="1" hangingPunct="1">
              <a:lnSpc>
                <a:spcPct val="150000"/>
              </a:lnSpc>
            </a:pPr>
            <a:r>
              <a:rPr lang="tr-TR" altLang="tr-TR" sz="2800" b="1" dirty="0">
                <a:solidFill>
                  <a:prstClr val="black"/>
                </a:solidFill>
                <a:latin typeface="Garamond" panose="02020404030301010803"/>
              </a:rPr>
              <a:t>ve verim açısından önemli </a:t>
            </a:r>
          </a:p>
          <a:p>
            <a:pPr algn="ctr" defTabSz="457200" eaLnBrk="1" hangingPunct="1">
              <a:lnSpc>
                <a:spcPct val="150000"/>
              </a:lnSpc>
            </a:pPr>
            <a:r>
              <a:rPr lang="tr-TR" altLang="tr-TR" sz="2800" b="1" dirty="0">
                <a:solidFill>
                  <a:prstClr val="black"/>
                </a:solidFill>
                <a:latin typeface="Garamond" panose="02020404030301010803"/>
              </a:rPr>
              <a:t>ekipmanlardır. Farklı aksesuar </a:t>
            </a:r>
          </a:p>
          <a:p>
            <a:pPr algn="ctr" defTabSz="457200" eaLnBrk="1" hangingPunct="1">
              <a:lnSpc>
                <a:spcPct val="150000"/>
              </a:lnSpc>
            </a:pPr>
            <a:r>
              <a:rPr lang="tr-TR" altLang="tr-TR" sz="2800" b="1" dirty="0">
                <a:solidFill>
                  <a:prstClr val="black"/>
                </a:solidFill>
                <a:latin typeface="Garamond" panose="02020404030301010803"/>
              </a:rPr>
              <a:t>seçenekleri birçok işlem </a:t>
            </a:r>
          </a:p>
          <a:p>
            <a:pPr algn="ctr" defTabSz="457200" eaLnBrk="1" hangingPunct="1">
              <a:lnSpc>
                <a:spcPct val="150000"/>
              </a:lnSpc>
            </a:pPr>
            <a:r>
              <a:rPr lang="tr-TR" altLang="tr-TR" sz="2800" b="1" dirty="0">
                <a:solidFill>
                  <a:prstClr val="black"/>
                </a:solidFill>
                <a:latin typeface="Garamond" panose="02020404030301010803"/>
              </a:rPr>
              <a:t>basamağında kolaylık sağlar. </a:t>
            </a:r>
          </a:p>
          <a:p>
            <a:pPr algn="ctr" defTabSz="457200" eaLnBrk="1" hangingPunct="1">
              <a:lnSpc>
                <a:spcPct val="150000"/>
              </a:lnSpc>
            </a:pPr>
            <a:r>
              <a:rPr lang="tr-TR" altLang="tr-TR" sz="2800" b="1" dirty="0">
                <a:solidFill>
                  <a:prstClr val="black"/>
                </a:solidFill>
                <a:latin typeface="Garamond" panose="02020404030301010803"/>
              </a:rPr>
              <a:t>Seçim yapılırken motor güçlerinin</a:t>
            </a:r>
          </a:p>
          <a:p>
            <a:pPr algn="ctr" defTabSz="457200" eaLnBrk="1" hangingPunct="1">
              <a:lnSpc>
                <a:spcPct val="150000"/>
              </a:lnSpc>
            </a:pPr>
            <a:r>
              <a:rPr lang="tr-TR" altLang="tr-TR" sz="2800" b="1" dirty="0">
                <a:solidFill>
                  <a:prstClr val="black"/>
                </a:solidFill>
                <a:latin typeface="Garamond" panose="02020404030301010803"/>
              </a:rPr>
              <a:t>işletmeye uygunluğuna </a:t>
            </a:r>
          </a:p>
          <a:p>
            <a:pPr algn="ctr" defTabSz="457200" eaLnBrk="1" hangingPunct="1">
              <a:lnSpc>
                <a:spcPct val="150000"/>
              </a:lnSpc>
            </a:pPr>
            <a:r>
              <a:rPr lang="tr-TR" altLang="tr-TR" sz="2800" b="1" dirty="0">
                <a:solidFill>
                  <a:prstClr val="black"/>
                </a:solidFill>
                <a:latin typeface="Garamond" panose="02020404030301010803"/>
              </a:rPr>
              <a:t>dikkat edilmelidir.</a:t>
            </a:r>
          </a:p>
        </p:txBody>
      </p:sp>
      <p:sp>
        <p:nvSpPr>
          <p:cNvPr id="59398" name="AutoShape 7" descr="blender"/>
          <p:cNvSpPr>
            <a:spLocks noChangeArrowheads="1"/>
          </p:cNvSpPr>
          <p:nvPr/>
        </p:nvSpPr>
        <p:spPr bwMode="auto">
          <a:xfrm>
            <a:off x="7051936" y="2588502"/>
            <a:ext cx="3313112" cy="3313112"/>
          </a:xfrm>
          <a:prstGeom prst="roundRect">
            <a:avLst>
              <a:gd name="adj" fmla="val 16667"/>
            </a:avLst>
          </a:prstGeom>
          <a:blipFill dpi="0" rotWithShape="1">
            <a:blip r:embed="rId3"/>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spTree>
    <p:extLst>
      <p:ext uri="{BB962C8B-B14F-4D97-AF65-F5344CB8AC3E}">
        <p14:creationId xmlns:p14="http://schemas.microsoft.com/office/powerpoint/2010/main" val="550830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91138" name="Rectangle 2"/>
          <p:cNvSpPr>
            <a:spLocks noGrp="1" noChangeArrowheads="1"/>
          </p:cNvSpPr>
          <p:nvPr>
            <p:ph type="title"/>
          </p:nvPr>
        </p:nvSpPr>
        <p:spPr>
          <a:xfrm>
            <a:off x="6888164" y="598752"/>
            <a:ext cx="4295773" cy="1303867"/>
          </a:xfrm>
          <a:solidFill>
            <a:srgbClr val="808000"/>
          </a:solidFill>
        </p:spPr>
        <p:txBody>
          <a:bodyPr/>
          <a:lstStyle/>
          <a:p>
            <a:pPr eaLnBrk="1" hangingPunct="1">
              <a:defRPr/>
            </a:pPr>
            <a:r>
              <a:rPr lang="tr-TR" altLang="tr-TR" b="1" dirty="0" smtClean="0">
                <a:solidFill>
                  <a:srgbClr val="FFCC00"/>
                </a:solidFill>
                <a:effectLst>
                  <a:outerShdw blurRad="38100" dist="38100" dir="2700000" algn="tl">
                    <a:srgbClr val="000000"/>
                  </a:outerShdw>
                </a:effectLst>
              </a:rPr>
              <a:t>Hazırlık Bölümü</a:t>
            </a:r>
          </a:p>
        </p:txBody>
      </p:sp>
      <p:sp>
        <p:nvSpPr>
          <p:cNvPr id="60420" name="Rectangle 3"/>
          <p:cNvSpPr>
            <a:spLocks noGrp="1" noChangeArrowheads="1"/>
          </p:cNvSpPr>
          <p:nvPr>
            <p:ph type="body" idx="1"/>
          </p:nvPr>
        </p:nvSpPr>
        <p:spPr>
          <a:xfrm>
            <a:off x="657368" y="645846"/>
            <a:ext cx="5047396" cy="732577"/>
          </a:xfrm>
          <a:solidFill>
            <a:srgbClr val="FFCC00"/>
          </a:solidFill>
        </p:spPr>
        <p:txBody>
          <a:bodyPr/>
          <a:lstStyle/>
          <a:p>
            <a:pPr eaLnBrk="1" hangingPunct="1"/>
            <a:r>
              <a:rPr lang="tr-TR" altLang="tr-TR" sz="3200" b="1" dirty="0" smtClean="0">
                <a:solidFill>
                  <a:schemeClr val="tx1"/>
                </a:solidFill>
              </a:rPr>
              <a:t>Dilimleyiciler</a:t>
            </a:r>
            <a:endParaRPr lang="tr-TR" altLang="tr-TR" b="1" dirty="0" smtClean="0">
              <a:solidFill>
                <a:schemeClr val="tx1"/>
              </a:solidFill>
            </a:endParaRPr>
          </a:p>
        </p:txBody>
      </p:sp>
      <p:sp>
        <p:nvSpPr>
          <p:cNvPr id="60421" name="Rectangle 4"/>
          <p:cNvSpPr>
            <a:spLocks noChangeArrowheads="1"/>
          </p:cNvSpPr>
          <p:nvPr/>
        </p:nvSpPr>
        <p:spPr bwMode="auto">
          <a:xfrm>
            <a:off x="657368" y="1378424"/>
            <a:ext cx="5047396" cy="4804012"/>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hangingPunct="1">
              <a:lnSpc>
                <a:spcPct val="140000"/>
              </a:lnSpc>
            </a:pPr>
            <a:r>
              <a:rPr lang="tr-TR" altLang="tr-TR" sz="2400" b="1" dirty="0">
                <a:solidFill>
                  <a:prstClr val="black"/>
                </a:solidFill>
                <a:latin typeface="Garamond" panose="02020404030301010803"/>
              </a:rPr>
              <a:t>Besin dilimleme makinası, </a:t>
            </a:r>
          </a:p>
          <a:p>
            <a:pPr algn="ctr" defTabSz="457200" eaLnBrk="1" hangingPunct="1">
              <a:lnSpc>
                <a:spcPct val="140000"/>
              </a:lnSpc>
            </a:pPr>
            <a:r>
              <a:rPr lang="tr-TR" altLang="tr-TR" sz="2400" b="1" dirty="0">
                <a:solidFill>
                  <a:prstClr val="black"/>
                </a:solidFill>
                <a:latin typeface="Garamond" panose="02020404030301010803"/>
              </a:rPr>
              <a:t>ürünlerin eşit porsiyonlarda </a:t>
            </a:r>
          </a:p>
          <a:p>
            <a:pPr algn="ctr" defTabSz="457200" eaLnBrk="1" hangingPunct="1">
              <a:lnSpc>
                <a:spcPct val="140000"/>
              </a:lnSpc>
            </a:pPr>
            <a:r>
              <a:rPr lang="tr-TR" altLang="tr-TR" sz="2400" b="1" dirty="0">
                <a:solidFill>
                  <a:prstClr val="black"/>
                </a:solidFill>
                <a:latin typeface="Garamond" panose="02020404030301010803"/>
              </a:rPr>
              <a:t>dilimlenmesini sağlar. Hiçbir </a:t>
            </a:r>
          </a:p>
          <a:p>
            <a:pPr algn="ctr" defTabSz="457200" eaLnBrk="1" hangingPunct="1">
              <a:lnSpc>
                <a:spcPct val="140000"/>
              </a:lnSpc>
            </a:pPr>
            <a:r>
              <a:rPr lang="tr-TR" altLang="tr-TR" sz="2400" b="1" dirty="0">
                <a:solidFill>
                  <a:prstClr val="black"/>
                </a:solidFill>
                <a:latin typeface="Garamond" panose="02020404030301010803"/>
              </a:rPr>
              <a:t>kullanıcı gerektirmeyen otomatik </a:t>
            </a:r>
          </a:p>
          <a:p>
            <a:pPr algn="ctr" defTabSz="457200" eaLnBrk="1" hangingPunct="1">
              <a:lnSpc>
                <a:spcPct val="140000"/>
              </a:lnSpc>
            </a:pPr>
            <a:r>
              <a:rPr lang="tr-TR" altLang="tr-TR" sz="2400" b="1" dirty="0">
                <a:solidFill>
                  <a:prstClr val="black"/>
                </a:solidFill>
                <a:latin typeface="Garamond" panose="02020404030301010803"/>
              </a:rPr>
              <a:t>tipleri de bulunmaktadır. </a:t>
            </a:r>
          </a:p>
          <a:p>
            <a:pPr algn="ctr" defTabSz="457200" eaLnBrk="1" hangingPunct="1">
              <a:lnSpc>
                <a:spcPct val="140000"/>
              </a:lnSpc>
            </a:pPr>
            <a:r>
              <a:rPr lang="tr-TR" altLang="tr-TR" sz="2400" b="1" dirty="0">
                <a:solidFill>
                  <a:prstClr val="black"/>
                </a:solidFill>
                <a:latin typeface="Garamond" panose="02020404030301010803"/>
              </a:rPr>
              <a:t>Et ve et ürünlerinin </a:t>
            </a:r>
          </a:p>
          <a:p>
            <a:pPr algn="ctr" defTabSz="457200" eaLnBrk="1" hangingPunct="1">
              <a:lnSpc>
                <a:spcPct val="140000"/>
              </a:lnSpc>
            </a:pPr>
            <a:r>
              <a:rPr lang="tr-TR" altLang="tr-TR" sz="2400" b="1" dirty="0" err="1">
                <a:solidFill>
                  <a:prstClr val="black"/>
                </a:solidFill>
                <a:latin typeface="Garamond" panose="02020404030301010803"/>
              </a:rPr>
              <a:t>porsiyonlanmasında</a:t>
            </a:r>
            <a:r>
              <a:rPr lang="tr-TR" altLang="tr-TR" sz="2400" b="1" dirty="0">
                <a:solidFill>
                  <a:prstClr val="black"/>
                </a:solidFill>
                <a:latin typeface="Garamond" panose="02020404030301010803"/>
              </a:rPr>
              <a:t> sıklıkla kullanılır. </a:t>
            </a:r>
          </a:p>
          <a:p>
            <a:pPr algn="ctr" defTabSz="457200" eaLnBrk="1" hangingPunct="1">
              <a:lnSpc>
                <a:spcPct val="140000"/>
              </a:lnSpc>
            </a:pPr>
            <a:r>
              <a:rPr lang="tr-TR" altLang="tr-TR" sz="2400" b="1" dirty="0">
                <a:solidFill>
                  <a:prstClr val="black"/>
                </a:solidFill>
                <a:latin typeface="Garamond" panose="02020404030301010803"/>
              </a:rPr>
              <a:t>Bazı sebze, peynir, ekmek </a:t>
            </a:r>
          </a:p>
          <a:p>
            <a:pPr algn="ctr" defTabSz="457200" eaLnBrk="1" hangingPunct="1">
              <a:lnSpc>
                <a:spcPct val="140000"/>
              </a:lnSpc>
            </a:pPr>
            <a:r>
              <a:rPr lang="tr-TR" altLang="tr-TR" sz="2400" b="1" dirty="0">
                <a:solidFill>
                  <a:prstClr val="black"/>
                </a:solidFill>
                <a:latin typeface="Garamond" panose="02020404030301010803"/>
              </a:rPr>
              <a:t>gibi besinlerin dilimlenmesinde de </a:t>
            </a:r>
          </a:p>
          <a:p>
            <a:pPr algn="ctr" defTabSz="457200" eaLnBrk="1" hangingPunct="1">
              <a:lnSpc>
                <a:spcPct val="140000"/>
              </a:lnSpc>
            </a:pPr>
            <a:r>
              <a:rPr lang="tr-TR" altLang="tr-TR" sz="2400" b="1" dirty="0" err="1">
                <a:solidFill>
                  <a:prstClr val="black"/>
                </a:solidFill>
                <a:latin typeface="Garamond" panose="02020404030301010803"/>
              </a:rPr>
              <a:t>kulanılabilir</a:t>
            </a:r>
            <a:r>
              <a:rPr lang="tr-TR" altLang="tr-TR" sz="2400" b="1" dirty="0">
                <a:solidFill>
                  <a:prstClr val="black"/>
                </a:solidFill>
                <a:latin typeface="Garamond" panose="02020404030301010803"/>
              </a:rPr>
              <a:t>.</a:t>
            </a:r>
          </a:p>
        </p:txBody>
      </p:sp>
      <p:sp>
        <p:nvSpPr>
          <p:cNvPr id="60422" name="AutoShape 5" descr="dilim"/>
          <p:cNvSpPr>
            <a:spLocks noChangeArrowheads="1"/>
          </p:cNvSpPr>
          <p:nvPr/>
        </p:nvSpPr>
        <p:spPr bwMode="auto">
          <a:xfrm>
            <a:off x="7380286" y="4080515"/>
            <a:ext cx="3311525" cy="2160587"/>
          </a:xfrm>
          <a:prstGeom prst="roundRect">
            <a:avLst>
              <a:gd name="adj" fmla="val 16667"/>
            </a:avLst>
          </a:prstGeom>
          <a:blipFill dpi="0" rotWithShape="1">
            <a:blip r:embed="rId3"/>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sp>
        <p:nvSpPr>
          <p:cNvPr id="60423" name="AutoShape 6" descr="ekmek"/>
          <p:cNvSpPr>
            <a:spLocks noChangeArrowheads="1"/>
          </p:cNvSpPr>
          <p:nvPr/>
        </p:nvSpPr>
        <p:spPr bwMode="auto">
          <a:xfrm>
            <a:off x="7380287" y="1902619"/>
            <a:ext cx="3311525" cy="2160587"/>
          </a:xfrm>
          <a:prstGeom prst="roundRect">
            <a:avLst>
              <a:gd name="adj" fmla="val 16667"/>
            </a:avLst>
          </a:prstGeom>
          <a:blipFill dpi="0" rotWithShape="1">
            <a:blip r:embed="rId4"/>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spTree>
    <p:extLst>
      <p:ext uri="{BB962C8B-B14F-4D97-AF65-F5344CB8AC3E}">
        <p14:creationId xmlns:p14="http://schemas.microsoft.com/office/powerpoint/2010/main" val="1904828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eri Yer Tutucusu 3" hidden="1"/>
          <p:cNvSpPr>
            <a:spLocks noGrp="1"/>
          </p:cNvSpPr>
          <p:nvPr>
            <p:ph type="dt" sz="quarter" idx="10"/>
          </p:nvPr>
        </p:nvSpPr>
        <p:spPr/>
        <p:txBody>
          <a:bodyPr/>
          <a:lstStyle/>
          <a:p>
            <a:pPr>
              <a:defRPr/>
            </a:pPr>
            <a:r>
              <a:rPr lang="tr-TR" altLang="tr-TR">
                <a:solidFill>
                  <a:prstClr val="black"/>
                </a:solidFill>
              </a:rPr>
              <a:t>Doç. Dr. Murat BAŞ</a:t>
            </a:r>
          </a:p>
        </p:txBody>
      </p:sp>
      <p:sp>
        <p:nvSpPr>
          <p:cNvPr id="95234" name="Rectangle 2"/>
          <p:cNvSpPr>
            <a:spLocks noGrp="1" noChangeArrowheads="1"/>
          </p:cNvSpPr>
          <p:nvPr>
            <p:ph type="title"/>
          </p:nvPr>
        </p:nvSpPr>
        <p:spPr>
          <a:xfrm>
            <a:off x="6681360" y="603781"/>
            <a:ext cx="4923694" cy="1303867"/>
          </a:xfrm>
          <a:solidFill>
            <a:srgbClr val="808000"/>
          </a:solidFill>
        </p:spPr>
        <p:txBody>
          <a:bodyPr>
            <a:normAutofit/>
          </a:bodyPr>
          <a:lstStyle/>
          <a:p>
            <a:pPr eaLnBrk="1" hangingPunct="1">
              <a:defRPr/>
            </a:pPr>
            <a:r>
              <a:rPr lang="tr-TR" altLang="tr-TR" b="1" smtClean="0">
                <a:solidFill>
                  <a:srgbClr val="FFCC00"/>
                </a:solidFill>
                <a:effectLst>
                  <a:outerShdw blurRad="38100" dist="38100" dir="2700000" algn="tl">
                    <a:srgbClr val="000000"/>
                  </a:outerShdw>
                </a:effectLst>
              </a:rPr>
              <a:t>Hazırlık Bölümü</a:t>
            </a:r>
          </a:p>
        </p:txBody>
      </p:sp>
      <p:sp>
        <p:nvSpPr>
          <p:cNvPr id="62468" name="Rectangle 3"/>
          <p:cNvSpPr>
            <a:spLocks noGrp="1" noChangeArrowheads="1"/>
          </p:cNvSpPr>
          <p:nvPr>
            <p:ph type="body" idx="1"/>
          </p:nvPr>
        </p:nvSpPr>
        <p:spPr>
          <a:xfrm>
            <a:off x="630703" y="603781"/>
            <a:ext cx="6050657" cy="1108075"/>
          </a:xfrm>
          <a:solidFill>
            <a:srgbClr val="FFCC00"/>
          </a:solidFill>
        </p:spPr>
        <p:txBody>
          <a:bodyPr/>
          <a:lstStyle/>
          <a:p>
            <a:pPr eaLnBrk="1" hangingPunct="1">
              <a:lnSpc>
                <a:spcPct val="90000"/>
              </a:lnSpc>
            </a:pPr>
            <a:r>
              <a:rPr lang="tr-TR" altLang="tr-TR" sz="2800" b="1" dirty="0">
                <a:solidFill>
                  <a:schemeClr val="tx1"/>
                </a:solidFill>
              </a:rPr>
              <a:t>Hamur yoğurma makinası</a:t>
            </a:r>
          </a:p>
          <a:p>
            <a:pPr eaLnBrk="1" hangingPunct="1">
              <a:lnSpc>
                <a:spcPct val="90000"/>
              </a:lnSpc>
            </a:pPr>
            <a:r>
              <a:rPr lang="tr-TR" altLang="tr-TR" sz="2800" b="1" dirty="0">
                <a:solidFill>
                  <a:schemeClr val="tx1"/>
                </a:solidFill>
              </a:rPr>
              <a:t>Hamur şekillendirme makinası</a:t>
            </a:r>
          </a:p>
        </p:txBody>
      </p:sp>
      <p:sp>
        <p:nvSpPr>
          <p:cNvPr id="62469" name="Rectangle 4"/>
          <p:cNvSpPr>
            <a:spLocks noChangeArrowheads="1"/>
          </p:cNvSpPr>
          <p:nvPr/>
        </p:nvSpPr>
        <p:spPr bwMode="auto">
          <a:xfrm>
            <a:off x="630703" y="1711855"/>
            <a:ext cx="6031606" cy="4548267"/>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hangingPunct="1">
              <a:lnSpc>
                <a:spcPct val="170000"/>
              </a:lnSpc>
            </a:pPr>
            <a:r>
              <a:rPr lang="tr-TR" altLang="tr-TR" sz="2400" b="1" dirty="0">
                <a:solidFill>
                  <a:prstClr val="black"/>
                </a:solidFill>
                <a:latin typeface="Garamond" panose="02020404030301010803"/>
              </a:rPr>
              <a:t>Hamur yoğurucular, otomatik </a:t>
            </a:r>
          </a:p>
          <a:p>
            <a:pPr algn="ctr" defTabSz="457200" eaLnBrk="1" hangingPunct="1">
              <a:lnSpc>
                <a:spcPct val="170000"/>
              </a:lnSpc>
            </a:pPr>
            <a:r>
              <a:rPr lang="tr-TR" altLang="tr-TR" sz="2400" b="1" dirty="0">
                <a:solidFill>
                  <a:prstClr val="black"/>
                </a:solidFill>
                <a:latin typeface="Garamond" panose="02020404030301010803"/>
              </a:rPr>
              <a:t>olarak; ekmek, pizza </a:t>
            </a:r>
          </a:p>
          <a:p>
            <a:pPr algn="ctr" defTabSz="457200" eaLnBrk="1" hangingPunct="1">
              <a:lnSpc>
                <a:spcPct val="170000"/>
              </a:lnSpc>
            </a:pPr>
            <a:r>
              <a:rPr lang="tr-TR" altLang="tr-TR" sz="2400" b="1" dirty="0">
                <a:solidFill>
                  <a:prstClr val="black"/>
                </a:solidFill>
                <a:latin typeface="Garamond" panose="02020404030301010803"/>
              </a:rPr>
              <a:t>ve pay hamur yapmak için</a:t>
            </a:r>
          </a:p>
          <a:p>
            <a:pPr algn="ctr" defTabSz="457200" eaLnBrk="1" hangingPunct="1">
              <a:lnSpc>
                <a:spcPct val="170000"/>
              </a:lnSpc>
            </a:pPr>
            <a:r>
              <a:rPr lang="tr-TR" altLang="tr-TR" sz="2400" b="1" dirty="0">
                <a:solidFill>
                  <a:prstClr val="black"/>
                </a:solidFill>
                <a:latin typeface="Garamond" panose="02020404030301010803"/>
              </a:rPr>
              <a:t>kullanılırlar. Hamur şekillendiriciler</a:t>
            </a:r>
          </a:p>
          <a:p>
            <a:pPr algn="ctr" defTabSz="457200" eaLnBrk="1" hangingPunct="1">
              <a:lnSpc>
                <a:spcPct val="170000"/>
              </a:lnSpc>
            </a:pPr>
            <a:r>
              <a:rPr lang="tr-TR" altLang="tr-TR" sz="2400" b="1" dirty="0">
                <a:solidFill>
                  <a:prstClr val="black"/>
                </a:solidFill>
                <a:latin typeface="Garamond" panose="02020404030301010803"/>
              </a:rPr>
              <a:t>Hamur parçalarını eşit ağırlıkta </a:t>
            </a:r>
          </a:p>
          <a:p>
            <a:pPr algn="ctr" defTabSz="457200" eaLnBrk="1" hangingPunct="1">
              <a:lnSpc>
                <a:spcPct val="170000"/>
              </a:lnSpc>
            </a:pPr>
            <a:r>
              <a:rPr lang="tr-TR" altLang="tr-TR" sz="2400" b="1" dirty="0">
                <a:solidFill>
                  <a:prstClr val="black"/>
                </a:solidFill>
                <a:latin typeface="Garamond" panose="02020404030301010803"/>
              </a:rPr>
              <a:t>keser ve ya yufka haline </a:t>
            </a:r>
          </a:p>
          <a:p>
            <a:pPr algn="ctr" defTabSz="457200" eaLnBrk="1" hangingPunct="1">
              <a:lnSpc>
                <a:spcPct val="170000"/>
              </a:lnSpc>
            </a:pPr>
            <a:r>
              <a:rPr lang="tr-TR" altLang="tr-TR" sz="2400" b="1" dirty="0">
                <a:solidFill>
                  <a:prstClr val="black"/>
                </a:solidFill>
                <a:latin typeface="Garamond" panose="02020404030301010803"/>
              </a:rPr>
              <a:t>getiren türleri mevcuttur.</a:t>
            </a:r>
          </a:p>
        </p:txBody>
      </p:sp>
      <p:sp>
        <p:nvSpPr>
          <p:cNvPr id="62470" name="AutoShape 7" descr="hamur"/>
          <p:cNvSpPr>
            <a:spLocks noChangeArrowheads="1"/>
          </p:cNvSpPr>
          <p:nvPr/>
        </p:nvSpPr>
        <p:spPr bwMode="auto">
          <a:xfrm>
            <a:off x="9636461" y="3777921"/>
            <a:ext cx="1758370" cy="1961697"/>
          </a:xfrm>
          <a:prstGeom prst="roundRect">
            <a:avLst>
              <a:gd name="adj" fmla="val 16667"/>
            </a:avLst>
          </a:prstGeom>
          <a:blipFill dpi="0" rotWithShape="1">
            <a:blip r:embed="rId3"/>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endParaRPr lang="tr-TR" altLang="tr-TR">
              <a:solidFill>
                <a:prstClr val="black"/>
              </a:solidFill>
            </a:endParaRPr>
          </a:p>
        </p:txBody>
      </p:sp>
      <p:pic>
        <p:nvPicPr>
          <p:cNvPr id="6247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360" y="2544263"/>
            <a:ext cx="2429731" cy="294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1091" y="2083330"/>
            <a:ext cx="2493963"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34053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2300</Words>
  <Application>Microsoft Office PowerPoint</Application>
  <PresentationFormat>Geniş ekran</PresentationFormat>
  <Paragraphs>185</Paragraphs>
  <Slides>11</Slides>
  <Notes>9</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11</vt:i4>
      </vt:variant>
    </vt:vector>
  </HeadingPairs>
  <TitlesOfParts>
    <vt:vector size="19" baseType="lpstr">
      <vt:lpstr>Arial</vt:lpstr>
      <vt:lpstr>Calibri</vt:lpstr>
      <vt:lpstr>Calibri Light</vt:lpstr>
      <vt:lpstr>Comic Sans MS</vt:lpstr>
      <vt:lpstr>Garamond</vt:lpstr>
      <vt:lpstr>Office Teması</vt:lpstr>
      <vt:lpstr>Organik</vt:lpstr>
      <vt:lpstr>1_Organik</vt:lpstr>
      <vt:lpstr>Mutfak Hizmetleri Yönetimi</vt:lpstr>
      <vt:lpstr>Teslim Alma Bölümü</vt:lpstr>
      <vt:lpstr>Depolama Alanları</vt:lpstr>
      <vt:lpstr>Depolama Alanları</vt:lpstr>
      <vt:lpstr>Depolama Alanları</vt:lpstr>
      <vt:lpstr>Hazırlık Bölümü</vt:lpstr>
      <vt:lpstr>Hazırlık Bölümü</vt:lpstr>
      <vt:lpstr>Hazırlık Bölümü</vt:lpstr>
      <vt:lpstr>Hazırlık Bölümü</vt:lpstr>
      <vt:lpstr>Hazırlık Bölümü</vt:lpstr>
      <vt:lpstr>Hazırlık Bölümü</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Mutfak Hizmetleri Yönetimi</dc:title>
  <dc:creator>emir üner</dc:creator>
  <cp:lastModifiedBy>emir üner</cp:lastModifiedBy>
  <cp:revision>9</cp:revision>
  <dcterms:created xsi:type="dcterms:W3CDTF">2017-10-29T15:18:22Z</dcterms:created>
  <dcterms:modified xsi:type="dcterms:W3CDTF">2017-10-29T15:25:07Z</dcterms:modified>
</cp:coreProperties>
</file>