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zal özmen" initials="hö" lastIdx="1" clrIdx="0">
    <p:extLst>
      <p:ext uri="{19B8F6BF-5375-455C-9EA6-DF929625EA0E}">
        <p15:presenceInfo xmlns:p15="http://schemas.microsoft.com/office/powerpoint/2012/main" userId="a07e0c406bcdb62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91" d="100"/>
          <a:sy n="91" d="100"/>
        </p:scale>
        <p:origin x="39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578A592-891E-4EA6-8831-1783E4847382}" type="datetimeFigureOut">
              <a:rPr lang="tr-TR" smtClean="0"/>
              <a:t>31.01.2019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8EF3ED-E9C7-4115-8E53-8DC32ED3DDA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2146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578A592-891E-4EA6-8831-1783E4847382}" type="datetimeFigureOut">
              <a:rPr lang="tr-TR" smtClean="0"/>
              <a:t>31.01.2019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8EF3ED-E9C7-4115-8E53-8DC32ED3DDA6}" type="slidenum">
              <a:rPr lang="tr-TR" smtClean="0"/>
              <a:t>‹#›</a:t>
            </a:fld>
            <a:endParaRPr lang="tr-TR"/>
          </a:p>
        </p:txBody>
      </p:sp>
    </p:spTree>
    <p:extLst>
      <p:ext uri="{BB962C8B-B14F-4D97-AF65-F5344CB8AC3E}">
        <p14:creationId xmlns:p14="http://schemas.microsoft.com/office/powerpoint/2010/main" val="3689394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578A592-891E-4EA6-8831-1783E4847382}" type="datetimeFigureOut">
              <a:rPr lang="tr-TR" smtClean="0"/>
              <a:t>31.01.2019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8EF3ED-E9C7-4115-8E53-8DC32ED3DDA6}" type="slidenum">
              <a:rPr lang="tr-TR" smtClean="0"/>
              <a:t>‹#›</a:t>
            </a:fld>
            <a:endParaRPr lang="tr-TR"/>
          </a:p>
        </p:txBody>
      </p:sp>
    </p:spTree>
    <p:extLst>
      <p:ext uri="{BB962C8B-B14F-4D97-AF65-F5344CB8AC3E}">
        <p14:creationId xmlns:p14="http://schemas.microsoft.com/office/powerpoint/2010/main" val="2132538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578A592-891E-4EA6-8831-1783E4847382}" type="datetimeFigureOut">
              <a:rPr lang="tr-TR" smtClean="0"/>
              <a:t>31.01.2019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8EF3ED-E9C7-4115-8E53-8DC32ED3DDA6}" type="slidenum">
              <a:rPr lang="tr-TR" smtClean="0"/>
              <a:t>‹#›</a:t>
            </a:fld>
            <a:endParaRPr lang="tr-TR"/>
          </a:p>
        </p:txBody>
      </p:sp>
    </p:spTree>
    <p:extLst>
      <p:ext uri="{BB962C8B-B14F-4D97-AF65-F5344CB8AC3E}">
        <p14:creationId xmlns:p14="http://schemas.microsoft.com/office/powerpoint/2010/main" val="1190384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578A592-891E-4EA6-8831-1783E4847382}" type="datetimeFigureOut">
              <a:rPr lang="tr-TR" smtClean="0"/>
              <a:t>31.01.2019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8EF3ED-E9C7-4115-8E53-8DC32ED3DDA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8991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578A592-891E-4EA6-8831-1783E4847382}" type="datetimeFigureOut">
              <a:rPr lang="tr-TR" smtClean="0"/>
              <a:t>31.01.2019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8EF3ED-E9C7-4115-8E53-8DC32ED3DDA6}" type="slidenum">
              <a:rPr lang="tr-TR" smtClean="0"/>
              <a:t>‹#›</a:t>
            </a:fld>
            <a:endParaRPr lang="tr-TR"/>
          </a:p>
        </p:txBody>
      </p:sp>
    </p:spTree>
    <p:extLst>
      <p:ext uri="{BB962C8B-B14F-4D97-AF65-F5344CB8AC3E}">
        <p14:creationId xmlns:p14="http://schemas.microsoft.com/office/powerpoint/2010/main" val="2029699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578A592-891E-4EA6-8831-1783E4847382}" type="datetimeFigureOut">
              <a:rPr lang="tr-TR" smtClean="0"/>
              <a:t>31.01.2019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E8EF3ED-E9C7-4115-8E53-8DC32ED3DDA6}" type="slidenum">
              <a:rPr lang="tr-TR" smtClean="0"/>
              <a:t>‹#›</a:t>
            </a:fld>
            <a:endParaRPr lang="tr-TR"/>
          </a:p>
        </p:txBody>
      </p:sp>
    </p:spTree>
    <p:extLst>
      <p:ext uri="{BB962C8B-B14F-4D97-AF65-F5344CB8AC3E}">
        <p14:creationId xmlns:p14="http://schemas.microsoft.com/office/powerpoint/2010/main" val="2152586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578A592-891E-4EA6-8831-1783E4847382}" type="datetimeFigureOut">
              <a:rPr lang="tr-TR" smtClean="0"/>
              <a:t>31.01.2019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E8EF3ED-E9C7-4115-8E53-8DC32ED3DDA6}" type="slidenum">
              <a:rPr lang="tr-TR" smtClean="0"/>
              <a:t>‹#›</a:t>
            </a:fld>
            <a:endParaRPr lang="tr-TR"/>
          </a:p>
        </p:txBody>
      </p:sp>
    </p:spTree>
    <p:extLst>
      <p:ext uri="{BB962C8B-B14F-4D97-AF65-F5344CB8AC3E}">
        <p14:creationId xmlns:p14="http://schemas.microsoft.com/office/powerpoint/2010/main" val="3940832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578A592-891E-4EA6-8831-1783E4847382}" type="datetimeFigureOut">
              <a:rPr lang="tr-TR" smtClean="0"/>
              <a:t>31.01.2019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E8EF3ED-E9C7-4115-8E53-8DC32ED3DDA6}" type="slidenum">
              <a:rPr lang="tr-TR" smtClean="0"/>
              <a:t>‹#›</a:t>
            </a:fld>
            <a:endParaRPr lang="tr-TR"/>
          </a:p>
        </p:txBody>
      </p:sp>
    </p:spTree>
    <p:extLst>
      <p:ext uri="{BB962C8B-B14F-4D97-AF65-F5344CB8AC3E}">
        <p14:creationId xmlns:p14="http://schemas.microsoft.com/office/powerpoint/2010/main" val="103218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578A592-891E-4EA6-8831-1783E4847382}" type="datetimeFigureOut">
              <a:rPr lang="tr-TR" smtClean="0"/>
              <a:t>31.01.2019</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E8EF3ED-E9C7-4115-8E53-8DC32ED3DDA6}" type="slidenum">
              <a:rPr lang="tr-TR" smtClean="0"/>
              <a:t>‹#›</a:t>
            </a:fld>
            <a:endParaRPr lang="tr-TR"/>
          </a:p>
        </p:txBody>
      </p:sp>
    </p:spTree>
    <p:extLst>
      <p:ext uri="{BB962C8B-B14F-4D97-AF65-F5344CB8AC3E}">
        <p14:creationId xmlns:p14="http://schemas.microsoft.com/office/powerpoint/2010/main" val="1445761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578A592-891E-4EA6-8831-1783E4847382}" type="datetimeFigureOut">
              <a:rPr lang="tr-TR" smtClean="0"/>
              <a:t>31.01.2019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8EF3ED-E9C7-4115-8E53-8DC32ED3DDA6}" type="slidenum">
              <a:rPr lang="tr-TR" smtClean="0"/>
              <a:t>‹#›</a:t>
            </a:fld>
            <a:endParaRPr lang="tr-TR"/>
          </a:p>
        </p:txBody>
      </p:sp>
    </p:spTree>
    <p:extLst>
      <p:ext uri="{BB962C8B-B14F-4D97-AF65-F5344CB8AC3E}">
        <p14:creationId xmlns:p14="http://schemas.microsoft.com/office/powerpoint/2010/main" val="3836084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578A592-891E-4EA6-8831-1783E4847382}" type="datetimeFigureOut">
              <a:rPr lang="tr-TR" smtClean="0"/>
              <a:t>31.01.2019</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E8EF3ED-E9C7-4115-8E53-8DC32ED3DDA6}"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90431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dc.gov/vhf/crimean-congo/inde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ciencedirect.com/topics/medicine-and-dentistry/brucellosis" TargetMode="External"/><Relationship Id="rId2" Type="http://schemas.openxmlformats.org/officeDocument/2006/relationships/hyperlink" Target="https://www.sciencedirect.com/topics/immunology-and-microbiology/turkey-bir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B536CB-FC99-4990-85F6-41060AE2CC05}"/>
              </a:ext>
            </a:extLst>
          </p:cNvPr>
          <p:cNvSpPr>
            <a:spLocks noGrp="1"/>
          </p:cNvSpPr>
          <p:nvPr>
            <p:ph type="ctrTitle"/>
          </p:nvPr>
        </p:nvSpPr>
        <p:spPr/>
        <p:txBody>
          <a:bodyPr/>
          <a:lstStyle/>
          <a:p>
            <a:r>
              <a:rPr lang="tr-TR" dirty="0"/>
              <a:t>ZOONOTIC DISEASSES  IN TURKEY </a:t>
            </a:r>
          </a:p>
        </p:txBody>
      </p:sp>
      <p:sp>
        <p:nvSpPr>
          <p:cNvPr id="3" name="Alt Başlık 2">
            <a:extLst>
              <a:ext uri="{FF2B5EF4-FFF2-40B4-BE49-F238E27FC236}">
                <a16:creationId xmlns:a16="http://schemas.microsoft.com/office/drawing/2014/main" id="{A29EE5B8-7ABB-40B9-8DF6-731D07D35654}"/>
              </a:ext>
            </a:extLst>
          </p:cNvPr>
          <p:cNvSpPr>
            <a:spLocks noGrp="1"/>
          </p:cNvSpPr>
          <p:nvPr>
            <p:ph type="subTitle" idx="1"/>
          </p:nvPr>
        </p:nvSpPr>
        <p:spPr/>
        <p:txBody>
          <a:bodyPr/>
          <a:lstStyle/>
          <a:p>
            <a:r>
              <a:rPr lang="tr-TR" dirty="0" smtClean="0"/>
              <a:t>Dr. Bahar onaran</a:t>
            </a:r>
            <a:endParaRPr lang="tr-TR" dirty="0"/>
          </a:p>
        </p:txBody>
      </p:sp>
    </p:spTree>
    <p:extLst>
      <p:ext uri="{BB962C8B-B14F-4D97-AF65-F5344CB8AC3E}">
        <p14:creationId xmlns:p14="http://schemas.microsoft.com/office/powerpoint/2010/main" val="1260745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05EBAA-ED00-4DC2-89C3-D250E03BC5AA}"/>
              </a:ext>
            </a:extLst>
          </p:cNvPr>
          <p:cNvSpPr>
            <a:spLocks noGrp="1"/>
          </p:cNvSpPr>
          <p:nvPr>
            <p:ph type="title"/>
          </p:nvPr>
        </p:nvSpPr>
        <p:spPr/>
        <p:txBody>
          <a:bodyPr/>
          <a:lstStyle/>
          <a:p>
            <a:r>
              <a:rPr lang="tr-TR" dirty="0" err="1"/>
              <a:t>Signs</a:t>
            </a:r>
            <a:r>
              <a:rPr lang="tr-TR" dirty="0"/>
              <a:t> </a:t>
            </a:r>
            <a:r>
              <a:rPr lang="tr-TR" dirty="0" err="1"/>
              <a:t>and</a:t>
            </a:r>
            <a:r>
              <a:rPr lang="tr-TR" dirty="0"/>
              <a:t> </a:t>
            </a:r>
            <a:r>
              <a:rPr lang="tr-TR" dirty="0" err="1"/>
              <a:t>Symptoms</a:t>
            </a:r>
            <a:endParaRPr lang="tr-TR" dirty="0"/>
          </a:p>
        </p:txBody>
      </p:sp>
      <p:sp>
        <p:nvSpPr>
          <p:cNvPr id="3" name="İçerik Yer Tutucusu 2">
            <a:extLst>
              <a:ext uri="{FF2B5EF4-FFF2-40B4-BE49-F238E27FC236}">
                <a16:creationId xmlns:a16="http://schemas.microsoft.com/office/drawing/2014/main" id="{A46E5F50-2E5C-4652-9506-2FD7CDCBD7EA}"/>
              </a:ext>
            </a:extLst>
          </p:cNvPr>
          <p:cNvSpPr>
            <a:spLocks noGrp="1"/>
          </p:cNvSpPr>
          <p:nvPr>
            <p:ph idx="1"/>
          </p:nvPr>
        </p:nvSpPr>
        <p:spPr/>
        <p:txBody>
          <a:bodyPr numCol="2">
            <a:normAutofit fontScale="92500" lnSpcReduction="20000"/>
          </a:bodyPr>
          <a:lstStyle/>
          <a:p>
            <a:r>
              <a:rPr lang="en-US" sz="3000" dirty="0"/>
              <a:t>Initial symptoms can include:</a:t>
            </a:r>
          </a:p>
          <a:p>
            <a:pPr>
              <a:buFont typeface="Arial" panose="020B0604020202020204" pitchFamily="34" charset="0"/>
              <a:buChar char="•"/>
            </a:pPr>
            <a:r>
              <a:rPr lang="en-US" dirty="0"/>
              <a:t>fever</a:t>
            </a:r>
          </a:p>
          <a:p>
            <a:pPr>
              <a:buFont typeface="Arial" panose="020B0604020202020204" pitchFamily="34" charset="0"/>
              <a:buChar char="•"/>
            </a:pPr>
            <a:r>
              <a:rPr lang="en-US" dirty="0"/>
              <a:t>sweats</a:t>
            </a:r>
          </a:p>
          <a:p>
            <a:pPr>
              <a:buFont typeface="Arial" panose="020B0604020202020204" pitchFamily="34" charset="0"/>
              <a:buChar char="•"/>
            </a:pPr>
            <a:r>
              <a:rPr lang="en-US" dirty="0"/>
              <a:t>malaise</a:t>
            </a:r>
          </a:p>
          <a:p>
            <a:pPr>
              <a:buFont typeface="Arial" panose="020B0604020202020204" pitchFamily="34" charset="0"/>
              <a:buChar char="•"/>
            </a:pPr>
            <a:r>
              <a:rPr lang="en-US" dirty="0"/>
              <a:t>anorexia</a:t>
            </a:r>
          </a:p>
          <a:p>
            <a:pPr>
              <a:buFont typeface="Arial" panose="020B0604020202020204" pitchFamily="34" charset="0"/>
              <a:buChar char="•"/>
            </a:pPr>
            <a:r>
              <a:rPr lang="en-US" dirty="0"/>
              <a:t>headache</a:t>
            </a:r>
          </a:p>
          <a:p>
            <a:pPr>
              <a:buFont typeface="Arial" panose="020B0604020202020204" pitchFamily="34" charset="0"/>
              <a:buChar char="•"/>
            </a:pPr>
            <a:r>
              <a:rPr lang="en-US" dirty="0"/>
              <a:t>pain in muscles, joint, and/or back</a:t>
            </a:r>
          </a:p>
          <a:p>
            <a:pPr>
              <a:buFont typeface="Arial" panose="020B0604020202020204" pitchFamily="34" charset="0"/>
              <a:buChar char="•"/>
            </a:pPr>
            <a:r>
              <a:rPr lang="en-US" dirty="0"/>
              <a:t>fatigue</a:t>
            </a:r>
          </a:p>
          <a:p>
            <a:r>
              <a:rPr lang="en-US" dirty="0"/>
              <a:t>Some signs and symptoms may persist for longer periods of time. Others may never go away or reoccur.</a:t>
            </a:r>
          </a:p>
          <a:p>
            <a:r>
              <a:rPr lang="en-US" sz="3000" dirty="0"/>
              <a:t>These can include</a:t>
            </a:r>
            <a:r>
              <a:rPr lang="en-US" dirty="0"/>
              <a:t>:</a:t>
            </a:r>
          </a:p>
          <a:p>
            <a:pPr>
              <a:buFont typeface="Arial" panose="020B0604020202020204" pitchFamily="34" charset="0"/>
              <a:buChar char="•"/>
            </a:pPr>
            <a:r>
              <a:rPr lang="en-US" dirty="0"/>
              <a:t>recurrent fevers</a:t>
            </a:r>
          </a:p>
          <a:p>
            <a:pPr>
              <a:buFont typeface="Arial" panose="020B0604020202020204" pitchFamily="34" charset="0"/>
              <a:buChar char="•"/>
            </a:pPr>
            <a:r>
              <a:rPr lang="en-US" dirty="0"/>
              <a:t>arthritis</a:t>
            </a:r>
          </a:p>
          <a:p>
            <a:pPr>
              <a:buFont typeface="Arial" panose="020B0604020202020204" pitchFamily="34" charset="0"/>
              <a:buChar char="•"/>
            </a:pPr>
            <a:r>
              <a:rPr lang="en-US" dirty="0"/>
              <a:t>swelling of the heart (endocarditis)</a:t>
            </a:r>
          </a:p>
          <a:p>
            <a:pPr>
              <a:buFont typeface="Arial" panose="020B0604020202020204" pitchFamily="34" charset="0"/>
              <a:buChar char="•"/>
            </a:pPr>
            <a:r>
              <a:rPr lang="en-US" dirty="0"/>
              <a:t>neurologic symptoms (in up to 5% of all cases)</a:t>
            </a:r>
          </a:p>
          <a:p>
            <a:pPr>
              <a:buFont typeface="Arial" panose="020B0604020202020204" pitchFamily="34" charset="0"/>
              <a:buChar char="•"/>
            </a:pPr>
            <a:r>
              <a:rPr lang="en-US" dirty="0"/>
              <a:t>chronic fatigue</a:t>
            </a:r>
          </a:p>
          <a:p>
            <a:pPr>
              <a:buFont typeface="Arial" panose="020B0604020202020204" pitchFamily="34" charset="0"/>
              <a:buChar char="•"/>
            </a:pPr>
            <a:r>
              <a:rPr lang="en-US" dirty="0"/>
              <a:t>depression</a:t>
            </a:r>
          </a:p>
          <a:p>
            <a:pPr>
              <a:buFont typeface="Arial" panose="020B0604020202020204" pitchFamily="34" charset="0"/>
              <a:buChar char="•"/>
            </a:pPr>
            <a:r>
              <a:rPr lang="en-US" dirty="0"/>
              <a:t>swelling of the liver and/or spleen</a:t>
            </a:r>
          </a:p>
          <a:p>
            <a:endParaRPr lang="tr-TR" dirty="0"/>
          </a:p>
        </p:txBody>
      </p:sp>
    </p:spTree>
    <p:extLst>
      <p:ext uri="{BB962C8B-B14F-4D97-AF65-F5344CB8AC3E}">
        <p14:creationId xmlns:p14="http://schemas.microsoft.com/office/powerpoint/2010/main" val="3304926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05538B9-DD61-4E9F-BC77-257974295A4A}"/>
              </a:ext>
            </a:extLst>
          </p:cNvPr>
          <p:cNvSpPr>
            <a:spLocks noGrp="1"/>
          </p:cNvSpPr>
          <p:nvPr>
            <p:ph type="title"/>
          </p:nvPr>
        </p:nvSpPr>
        <p:spPr/>
        <p:txBody>
          <a:bodyPr/>
          <a:lstStyle/>
          <a:p>
            <a:r>
              <a:rPr lang="tr-TR" dirty="0" err="1"/>
              <a:t>Treatment</a:t>
            </a:r>
            <a:r>
              <a:rPr lang="tr-TR" dirty="0"/>
              <a:t/>
            </a:r>
            <a:br>
              <a:rPr lang="tr-TR" dirty="0"/>
            </a:br>
            <a:endParaRPr lang="tr-TR" dirty="0"/>
          </a:p>
        </p:txBody>
      </p:sp>
      <p:sp>
        <p:nvSpPr>
          <p:cNvPr id="3" name="İçerik Yer Tutucusu 2">
            <a:extLst>
              <a:ext uri="{FF2B5EF4-FFF2-40B4-BE49-F238E27FC236}">
                <a16:creationId xmlns:a16="http://schemas.microsoft.com/office/drawing/2014/main" id="{9FECD3BE-E114-4F17-8690-0AE214C4D8CA}"/>
              </a:ext>
            </a:extLst>
          </p:cNvPr>
          <p:cNvSpPr>
            <a:spLocks noGrp="1"/>
          </p:cNvSpPr>
          <p:nvPr>
            <p:ph idx="1"/>
          </p:nvPr>
        </p:nvSpPr>
        <p:spPr/>
        <p:txBody>
          <a:bodyPr/>
          <a:lstStyle/>
          <a:p>
            <a:r>
              <a:rPr lang="en-US" dirty="0"/>
              <a:t>Before treatment begins, a diagnosis of brucellosis infection must be made by a doctor.</a:t>
            </a:r>
          </a:p>
          <a:p>
            <a:r>
              <a:rPr lang="en-US" u="sng" dirty="0"/>
              <a:t>Tests will be performed to look for bacteria in </a:t>
            </a:r>
            <a:r>
              <a:rPr lang="en-US" u="sng" dirty="0">
                <a:solidFill>
                  <a:schemeClr val="accent1"/>
                </a:solidFill>
              </a:rPr>
              <a:t>samples of blood, bone marrow, or other body fluids</a:t>
            </a:r>
            <a:r>
              <a:rPr lang="en-US" dirty="0"/>
              <a:t>. In addition, </a:t>
            </a:r>
            <a:r>
              <a:rPr lang="en-US" dirty="0">
                <a:solidFill>
                  <a:schemeClr val="accent2"/>
                </a:solidFill>
              </a:rPr>
              <a:t>a blood test can be performed to detect antibodies against the bacteria</a:t>
            </a:r>
            <a:r>
              <a:rPr lang="en-US" dirty="0"/>
              <a:t>.</a:t>
            </a:r>
          </a:p>
          <a:p>
            <a:r>
              <a:rPr lang="en-US" dirty="0"/>
              <a:t>Once a diagnosis is made, a doctor can prescribe antibiotics.</a:t>
            </a:r>
            <a:endParaRPr lang="tr-TR" dirty="0"/>
          </a:p>
          <a:p>
            <a:endParaRPr lang="en-US" dirty="0"/>
          </a:p>
          <a:p>
            <a:r>
              <a:rPr lang="en-US" dirty="0"/>
              <a:t>Depending on the timing of treatment and severity of illness, recovery may take a few weeks to several months. </a:t>
            </a:r>
            <a:r>
              <a:rPr lang="en-US" u="sng" dirty="0"/>
              <a:t>Death from brucellosis is rare</a:t>
            </a:r>
            <a:r>
              <a:rPr lang="en-US" dirty="0"/>
              <a:t>, occurring in no more than 2% of all cases.</a:t>
            </a:r>
          </a:p>
          <a:p>
            <a:endParaRPr lang="tr-TR" dirty="0"/>
          </a:p>
        </p:txBody>
      </p:sp>
    </p:spTree>
    <p:extLst>
      <p:ext uri="{BB962C8B-B14F-4D97-AF65-F5344CB8AC3E}">
        <p14:creationId xmlns:p14="http://schemas.microsoft.com/office/powerpoint/2010/main" val="563083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275792-5545-4B87-920C-A401295E6F57}"/>
              </a:ext>
            </a:extLst>
          </p:cNvPr>
          <p:cNvSpPr>
            <a:spLocks noGrp="1"/>
          </p:cNvSpPr>
          <p:nvPr>
            <p:ph type="title"/>
          </p:nvPr>
        </p:nvSpPr>
        <p:spPr/>
        <p:txBody>
          <a:bodyPr/>
          <a:lstStyle/>
          <a:p>
            <a:r>
              <a:rPr lang="tr-TR" dirty="0" err="1"/>
              <a:t>Prevention</a:t>
            </a:r>
            <a:r>
              <a:rPr lang="tr-TR" dirty="0"/>
              <a:t/>
            </a:r>
            <a:br>
              <a:rPr lang="tr-TR" dirty="0"/>
            </a:br>
            <a:endParaRPr lang="tr-TR" dirty="0"/>
          </a:p>
        </p:txBody>
      </p:sp>
      <p:sp>
        <p:nvSpPr>
          <p:cNvPr id="3" name="İçerik Yer Tutucusu 2">
            <a:extLst>
              <a:ext uri="{FF2B5EF4-FFF2-40B4-BE49-F238E27FC236}">
                <a16:creationId xmlns:a16="http://schemas.microsoft.com/office/drawing/2014/main" id="{2512648D-BFF9-4C23-B37C-0CA0A7D8097F}"/>
              </a:ext>
            </a:extLst>
          </p:cNvPr>
          <p:cNvSpPr>
            <a:spLocks noGrp="1"/>
          </p:cNvSpPr>
          <p:nvPr>
            <p:ph idx="1"/>
          </p:nvPr>
        </p:nvSpPr>
        <p:spPr/>
        <p:txBody>
          <a:bodyPr>
            <a:normAutofit/>
          </a:bodyPr>
          <a:lstStyle/>
          <a:p>
            <a:r>
              <a:rPr lang="en-US" sz="2400" dirty="0"/>
              <a:t>The best way to prevent brucellosis infection is to be sure you do not consume</a:t>
            </a:r>
            <a:r>
              <a:rPr lang="en-US" dirty="0"/>
              <a:t>:</a:t>
            </a:r>
          </a:p>
          <a:p>
            <a:pPr>
              <a:buFont typeface="Arial" panose="020B0604020202020204" pitchFamily="34" charset="0"/>
              <a:buChar char="•"/>
            </a:pPr>
            <a:r>
              <a:rPr lang="en-US" dirty="0">
                <a:solidFill>
                  <a:schemeClr val="accent2"/>
                </a:solidFill>
              </a:rPr>
              <a:t>undercooked meat</a:t>
            </a:r>
          </a:p>
          <a:p>
            <a:pPr>
              <a:buFont typeface="Arial" panose="020B0604020202020204" pitchFamily="34" charset="0"/>
              <a:buChar char="•"/>
            </a:pPr>
            <a:r>
              <a:rPr lang="en-US" dirty="0">
                <a:solidFill>
                  <a:schemeClr val="accent2"/>
                </a:solidFill>
              </a:rPr>
              <a:t>unpasteurized dairy products, including</a:t>
            </a:r>
            <a:r>
              <a:rPr lang="en-US" dirty="0"/>
              <a:t>:</a:t>
            </a:r>
          </a:p>
          <a:p>
            <a:pPr lvl="1"/>
            <a:r>
              <a:rPr lang="en-US" dirty="0"/>
              <a:t>milk</a:t>
            </a:r>
          </a:p>
          <a:p>
            <a:pPr lvl="1"/>
            <a:r>
              <a:rPr lang="en-US" dirty="0"/>
              <a:t>cheese</a:t>
            </a:r>
          </a:p>
          <a:p>
            <a:pPr lvl="1"/>
            <a:r>
              <a:rPr lang="en-US" dirty="0"/>
              <a:t>ice cream</a:t>
            </a:r>
          </a:p>
          <a:p>
            <a:pPr>
              <a:buFont typeface="Arial" panose="020B0604020202020204" pitchFamily="34" charset="0"/>
              <a:buChar char="•"/>
            </a:pPr>
            <a:r>
              <a:rPr lang="en-US" dirty="0"/>
              <a:t>People who handle animal tissues (such as hunters and animal herdsman) should protect themselves by using:</a:t>
            </a:r>
          </a:p>
          <a:p>
            <a:pPr lvl="1"/>
            <a:r>
              <a:rPr lang="en-US" dirty="0"/>
              <a:t>rubber gloves</a:t>
            </a:r>
          </a:p>
          <a:p>
            <a:pPr lvl="1"/>
            <a:r>
              <a:rPr lang="en-US" dirty="0"/>
              <a:t>goggles</a:t>
            </a:r>
          </a:p>
          <a:p>
            <a:pPr lvl="1"/>
            <a:r>
              <a:rPr lang="en-US" dirty="0"/>
              <a:t>gowns or aprons</a:t>
            </a:r>
          </a:p>
          <a:p>
            <a:endParaRPr lang="tr-TR" dirty="0"/>
          </a:p>
        </p:txBody>
      </p:sp>
    </p:spTree>
    <p:extLst>
      <p:ext uri="{BB962C8B-B14F-4D97-AF65-F5344CB8AC3E}">
        <p14:creationId xmlns:p14="http://schemas.microsoft.com/office/powerpoint/2010/main" val="3289469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BC7DF3-B0DF-46F2-BB42-1A57A29C9BE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AD510C-BE74-45A1-8343-CC19783F0CC8}"/>
              </a:ext>
            </a:extLst>
          </p:cNvPr>
          <p:cNvSpPr>
            <a:spLocks noGrp="1"/>
          </p:cNvSpPr>
          <p:nvPr>
            <p:ph idx="1"/>
          </p:nvPr>
        </p:nvSpPr>
        <p:spPr/>
        <p:txBody>
          <a:bodyPr/>
          <a:lstStyle/>
          <a:p>
            <a:r>
              <a:rPr lang="en-US" dirty="0"/>
              <a:t>Despite being endemic in Turkey, brucellosis remains under-diagnosed and under-reported.</a:t>
            </a:r>
            <a:endParaRPr lang="tr-TR" dirty="0"/>
          </a:p>
          <a:p>
            <a:r>
              <a:rPr lang="en-US" dirty="0"/>
              <a:t> </a:t>
            </a:r>
            <a:r>
              <a:rPr lang="en-US" dirty="0">
                <a:solidFill>
                  <a:schemeClr val="accent2"/>
                </a:solidFill>
              </a:rPr>
              <a:t>Adherence to traditional farming practices and lifestyles and the consumption of fresh dairy produce contribute to the high incidence of brucellosis</a:t>
            </a:r>
            <a:r>
              <a:rPr lang="en-US" dirty="0"/>
              <a:t>. </a:t>
            </a:r>
            <a:endParaRPr lang="tr-TR" dirty="0"/>
          </a:p>
          <a:p>
            <a:r>
              <a:rPr lang="en-US" dirty="0"/>
              <a:t>The successful implementation of a national brucellosis control program requires</a:t>
            </a:r>
            <a:r>
              <a:rPr lang="tr-TR" dirty="0"/>
              <a:t>;</a:t>
            </a:r>
            <a:r>
              <a:rPr lang="en-US" dirty="0"/>
              <a:t> </a:t>
            </a:r>
            <a:endParaRPr lang="tr-TR" dirty="0"/>
          </a:p>
          <a:p>
            <a:pPr lvl="1"/>
            <a:r>
              <a:rPr lang="en-US" dirty="0">
                <a:solidFill>
                  <a:schemeClr val="accent1"/>
                </a:solidFill>
              </a:rPr>
              <a:t>strong political will, </a:t>
            </a:r>
            <a:endParaRPr lang="tr-TR" dirty="0">
              <a:solidFill>
                <a:schemeClr val="accent1"/>
              </a:solidFill>
            </a:endParaRPr>
          </a:p>
          <a:p>
            <a:pPr lvl="1"/>
            <a:r>
              <a:rPr lang="en-US" dirty="0">
                <a:solidFill>
                  <a:schemeClr val="accent1"/>
                </a:solidFill>
              </a:rPr>
              <a:t>good funding, </a:t>
            </a:r>
            <a:endParaRPr lang="tr-TR" dirty="0">
              <a:solidFill>
                <a:schemeClr val="accent1"/>
              </a:solidFill>
            </a:endParaRPr>
          </a:p>
          <a:p>
            <a:pPr lvl="1"/>
            <a:r>
              <a:rPr lang="en-US" dirty="0">
                <a:solidFill>
                  <a:schemeClr val="accent1"/>
                </a:solidFill>
              </a:rPr>
              <a:t>collaboration </a:t>
            </a:r>
            <a:r>
              <a:rPr lang="tr-TR" dirty="0"/>
              <a:t>(</a:t>
            </a:r>
            <a:r>
              <a:rPr lang="en-US" dirty="0"/>
              <a:t>especially between the public health and veterinary sectors</a:t>
            </a:r>
            <a:r>
              <a:rPr lang="tr-TR" dirty="0"/>
              <a:t>)</a:t>
            </a:r>
            <a:r>
              <a:rPr lang="en-US" dirty="0"/>
              <a:t>. </a:t>
            </a:r>
            <a:endParaRPr lang="tr-TR" dirty="0"/>
          </a:p>
          <a:p>
            <a:r>
              <a:rPr lang="en-US" dirty="0"/>
              <a:t>Primary healthcare workers should always keep the symptoms of acute and chronic brucellosis in mind when treating patients</a:t>
            </a:r>
            <a:r>
              <a:rPr lang="tr-TR" dirty="0"/>
              <a:t>!</a:t>
            </a:r>
          </a:p>
        </p:txBody>
      </p:sp>
    </p:spTree>
    <p:extLst>
      <p:ext uri="{BB962C8B-B14F-4D97-AF65-F5344CB8AC3E}">
        <p14:creationId xmlns:p14="http://schemas.microsoft.com/office/powerpoint/2010/main" val="3764182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2579DAE-C141-48DB-810E-C070C30081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02FD90C3-6350-4D5B-9738-6E94EDF30F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41497DE5-0939-4D1D-9350-0C5E1B209C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CCC70ED-6C63-4537-B7EB-51990D6C0A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76E24C1-2968-40DC-A36E-F6B85F0F07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çerik Yer Tutucusu 3" descr="metin, harita içeren bir resim&#10;&#10;Çok yüksek güvenilirlikle oluşturulmuş açıklama">
            <a:extLst>
              <a:ext uri="{FF2B5EF4-FFF2-40B4-BE49-F238E27FC236}">
                <a16:creationId xmlns:a16="http://schemas.microsoft.com/office/drawing/2014/main" id="{4086BD18-3D26-4888-AB3A-50B353A0B939}"/>
              </a:ext>
            </a:extLst>
          </p:cNvPr>
          <p:cNvPicPr>
            <a:picLocks noGrp="1" noChangeAspect="1"/>
          </p:cNvPicPr>
          <p:nvPr>
            <p:ph idx="1"/>
          </p:nvPr>
        </p:nvPicPr>
        <p:blipFill>
          <a:blip r:embed="rId2"/>
          <a:stretch>
            <a:fillRect/>
          </a:stretch>
        </p:blipFill>
        <p:spPr>
          <a:xfrm>
            <a:off x="925781" y="963981"/>
            <a:ext cx="10337292" cy="4923631"/>
          </a:xfrm>
          <a:prstGeom prst="rect">
            <a:avLst/>
          </a:prstGeom>
        </p:spPr>
      </p:pic>
      <p:sp>
        <p:nvSpPr>
          <p:cNvPr id="5" name="Konuşma Balonu: Dikdörtgen 4">
            <a:extLst>
              <a:ext uri="{FF2B5EF4-FFF2-40B4-BE49-F238E27FC236}">
                <a16:creationId xmlns:a16="http://schemas.microsoft.com/office/drawing/2014/main" id="{C022B776-3D93-4D7F-B3C8-78037CF76225}"/>
              </a:ext>
            </a:extLst>
          </p:cNvPr>
          <p:cNvSpPr/>
          <p:nvPr/>
        </p:nvSpPr>
        <p:spPr>
          <a:xfrm>
            <a:off x="6446621" y="713764"/>
            <a:ext cx="4119779" cy="864819"/>
          </a:xfrm>
          <a:prstGeom prst="wedgeRectCallout">
            <a:avLst>
              <a:gd name="adj1" fmla="val -36591"/>
              <a:gd name="adj2" fmla="val 993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err="1"/>
              <a:t>Zika</a:t>
            </a:r>
            <a:endParaRPr lang="tr-TR" sz="2000" b="1" dirty="0"/>
          </a:p>
          <a:p>
            <a:pPr algn="ctr"/>
            <a:r>
              <a:rPr lang="tr-TR" sz="2000" b="1" dirty="0" err="1"/>
              <a:t>Crimean-Congo</a:t>
            </a:r>
            <a:r>
              <a:rPr lang="tr-TR" sz="2000" b="1" dirty="0"/>
              <a:t> </a:t>
            </a:r>
            <a:r>
              <a:rPr lang="tr-TR" sz="2000" b="1" dirty="0" err="1"/>
              <a:t>Hemorrhagic</a:t>
            </a:r>
            <a:r>
              <a:rPr lang="tr-TR" sz="2000" b="1" dirty="0"/>
              <a:t> Fever</a:t>
            </a:r>
          </a:p>
        </p:txBody>
      </p:sp>
      <p:sp>
        <p:nvSpPr>
          <p:cNvPr id="6" name="Konuşma Balonu: Dikdörtgen 5">
            <a:extLst>
              <a:ext uri="{FF2B5EF4-FFF2-40B4-BE49-F238E27FC236}">
                <a16:creationId xmlns:a16="http://schemas.microsoft.com/office/drawing/2014/main" id="{760CBCDA-1D1B-4533-BE9F-7874215B5786}"/>
              </a:ext>
            </a:extLst>
          </p:cNvPr>
          <p:cNvSpPr/>
          <p:nvPr/>
        </p:nvSpPr>
        <p:spPr>
          <a:xfrm>
            <a:off x="111832" y="5840870"/>
            <a:ext cx="3846286" cy="936780"/>
          </a:xfrm>
          <a:prstGeom prst="wedgeRectCallout">
            <a:avLst>
              <a:gd name="adj1" fmla="val 44450"/>
              <a:gd name="adj2" fmla="val -7384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t>West </a:t>
            </a:r>
            <a:r>
              <a:rPr lang="tr-TR" sz="2400" b="1" dirty="0" err="1"/>
              <a:t>Nile</a:t>
            </a:r>
            <a:r>
              <a:rPr lang="tr-TR" sz="2400" b="1" dirty="0"/>
              <a:t> Fever</a:t>
            </a:r>
          </a:p>
          <a:p>
            <a:pPr algn="ctr"/>
            <a:r>
              <a:rPr lang="tr-TR" sz="2400" b="1" dirty="0" err="1"/>
              <a:t>Brucellosis</a:t>
            </a:r>
            <a:r>
              <a:rPr lang="tr-TR" sz="2400" b="1" dirty="0"/>
              <a:t> </a:t>
            </a:r>
          </a:p>
        </p:txBody>
      </p:sp>
    </p:spTree>
    <p:extLst>
      <p:ext uri="{BB962C8B-B14F-4D97-AF65-F5344CB8AC3E}">
        <p14:creationId xmlns:p14="http://schemas.microsoft.com/office/powerpoint/2010/main" val="3193309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7E772C-CDE0-4871-8809-3C15006745FD}"/>
              </a:ext>
            </a:extLst>
          </p:cNvPr>
          <p:cNvSpPr>
            <a:spLocks noGrp="1"/>
          </p:cNvSpPr>
          <p:nvPr>
            <p:ph type="title"/>
          </p:nvPr>
        </p:nvSpPr>
        <p:spPr/>
        <p:txBody>
          <a:bodyPr>
            <a:normAutofit/>
          </a:bodyPr>
          <a:lstStyle/>
          <a:p>
            <a:r>
              <a:rPr lang="tr-TR" u="sng" dirty="0" err="1">
                <a:solidFill>
                  <a:schemeClr val="accent1"/>
                </a:solidFill>
                <a:latin typeface="Lato"/>
                <a:hlinkClick r:id="rId2">
                  <a:extLst>
                    <a:ext uri="{A12FA001-AC4F-418D-AE19-62706E023703}">
                      <ahyp:hlinkClr xmlns:ahyp="http://schemas.microsoft.com/office/drawing/2018/hyperlinkcolor" xmlns="" val="tx"/>
                    </a:ext>
                  </a:extLst>
                </a:hlinkClick>
              </a:rPr>
              <a:t>Crimean-Congo</a:t>
            </a:r>
            <a:r>
              <a:rPr lang="tr-TR" u="sng" dirty="0">
                <a:solidFill>
                  <a:schemeClr val="accent1"/>
                </a:solidFill>
                <a:latin typeface="Lato"/>
                <a:hlinkClick r:id="rId2">
                  <a:extLst>
                    <a:ext uri="{A12FA001-AC4F-418D-AE19-62706E023703}">
                      <ahyp:hlinkClr xmlns:ahyp="http://schemas.microsoft.com/office/drawing/2018/hyperlinkcolor" xmlns="" val="tx"/>
                    </a:ext>
                  </a:extLst>
                </a:hlinkClick>
              </a:rPr>
              <a:t> </a:t>
            </a:r>
            <a:r>
              <a:rPr lang="tr-TR" u="sng" dirty="0" err="1">
                <a:solidFill>
                  <a:schemeClr val="accent1"/>
                </a:solidFill>
                <a:latin typeface="Lato"/>
                <a:hlinkClick r:id="rId2">
                  <a:extLst>
                    <a:ext uri="{A12FA001-AC4F-418D-AE19-62706E023703}">
                      <ahyp:hlinkClr xmlns:ahyp="http://schemas.microsoft.com/office/drawing/2018/hyperlinkcolor" xmlns="" val="tx"/>
                    </a:ext>
                  </a:extLst>
                </a:hlinkClick>
              </a:rPr>
              <a:t>Hemorrhagic</a:t>
            </a:r>
            <a:r>
              <a:rPr lang="tr-TR" u="sng" dirty="0">
                <a:solidFill>
                  <a:schemeClr val="accent1"/>
                </a:solidFill>
                <a:latin typeface="Lato"/>
                <a:hlinkClick r:id="rId2">
                  <a:extLst>
                    <a:ext uri="{A12FA001-AC4F-418D-AE19-62706E023703}">
                      <ahyp:hlinkClr xmlns:ahyp="http://schemas.microsoft.com/office/drawing/2018/hyperlinkcolor" xmlns="" val="tx"/>
                    </a:ext>
                  </a:extLst>
                </a:hlinkClick>
              </a:rPr>
              <a:t> Fever (CCHF)</a:t>
            </a:r>
            <a:endParaRPr lang="tr-TR" dirty="0">
              <a:solidFill>
                <a:schemeClr val="accent1"/>
              </a:solidFill>
            </a:endParaRPr>
          </a:p>
        </p:txBody>
      </p:sp>
      <p:sp>
        <p:nvSpPr>
          <p:cNvPr id="3" name="İçerik Yer Tutucusu 2">
            <a:extLst>
              <a:ext uri="{FF2B5EF4-FFF2-40B4-BE49-F238E27FC236}">
                <a16:creationId xmlns:a16="http://schemas.microsoft.com/office/drawing/2014/main" id="{04EA435D-EFB7-46E1-AED4-2634ACA95416}"/>
              </a:ext>
            </a:extLst>
          </p:cNvPr>
          <p:cNvSpPr>
            <a:spLocks noGrp="1"/>
          </p:cNvSpPr>
          <p:nvPr>
            <p:ph idx="1"/>
          </p:nvPr>
        </p:nvSpPr>
        <p:spPr>
          <a:xfrm>
            <a:off x="1097280" y="2072335"/>
            <a:ext cx="4137329" cy="4023360"/>
          </a:xfrm>
        </p:spPr>
        <p:txBody>
          <a:bodyPr/>
          <a:lstStyle/>
          <a:p>
            <a:r>
              <a:rPr lang="en-US" dirty="0">
                <a:solidFill>
                  <a:srgbClr val="505050"/>
                </a:solidFill>
                <a:latin typeface="Calibri" panose="020F0502020204030204" pitchFamily="34" charset="0"/>
              </a:rPr>
              <a:t>Crimean-Congo hemorrhagic fever (CCHF) is a </a:t>
            </a:r>
            <a:r>
              <a:rPr lang="en-US" dirty="0">
                <a:solidFill>
                  <a:schemeClr val="accent1"/>
                </a:solidFill>
                <a:latin typeface="Calibri" panose="020F0502020204030204" pitchFamily="34" charset="0"/>
              </a:rPr>
              <a:t>tick-borne viral disease </a:t>
            </a:r>
            <a:r>
              <a:rPr lang="en-US" dirty="0">
                <a:solidFill>
                  <a:srgbClr val="505050"/>
                </a:solidFill>
                <a:latin typeface="Calibri" panose="020F0502020204030204" pitchFamily="34" charset="0"/>
              </a:rPr>
              <a:t>of humans that </a:t>
            </a:r>
            <a:r>
              <a:rPr lang="en-US" u="sng" dirty="0">
                <a:solidFill>
                  <a:srgbClr val="505050"/>
                </a:solidFill>
                <a:latin typeface="Calibri" panose="020F0502020204030204" pitchFamily="34" charset="0"/>
              </a:rPr>
              <a:t>affects a wide geographic area</a:t>
            </a:r>
            <a:r>
              <a:rPr lang="en-US" dirty="0">
                <a:solidFill>
                  <a:srgbClr val="505050"/>
                </a:solidFill>
                <a:latin typeface="Calibri" panose="020F0502020204030204" pitchFamily="34" charset="0"/>
              </a:rPr>
              <a:t> of Africa and Eurasia, including Turkey, Iran, Pakistan, Afghanistan and Russia. Since the first detection of CCHF cases in Turkey in 2002, more than 9700 patients have been reported, with an overall mortality rate just under 5%</a:t>
            </a:r>
            <a:endParaRPr lang="tr-TR" dirty="0">
              <a:solidFill>
                <a:srgbClr val="505050"/>
              </a:solidFill>
              <a:latin typeface="Calibri" panose="020F0502020204030204" pitchFamily="34" charset="0"/>
            </a:endParaRPr>
          </a:p>
          <a:p>
            <a:endParaRPr lang="tr-TR" dirty="0"/>
          </a:p>
        </p:txBody>
      </p:sp>
      <p:pic>
        <p:nvPicPr>
          <p:cNvPr id="4" name="Resim 3">
            <a:extLst>
              <a:ext uri="{FF2B5EF4-FFF2-40B4-BE49-F238E27FC236}">
                <a16:creationId xmlns:a16="http://schemas.microsoft.com/office/drawing/2014/main" id="{0661F532-F47C-48AD-A5EA-04C2F7ECF12A}"/>
              </a:ext>
            </a:extLst>
          </p:cNvPr>
          <p:cNvPicPr>
            <a:picLocks noChangeAspect="1"/>
          </p:cNvPicPr>
          <p:nvPr/>
        </p:nvPicPr>
        <p:blipFill>
          <a:blip r:embed="rId3"/>
          <a:stretch>
            <a:fillRect/>
          </a:stretch>
        </p:blipFill>
        <p:spPr>
          <a:xfrm>
            <a:off x="6096000" y="1887315"/>
            <a:ext cx="5685577" cy="4393400"/>
          </a:xfrm>
          <a:prstGeom prst="rect">
            <a:avLst/>
          </a:prstGeom>
        </p:spPr>
      </p:pic>
    </p:spTree>
    <p:extLst>
      <p:ext uri="{BB962C8B-B14F-4D97-AF65-F5344CB8AC3E}">
        <p14:creationId xmlns:p14="http://schemas.microsoft.com/office/powerpoint/2010/main" val="147951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3C8689-66C0-4002-A42E-8C90270D77F6}"/>
              </a:ext>
            </a:extLst>
          </p:cNvPr>
          <p:cNvSpPr>
            <a:spLocks noGrp="1"/>
          </p:cNvSpPr>
          <p:nvPr>
            <p:ph type="title"/>
          </p:nvPr>
        </p:nvSpPr>
        <p:spPr/>
        <p:txBody>
          <a:bodyPr/>
          <a:lstStyle/>
          <a:p>
            <a:r>
              <a:rPr lang="tr-TR" dirty="0" err="1">
                <a:solidFill>
                  <a:srgbClr val="000000"/>
                </a:solidFill>
                <a:latin typeface="Lato"/>
              </a:rPr>
              <a:t>Signs</a:t>
            </a:r>
            <a:r>
              <a:rPr lang="tr-TR" dirty="0">
                <a:solidFill>
                  <a:srgbClr val="000000"/>
                </a:solidFill>
                <a:latin typeface="Lato"/>
              </a:rPr>
              <a:t> </a:t>
            </a:r>
            <a:r>
              <a:rPr lang="tr-TR" dirty="0" err="1">
                <a:solidFill>
                  <a:srgbClr val="000000"/>
                </a:solidFill>
                <a:latin typeface="Lato"/>
              </a:rPr>
              <a:t>and</a:t>
            </a:r>
            <a:r>
              <a:rPr lang="tr-TR" dirty="0">
                <a:solidFill>
                  <a:srgbClr val="000000"/>
                </a:solidFill>
                <a:latin typeface="Lato"/>
              </a:rPr>
              <a:t> </a:t>
            </a:r>
            <a:r>
              <a:rPr lang="tr-TR" dirty="0" err="1">
                <a:solidFill>
                  <a:srgbClr val="000000"/>
                </a:solidFill>
                <a:latin typeface="Lato"/>
              </a:rPr>
              <a:t>Symptoms</a:t>
            </a:r>
            <a:endParaRPr lang="tr-TR" dirty="0"/>
          </a:p>
        </p:txBody>
      </p:sp>
      <p:sp>
        <p:nvSpPr>
          <p:cNvPr id="3" name="İçerik Yer Tutucusu 2">
            <a:extLst>
              <a:ext uri="{FF2B5EF4-FFF2-40B4-BE49-F238E27FC236}">
                <a16:creationId xmlns:a16="http://schemas.microsoft.com/office/drawing/2014/main" id="{12D6EE3D-FEC4-47DD-8D41-19F5850EE938}"/>
              </a:ext>
            </a:extLst>
          </p:cNvPr>
          <p:cNvSpPr>
            <a:spLocks noGrp="1"/>
          </p:cNvSpPr>
          <p:nvPr>
            <p:ph idx="1"/>
          </p:nvPr>
        </p:nvSpPr>
        <p:spPr/>
        <p:txBody>
          <a:bodyPr>
            <a:normAutofit fontScale="92500" lnSpcReduction="20000"/>
          </a:bodyPr>
          <a:lstStyle/>
          <a:p>
            <a:r>
              <a:rPr lang="en-US" dirty="0">
                <a:solidFill>
                  <a:schemeClr val="tx1"/>
                </a:solidFill>
                <a:latin typeface="Calibri" panose="020F0502020204030204" pitchFamily="34" charset="0"/>
              </a:rPr>
              <a:t>Crimean-Congo hemorrhagic fever (CCHF) is an </a:t>
            </a:r>
            <a:r>
              <a:rPr lang="en-US" dirty="0">
                <a:solidFill>
                  <a:schemeClr val="accent1"/>
                </a:solidFill>
                <a:latin typeface="Calibri" panose="020F0502020204030204" pitchFamily="34" charset="0"/>
              </a:rPr>
              <a:t>acute illness affecting multiple organ systems and characterized by extensive ecchymosis, visceral bleeding, and hepatic dysfunction</a:t>
            </a:r>
            <a:r>
              <a:rPr lang="tr-TR" dirty="0">
                <a:solidFill>
                  <a:schemeClr val="accent1"/>
                </a:solidFill>
                <a:latin typeface="Calibri" panose="020F0502020204030204" pitchFamily="34" charset="0"/>
              </a:rPr>
              <a:t>.</a:t>
            </a:r>
          </a:p>
          <a:p>
            <a:r>
              <a:rPr lang="en-US" dirty="0">
                <a:solidFill>
                  <a:schemeClr val="tx1"/>
                </a:solidFill>
                <a:latin typeface="Calibri" panose="020F0502020204030204" pitchFamily="34" charset="0"/>
              </a:rPr>
              <a:t> </a:t>
            </a:r>
            <a:r>
              <a:rPr lang="en-US" u="sng" dirty="0">
                <a:solidFill>
                  <a:schemeClr val="tx1"/>
                </a:solidFill>
                <a:latin typeface="Calibri" panose="020F0502020204030204" pitchFamily="34" charset="0"/>
              </a:rPr>
              <a:t>initial signs and symptoms </a:t>
            </a:r>
            <a:r>
              <a:rPr lang="en-US" u="sng" dirty="0" err="1">
                <a:solidFill>
                  <a:schemeClr val="tx1"/>
                </a:solidFill>
                <a:latin typeface="Calibri" panose="020F0502020204030204" pitchFamily="34" charset="0"/>
              </a:rPr>
              <a:t>includ</a:t>
            </a:r>
            <a:r>
              <a:rPr lang="tr-TR" u="sng" dirty="0">
                <a:solidFill>
                  <a:schemeClr val="tx1"/>
                </a:solidFill>
                <a:latin typeface="Calibri" panose="020F0502020204030204" pitchFamily="34" charset="0"/>
              </a:rPr>
              <a:t>e</a:t>
            </a:r>
            <a:r>
              <a:rPr lang="en-US" u="sng" dirty="0">
                <a:solidFill>
                  <a:schemeClr val="tx1"/>
                </a:solidFill>
                <a:latin typeface="Calibri" panose="020F0502020204030204" pitchFamily="34" charset="0"/>
              </a:rPr>
              <a:t> </a:t>
            </a:r>
            <a:r>
              <a:rPr lang="en-US" u="sng" dirty="0">
                <a:solidFill>
                  <a:schemeClr val="accent1"/>
                </a:solidFill>
                <a:latin typeface="Calibri" panose="020F0502020204030204" pitchFamily="34" charset="0"/>
              </a:rPr>
              <a:t>headache, high fever, back pain, joint pain, stomach pain, and vomiting. Red eyes, a flushed face, a red throat, and petechiae (red spots) on the palate are common</a:t>
            </a:r>
            <a:r>
              <a:rPr lang="en-US" u="sng" dirty="0">
                <a:solidFill>
                  <a:schemeClr val="tx1"/>
                </a:solidFill>
                <a:latin typeface="Calibri" panose="020F0502020204030204" pitchFamily="34" charset="0"/>
              </a:rPr>
              <a:t>. Symptoms may also include jaundice, and in severe cases, changes in mood and sensory perception</a:t>
            </a:r>
            <a:r>
              <a:rPr lang="en-US" dirty="0">
                <a:solidFill>
                  <a:schemeClr val="tx1"/>
                </a:solidFill>
                <a:latin typeface="Calibri" panose="020F0502020204030204" pitchFamily="34" charset="0"/>
              </a:rPr>
              <a:t>.</a:t>
            </a:r>
          </a:p>
          <a:p>
            <a:r>
              <a:rPr lang="en-US" dirty="0">
                <a:solidFill>
                  <a:schemeClr val="tx1"/>
                </a:solidFill>
                <a:latin typeface="Calibri" panose="020F0502020204030204" pitchFamily="34" charset="0"/>
              </a:rPr>
              <a:t>As the illness progresses</a:t>
            </a:r>
            <a:r>
              <a:rPr lang="en-US" dirty="0">
                <a:solidFill>
                  <a:schemeClr val="accent2"/>
                </a:solidFill>
                <a:latin typeface="Calibri" panose="020F0502020204030204" pitchFamily="34" charset="0"/>
              </a:rPr>
              <a:t>, large areas of severe bruising, severe nosebleeds, and uncontrolled bleeding at injection sites can be seen</a:t>
            </a:r>
            <a:r>
              <a:rPr lang="en-US" dirty="0">
                <a:solidFill>
                  <a:schemeClr val="tx1"/>
                </a:solidFill>
                <a:latin typeface="Calibri" panose="020F0502020204030204" pitchFamily="34" charset="0"/>
              </a:rPr>
              <a:t>, beginning on about the fourth day of illness and lasting for about two weeks. In documented outbreaks of CCHF, fatality rates in hospitalized patients have ranged from 9% to as high as 50%.</a:t>
            </a:r>
          </a:p>
          <a:p>
            <a:r>
              <a:rPr lang="en-US" dirty="0">
                <a:solidFill>
                  <a:schemeClr val="tx1"/>
                </a:solidFill>
                <a:latin typeface="Calibri" panose="020F0502020204030204" pitchFamily="34" charset="0"/>
              </a:rPr>
              <a:t>The long-term effects of CCHF infection have not been studied well enough in survivors to determine whether or not specific complications exist. </a:t>
            </a:r>
            <a:r>
              <a:rPr lang="en-US" dirty="0">
                <a:solidFill>
                  <a:schemeClr val="accent2"/>
                </a:solidFill>
                <a:latin typeface="Calibri" panose="020F0502020204030204" pitchFamily="34" charset="0"/>
              </a:rPr>
              <a:t>However, recovery is slow.</a:t>
            </a:r>
          </a:p>
          <a:p>
            <a:endParaRPr lang="tr-TR" dirty="0">
              <a:solidFill>
                <a:schemeClr val="accent2"/>
              </a:solidFill>
              <a:latin typeface="Calibri" panose="020F0502020204030204" pitchFamily="34" charset="0"/>
            </a:endParaRPr>
          </a:p>
          <a:p>
            <a:r>
              <a:rPr lang="en-US" dirty="0">
                <a:solidFill>
                  <a:schemeClr val="tx1"/>
                </a:solidFill>
                <a:latin typeface="Calibri" panose="020F0502020204030204" pitchFamily="34" charset="0"/>
              </a:rPr>
              <a:t>CCHF virus is </a:t>
            </a:r>
            <a:r>
              <a:rPr lang="en-US" u="sng" dirty="0">
                <a:solidFill>
                  <a:schemeClr val="tx1"/>
                </a:solidFill>
                <a:latin typeface="Calibri" panose="020F0502020204030204" pitchFamily="34" charset="0"/>
              </a:rPr>
              <a:t>transmitted to humans by </a:t>
            </a:r>
            <a:r>
              <a:rPr lang="en-US" u="sng" dirty="0">
                <a:solidFill>
                  <a:schemeClr val="accent2"/>
                </a:solidFill>
                <a:latin typeface="Calibri" panose="020F0502020204030204" pitchFamily="34" charset="0"/>
              </a:rPr>
              <a:t>bites of infected ticks</a:t>
            </a:r>
            <a:r>
              <a:rPr lang="en-US" dirty="0">
                <a:solidFill>
                  <a:schemeClr val="tx1"/>
                </a:solidFill>
                <a:latin typeface="Calibri" panose="020F0502020204030204" pitchFamily="34" charset="0"/>
              </a:rPr>
              <a:t>. CCHFV has also been </a:t>
            </a:r>
            <a:r>
              <a:rPr lang="en-US" u="sng" dirty="0">
                <a:solidFill>
                  <a:schemeClr val="tx1"/>
                </a:solidFill>
                <a:latin typeface="Calibri" panose="020F0502020204030204" pitchFamily="34" charset="0"/>
              </a:rPr>
              <a:t>transmitted to patients or </a:t>
            </a:r>
            <a:r>
              <a:rPr lang="en-US" u="sng" dirty="0" err="1">
                <a:solidFill>
                  <a:schemeClr val="tx1"/>
                </a:solidFill>
                <a:latin typeface="Calibri" panose="020F0502020204030204" pitchFamily="34" charset="0"/>
              </a:rPr>
              <a:t>viremic</a:t>
            </a:r>
            <a:r>
              <a:rPr lang="en-US" u="sng" dirty="0">
                <a:solidFill>
                  <a:schemeClr val="tx1"/>
                </a:solidFill>
                <a:latin typeface="Calibri" panose="020F0502020204030204" pitchFamily="34" charset="0"/>
              </a:rPr>
              <a:t> livestock through </a:t>
            </a:r>
            <a:r>
              <a:rPr lang="en-US" u="sng" dirty="0">
                <a:solidFill>
                  <a:schemeClr val="accent1"/>
                </a:solidFill>
                <a:latin typeface="Calibri" panose="020F0502020204030204" pitchFamily="34" charset="0"/>
              </a:rPr>
              <a:t>contact with blood or tissue</a:t>
            </a:r>
            <a:endParaRPr lang="tr-TR" u="sng"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2924570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32E2386-162D-46EA-8E9F-28D1E002829B}"/>
              </a:ext>
            </a:extLst>
          </p:cNvPr>
          <p:cNvSpPr>
            <a:spLocks noGrp="1"/>
          </p:cNvSpPr>
          <p:nvPr>
            <p:ph type="title"/>
          </p:nvPr>
        </p:nvSpPr>
        <p:spPr/>
        <p:txBody>
          <a:bodyPr/>
          <a:lstStyle/>
          <a:p>
            <a:r>
              <a:rPr lang="tr-TR" dirty="0" err="1">
                <a:solidFill>
                  <a:srgbClr val="000000"/>
                </a:solidFill>
                <a:latin typeface="Lato"/>
              </a:rPr>
              <a:t>Diagnosis</a:t>
            </a:r>
            <a:endParaRPr lang="tr-TR" dirty="0"/>
          </a:p>
        </p:txBody>
      </p:sp>
      <p:sp>
        <p:nvSpPr>
          <p:cNvPr id="3" name="İçerik Yer Tutucusu 2">
            <a:extLst>
              <a:ext uri="{FF2B5EF4-FFF2-40B4-BE49-F238E27FC236}">
                <a16:creationId xmlns:a16="http://schemas.microsoft.com/office/drawing/2014/main" id="{9495C36F-D483-4622-A9B4-B29A4261E2A4}"/>
              </a:ext>
            </a:extLst>
          </p:cNvPr>
          <p:cNvSpPr>
            <a:spLocks noGrp="1"/>
          </p:cNvSpPr>
          <p:nvPr>
            <p:ph idx="1"/>
          </p:nvPr>
        </p:nvSpPr>
        <p:spPr/>
        <p:txBody>
          <a:bodyPr>
            <a:normAutofit fontScale="92500" lnSpcReduction="10000"/>
          </a:bodyPr>
          <a:lstStyle/>
          <a:p>
            <a:r>
              <a:rPr lang="en-US" dirty="0">
                <a:solidFill>
                  <a:srgbClr val="000000"/>
                </a:solidFill>
                <a:latin typeface="Calibri" panose="020F0502020204030204" pitchFamily="34" charset="0"/>
              </a:rPr>
              <a:t>Laboratory tests that are used to diagnose CCHF include</a:t>
            </a:r>
            <a:r>
              <a:rPr lang="tr-TR" dirty="0">
                <a:solidFill>
                  <a:srgbClr val="000000"/>
                </a:solidFill>
                <a:latin typeface="Calibri" panose="020F0502020204030204" pitchFamily="34" charset="0"/>
              </a:rPr>
              <a:t>;</a:t>
            </a:r>
          </a:p>
          <a:p>
            <a:pPr>
              <a:buFont typeface="Arial" panose="020B0604020202020204" pitchFamily="34" charset="0"/>
              <a:buChar char="•"/>
            </a:pPr>
            <a:r>
              <a:rPr lang="en-US" dirty="0">
                <a:solidFill>
                  <a:srgbClr val="000000"/>
                </a:solidFill>
                <a:latin typeface="Calibri" panose="020F0502020204030204" pitchFamily="34" charset="0"/>
              </a:rPr>
              <a:t>antigen-capture enzyme-linked immunosorbent assay (ELISA), </a:t>
            </a:r>
            <a:endParaRPr lang="tr-TR" dirty="0">
              <a:solidFill>
                <a:srgbClr val="000000"/>
              </a:solidFill>
              <a:latin typeface="Calibri" panose="020F0502020204030204" pitchFamily="34" charset="0"/>
            </a:endParaRPr>
          </a:p>
          <a:p>
            <a:pPr>
              <a:buFont typeface="Arial" panose="020B0604020202020204" pitchFamily="34" charset="0"/>
              <a:buChar char="•"/>
            </a:pPr>
            <a:r>
              <a:rPr lang="en-US" dirty="0">
                <a:solidFill>
                  <a:srgbClr val="000000"/>
                </a:solidFill>
                <a:latin typeface="Calibri" panose="020F0502020204030204" pitchFamily="34" charset="0"/>
              </a:rPr>
              <a:t>real time polymerase chain reaction (RT-PCR), </a:t>
            </a:r>
            <a:endParaRPr lang="tr-TR" dirty="0">
              <a:solidFill>
                <a:srgbClr val="000000"/>
              </a:solidFill>
              <a:latin typeface="Calibri" panose="020F0502020204030204" pitchFamily="34" charset="0"/>
            </a:endParaRPr>
          </a:p>
          <a:p>
            <a:pPr>
              <a:buFont typeface="Arial" panose="020B0604020202020204" pitchFamily="34" charset="0"/>
              <a:buChar char="•"/>
            </a:pPr>
            <a:r>
              <a:rPr lang="en-US" dirty="0">
                <a:solidFill>
                  <a:srgbClr val="000000"/>
                </a:solidFill>
                <a:latin typeface="Calibri" panose="020F0502020204030204" pitchFamily="34" charset="0"/>
              </a:rPr>
              <a:t>virus isolation attempts, </a:t>
            </a:r>
            <a:endParaRPr lang="tr-TR" dirty="0">
              <a:solidFill>
                <a:srgbClr val="000000"/>
              </a:solidFill>
              <a:latin typeface="Calibri" panose="020F0502020204030204" pitchFamily="34" charset="0"/>
            </a:endParaRPr>
          </a:p>
          <a:p>
            <a:pPr>
              <a:buFont typeface="Arial" panose="020B0604020202020204" pitchFamily="34" charset="0"/>
              <a:buChar char="•"/>
            </a:pPr>
            <a:r>
              <a:rPr lang="en-US" dirty="0">
                <a:solidFill>
                  <a:srgbClr val="000000"/>
                </a:solidFill>
                <a:latin typeface="Calibri" panose="020F0502020204030204" pitchFamily="34" charset="0"/>
              </a:rPr>
              <a:t>detection of antibody by ELISA (IgG and IgM). </a:t>
            </a:r>
            <a:endParaRPr lang="tr-TR" dirty="0">
              <a:solidFill>
                <a:srgbClr val="000000"/>
              </a:solidFill>
              <a:latin typeface="Calibri" panose="020F0502020204030204" pitchFamily="34" charset="0"/>
            </a:endParaRPr>
          </a:p>
          <a:p>
            <a:r>
              <a:rPr lang="en-US" dirty="0">
                <a:solidFill>
                  <a:srgbClr val="000000"/>
                </a:solidFill>
                <a:latin typeface="Calibri" panose="020F0502020204030204" pitchFamily="34" charset="0"/>
              </a:rPr>
              <a:t>Laboratory diagnosis of a patient with a clinical history compatible with CCHF can be made during the </a:t>
            </a:r>
            <a:r>
              <a:rPr lang="en-US" u="sng" dirty="0">
                <a:solidFill>
                  <a:srgbClr val="000000"/>
                </a:solidFill>
                <a:latin typeface="Calibri" panose="020F0502020204030204" pitchFamily="34" charset="0"/>
              </a:rPr>
              <a:t>acute phase of the disease </a:t>
            </a:r>
            <a:r>
              <a:rPr lang="en-US" dirty="0">
                <a:solidFill>
                  <a:srgbClr val="000000"/>
                </a:solidFill>
                <a:latin typeface="Calibri" panose="020F0502020204030204" pitchFamily="34" charset="0"/>
              </a:rPr>
              <a:t>by using the </a:t>
            </a:r>
            <a:r>
              <a:rPr lang="en-US" u="sng" dirty="0">
                <a:solidFill>
                  <a:srgbClr val="000000"/>
                </a:solidFill>
                <a:latin typeface="Calibri" panose="020F0502020204030204" pitchFamily="34" charset="0"/>
              </a:rPr>
              <a:t>combination of</a:t>
            </a:r>
            <a:r>
              <a:rPr lang="en-US" dirty="0">
                <a:solidFill>
                  <a:srgbClr val="000000"/>
                </a:solidFill>
                <a:latin typeface="Calibri" panose="020F0502020204030204" pitchFamily="34" charset="0"/>
              </a:rPr>
              <a:t> detection of the viral antigen (</a:t>
            </a:r>
            <a:r>
              <a:rPr lang="en-US" dirty="0">
                <a:solidFill>
                  <a:schemeClr val="accent1"/>
                </a:solidFill>
                <a:latin typeface="Calibri" panose="020F0502020204030204" pitchFamily="34" charset="0"/>
              </a:rPr>
              <a:t>ELISA</a:t>
            </a:r>
            <a:r>
              <a:rPr lang="en-US" dirty="0">
                <a:solidFill>
                  <a:srgbClr val="000000"/>
                </a:solidFill>
                <a:latin typeface="Calibri" panose="020F0502020204030204" pitchFamily="34" charset="0"/>
              </a:rPr>
              <a:t> antigen capture), viral RNA sequence (</a:t>
            </a:r>
            <a:r>
              <a:rPr lang="en-US" dirty="0">
                <a:solidFill>
                  <a:schemeClr val="accent1"/>
                </a:solidFill>
                <a:latin typeface="Calibri" panose="020F0502020204030204" pitchFamily="34" charset="0"/>
              </a:rPr>
              <a:t>RT-PCR</a:t>
            </a:r>
            <a:r>
              <a:rPr lang="en-US" dirty="0">
                <a:solidFill>
                  <a:srgbClr val="000000"/>
                </a:solidFill>
                <a:latin typeface="Calibri" panose="020F0502020204030204" pitchFamily="34" charset="0"/>
              </a:rPr>
              <a:t>) in the blood or in tissues collected from a fatal case and </a:t>
            </a:r>
            <a:r>
              <a:rPr lang="en-US" dirty="0">
                <a:solidFill>
                  <a:schemeClr val="accent1"/>
                </a:solidFill>
                <a:latin typeface="Calibri" panose="020F0502020204030204" pitchFamily="34" charset="0"/>
              </a:rPr>
              <a:t>virus isolation. </a:t>
            </a:r>
            <a:endParaRPr lang="tr-TR" dirty="0">
              <a:solidFill>
                <a:schemeClr val="accent1"/>
              </a:solidFill>
              <a:latin typeface="Calibri" panose="020F0502020204030204" pitchFamily="34" charset="0"/>
            </a:endParaRPr>
          </a:p>
          <a:p>
            <a:r>
              <a:rPr lang="en-US" dirty="0">
                <a:solidFill>
                  <a:srgbClr val="000000"/>
                </a:solidFill>
                <a:latin typeface="Calibri" panose="020F0502020204030204" pitchFamily="34" charset="0"/>
              </a:rPr>
              <a:t>Immunohistochemical staining can also show evidence of viral antigen in formalin-fixed tissues. Later in the course of the disease, in people surviving, antibodies can be found in the blood. But antigen, viral RNA and virus are no more present and detectable.</a:t>
            </a:r>
            <a:endParaRPr lang="tr-TR" dirty="0">
              <a:latin typeface="Calibri" panose="020F0502020204030204" pitchFamily="34" charset="0"/>
            </a:endParaRPr>
          </a:p>
        </p:txBody>
      </p:sp>
    </p:spTree>
    <p:extLst>
      <p:ext uri="{BB962C8B-B14F-4D97-AF65-F5344CB8AC3E}">
        <p14:creationId xmlns:p14="http://schemas.microsoft.com/office/powerpoint/2010/main" val="380039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EE95D1C-2C3D-4BF4-9FF8-7ED506AB9EE7}"/>
              </a:ext>
            </a:extLst>
          </p:cNvPr>
          <p:cNvSpPr>
            <a:spLocks noGrp="1"/>
          </p:cNvSpPr>
          <p:nvPr>
            <p:ph type="title"/>
          </p:nvPr>
        </p:nvSpPr>
        <p:spPr/>
        <p:txBody>
          <a:bodyPr/>
          <a:lstStyle/>
          <a:p>
            <a:r>
              <a:rPr lang="en-US" dirty="0"/>
              <a:t>Treatment</a:t>
            </a:r>
            <a:br>
              <a:rPr lang="en-US" dirty="0"/>
            </a:br>
            <a:endParaRPr lang="tr-TR" dirty="0"/>
          </a:p>
        </p:txBody>
      </p:sp>
      <p:sp>
        <p:nvSpPr>
          <p:cNvPr id="3" name="İçerik Yer Tutucusu 2">
            <a:extLst>
              <a:ext uri="{FF2B5EF4-FFF2-40B4-BE49-F238E27FC236}">
                <a16:creationId xmlns:a16="http://schemas.microsoft.com/office/drawing/2014/main" id="{963ED78C-873B-40E4-B51E-A26207796304}"/>
              </a:ext>
            </a:extLst>
          </p:cNvPr>
          <p:cNvSpPr>
            <a:spLocks noGrp="1"/>
          </p:cNvSpPr>
          <p:nvPr>
            <p:ph idx="1"/>
          </p:nvPr>
        </p:nvSpPr>
        <p:spPr/>
        <p:txBody>
          <a:bodyPr>
            <a:normAutofit fontScale="92500" lnSpcReduction="10000"/>
          </a:bodyPr>
          <a:lstStyle/>
          <a:p>
            <a:r>
              <a:rPr lang="en-US" dirty="0"/>
              <a:t>Treatment for CCHF is </a:t>
            </a:r>
            <a:r>
              <a:rPr lang="en-US" dirty="0">
                <a:solidFill>
                  <a:schemeClr val="accent1"/>
                </a:solidFill>
              </a:rPr>
              <a:t>primarily supportive</a:t>
            </a:r>
            <a:r>
              <a:rPr lang="en-US" dirty="0"/>
              <a:t>. </a:t>
            </a:r>
            <a:endParaRPr lang="tr-TR" dirty="0"/>
          </a:p>
          <a:p>
            <a:r>
              <a:rPr lang="en-US" dirty="0"/>
              <a:t>Care should include </a:t>
            </a:r>
            <a:r>
              <a:rPr lang="tr-TR" dirty="0"/>
              <a:t>;</a:t>
            </a:r>
          </a:p>
          <a:p>
            <a:pPr lvl="1">
              <a:buFont typeface="Courier New" panose="02070309020205020404" pitchFamily="49" charset="0"/>
              <a:buChar char="o"/>
            </a:pPr>
            <a:r>
              <a:rPr lang="en-US" dirty="0"/>
              <a:t>careful attention to fluid balance and correction of electrolyte abnormalities,</a:t>
            </a:r>
            <a:endParaRPr lang="tr-TR" dirty="0"/>
          </a:p>
          <a:p>
            <a:pPr lvl="1">
              <a:buFont typeface="Courier New" panose="02070309020205020404" pitchFamily="49" charset="0"/>
              <a:buChar char="o"/>
            </a:pPr>
            <a:r>
              <a:rPr lang="en-US" dirty="0"/>
              <a:t>oxygenation and hemodynamic support, </a:t>
            </a:r>
            <a:endParaRPr lang="tr-TR" dirty="0"/>
          </a:p>
          <a:p>
            <a:pPr lvl="1">
              <a:buFont typeface="Courier New" panose="02070309020205020404" pitchFamily="49" charset="0"/>
              <a:buChar char="o"/>
            </a:pPr>
            <a:r>
              <a:rPr lang="en-US" dirty="0"/>
              <a:t>appropriate treatment of secondary infections. </a:t>
            </a:r>
            <a:endParaRPr lang="tr-TR" dirty="0"/>
          </a:p>
          <a:p>
            <a:r>
              <a:rPr lang="en-US" dirty="0"/>
              <a:t>The virus is sensitive in vitro to the antiviral drug </a:t>
            </a:r>
            <a:r>
              <a:rPr lang="en-US" dirty="0">
                <a:solidFill>
                  <a:schemeClr val="accent1"/>
                </a:solidFill>
              </a:rPr>
              <a:t>ribavirin</a:t>
            </a:r>
            <a:r>
              <a:rPr lang="en-US" dirty="0"/>
              <a:t>. It has been used in the treatment of CCHF patients reportedly with some benefit.</a:t>
            </a:r>
          </a:p>
          <a:p>
            <a:endParaRPr lang="en-US" dirty="0"/>
          </a:p>
          <a:p>
            <a:r>
              <a:rPr lang="en-US" sz="4000" dirty="0"/>
              <a:t>Recovery</a:t>
            </a:r>
          </a:p>
          <a:p>
            <a:r>
              <a:rPr lang="en-US" dirty="0"/>
              <a:t>The long-term effects of CCHF infection have not been studied well enough in survivors to determine whether or not specific complications exist. </a:t>
            </a:r>
            <a:r>
              <a:rPr lang="en-US" dirty="0">
                <a:solidFill>
                  <a:schemeClr val="accent1"/>
                </a:solidFill>
              </a:rPr>
              <a:t>However, recovery is slow</a:t>
            </a:r>
            <a:r>
              <a:rPr lang="en-US" dirty="0"/>
              <a:t>.</a:t>
            </a:r>
            <a:endParaRPr lang="tr-TR" dirty="0"/>
          </a:p>
        </p:txBody>
      </p:sp>
    </p:spTree>
    <p:extLst>
      <p:ext uri="{BB962C8B-B14F-4D97-AF65-F5344CB8AC3E}">
        <p14:creationId xmlns:p14="http://schemas.microsoft.com/office/powerpoint/2010/main" val="3852500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FDD16EB-0458-4EFB-B34F-4328691B44A9}"/>
              </a:ext>
            </a:extLst>
          </p:cNvPr>
          <p:cNvSpPr>
            <a:spLocks noGrp="1"/>
          </p:cNvSpPr>
          <p:nvPr>
            <p:ph type="title"/>
          </p:nvPr>
        </p:nvSpPr>
        <p:spPr/>
        <p:txBody>
          <a:bodyPr/>
          <a:lstStyle/>
          <a:p>
            <a:r>
              <a:rPr lang="tr-TR" dirty="0" err="1"/>
              <a:t>Prevention</a:t>
            </a:r>
            <a:endParaRPr lang="tr-TR" dirty="0"/>
          </a:p>
        </p:txBody>
      </p:sp>
      <p:sp>
        <p:nvSpPr>
          <p:cNvPr id="3" name="İçerik Yer Tutucusu 2">
            <a:extLst>
              <a:ext uri="{FF2B5EF4-FFF2-40B4-BE49-F238E27FC236}">
                <a16:creationId xmlns:a16="http://schemas.microsoft.com/office/drawing/2014/main" id="{E743AA1A-E4E4-4796-B80B-6315C114BD67}"/>
              </a:ext>
            </a:extLst>
          </p:cNvPr>
          <p:cNvSpPr>
            <a:spLocks noGrp="1"/>
          </p:cNvSpPr>
          <p:nvPr>
            <p:ph idx="1"/>
          </p:nvPr>
        </p:nvSpPr>
        <p:spPr/>
        <p:txBody>
          <a:bodyPr>
            <a:normAutofit/>
          </a:bodyPr>
          <a:lstStyle/>
          <a:p>
            <a:pPr>
              <a:buFont typeface="Arial" panose="020B0604020202020204" pitchFamily="34" charset="0"/>
              <a:buChar char="•"/>
            </a:pPr>
            <a:r>
              <a:rPr lang="en-US" dirty="0"/>
              <a:t>Agricultural workers and others working with animals should use </a:t>
            </a:r>
            <a:r>
              <a:rPr lang="en-US" dirty="0">
                <a:solidFill>
                  <a:schemeClr val="accent1"/>
                </a:solidFill>
              </a:rPr>
              <a:t>insect repellent </a:t>
            </a:r>
            <a:r>
              <a:rPr lang="en-US" dirty="0"/>
              <a:t>on exposed skin and clothing. </a:t>
            </a:r>
            <a:endParaRPr lang="tr-TR" dirty="0"/>
          </a:p>
          <a:p>
            <a:pPr>
              <a:buFont typeface="Arial" panose="020B0604020202020204" pitchFamily="34" charset="0"/>
              <a:buChar char="•"/>
            </a:pPr>
            <a:r>
              <a:rPr lang="en-US" u="sng" dirty="0"/>
              <a:t>Wearing gloves and other protective clothing is recommended</a:t>
            </a:r>
            <a:r>
              <a:rPr lang="en-US" dirty="0"/>
              <a:t>. </a:t>
            </a:r>
            <a:endParaRPr lang="tr-TR" dirty="0"/>
          </a:p>
          <a:p>
            <a:pPr>
              <a:buFont typeface="Arial" panose="020B0604020202020204" pitchFamily="34" charset="0"/>
              <a:buChar char="•"/>
            </a:pPr>
            <a:r>
              <a:rPr lang="en-US" dirty="0"/>
              <a:t>Individuals should also </a:t>
            </a:r>
            <a:r>
              <a:rPr lang="en-US" u="sng" dirty="0"/>
              <a:t>avoid contact with the blood and body fluids of livestock or humans who show symptoms of infection</a:t>
            </a:r>
            <a:r>
              <a:rPr lang="en-US" dirty="0"/>
              <a:t>. </a:t>
            </a:r>
            <a:endParaRPr lang="tr-TR" dirty="0"/>
          </a:p>
          <a:p>
            <a:pPr>
              <a:buFont typeface="Arial" panose="020B0604020202020204" pitchFamily="34" charset="0"/>
              <a:buChar char="•"/>
            </a:pPr>
            <a:r>
              <a:rPr lang="en-US" dirty="0"/>
              <a:t>It is important for healthcare workers to use proper infection control precautions to prevent occupational exposure.</a:t>
            </a:r>
          </a:p>
          <a:p>
            <a:r>
              <a:rPr lang="en-US" dirty="0"/>
              <a:t>there is no safe and effective vaccine currently available for human use. Further research is needed to develop these potential vaccines as well as determine the efficacy of different treatment options including ribavirin and other antiviral drugs.</a:t>
            </a:r>
          </a:p>
          <a:p>
            <a:endParaRPr lang="tr-TR" dirty="0"/>
          </a:p>
        </p:txBody>
      </p:sp>
    </p:spTree>
    <p:extLst>
      <p:ext uri="{BB962C8B-B14F-4D97-AF65-F5344CB8AC3E}">
        <p14:creationId xmlns:p14="http://schemas.microsoft.com/office/powerpoint/2010/main" val="3242213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A2F00D1-A043-4457-A17D-292A10EA4FD0}"/>
              </a:ext>
            </a:extLst>
          </p:cNvPr>
          <p:cNvSpPr>
            <a:spLocks noGrp="1"/>
          </p:cNvSpPr>
          <p:nvPr>
            <p:ph type="title"/>
          </p:nvPr>
        </p:nvSpPr>
        <p:spPr/>
        <p:txBody>
          <a:bodyPr>
            <a:normAutofit/>
          </a:bodyPr>
          <a:lstStyle/>
          <a:p>
            <a:r>
              <a:rPr lang="tr-TR" sz="7200" b="1" dirty="0" err="1">
                <a:solidFill>
                  <a:schemeClr val="accent1"/>
                </a:solidFill>
              </a:rPr>
              <a:t>Brucellosis</a:t>
            </a:r>
            <a:r>
              <a:rPr lang="tr-TR" sz="7200" b="1" dirty="0">
                <a:solidFill>
                  <a:schemeClr val="accent1"/>
                </a:solidFill>
              </a:rPr>
              <a:t> </a:t>
            </a:r>
          </a:p>
        </p:txBody>
      </p:sp>
      <p:sp>
        <p:nvSpPr>
          <p:cNvPr id="3" name="İçerik Yer Tutucusu 2">
            <a:extLst>
              <a:ext uri="{FF2B5EF4-FFF2-40B4-BE49-F238E27FC236}">
                <a16:creationId xmlns:a16="http://schemas.microsoft.com/office/drawing/2014/main" id="{3A57D39C-BB0A-4A0E-B285-9F0853394B54}"/>
              </a:ext>
            </a:extLst>
          </p:cNvPr>
          <p:cNvSpPr>
            <a:spLocks noGrp="1"/>
          </p:cNvSpPr>
          <p:nvPr>
            <p:ph idx="1"/>
          </p:nvPr>
        </p:nvSpPr>
        <p:spPr>
          <a:xfrm>
            <a:off x="1245704" y="1845734"/>
            <a:ext cx="9607826" cy="4023360"/>
          </a:xfrm>
        </p:spPr>
        <p:txBody>
          <a:bodyPr/>
          <a:lstStyle/>
          <a:p>
            <a:r>
              <a:rPr lang="en-US" dirty="0"/>
              <a:t>Although almost a century has gone by since its first description in the country, </a:t>
            </a:r>
            <a:r>
              <a:rPr lang="en-US" dirty="0">
                <a:hlinkClick r:id="rId2" tooltip="Learn more about Turkey (Bird)"/>
              </a:rPr>
              <a:t>Turkey</a:t>
            </a:r>
            <a:r>
              <a:rPr lang="tr-TR" dirty="0"/>
              <a:t> </a:t>
            </a:r>
            <a:r>
              <a:rPr lang="en-US" dirty="0"/>
              <a:t>has not been able to eradicate </a:t>
            </a:r>
            <a:r>
              <a:rPr lang="en-US" dirty="0">
                <a:hlinkClick r:id="rId3" tooltip="Learn more about Brucellosis"/>
              </a:rPr>
              <a:t>brucellosis</a:t>
            </a:r>
            <a:r>
              <a:rPr lang="en-US" dirty="0"/>
              <a:t>, which remains a major public health problem</a:t>
            </a:r>
            <a:r>
              <a:rPr lang="tr-TR" dirty="0"/>
              <a:t>.</a:t>
            </a:r>
          </a:p>
          <a:p>
            <a:r>
              <a:rPr lang="en-US" dirty="0"/>
              <a:t>Brucellosis is an </a:t>
            </a:r>
            <a:r>
              <a:rPr lang="en-US" dirty="0">
                <a:solidFill>
                  <a:schemeClr val="accent1"/>
                </a:solidFill>
              </a:rPr>
              <a:t>infectious disease caused by bacteria</a:t>
            </a:r>
            <a:r>
              <a:rPr lang="en-US" dirty="0"/>
              <a:t>.</a:t>
            </a:r>
          </a:p>
          <a:p>
            <a:r>
              <a:rPr lang="en-US" dirty="0"/>
              <a:t>People can get the disease when they are in </a:t>
            </a:r>
            <a:r>
              <a:rPr lang="en-US" dirty="0">
                <a:solidFill>
                  <a:schemeClr val="accent1"/>
                </a:solidFill>
              </a:rPr>
              <a:t>contact with infected animals or animal products contaminated with the bacteria</a:t>
            </a:r>
            <a:r>
              <a:rPr lang="en-US" dirty="0"/>
              <a:t>. Animals that are most commonly infected include </a:t>
            </a:r>
            <a:r>
              <a:rPr lang="en-US" u="sng" dirty="0"/>
              <a:t>sheep, cattle, goats, pigs, and dogs</a:t>
            </a:r>
            <a:r>
              <a:rPr lang="en-US" dirty="0"/>
              <a:t>, among others</a:t>
            </a:r>
          </a:p>
          <a:p>
            <a:endParaRPr lang="tr-TR" dirty="0"/>
          </a:p>
          <a:p>
            <a:endParaRPr lang="tr-TR" dirty="0"/>
          </a:p>
        </p:txBody>
      </p:sp>
    </p:spTree>
    <p:extLst>
      <p:ext uri="{BB962C8B-B14F-4D97-AF65-F5344CB8AC3E}">
        <p14:creationId xmlns:p14="http://schemas.microsoft.com/office/powerpoint/2010/main" val="634323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6A53873-F437-40F4-82C1-373DAC3882CC}"/>
              </a:ext>
            </a:extLst>
          </p:cNvPr>
          <p:cNvSpPr>
            <a:spLocks noGrp="1"/>
          </p:cNvSpPr>
          <p:nvPr>
            <p:ph type="title"/>
          </p:nvPr>
        </p:nvSpPr>
        <p:spPr/>
        <p:txBody>
          <a:bodyPr/>
          <a:lstStyle/>
          <a:p>
            <a:r>
              <a:rPr lang="tr-TR" dirty="0" err="1"/>
              <a:t>Transmission</a:t>
            </a:r>
            <a:endParaRPr lang="tr-TR" dirty="0"/>
          </a:p>
        </p:txBody>
      </p:sp>
      <p:sp>
        <p:nvSpPr>
          <p:cNvPr id="3" name="İçerik Yer Tutucusu 2">
            <a:extLst>
              <a:ext uri="{FF2B5EF4-FFF2-40B4-BE49-F238E27FC236}">
                <a16:creationId xmlns:a16="http://schemas.microsoft.com/office/drawing/2014/main" id="{3344F49D-0043-4734-862E-08A1FF62F8D5}"/>
              </a:ext>
            </a:extLst>
          </p:cNvPr>
          <p:cNvSpPr>
            <a:spLocks noGrp="1"/>
          </p:cNvSpPr>
          <p:nvPr>
            <p:ph idx="1"/>
          </p:nvPr>
        </p:nvSpPr>
        <p:spPr/>
        <p:txBody>
          <a:bodyPr/>
          <a:lstStyle/>
          <a:p>
            <a:pPr>
              <a:buFont typeface="Arial" panose="020B0604020202020204" pitchFamily="34" charset="0"/>
              <a:buChar char="•"/>
            </a:pPr>
            <a:r>
              <a:rPr lang="en-US" dirty="0">
                <a:solidFill>
                  <a:schemeClr val="accent2"/>
                </a:solidFill>
              </a:rPr>
              <a:t>Eating undercooked meat or consuming unpasteurized/raw dairy products</a:t>
            </a:r>
          </a:p>
          <a:p>
            <a:pPr>
              <a:buFont typeface="Arial" panose="020B0604020202020204" pitchFamily="34" charset="0"/>
              <a:buChar char="•"/>
            </a:pPr>
            <a:r>
              <a:rPr lang="en-US" dirty="0"/>
              <a:t>Breathing in the bacteria that cause brucellosis (inhalation)</a:t>
            </a:r>
          </a:p>
          <a:p>
            <a:pPr lvl="1"/>
            <a:r>
              <a:rPr lang="en-US" dirty="0"/>
              <a:t>people in laboratories that work with the bacteria</a:t>
            </a:r>
            <a:endParaRPr lang="tr-TR" dirty="0"/>
          </a:p>
          <a:p>
            <a:pPr>
              <a:buFont typeface="Arial" panose="020B0604020202020204" pitchFamily="34" charset="0"/>
              <a:buChar char="•"/>
            </a:pPr>
            <a:r>
              <a:rPr lang="en-US" dirty="0">
                <a:solidFill>
                  <a:schemeClr val="accent2"/>
                </a:solidFill>
              </a:rPr>
              <a:t>Bacteria entering the body through skin wounds or mucous membranes</a:t>
            </a:r>
          </a:p>
          <a:p>
            <a:pPr lvl="1"/>
            <a:r>
              <a:rPr lang="en-US" dirty="0"/>
              <a:t>slaughterhouse workers</a:t>
            </a:r>
          </a:p>
          <a:p>
            <a:pPr lvl="1"/>
            <a:r>
              <a:rPr lang="en-US" dirty="0"/>
              <a:t>meat-packing plant employees</a:t>
            </a:r>
          </a:p>
          <a:p>
            <a:pPr lvl="1"/>
            <a:r>
              <a:rPr lang="en-US" dirty="0"/>
              <a:t>veterinarians</a:t>
            </a:r>
          </a:p>
          <a:p>
            <a:pPr lvl="1"/>
            <a:r>
              <a:rPr lang="en-US" dirty="0"/>
              <a:t>People who hunt animals may also be at risk</a:t>
            </a:r>
            <a:endParaRPr lang="tr-TR" dirty="0"/>
          </a:p>
        </p:txBody>
      </p:sp>
    </p:spTree>
    <p:extLst>
      <p:ext uri="{BB962C8B-B14F-4D97-AF65-F5344CB8AC3E}">
        <p14:creationId xmlns:p14="http://schemas.microsoft.com/office/powerpoint/2010/main" val="89879649"/>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63</TotalTime>
  <Words>843</Words>
  <Application>Microsoft Office PowerPoint</Application>
  <PresentationFormat>Geniş ekran</PresentationFormat>
  <Paragraphs>94</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Courier New</vt:lpstr>
      <vt:lpstr>Lato</vt:lpstr>
      <vt:lpstr>Geçmişe bakış</vt:lpstr>
      <vt:lpstr>ZOONOTIC DISEASSES  IN TURKEY </vt:lpstr>
      <vt:lpstr>PowerPoint Sunusu</vt:lpstr>
      <vt:lpstr>Crimean-Congo Hemorrhagic Fever (CCHF)</vt:lpstr>
      <vt:lpstr>Signs and Symptoms</vt:lpstr>
      <vt:lpstr>Diagnosis</vt:lpstr>
      <vt:lpstr>Treatment </vt:lpstr>
      <vt:lpstr>Prevention</vt:lpstr>
      <vt:lpstr>Brucellosis </vt:lpstr>
      <vt:lpstr>Transmission</vt:lpstr>
      <vt:lpstr>Signs and Symptoms</vt:lpstr>
      <vt:lpstr>Treatment </vt:lpstr>
      <vt:lpstr>Prevention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ZOONOTIC DISEASSES  IN TURKEY </dc:title>
  <dc:creator>hazal özmen</dc:creator>
  <cp:lastModifiedBy>B</cp:lastModifiedBy>
  <cp:revision>8</cp:revision>
  <dcterms:created xsi:type="dcterms:W3CDTF">2018-12-14T11:38:19Z</dcterms:created>
  <dcterms:modified xsi:type="dcterms:W3CDTF">2019-01-31T06:11:48Z</dcterms:modified>
</cp:coreProperties>
</file>