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4" r:id="rId4"/>
    <p:sldId id="258" r:id="rId5"/>
    <p:sldId id="259" r:id="rId6"/>
    <p:sldId id="261" r:id="rId7"/>
    <p:sldId id="262" r:id="rId8"/>
    <p:sldId id="260" r:id="rId9"/>
    <p:sldId id="263"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showGuides="1">
      <p:cViewPr varScale="1">
        <p:scale>
          <a:sx n="75" d="100"/>
          <a:sy n="75" d="100"/>
        </p:scale>
        <p:origin x="1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5/10/2020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5/10/2020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5/10/2020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5/10/2020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5/10/2020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5/10/2020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5/10/2020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5/10/2020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r>
            <a:br>
              <a:rPr lang="tr-TR" dirty="0" smtClean="0"/>
            </a:br>
            <a:r>
              <a:rPr lang="tr-TR" b="1" dirty="0" smtClean="0"/>
              <a:t>MARKA YÖNETİMİ</a:t>
            </a:r>
            <a:endParaRPr lang="tr-TR" dirty="0"/>
          </a:p>
        </p:txBody>
      </p:sp>
    </p:spTree>
    <p:extLst>
      <p:ext uri="{BB962C8B-B14F-4D97-AF65-F5344CB8AC3E}">
        <p14:creationId xmlns:p14="http://schemas.microsoft.com/office/powerpoint/2010/main" val="1809199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055941" cy="6118470"/>
          </a:xfrm>
          <a:prstGeom prst="rect">
            <a:avLst/>
          </a:prstGeom>
        </p:spPr>
        <p:txBody>
          <a:bodyPr wrap="none">
            <a:spAutoFit/>
          </a:bodyPr>
          <a:lstStyle/>
          <a:p>
            <a:pPr algn="ctr">
              <a:lnSpc>
                <a:spcPct val="150000"/>
              </a:lnSpc>
            </a:pPr>
            <a:r>
              <a:rPr lang="tr-TR" sz="2400" b="1" dirty="0"/>
              <a:t>Global Marka Oluşturma </a:t>
            </a:r>
            <a:r>
              <a:rPr lang="tr-TR" sz="2400" b="1" dirty="0" smtClean="0"/>
              <a:t>Nedenleri</a:t>
            </a:r>
          </a:p>
          <a:p>
            <a:pPr marL="285750" indent="-285750" algn="just">
              <a:lnSpc>
                <a:spcPct val="150000"/>
              </a:lnSpc>
              <a:buFont typeface="Arial" panose="020B0604020202020204" pitchFamily="34" charset="0"/>
              <a:buChar char="•"/>
            </a:pPr>
            <a:r>
              <a:rPr lang="tr-TR" sz="2400" dirty="0" smtClean="0"/>
              <a:t>Yaşam </a:t>
            </a:r>
            <a:r>
              <a:rPr lang="tr-TR" sz="2400" dirty="0"/>
              <a:t>standardındaki </a:t>
            </a:r>
            <a:r>
              <a:rPr lang="tr-TR" sz="2400" dirty="0" smtClean="0"/>
              <a:t>yükselme</a:t>
            </a:r>
          </a:p>
          <a:p>
            <a:pPr marL="285750" indent="-285750" algn="just">
              <a:lnSpc>
                <a:spcPct val="150000"/>
              </a:lnSpc>
              <a:buFont typeface="Arial" panose="020B0604020202020204" pitchFamily="34" charset="0"/>
              <a:buChar char="•"/>
            </a:pPr>
            <a:r>
              <a:rPr lang="tr-TR" sz="2400" dirty="0" smtClean="0"/>
              <a:t>Tutundurma </a:t>
            </a:r>
            <a:r>
              <a:rPr lang="tr-TR" sz="2400" dirty="0"/>
              <a:t>çabalarını global pazarlarda kolayca yürütebilme </a:t>
            </a:r>
            <a:endParaRPr lang="tr-TR" sz="2400" dirty="0" smtClean="0"/>
          </a:p>
          <a:p>
            <a:pPr marL="285750" indent="-285750" algn="just">
              <a:lnSpc>
                <a:spcPct val="150000"/>
              </a:lnSpc>
              <a:buFont typeface="Arial" panose="020B0604020202020204" pitchFamily="34" charset="0"/>
              <a:buChar char="•"/>
            </a:pPr>
            <a:r>
              <a:rPr lang="tr-TR" sz="2400" dirty="0"/>
              <a:t>Perakendeci markalarına artan talep </a:t>
            </a:r>
            <a:endParaRPr lang="tr-TR" sz="2400" dirty="0" smtClean="0"/>
          </a:p>
          <a:p>
            <a:pPr marL="285750" indent="-285750" algn="just">
              <a:lnSpc>
                <a:spcPct val="150000"/>
              </a:lnSpc>
              <a:buFont typeface="Arial" panose="020B0604020202020204" pitchFamily="34" charset="0"/>
              <a:buChar char="•"/>
            </a:pPr>
            <a:r>
              <a:rPr lang="tr-TR" sz="2400" dirty="0"/>
              <a:t>Yerel pazarlarda artan rekabet </a:t>
            </a:r>
            <a:endParaRPr lang="tr-TR" sz="2400" dirty="0" smtClean="0"/>
          </a:p>
          <a:p>
            <a:pPr marL="285750" indent="-285750" algn="just">
              <a:lnSpc>
                <a:spcPct val="150000"/>
              </a:lnSpc>
              <a:buFont typeface="Arial" panose="020B0604020202020204" pitchFamily="34" charset="0"/>
              <a:buChar char="•"/>
            </a:pPr>
            <a:r>
              <a:rPr lang="tr-TR" sz="2400" dirty="0"/>
              <a:t>Diğer ülkelerdeki karlılık ve büyüme fırsatları </a:t>
            </a:r>
            <a:endParaRPr lang="tr-TR" sz="2400" dirty="0" smtClean="0"/>
          </a:p>
          <a:p>
            <a:pPr marL="285750" indent="-285750" algn="just">
              <a:lnSpc>
                <a:spcPct val="150000"/>
              </a:lnSpc>
              <a:buFont typeface="Arial" panose="020B0604020202020204" pitchFamily="34" charset="0"/>
              <a:buChar char="•"/>
            </a:pPr>
            <a:r>
              <a:rPr lang="tr-TR" sz="2400" dirty="0"/>
              <a:t>Ölçek ekonomisi yaratma isteği </a:t>
            </a:r>
            <a:endParaRPr lang="tr-TR" sz="2400" dirty="0" smtClean="0"/>
          </a:p>
          <a:p>
            <a:pPr marL="285750" indent="-285750" algn="just">
              <a:lnSpc>
                <a:spcPct val="150000"/>
              </a:lnSpc>
              <a:buFont typeface="Arial" panose="020B0604020202020204" pitchFamily="34" charset="0"/>
              <a:buChar char="•"/>
            </a:pPr>
            <a:r>
              <a:rPr lang="tr-TR" sz="2400" dirty="0"/>
              <a:t>Ulusal değerlerin öneminde azalma </a:t>
            </a:r>
            <a:endParaRPr lang="tr-TR" sz="2400" dirty="0" smtClean="0"/>
          </a:p>
          <a:p>
            <a:pPr marL="285750" indent="-285750" algn="just">
              <a:lnSpc>
                <a:spcPct val="150000"/>
              </a:lnSpc>
              <a:buFont typeface="Arial" panose="020B0604020202020204" pitchFamily="34" charset="0"/>
              <a:buChar char="•"/>
            </a:pPr>
            <a:r>
              <a:rPr lang="tr-TR" sz="2400" dirty="0"/>
              <a:t>Teknolojik gelişmeler </a:t>
            </a:r>
            <a:endParaRPr lang="tr-TR" sz="2400" dirty="0" smtClean="0"/>
          </a:p>
          <a:p>
            <a:pPr marL="285750" indent="-285750" algn="just">
              <a:lnSpc>
                <a:spcPct val="150000"/>
              </a:lnSpc>
              <a:buFont typeface="Arial" panose="020B0604020202020204" pitchFamily="34" charset="0"/>
              <a:buChar char="•"/>
            </a:pPr>
            <a:r>
              <a:rPr lang="tr-TR" sz="2400" dirty="0"/>
              <a:t>Tüketicilerin değişiklik arayışı </a:t>
            </a:r>
            <a:endParaRPr lang="tr-TR" sz="2400" dirty="0" smtClean="0"/>
          </a:p>
          <a:p>
            <a:pPr marL="285750" indent="-285750" algn="just">
              <a:lnSpc>
                <a:spcPct val="150000"/>
              </a:lnSpc>
              <a:buFont typeface="Arial" panose="020B0604020202020204" pitchFamily="34" charset="0"/>
              <a:buChar char="•"/>
            </a:pPr>
            <a:r>
              <a:rPr lang="tr-TR" sz="2400" dirty="0"/>
              <a:t>Küresel rekabetteki artış </a:t>
            </a:r>
          </a:p>
        </p:txBody>
      </p:sp>
    </p:spTree>
    <p:extLst>
      <p:ext uri="{BB962C8B-B14F-4D97-AF65-F5344CB8AC3E}">
        <p14:creationId xmlns:p14="http://schemas.microsoft.com/office/powerpoint/2010/main" val="15655393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b="1" dirty="0" smtClean="0"/>
              <a:t>KAYNAKÇA</a:t>
            </a:r>
            <a:endParaRPr lang="tr-TR" dirty="0"/>
          </a:p>
        </p:txBody>
      </p:sp>
      <p:sp>
        <p:nvSpPr>
          <p:cNvPr id="3" name="İçerik Yer Tutucusu 2"/>
          <p:cNvSpPr>
            <a:spLocks noGrp="1"/>
          </p:cNvSpPr>
          <p:nvPr>
            <p:ph idx="1"/>
          </p:nvPr>
        </p:nvSpPr>
        <p:spPr/>
        <p:txBody>
          <a:bodyPr/>
          <a:lstStyle/>
          <a:p>
            <a:r>
              <a:rPr lang="tr-TR" dirty="0"/>
              <a:t>KÜRESEL MARKALAR, YERELLİK VE KÜLTÜREL GÖSTERGELER, Ceyda </a:t>
            </a:r>
            <a:r>
              <a:rPr lang="tr-TR" dirty="0" smtClean="0"/>
              <a:t>DENEÇLİ, </a:t>
            </a:r>
            <a:r>
              <a:rPr lang="en-US" dirty="0"/>
              <a:t>The Turkish Online Journal of Design, Art and Communication - TOJDAC January 2013 Volume 3 Issue 1</a:t>
            </a:r>
          </a:p>
          <a:p>
            <a:r>
              <a:rPr lang="tr-TR" dirty="0"/>
              <a:t>KÜRESEL REKABETİN ZİHİNSEL İZDÜŞÜMÜ: KAVRAM SATMA, Elektronik Sosyal Bilimler Dergisi, BAHAR-2009 C.8 S.28 (175-186) </a:t>
            </a:r>
          </a:p>
          <a:p>
            <a:r>
              <a:rPr lang="tr-TR" dirty="0" smtClean="0"/>
              <a:t>Marka </a:t>
            </a:r>
            <a:r>
              <a:rPr lang="tr-TR" dirty="0"/>
              <a:t>Yönetimi, ATATÜRK ÜNİVERSİTESİ AÇIKÖĞRETİM FAKÜLTESİ YAYINI, ERZURUM, </a:t>
            </a:r>
            <a:r>
              <a:rPr lang="tr-TR" dirty="0" smtClean="0"/>
              <a:t>2020</a:t>
            </a:r>
          </a:p>
          <a:p>
            <a:r>
              <a:rPr lang="tr-TR" dirty="0" smtClean="0"/>
              <a:t>Marka </a:t>
            </a:r>
            <a:r>
              <a:rPr lang="tr-TR" dirty="0"/>
              <a:t>İletişimi Yönetimi, Hatun Boztepe Taşkıran, İstanbul Üniversitesi açık ve Uzaktan Eğitim Fakültesi</a:t>
            </a:r>
          </a:p>
          <a:p>
            <a:endParaRPr lang="tr-TR" dirty="0"/>
          </a:p>
        </p:txBody>
      </p:sp>
    </p:spTree>
    <p:extLst>
      <p:ext uri="{BB962C8B-B14F-4D97-AF65-F5344CB8AC3E}">
        <p14:creationId xmlns:p14="http://schemas.microsoft.com/office/powerpoint/2010/main" val="3000901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876300"/>
          </a:xfrm>
        </p:spPr>
        <p:txBody>
          <a:bodyPr>
            <a:normAutofit/>
          </a:bodyPr>
          <a:lstStyle/>
          <a:p>
            <a:r>
              <a:rPr lang="tr-TR" b="1" dirty="0" smtClean="0"/>
              <a:t>Global </a:t>
            </a:r>
            <a:r>
              <a:rPr lang="tr-TR" b="1" dirty="0"/>
              <a:t>Marka </a:t>
            </a:r>
            <a:r>
              <a:rPr lang="tr-TR" b="1" dirty="0" smtClean="0"/>
              <a:t>Yönetimi</a:t>
            </a:r>
            <a:endParaRPr lang="tr-TR" b="1" dirty="0"/>
          </a:p>
        </p:txBody>
      </p:sp>
      <p:sp>
        <p:nvSpPr>
          <p:cNvPr id="3" name="İçerik Yer Tutucusu 2"/>
          <p:cNvSpPr>
            <a:spLocks noGrp="1"/>
          </p:cNvSpPr>
          <p:nvPr>
            <p:ph idx="1"/>
          </p:nvPr>
        </p:nvSpPr>
        <p:spPr/>
        <p:txBody>
          <a:bodyPr>
            <a:noAutofit/>
          </a:bodyPr>
          <a:lstStyle/>
          <a:p>
            <a:pPr marL="0" indent="0" algn="just">
              <a:lnSpc>
                <a:spcPct val="150000"/>
              </a:lnSpc>
              <a:buNone/>
            </a:pPr>
            <a:r>
              <a:rPr lang="tr-TR" sz="2400" dirty="0" smtClean="0"/>
              <a:t>        </a:t>
            </a:r>
            <a:endParaRPr lang="tr-TR" sz="2400" dirty="0"/>
          </a:p>
        </p:txBody>
      </p:sp>
      <p:sp>
        <p:nvSpPr>
          <p:cNvPr id="4" name="Dikdörtgen 3"/>
          <p:cNvSpPr/>
          <p:nvPr/>
        </p:nvSpPr>
        <p:spPr>
          <a:xfrm>
            <a:off x="1371600" y="1562100"/>
            <a:ext cx="9798050" cy="5010474"/>
          </a:xfrm>
          <a:prstGeom prst="rect">
            <a:avLst/>
          </a:prstGeom>
        </p:spPr>
        <p:txBody>
          <a:bodyPr wrap="square">
            <a:spAutoFit/>
          </a:bodyPr>
          <a:lstStyle/>
          <a:p>
            <a:pPr algn="just">
              <a:lnSpc>
                <a:spcPct val="150000"/>
              </a:lnSpc>
            </a:pPr>
            <a:r>
              <a:rPr lang="tr-TR" sz="2400" dirty="0"/>
              <a:t>Tarihsel süreç bakımından incelendiğinde geçmişi 13.yüzyıla dayanan </a:t>
            </a:r>
            <a:r>
              <a:rPr lang="tr-TR" sz="2400" dirty="0" smtClean="0"/>
              <a:t>küreselleşme kavramının </a:t>
            </a:r>
            <a:r>
              <a:rPr lang="tr-TR" sz="2400" dirty="0"/>
              <a:t>20. yüzyılın ikinci yarısı itibariyle hız kazandığı görülmektedir. Küreselleşme </a:t>
            </a:r>
            <a:r>
              <a:rPr lang="tr-TR" sz="2400" dirty="0" smtClean="0"/>
              <a:t>ile pazarlama </a:t>
            </a:r>
            <a:r>
              <a:rPr lang="tr-TR" sz="2400" dirty="0"/>
              <a:t>dinamikleri oldukça değişmiştir. Bu değişikliklerin öncelikli olarak teknoloji </a:t>
            </a:r>
            <a:r>
              <a:rPr lang="tr-TR" sz="2400" dirty="0" smtClean="0"/>
              <a:t>ve tüketici </a:t>
            </a:r>
            <a:r>
              <a:rPr lang="tr-TR" sz="2400" dirty="0"/>
              <a:t>tercihlerinde gerçekleştiği </a:t>
            </a:r>
            <a:r>
              <a:rPr lang="tr-TR" sz="2400" dirty="0" smtClean="0"/>
              <a:t>görülmektedir. </a:t>
            </a:r>
            <a:r>
              <a:rPr lang="tr-TR" sz="2400" dirty="0"/>
              <a:t>Küreselleşmeyle birlikte ortadan kalkan sınırlar pazarlamacıları markalarını </a:t>
            </a:r>
            <a:r>
              <a:rPr lang="tr-TR" sz="2400" dirty="0" smtClean="0"/>
              <a:t>ve ürünlerini </a:t>
            </a:r>
            <a:r>
              <a:rPr lang="tr-TR" sz="2400" dirty="0"/>
              <a:t>farklı pazarlarda tanıtma çabasına içine sokmuştur. Bu bağlamda </a:t>
            </a:r>
            <a:r>
              <a:rPr lang="tr-TR" sz="2400" dirty="0" smtClean="0"/>
              <a:t>pazarlamacılar ülkeden </a:t>
            </a:r>
            <a:r>
              <a:rPr lang="tr-TR" sz="2400" dirty="0"/>
              <a:t>ülkeye farklılık gösteren tüketici tercihlerini anlamaya çalışmaktadırlar.</a:t>
            </a:r>
          </a:p>
        </p:txBody>
      </p:sp>
    </p:spTree>
    <p:extLst>
      <p:ext uri="{BB962C8B-B14F-4D97-AF65-F5344CB8AC3E}">
        <p14:creationId xmlns:p14="http://schemas.microsoft.com/office/powerpoint/2010/main" val="3221767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740539"/>
            <a:ext cx="9601200" cy="5078313"/>
          </a:xfrm>
          <a:prstGeom prst="rect">
            <a:avLst/>
          </a:prstGeom>
        </p:spPr>
        <p:txBody>
          <a:bodyPr wrap="square">
            <a:spAutoFit/>
          </a:bodyPr>
          <a:lstStyle/>
          <a:p>
            <a:pPr algn="just">
              <a:lnSpc>
                <a:spcPct val="150000"/>
              </a:lnSpc>
            </a:pPr>
            <a:r>
              <a:rPr lang="tr-TR" sz="2400" dirty="0" smtClean="0"/>
              <a:t>        Küresel </a:t>
            </a:r>
            <a:r>
              <a:rPr lang="tr-TR" sz="2400" dirty="0"/>
              <a:t>rekabet, işletmelerin piyasa yaşam sürelerini kısaltarak ürünlerin pazarlarda tutunma şanslarını yok etmektedir. Yıkıcı ve yırtıcı rekabet ortamı, işletmelerin pazarlarda sürdürülebilir üstünlük sağlamalarını daha da zorlaştırmaktadır. İnternet, işletmeleri küresel ölçekli, sanal ortamlarda göçer rakiplerle -kuralları ve sınırları belirsiz bir ortamda- yarışmaya zorlamaktadır. Dünyanın her hangi bir yerinde ve çok sayıda rakiplerle sürdürülen yarışta başarılı olmak, iyi olmaktan öte farklı olmayı dayatmaktadır.</a:t>
            </a:r>
          </a:p>
        </p:txBody>
      </p:sp>
    </p:spTree>
    <p:extLst>
      <p:ext uri="{BB962C8B-B14F-4D97-AF65-F5344CB8AC3E}">
        <p14:creationId xmlns:p14="http://schemas.microsoft.com/office/powerpoint/2010/main" val="2901953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601200" cy="6186309"/>
          </a:xfrm>
          <a:prstGeom prst="rect">
            <a:avLst/>
          </a:prstGeom>
        </p:spPr>
        <p:txBody>
          <a:bodyPr wrap="square">
            <a:spAutoFit/>
          </a:bodyPr>
          <a:lstStyle/>
          <a:p>
            <a:pPr algn="just">
              <a:lnSpc>
                <a:spcPct val="150000"/>
              </a:lnSpc>
            </a:pPr>
            <a:r>
              <a:rPr lang="tr-TR" sz="2400" dirty="0" smtClean="0"/>
              <a:t>        Küreselleşmenin </a:t>
            </a:r>
            <a:r>
              <a:rPr lang="tr-TR" sz="2400" dirty="0"/>
              <a:t>en önemli sonuçlarından birisi, rekabetin kural ve </a:t>
            </a:r>
            <a:r>
              <a:rPr lang="tr-TR" sz="2400" dirty="0" smtClean="0"/>
              <a:t>kurumsal yapısında </a:t>
            </a:r>
            <a:r>
              <a:rPr lang="tr-TR" sz="2400" dirty="0"/>
              <a:t>sebep olduğu değişimdir. Küreselleşme ile birlikte, rakiplerin mekânsal </a:t>
            </a:r>
            <a:r>
              <a:rPr lang="tr-TR" sz="2400" dirty="0" smtClean="0"/>
              <a:t>uzaklığı, yerleşik </a:t>
            </a:r>
            <a:r>
              <a:rPr lang="tr-TR" sz="2400" dirty="0"/>
              <a:t>düzeni ve müşteriye yakınlığı gibi konularda eskiye dair anlayış ve algılamada </a:t>
            </a:r>
            <a:r>
              <a:rPr lang="tr-TR" sz="2400" dirty="0" smtClean="0"/>
              <a:t>köklü bir </a:t>
            </a:r>
            <a:r>
              <a:rPr lang="tr-TR" sz="2400" dirty="0"/>
              <a:t>değişim yaşanmıştır. Teknolojik gelişmelerin rakibimizle aramızdaki mesafeyi bir </a:t>
            </a:r>
            <a:r>
              <a:rPr lang="tr-TR" sz="2400" dirty="0" smtClean="0"/>
              <a:t>tuşa dokunma </a:t>
            </a:r>
            <a:r>
              <a:rPr lang="tr-TR" sz="2400" dirty="0"/>
              <a:t>süresine </a:t>
            </a:r>
            <a:r>
              <a:rPr lang="tr-TR" sz="2400" dirty="0" smtClean="0"/>
              <a:t>indirmesi ve </a:t>
            </a:r>
            <a:r>
              <a:rPr lang="tr-TR" sz="2400" dirty="0"/>
              <a:t>yerleşikliğin </a:t>
            </a:r>
            <a:r>
              <a:rPr lang="tr-TR" sz="2400" dirty="0" smtClean="0"/>
              <a:t>geleneksel avantajlarını </a:t>
            </a:r>
            <a:r>
              <a:rPr lang="tr-TR" sz="2400" dirty="0"/>
              <a:t>yerle bir etmesi </a:t>
            </a:r>
            <a:r>
              <a:rPr lang="tr-TR" sz="2400" dirty="0" smtClean="0"/>
              <a:t>, </a:t>
            </a:r>
            <a:r>
              <a:rPr lang="tr-TR" sz="2400" dirty="0"/>
              <a:t>internetin dünyanın herhangi bir </a:t>
            </a:r>
            <a:r>
              <a:rPr lang="tr-TR" sz="2400" dirty="0" smtClean="0"/>
              <a:t>yerindeki mağazayı </a:t>
            </a:r>
            <a:r>
              <a:rPr lang="tr-TR" sz="2400" dirty="0"/>
              <a:t>sizin rakibiniz haline getirmesi </a:t>
            </a:r>
            <a:r>
              <a:rPr lang="tr-TR" sz="2400" dirty="0" smtClean="0"/>
              <a:t>ve </a:t>
            </a:r>
            <a:r>
              <a:rPr lang="tr-TR" sz="2400" dirty="0"/>
              <a:t>şirketlerin </a:t>
            </a:r>
            <a:r>
              <a:rPr lang="tr-TR" sz="2400" dirty="0" smtClean="0"/>
              <a:t>geleceğinin geleneksel </a:t>
            </a:r>
            <a:r>
              <a:rPr lang="tr-TR" sz="2400" dirty="0"/>
              <a:t>duvarları aşmalarına bağlı olması </a:t>
            </a:r>
            <a:r>
              <a:rPr lang="tr-TR" sz="2400" dirty="0" smtClean="0"/>
              <a:t>küresel rekabette </a:t>
            </a:r>
            <a:r>
              <a:rPr lang="tr-TR" sz="2400" dirty="0"/>
              <a:t>yaşanan değişime örnekler olarak </a:t>
            </a:r>
            <a:r>
              <a:rPr lang="tr-TR" sz="2400" dirty="0" smtClean="0"/>
              <a:t>gösterilebilir.</a:t>
            </a:r>
            <a:endParaRPr lang="tr-TR" sz="2400" dirty="0"/>
          </a:p>
        </p:txBody>
      </p:sp>
    </p:spTree>
    <p:extLst>
      <p:ext uri="{BB962C8B-B14F-4D97-AF65-F5344CB8AC3E}">
        <p14:creationId xmlns:p14="http://schemas.microsoft.com/office/powerpoint/2010/main" val="125821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63600" y="685800"/>
            <a:ext cx="10858500" cy="6186309"/>
          </a:xfrm>
          <a:prstGeom prst="rect">
            <a:avLst/>
          </a:prstGeom>
        </p:spPr>
        <p:txBody>
          <a:bodyPr wrap="square">
            <a:spAutoFit/>
          </a:bodyPr>
          <a:lstStyle/>
          <a:p>
            <a:pPr algn="just">
              <a:lnSpc>
                <a:spcPct val="150000"/>
              </a:lnSpc>
            </a:pPr>
            <a:r>
              <a:rPr lang="tr-TR" sz="2400" dirty="0" smtClean="0"/>
              <a:t>    Pazarda </a:t>
            </a:r>
            <a:r>
              <a:rPr lang="tr-TR" sz="2400" dirty="0"/>
              <a:t>hâkim olmanın “ilk hareket </a:t>
            </a:r>
            <a:r>
              <a:rPr lang="tr-TR" sz="2400" dirty="0" err="1"/>
              <a:t>eden”ler</a:t>
            </a:r>
            <a:r>
              <a:rPr lang="tr-TR" sz="2400" dirty="0"/>
              <a:t> </a:t>
            </a:r>
            <a:r>
              <a:rPr lang="tr-TR" sz="2400" dirty="0" smtClean="0"/>
              <a:t>lehine avantaj yaratma </a:t>
            </a:r>
            <a:r>
              <a:rPr lang="tr-TR" sz="2400" dirty="0"/>
              <a:t>ihtimali, küreselleşme ile tek başına yeter şart olmaktan çıkmıştır. </a:t>
            </a:r>
            <a:r>
              <a:rPr lang="tr-TR" sz="2400" dirty="0" smtClean="0"/>
              <a:t>Geleceği yaratmanın</a:t>
            </a:r>
            <a:r>
              <a:rPr lang="tr-TR" sz="2400" dirty="0"/>
              <a:t>, rekabet üstünlüğü sağlamada, geleceği tahmin etmenin önüne ve ötesine </a:t>
            </a:r>
            <a:r>
              <a:rPr lang="tr-TR" sz="2400" dirty="0" smtClean="0"/>
              <a:t>geçmesi pazarlama </a:t>
            </a:r>
            <a:r>
              <a:rPr lang="tr-TR" sz="2400" dirty="0"/>
              <a:t>anlayışındaki değişimin sinyallerini taşımaktadır. </a:t>
            </a:r>
            <a:r>
              <a:rPr lang="tr-TR" sz="2400" dirty="0" smtClean="0"/>
              <a:t>Pazarlama anlayışında </a:t>
            </a:r>
            <a:r>
              <a:rPr lang="tr-TR" sz="2400" dirty="0"/>
              <a:t>yaşanan bu gelişme, müşteri odaklı yönetim anlayışına da ivme </a:t>
            </a:r>
            <a:r>
              <a:rPr lang="tr-TR" sz="2400" dirty="0" smtClean="0"/>
              <a:t>kazandırmıştır. Müşteri </a:t>
            </a:r>
            <a:r>
              <a:rPr lang="tr-TR" sz="2400" dirty="0"/>
              <a:t>odaklı yönetim anlayışı, müşterinin gerçek ihtiyaçlarına </a:t>
            </a:r>
            <a:r>
              <a:rPr lang="tr-TR" sz="2400" dirty="0" smtClean="0"/>
              <a:t>odaklanmanın ötesinde</a:t>
            </a:r>
            <a:r>
              <a:rPr lang="tr-TR" sz="2400" dirty="0"/>
              <a:t>, “derin ihtiyaçlarını” alışılmış yolların dışında karşılayacak iş </a:t>
            </a:r>
            <a:r>
              <a:rPr lang="tr-TR" sz="2400" dirty="0" smtClean="0"/>
              <a:t>kavramları </a:t>
            </a:r>
            <a:r>
              <a:rPr lang="tr-TR" sz="2400" dirty="0"/>
              <a:t>yaratmayı </a:t>
            </a:r>
            <a:r>
              <a:rPr lang="tr-TR" sz="2400" dirty="0" smtClean="0"/>
              <a:t>gerektirmektedir. </a:t>
            </a:r>
            <a:r>
              <a:rPr lang="tr-TR" sz="2400" dirty="0"/>
              <a:t>Alışılmışın dışına çıkmanın “insanın </a:t>
            </a:r>
            <a:r>
              <a:rPr lang="tr-TR" sz="2400" dirty="0" smtClean="0"/>
              <a:t>sahip olduğu </a:t>
            </a:r>
            <a:r>
              <a:rPr lang="tr-TR" sz="2400" dirty="0"/>
              <a:t>en bereketli </a:t>
            </a:r>
            <a:r>
              <a:rPr lang="tr-TR" sz="2400" dirty="0" smtClean="0"/>
              <a:t>güç </a:t>
            </a:r>
            <a:r>
              <a:rPr lang="tr-TR" sz="2400" dirty="0"/>
              <a:t>haline geldiği rekabet ortamında, </a:t>
            </a:r>
            <a:r>
              <a:rPr lang="tr-TR" sz="2400" dirty="0" smtClean="0"/>
              <a:t>işletmelerin zihinsel </a:t>
            </a:r>
            <a:r>
              <a:rPr lang="tr-TR" sz="2400" dirty="0"/>
              <a:t>eylem hattında </a:t>
            </a:r>
            <a:r>
              <a:rPr lang="tr-TR" sz="2400" dirty="0" smtClean="0"/>
              <a:t>kavramları </a:t>
            </a:r>
            <a:r>
              <a:rPr lang="tr-TR" sz="2400" dirty="0"/>
              <a:t>doğru konumlandırmasının </a:t>
            </a:r>
            <a:r>
              <a:rPr lang="tr-TR" sz="2400" dirty="0" smtClean="0"/>
              <a:t>önemi daha </a:t>
            </a:r>
            <a:r>
              <a:rPr lang="tr-TR" sz="2400" dirty="0"/>
              <a:t>da artmaktadır. </a:t>
            </a:r>
          </a:p>
        </p:txBody>
      </p:sp>
    </p:spTree>
    <p:extLst>
      <p:ext uri="{BB962C8B-B14F-4D97-AF65-F5344CB8AC3E}">
        <p14:creationId xmlns:p14="http://schemas.microsoft.com/office/powerpoint/2010/main" val="3065100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10593977" cy="6001643"/>
          </a:xfrm>
          <a:prstGeom prst="rect">
            <a:avLst/>
          </a:prstGeom>
        </p:spPr>
        <p:txBody>
          <a:bodyPr wrap="square">
            <a:spAutoFit/>
          </a:bodyPr>
          <a:lstStyle/>
          <a:p>
            <a:pPr algn="just">
              <a:lnSpc>
                <a:spcPct val="150000"/>
              </a:lnSpc>
            </a:pPr>
            <a:r>
              <a:rPr lang="tr-TR" sz="2400" dirty="0"/>
              <a:t>Küresel Markalar ile ilgili yapılmış çeşitli </a:t>
            </a:r>
            <a:r>
              <a:rPr lang="tr-TR" sz="2400" dirty="0" smtClean="0"/>
              <a:t>tanımlar;</a:t>
            </a:r>
          </a:p>
          <a:p>
            <a:pPr marL="285750" indent="-285750" algn="just">
              <a:lnSpc>
                <a:spcPct val="150000"/>
              </a:lnSpc>
              <a:buFont typeface="Arial" panose="020B0604020202020204" pitchFamily="34" charset="0"/>
              <a:buChar char="•"/>
            </a:pPr>
            <a:r>
              <a:rPr lang="tr-TR" sz="2000" dirty="0" smtClean="0"/>
              <a:t>Küresel </a:t>
            </a:r>
            <a:r>
              <a:rPr lang="tr-TR" sz="2000" dirty="0"/>
              <a:t>marka, dünyanın her yerinde aynı stratejik prensiplere göre pazarlanan </a:t>
            </a:r>
            <a:r>
              <a:rPr lang="tr-TR" sz="2000" dirty="0" smtClean="0"/>
              <a:t>markadır.</a:t>
            </a:r>
          </a:p>
          <a:p>
            <a:pPr marL="285750" indent="-285750" algn="just">
              <a:lnSpc>
                <a:spcPct val="150000"/>
              </a:lnSpc>
              <a:buFont typeface="Arial" panose="020B0604020202020204" pitchFamily="34" charset="0"/>
              <a:buChar char="•"/>
            </a:pPr>
            <a:r>
              <a:rPr lang="tr-TR" sz="2000" dirty="0" smtClean="0"/>
              <a:t>Küresel </a:t>
            </a:r>
            <a:r>
              <a:rPr lang="tr-TR" sz="2000" dirty="0"/>
              <a:t>markalar, faaliyet gösterilen tüm ülkelerde; marka kimliği, konumlandırma, </a:t>
            </a:r>
            <a:r>
              <a:rPr lang="tr-TR" sz="2000" dirty="0" smtClean="0"/>
              <a:t>reklam </a:t>
            </a:r>
            <a:r>
              <a:rPr lang="tr-TR" sz="2000" dirty="0"/>
              <a:t>stratejileri, marka kişiliği, ürün, paketleme ve hissiyat açısından yüksek </a:t>
            </a:r>
            <a:r>
              <a:rPr lang="tr-TR" sz="2000" dirty="0" smtClean="0"/>
              <a:t>derecede benzerlik gösteren markalardır.</a:t>
            </a:r>
          </a:p>
          <a:p>
            <a:pPr marL="285750" indent="-285750" algn="just">
              <a:lnSpc>
                <a:spcPct val="150000"/>
              </a:lnSpc>
              <a:buFont typeface="Arial" panose="020B0604020202020204" pitchFamily="34" charset="0"/>
              <a:buChar char="•"/>
            </a:pPr>
            <a:r>
              <a:rPr lang="tr-TR" sz="2000" dirty="0" smtClean="0"/>
              <a:t>Genel </a:t>
            </a:r>
            <a:r>
              <a:rPr lang="tr-TR" sz="2000" dirty="0"/>
              <a:t>olarak, küresel markalar, uluslararası pazarlarda yaygın olarak bulunabilen, temel </a:t>
            </a:r>
            <a:r>
              <a:rPr lang="tr-TR" sz="2000" dirty="0" smtClean="0"/>
              <a:t>olarak her yerde aynı olan, kozmopolit özellik gösteren, dünya çapında yüksek derecede  tanınırlığı </a:t>
            </a:r>
            <a:r>
              <a:rPr lang="tr-TR" sz="2000" dirty="0"/>
              <a:t>olan </a:t>
            </a:r>
            <a:r>
              <a:rPr lang="tr-TR" sz="2000" dirty="0" smtClean="0"/>
              <a:t>baskın markalardır  </a:t>
            </a:r>
          </a:p>
          <a:p>
            <a:pPr marL="285750" indent="-285750" algn="just">
              <a:lnSpc>
                <a:spcPct val="150000"/>
              </a:lnSpc>
              <a:buFont typeface="Arial" panose="020B0604020202020204" pitchFamily="34" charset="0"/>
              <a:buChar char="•"/>
            </a:pPr>
            <a:r>
              <a:rPr lang="tr-TR" sz="2000" dirty="0"/>
              <a:t>Küresel marka, dünya çapında aynı isim, ifade şekli, sembol, tasarım ya da </a:t>
            </a:r>
            <a:r>
              <a:rPr lang="tr-TR" sz="2000" dirty="0" smtClean="0"/>
              <a:t>bunların kombinasyonunun </a:t>
            </a:r>
            <a:r>
              <a:rPr lang="tr-TR" sz="2000" dirty="0"/>
              <a:t>kullanımı ile bir satıcının ürünlerinin tanınması ve rakiplerinden </a:t>
            </a:r>
            <a:r>
              <a:rPr lang="tr-TR" sz="2000" dirty="0" smtClean="0"/>
              <a:t>ayırt edilmesi </a:t>
            </a:r>
            <a:r>
              <a:rPr lang="tr-TR" sz="2000" dirty="0"/>
              <a:t>ile tanımlanır </a:t>
            </a:r>
            <a:r>
              <a:rPr lang="tr-TR" sz="2000" dirty="0" smtClean="0"/>
              <a:t>.</a:t>
            </a:r>
          </a:p>
          <a:p>
            <a:pPr algn="just"/>
            <a:endParaRPr lang="tr-TR" dirty="0"/>
          </a:p>
        </p:txBody>
      </p:sp>
    </p:spTree>
    <p:extLst>
      <p:ext uri="{BB962C8B-B14F-4D97-AF65-F5344CB8AC3E}">
        <p14:creationId xmlns:p14="http://schemas.microsoft.com/office/powerpoint/2010/main" val="184084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555171"/>
            <a:ext cx="9578340" cy="6186309"/>
          </a:xfrm>
          <a:prstGeom prst="rect">
            <a:avLst/>
          </a:prstGeom>
        </p:spPr>
        <p:txBody>
          <a:bodyPr wrap="square">
            <a:spAutoFit/>
          </a:bodyPr>
          <a:lstStyle/>
          <a:p>
            <a:pPr algn="just">
              <a:lnSpc>
                <a:spcPct val="150000"/>
              </a:lnSpc>
            </a:pPr>
            <a:r>
              <a:rPr lang="tr-TR" sz="2400" dirty="0"/>
              <a:t>Globalleşme sürecinin hızlanması dünya üzerindeki talep ve beklentilerin giderek birbirine benzer hâle gelmesine sebep olmuştur. Pazarlama faaliyetlerini ya da pazarlarda konumlanma stratejilerini, global pazar yapısına göre şekillendiren markalar ise </a:t>
            </a:r>
            <a:r>
              <a:rPr lang="tr-TR" sz="2400" dirty="0">
                <a:solidFill>
                  <a:srgbClr val="FF0000"/>
                </a:solidFill>
              </a:rPr>
              <a:t>global marka kimliği </a:t>
            </a:r>
            <a:r>
              <a:rPr lang="tr-TR" sz="2400" dirty="0"/>
              <a:t>kazanmıştır. Markaları deniz aşırı pazarlara taşımak, büyümeyi artıran ve marka değerini zenginleştiren bir pazarlama stratejisidir. Markanın coğrafi olarak genişlemesi önemli bir konudur. Günümüzde markaların rekabet bakımından üstünlük elde edebilmeleri, ölçek ekonomisini ve verimliliği esas alarak yeni yaklaşım biçimleri keşfetmelerine bağlıdır. Bu durum markanın gücünü ve büyüme potansiyelini artırır. </a:t>
            </a:r>
          </a:p>
        </p:txBody>
      </p:sp>
    </p:spTree>
    <p:extLst>
      <p:ext uri="{BB962C8B-B14F-4D97-AF65-F5344CB8AC3E}">
        <p14:creationId xmlns:p14="http://schemas.microsoft.com/office/powerpoint/2010/main" val="4180680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44600" y="685800"/>
            <a:ext cx="9728200" cy="3970318"/>
          </a:xfrm>
          <a:prstGeom prst="rect">
            <a:avLst/>
          </a:prstGeom>
        </p:spPr>
        <p:txBody>
          <a:bodyPr wrap="square">
            <a:spAutoFit/>
          </a:bodyPr>
          <a:lstStyle/>
          <a:p>
            <a:pPr algn="just">
              <a:lnSpc>
                <a:spcPct val="150000"/>
              </a:lnSpc>
            </a:pPr>
            <a:r>
              <a:rPr lang="tr-TR" sz="2800" dirty="0" smtClean="0"/>
              <a:t>       Bir </a:t>
            </a:r>
            <a:r>
              <a:rPr lang="tr-TR" sz="2800" dirty="0"/>
              <a:t>markanın benzer veya merkezi olarak koordine edilen pazarlama stratejilerinin uygulanması yoluyla birçok ülkede aynı isimle pazarlanması sonucu global bir marka gerçeğine ulaşılır. </a:t>
            </a:r>
            <a:r>
              <a:rPr lang="tr-TR" sz="2800" dirty="0" err="1"/>
              <a:t>Mc</a:t>
            </a:r>
            <a:r>
              <a:rPr lang="tr-TR" sz="2800" dirty="0"/>
              <a:t> </a:t>
            </a:r>
            <a:r>
              <a:rPr lang="tr-TR" sz="2800" dirty="0" err="1"/>
              <a:t>Donald's</a:t>
            </a:r>
            <a:r>
              <a:rPr lang="tr-TR" sz="2800" dirty="0"/>
              <a:t> bu stratejiyi uygular. Her ülkedeki tüm restoranlar aynı ismi, aynı şirket logosunu taşır ve merkezi pazarlama stratejisini kullanır. </a:t>
            </a:r>
          </a:p>
        </p:txBody>
      </p:sp>
    </p:spTree>
    <p:extLst>
      <p:ext uri="{BB962C8B-B14F-4D97-AF65-F5344CB8AC3E}">
        <p14:creationId xmlns:p14="http://schemas.microsoft.com/office/powerpoint/2010/main" val="2453738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20178" y="571764"/>
            <a:ext cx="10871822" cy="5262979"/>
          </a:xfrm>
          <a:prstGeom prst="rect">
            <a:avLst/>
          </a:prstGeom>
        </p:spPr>
        <p:txBody>
          <a:bodyPr wrap="none">
            <a:spAutoFit/>
          </a:bodyPr>
          <a:lstStyle/>
          <a:p>
            <a:pPr algn="just">
              <a:lnSpc>
                <a:spcPct val="150000"/>
              </a:lnSpc>
            </a:pPr>
            <a:r>
              <a:rPr lang="tr-TR" dirty="0" smtClean="0"/>
              <a:t> </a:t>
            </a:r>
            <a:r>
              <a:rPr lang="tr-TR" sz="2800" b="1" dirty="0" smtClean="0"/>
              <a:t>Bir markanın global olabilmesi için;</a:t>
            </a:r>
          </a:p>
          <a:p>
            <a:pPr marL="285750" indent="-285750" algn="just">
              <a:lnSpc>
                <a:spcPct val="150000"/>
              </a:lnSpc>
              <a:buFont typeface="Arial" panose="020B0604020202020204" pitchFamily="34" charset="0"/>
              <a:buChar char="•"/>
            </a:pPr>
            <a:r>
              <a:rPr lang="tr-TR" sz="2800" dirty="0"/>
              <a:t>Çok küçük farklar dışında her yerde esas olarak aynı ürün </a:t>
            </a:r>
            <a:r>
              <a:rPr lang="tr-TR" sz="2800" dirty="0" smtClean="0"/>
              <a:t>ya</a:t>
            </a:r>
          </a:p>
          <a:p>
            <a:pPr algn="just">
              <a:lnSpc>
                <a:spcPct val="150000"/>
              </a:lnSpc>
            </a:pPr>
            <a:r>
              <a:rPr lang="tr-TR" sz="2800" dirty="0" smtClean="0"/>
              <a:t>   da </a:t>
            </a:r>
            <a:r>
              <a:rPr lang="tr-TR" sz="2800" dirty="0"/>
              <a:t>hizmetten oluşmalıdır. (</a:t>
            </a:r>
            <a:r>
              <a:rPr lang="tr-TR" sz="2800" dirty="0" err="1"/>
              <a:t>Coca</a:t>
            </a:r>
            <a:r>
              <a:rPr lang="tr-TR" sz="2800" dirty="0"/>
              <a:t> Cola, </a:t>
            </a:r>
            <a:r>
              <a:rPr lang="tr-TR" sz="2800" dirty="0" err="1"/>
              <a:t>Guiness</a:t>
            </a:r>
            <a:r>
              <a:rPr lang="tr-TR" sz="2800" dirty="0"/>
              <a:t> Rekorlar </a:t>
            </a:r>
            <a:r>
              <a:rPr lang="tr-TR" sz="2800" dirty="0" smtClean="0"/>
              <a:t>Kitabı)</a:t>
            </a:r>
          </a:p>
          <a:p>
            <a:pPr marL="285750" indent="-285750" algn="just">
              <a:lnSpc>
                <a:spcPct val="150000"/>
              </a:lnSpc>
              <a:buFont typeface="Arial" panose="020B0604020202020204" pitchFamily="34" charset="0"/>
              <a:buChar char="•"/>
            </a:pPr>
            <a:r>
              <a:rPr lang="tr-TR" sz="2800" dirty="0" smtClean="0"/>
              <a:t>Aynı </a:t>
            </a:r>
            <a:r>
              <a:rPr lang="tr-TR" sz="2800" dirty="0"/>
              <a:t>marka kimliğine ve değerlerine sahip olması gerekmektedir</a:t>
            </a:r>
            <a:r>
              <a:rPr lang="tr-TR" sz="2800" dirty="0" smtClean="0"/>
              <a:t>.</a:t>
            </a:r>
          </a:p>
          <a:p>
            <a:pPr algn="just">
              <a:lnSpc>
                <a:spcPct val="150000"/>
              </a:lnSpc>
            </a:pPr>
            <a:r>
              <a:rPr lang="tr-TR" sz="2800" dirty="0" smtClean="0"/>
              <a:t>    (</a:t>
            </a:r>
            <a:r>
              <a:rPr lang="tr-TR" sz="2800" dirty="0" err="1"/>
              <a:t>McDonald’s</a:t>
            </a:r>
            <a:r>
              <a:rPr lang="tr-TR" sz="2800" dirty="0"/>
              <a:t>, </a:t>
            </a:r>
            <a:r>
              <a:rPr lang="tr-TR" sz="2800" dirty="0" smtClean="0"/>
              <a:t>Sony)</a:t>
            </a:r>
          </a:p>
          <a:p>
            <a:pPr marL="285750" indent="-285750" algn="just">
              <a:lnSpc>
                <a:spcPct val="150000"/>
              </a:lnSpc>
              <a:buFont typeface="Arial" panose="020B0604020202020204" pitchFamily="34" charset="0"/>
              <a:buChar char="•"/>
            </a:pPr>
            <a:r>
              <a:rPr lang="tr-TR" sz="2800" dirty="0" smtClean="0"/>
              <a:t>Aynı </a:t>
            </a:r>
            <a:r>
              <a:rPr lang="tr-TR" sz="2800" dirty="0"/>
              <a:t>stratejik ilkeleri ve konumlamayı kullanmalıdır. (</a:t>
            </a:r>
            <a:r>
              <a:rPr lang="tr-TR" sz="2800" dirty="0" err="1" smtClean="0"/>
              <a:t>Gillette</a:t>
            </a:r>
            <a:r>
              <a:rPr lang="tr-TR" sz="2800" dirty="0" smtClean="0"/>
              <a:t>)</a:t>
            </a:r>
          </a:p>
          <a:p>
            <a:pPr marL="285750" indent="-285750" algn="just">
              <a:lnSpc>
                <a:spcPct val="150000"/>
              </a:lnSpc>
              <a:buFont typeface="Arial" panose="020B0604020202020204" pitchFamily="34" charset="0"/>
              <a:buChar char="•"/>
            </a:pPr>
            <a:r>
              <a:rPr lang="tr-TR" sz="2800" dirty="0" smtClean="0"/>
              <a:t>Mümkün </a:t>
            </a:r>
            <a:r>
              <a:rPr lang="tr-TR" sz="2800" dirty="0"/>
              <a:t>olduğu kadar aynı pazarlama karmasını kullanmalıdır</a:t>
            </a:r>
            <a:r>
              <a:rPr lang="tr-TR" sz="2800" dirty="0" smtClean="0"/>
              <a:t>.</a:t>
            </a:r>
          </a:p>
          <a:p>
            <a:pPr algn="just">
              <a:lnSpc>
                <a:spcPct val="150000"/>
              </a:lnSpc>
            </a:pPr>
            <a:r>
              <a:rPr lang="tr-TR" sz="2800" dirty="0" smtClean="0"/>
              <a:t>   (</a:t>
            </a:r>
            <a:r>
              <a:rPr lang="tr-TR" sz="2800" dirty="0" err="1"/>
              <a:t>Avon</a:t>
            </a:r>
            <a:r>
              <a:rPr lang="tr-TR" sz="2800" dirty="0"/>
              <a:t> </a:t>
            </a:r>
            <a:r>
              <a:rPr lang="tr-TR" sz="2800" dirty="0" err="1"/>
              <a:t>Cosmetics</a:t>
            </a:r>
            <a:r>
              <a:rPr lang="tr-TR" sz="2800" dirty="0"/>
              <a:t>) </a:t>
            </a:r>
          </a:p>
        </p:txBody>
      </p:sp>
    </p:spTree>
    <p:extLst>
      <p:ext uri="{BB962C8B-B14F-4D97-AF65-F5344CB8AC3E}">
        <p14:creationId xmlns:p14="http://schemas.microsoft.com/office/powerpoint/2010/main" val="4136556290"/>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Kırpma</Template>
  <TotalTime>71</TotalTime>
  <Words>771</Words>
  <Application>Microsoft Office PowerPoint</Application>
  <PresentationFormat>Geniş ekran</PresentationFormat>
  <Paragraphs>38</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Franklin Gothic Book</vt:lpstr>
      <vt:lpstr>Crop</vt:lpstr>
      <vt:lpstr> MARKA YÖNETİMİ</vt:lpstr>
      <vt:lpstr>Global Marka Yönetimi</vt:lpstr>
      <vt:lpstr>PowerPoint Sunusu</vt:lpstr>
      <vt:lpstr>PowerPoint Sunusu</vt:lpstr>
      <vt:lpstr>PowerPoint Sunusu</vt:lpstr>
      <vt:lpstr>PowerPoint Sunusu</vt:lpstr>
      <vt:lpstr>PowerPoint Sunusu</vt:lpstr>
      <vt:lpstr>PowerPoint Sunusu</vt:lpstr>
      <vt:lpstr>PowerPoint Sunusu</vt:lpstr>
      <vt:lpstr>PowerPoint Sunusu</vt:lpstr>
      <vt:lpstr> 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MARKA YÖNETİMİ</dc:title>
  <dc:creator>mehtap uğur</dc:creator>
  <cp:lastModifiedBy>mehtap uğur</cp:lastModifiedBy>
  <cp:revision>10</cp:revision>
  <dcterms:created xsi:type="dcterms:W3CDTF">2020-05-10T15:35:11Z</dcterms:created>
  <dcterms:modified xsi:type="dcterms:W3CDTF">2020-05-10T16:46:26Z</dcterms:modified>
</cp:coreProperties>
</file>