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C4E0CB4-FBA8-49BC-A32F-395F173AFB06}"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1237529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E0CB4-FBA8-49BC-A32F-395F173AFB06}"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957375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E0CB4-FBA8-49BC-A32F-395F173AFB06}"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337050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E0CB4-FBA8-49BC-A32F-395F173AFB06}"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3007518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C4E0CB4-FBA8-49BC-A32F-395F173AFB06}" type="datetimeFigureOut">
              <a:rPr lang="tr-TR" smtClean="0"/>
              <a:t>27.05.2019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3558489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C4E0CB4-FBA8-49BC-A32F-395F173AFB06}"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1512827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4E0CB4-FBA8-49BC-A32F-395F173AFB06}" type="datetimeFigureOut">
              <a:rPr lang="tr-TR" smtClean="0"/>
              <a:t>27.05.2019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10354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C4E0CB4-FBA8-49BC-A32F-395F173AFB06}" type="datetimeFigureOut">
              <a:rPr lang="tr-TR" smtClean="0"/>
              <a:t>27.05.2019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269321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4E0CB4-FBA8-49BC-A32F-395F173AFB06}" type="datetimeFigureOut">
              <a:rPr lang="tr-TR" smtClean="0"/>
              <a:t>27.05.2019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338023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4E0CB4-FBA8-49BC-A32F-395F173AFB06}"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859013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C4E0CB4-FBA8-49BC-A32F-395F173AFB06}" type="datetimeFigureOut">
              <a:rPr lang="tr-TR" smtClean="0"/>
              <a:t>27.05.2019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1337E6-CB9A-4F96-B38C-F535A23B15A2}" type="slidenum">
              <a:rPr lang="tr-TR" smtClean="0"/>
              <a:t>‹#›</a:t>
            </a:fld>
            <a:endParaRPr lang="tr-TR"/>
          </a:p>
        </p:txBody>
      </p:sp>
    </p:spTree>
    <p:extLst>
      <p:ext uri="{BB962C8B-B14F-4D97-AF65-F5344CB8AC3E}">
        <p14:creationId xmlns:p14="http://schemas.microsoft.com/office/powerpoint/2010/main" val="3876996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4E0CB4-FBA8-49BC-A32F-395F173AFB06}" type="datetimeFigureOut">
              <a:rPr lang="tr-TR" smtClean="0"/>
              <a:t>27.05.2019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1337E6-CB9A-4F96-B38C-F535A23B15A2}" type="slidenum">
              <a:rPr lang="tr-TR" smtClean="0"/>
              <a:t>‹#›</a:t>
            </a:fld>
            <a:endParaRPr lang="tr-TR"/>
          </a:p>
        </p:txBody>
      </p:sp>
    </p:spTree>
    <p:extLst>
      <p:ext uri="{BB962C8B-B14F-4D97-AF65-F5344CB8AC3E}">
        <p14:creationId xmlns:p14="http://schemas.microsoft.com/office/powerpoint/2010/main" val="3566676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94852"/>
            <a:ext cx="9144000" cy="2387600"/>
          </a:xfrm>
        </p:spPr>
        <p:txBody>
          <a:bodyPr/>
          <a:lstStyle/>
          <a:p>
            <a:r>
              <a:rPr lang="tr-TR" dirty="0" smtClean="0"/>
              <a:t>AHİLİK:</a:t>
            </a:r>
            <a:endParaRPr lang="tr-TR" dirty="0"/>
          </a:p>
        </p:txBody>
      </p:sp>
      <p:sp>
        <p:nvSpPr>
          <p:cNvPr id="3" name="Alt Başlık 2"/>
          <p:cNvSpPr>
            <a:spLocks noGrp="1"/>
          </p:cNvSpPr>
          <p:nvPr>
            <p:ph type="subTitle" idx="1"/>
          </p:nvPr>
        </p:nvSpPr>
        <p:spPr/>
        <p:txBody>
          <a:bodyPr/>
          <a:lstStyle/>
          <a:p>
            <a:r>
              <a:rPr lang="tr-TR" dirty="0" smtClean="0"/>
              <a:t>XIII. yüzyılda Anadolu’da görülmeye başlayan ve bir süre sonra Osmanlı Devleti’nin kurulmasında önemli rol oynayan dinî-içtimaî teşkilâta verilen addır.</a:t>
            </a:r>
          </a:p>
          <a:p>
            <a:endParaRPr lang="tr-TR" dirty="0" smtClean="0"/>
          </a:p>
          <a:p>
            <a:endParaRPr lang="tr-TR" dirty="0"/>
          </a:p>
        </p:txBody>
      </p:sp>
    </p:spTree>
    <p:extLst>
      <p:ext uri="{BB962C8B-B14F-4D97-AF65-F5344CB8AC3E}">
        <p14:creationId xmlns:p14="http://schemas.microsoft.com/office/powerpoint/2010/main" val="70154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lnSpc>
                <a:spcPct val="150000"/>
              </a:lnSpc>
            </a:pPr>
            <a:r>
              <a:rPr lang="tr-TR" dirty="0" smtClean="0"/>
              <a:t>Anadolu’da </a:t>
            </a:r>
            <a:r>
              <a:rPr lang="tr-TR" dirty="0" err="1" smtClean="0"/>
              <a:t>Ahîliğin</a:t>
            </a:r>
            <a:r>
              <a:rPr lang="tr-TR" dirty="0" smtClean="0"/>
              <a:t> kurucusu olarak bilinen ve İran’ın Hoy şehrinde doğan Şeyh </a:t>
            </a:r>
            <a:r>
              <a:rPr lang="tr-TR" dirty="0" err="1" smtClean="0"/>
              <a:t>Nasîrüddin</a:t>
            </a:r>
            <a:r>
              <a:rPr lang="tr-TR" dirty="0" smtClean="0"/>
              <a:t> </a:t>
            </a:r>
            <a:r>
              <a:rPr lang="tr-TR" dirty="0" err="1" smtClean="0"/>
              <a:t>Mahmûd</a:t>
            </a:r>
            <a:r>
              <a:rPr lang="tr-TR" dirty="0" smtClean="0"/>
              <a:t> (ö. 1262), sonraları Ahî Evran ismiyle anılmıştır. Özellikle I. Alâeddin Keykubad’ın büyük destek ve yardımıyla, bir taraftan İslâmî-tasavvufî düşünceye ve fütüvvet ilkelerine bağlı kalarak tekke ve </a:t>
            </a:r>
            <a:r>
              <a:rPr lang="tr-TR" dirty="0" err="1" smtClean="0"/>
              <a:t>zâviyelerde</a:t>
            </a:r>
            <a:r>
              <a:rPr lang="tr-TR" dirty="0" smtClean="0"/>
              <a:t> şeyh </a:t>
            </a:r>
            <a:r>
              <a:rPr lang="tr-TR" dirty="0" err="1" smtClean="0"/>
              <a:t>mürid</a:t>
            </a:r>
            <a:r>
              <a:rPr lang="tr-TR" dirty="0" smtClean="0"/>
              <a:t> ilişkilerini, diğer taraftan iş yerlerinde usta, kalfa ve çırak münasebetlerini ve buna bağlı olarak iktisadî hayatı düzenleyen </a:t>
            </a:r>
            <a:r>
              <a:rPr lang="tr-TR" dirty="0" err="1" smtClean="0"/>
              <a:t>Ahîliğin</a:t>
            </a:r>
            <a:r>
              <a:rPr lang="tr-TR" dirty="0" smtClean="0"/>
              <a:t> Anadolu’da kurulup gelişmesinde Ahî Evran’ın büyük rolü olmuştur.</a:t>
            </a:r>
            <a:endParaRPr lang="tr-TR" dirty="0"/>
          </a:p>
        </p:txBody>
      </p:sp>
    </p:spTree>
    <p:extLst>
      <p:ext uri="{BB962C8B-B14F-4D97-AF65-F5344CB8AC3E}">
        <p14:creationId xmlns:p14="http://schemas.microsoft.com/office/powerpoint/2010/main" val="702849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445615"/>
            <a:ext cx="10515600" cy="4351338"/>
          </a:xfrm>
        </p:spPr>
        <p:txBody>
          <a:bodyPr>
            <a:normAutofit fontScale="92500" lnSpcReduction="20000"/>
          </a:bodyPr>
          <a:lstStyle/>
          <a:p>
            <a:pPr algn="just">
              <a:lnSpc>
                <a:spcPct val="150000"/>
              </a:lnSpc>
            </a:pPr>
            <a:r>
              <a:rPr lang="tr-TR" dirty="0" smtClean="0"/>
              <a:t>Anadolu’da hızla yayılan bu teşkilâtın mensupları, şehirlerde olduğu gibi köylerde ve uç bölgelerde de büyük nüfuza sahip olmuşlar, Anadolu’da bilhassa XIII. yüzyılda devlet otoritesinin iyice zayıfladığı bir dönemde şehir hayatında yalnızca iktisadî değil, siyasî yönden de önemli faaliyetlerde bulunmuşlardır. Ahîler, bağımsız siyasî bir güç olmamakla birlikte, zaman zaman merkezî otoritenin zayıfladığı, anarşi ve kargaşanın ortaya çıktığı dönemlerde siyasî ve  askerî güçlerini göstermişler ve önemli fonksiyonlar üstlenmişlerdir. </a:t>
            </a:r>
            <a:endParaRPr lang="tr-TR" dirty="0"/>
          </a:p>
        </p:txBody>
      </p:sp>
    </p:spTree>
    <p:extLst>
      <p:ext uri="{BB962C8B-B14F-4D97-AF65-F5344CB8AC3E}">
        <p14:creationId xmlns:p14="http://schemas.microsoft.com/office/powerpoint/2010/main" val="3762060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lnSpc>
                <a:spcPct val="150000"/>
              </a:lnSpc>
            </a:pPr>
            <a:r>
              <a:rPr lang="tr-TR" dirty="0" smtClean="0"/>
              <a:t>Özellikle Moğol istilâsı sırasında ahî birlikleri şehirlerin yönetimine mahallî otorite olarak hâkim olmuşlardır. </a:t>
            </a:r>
            <a:r>
              <a:rPr lang="tr-TR" dirty="0" err="1" smtClean="0"/>
              <a:t>Ahîliğe</a:t>
            </a:r>
            <a:r>
              <a:rPr lang="tr-TR" dirty="0" smtClean="0"/>
              <a:t> çok hizmet eden I. Alâeddin Keykubad, oğlu II. </a:t>
            </a:r>
            <a:r>
              <a:rPr lang="tr-TR" dirty="0" err="1" smtClean="0"/>
              <a:t>Gıyâseddin</a:t>
            </a:r>
            <a:r>
              <a:rPr lang="tr-TR" dirty="0" smtClean="0"/>
              <a:t> </a:t>
            </a:r>
            <a:r>
              <a:rPr lang="tr-TR" dirty="0" err="1" smtClean="0"/>
              <a:t>Keyhusrev</a:t>
            </a:r>
            <a:r>
              <a:rPr lang="tr-TR" dirty="0" smtClean="0"/>
              <a:t> tarafından öldürülünce, ahîlerin II. </a:t>
            </a:r>
            <a:r>
              <a:rPr lang="tr-TR" dirty="0" err="1" smtClean="0"/>
              <a:t>Gıyâseddin’e</a:t>
            </a:r>
            <a:r>
              <a:rPr lang="tr-TR" dirty="0" smtClean="0"/>
              <a:t> karşı direndikleri ve onun </a:t>
            </a:r>
            <a:r>
              <a:rPr lang="tr-TR" dirty="0" err="1" smtClean="0"/>
              <a:t>Kösedağ’da</a:t>
            </a:r>
            <a:r>
              <a:rPr lang="tr-TR" dirty="0" smtClean="0"/>
              <a:t> </a:t>
            </a:r>
            <a:r>
              <a:rPr lang="tr-TR" dirty="0" err="1" smtClean="0"/>
              <a:t>Moğollar’a</a:t>
            </a:r>
            <a:r>
              <a:rPr lang="tr-TR" dirty="0" smtClean="0"/>
              <a:t> yenik düşmesinden sonra Tokat ve Sivas’ı ele geçiren </a:t>
            </a:r>
            <a:r>
              <a:rPr lang="tr-TR" dirty="0" err="1" smtClean="0"/>
              <a:t>Moğollar’a</a:t>
            </a:r>
            <a:r>
              <a:rPr lang="tr-TR" dirty="0" smtClean="0"/>
              <a:t> karşı Kayseri’yi başarıyla savundukları bilinmektedir. Ayrıca Osmanlı döneminde Düzmece Mustafa olayında da Bursa’yı ona karşı savunmuşlardır.</a:t>
            </a:r>
          </a:p>
          <a:p>
            <a:pPr algn="just">
              <a:lnSpc>
                <a:spcPct val="150000"/>
              </a:lnSpc>
            </a:pPr>
            <a:endParaRPr lang="tr-TR" dirty="0" smtClean="0"/>
          </a:p>
          <a:p>
            <a:pPr algn="just">
              <a:lnSpc>
                <a:spcPct val="150000"/>
              </a:lnSpc>
            </a:pPr>
            <a:endParaRPr lang="tr-TR" dirty="0"/>
          </a:p>
        </p:txBody>
      </p:sp>
    </p:spTree>
    <p:extLst>
      <p:ext uri="{BB962C8B-B14F-4D97-AF65-F5344CB8AC3E}">
        <p14:creationId xmlns:p14="http://schemas.microsoft.com/office/powerpoint/2010/main" val="951953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Osmanlı’da Ahilik:</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50000"/>
              </a:lnSpc>
            </a:pPr>
            <a:r>
              <a:rPr lang="tr-TR" dirty="0" err="1" smtClean="0"/>
              <a:t>Ahîlik</a:t>
            </a:r>
            <a:r>
              <a:rPr lang="tr-TR" dirty="0" smtClean="0"/>
              <a:t> Osmanlı Devleti’nin kuruluşunda da büyük rol oynadı. </a:t>
            </a:r>
            <a:r>
              <a:rPr lang="tr-TR" dirty="0" err="1" smtClean="0"/>
              <a:t>Âşıkpaşazâde</a:t>
            </a:r>
            <a:r>
              <a:rPr lang="tr-TR" dirty="0" smtClean="0"/>
              <a:t>, Osmanlı Devleti’nin kuruluşu sırasında faal rol oynayan dört zümre arasında ahîleri de zikreder. İlk Osmanlı padişahlarının ve vezirlerinin çoğunun ahî teşkilâtına mensup şeyhler olduğu, I. Murad’ın </a:t>
            </a:r>
            <a:r>
              <a:rPr lang="tr-TR" dirty="0" err="1" smtClean="0"/>
              <a:t>şed</a:t>
            </a:r>
            <a:r>
              <a:rPr lang="tr-TR" dirty="0" smtClean="0"/>
              <a:t>* kuşandığı ve teşkilâttan fetihlerde askerî bir güç olarak faydalanıldığı bilinmektedir. XIV. yüzyıl ortalarında Orhan Gazi döneminde Anadolu’yu gezen ünlü seyyah </a:t>
            </a:r>
            <a:r>
              <a:rPr lang="tr-TR" dirty="0" err="1" smtClean="0"/>
              <a:t>İbn</a:t>
            </a:r>
            <a:r>
              <a:rPr lang="tr-TR" dirty="0" smtClean="0"/>
              <a:t> </a:t>
            </a:r>
            <a:r>
              <a:rPr lang="tr-TR" dirty="0" err="1" smtClean="0"/>
              <a:t>Battûta</a:t>
            </a:r>
            <a:r>
              <a:rPr lang="tr-TR" dirty="0" smtClean="0"/>
              <a:t>, ahî birliklerinin şehir ve köylerde </a:t>
            </a:r>
            <a:r>
              <a:rPr lang="tr-TR" dirty="0" err="1" smtClean="0"/>
              <a:t>teşkilâtlanan</a:t>
            </a:r>
            <a:r>
              <a:rPr lang="tr-TR" dirty="0" smtClean="0"/>
              <a:t> </a:t>
            </a:r>
            <a:r>
              <a:rPr lang="tr-TR" dirty="0" err="1" smtClean="0"/>
              <a:t>zenaat</a:t>
            </a:r>
            <a:r>
              <a:rPr lang="tr-TR" dirty="0" smtClean="0"/>
              <a:t> ve ziraat ehli zümreler olduğunu belirtir ve tasavvufî hayatla olan yakınlıklarına temas edip misafir olduğu ahî </a:t>
            </a:r>
            <a:r>
              <a:rPr lang="tr-TR" dirty="0" err="1" smtClean="0"/>
              <a:t>zâviyelerinin</a:t>
            </a:r>
            <a:r>
              <a:rPr lang="tr-TR" dirty="0" smtClean="0"/>
              <a:t> isimlerini verir.</a:t>
            </a:r>
            <a:endParaRPr lang="tr-TR" dirty="0"/>
          </a:p>
        </p:txBody>
      </p:sp>
    </p:spTree>
    <p:extLst>
      <p:ext uri="{BB962C8B-B14F-4D97-AF65-F5344CB8AC3E}">
        <p14:creationId xmlns:p14="http://schemas.microsoft.com/office/powerpoint/2010/main" val="274620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nSpc>
                <a:spcPct val="150000"/>
              </a:lnSpc>
            </a:pPr>
            <a:r>
              <a:rPr lang="tr-TR" dirty="0" smtClean="0"/>
              <a:t>Bütün prensiplerini dinin asıl kaynağından alan </a:t>
            </a:r>
            <a:r>
              <a:rPr lang="tr-TR" dirty="0" err="1" smtClean="0"/>
              <a:t>Ahîliğin</a:t>
            </a:r>
            <a:r>
              <a:rPr lang="tr-TR" dirty="0" smtClean="0"/>
              <a:t> nizamnâmelerine </a:t>
            </a:r>
            <a:r>
              <a:rPr lang="tr-TR" dirty="0" err="1" smtClean="0"/>
              <a:t>fütüvvetnâme</a:t>
            </a:r>
            <a:r>
              <a:rPr lang="tr-TR" dirty="0" smtClean="0"/>
              <a:t> adı verilirdi. </a:t>
            </a:r>
            <a:r>
              <a:rPr lang="tr-TR" dirty="0" err="1" smtClean="0"/>
              <a:t>Ahîliğin</a:t>
            </a:r>
            <a:r>
              <a:rPr lang="tr-TR" dirty="0" smtClean="0"/>
              <a:t> esasları, ahlâkî ve ticarî kaideleri bu kitaplarda yazılı idi. Teşkilâta girecek kimse ilk önce bu kitaplarda belirtilen dinî ve ahlâkî emirlere uymak zorunda idi. </a:t>
            </a:r>
            <a:r>
              <a:rPr lang="tr-TR" dirty="0" err="1" smtClean="0"/>
              <a:t>Fütüvvetnâmelere</a:t>
            </a:r>
            <a:r>
              <a:rPr lang="tr-TR" dirty="0" smtClean="0"/>
              <a:t> göre, teşkilât mensuplarında bulunması gereken vasıflar </a:t>
            </a:r>
            <a:r>
              <a:rPr lang="tr-TR" dirty="0" err="1" smtClean="0"/>
              <a:t>vefâ</a:t>
            </a:r>
            <a:r>
              <a:rPr lang="tr-TR" dirty="0" smtClean="0"/>
              <a:t>, doğruluk, emniyet, cömertlik, tevazu, ihvan*a nasihat, onları doğru yola </a:t>
            </a:r>
            <a:r>
              <a:rPr lang="tr-TR" dirty="0" err="1" smtClean="0"/>
              <a:t>sevketme</a:t>
            </a:r>
            <a:r>
              <a:rPr lang="tr-TR" dirty="0" smtClean="0"/>
              <a:t>, affedici olma ve tövbe idi. Şarap içme, zina, yalan, gıybet, hile gibi davranışlar ise meslekten atılmayı gerektiren sebeplerdi.</a:t>
            </a:r>
            <a:endParaRPr lang="tr-TR" dirty="0"/>
          </a:p>
        </p:txBody>
      </p:sp>
    </p:spTree>
    <p:extLst>
      <p:ext uri="{BB962C8B-B14F-4D97-AF65-F5344CB8AC3E}">
        <p14:creationId xmlns:p14="http://schemas.microsoft.com/office/powerpoint/2010/main" val="3497214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lnSpc>
                <a:spcPct val="150000"/>
              </a:lnSpc>
            </a:pPr>
            <a:r>
              <a:rPr lang="tr-TR" dirty="0" smtClean="0"/>
              <a:t>Özellikle Fâtih devrinden itibaren </a:t>
            </a:r>
            <a:r>
              <a:rPr lang="tr-TR" dirty="0" err="1" smtClean="0"/>
              <a:t>Ahîlik</a:t>
            </a:r>
            <a:r>
              <a:rPr lang="tr-TR" dirty="0" smtClean="0"/>
              <a:t> siyasî bir güç olmaktan çıkarak esnaf birliklerinin idarî işlerini düzenleyen bir teşkilât halini aldı. XVIII. yüzyıldan XX. yüzyıl başlarına kadar teşkilâtın gedik(lonca) adını aldığı söyleniyorsa da 1824 tarihli Selânik ile ilgili bir arşiv belgesinde ve Ahî Evran </a:t>
            </a:r>
            <a:r>
              <a:rPr lang="tr-TR" dirty="0" err="1" smtClean="0"/>
              <a:t>Zâviyesi’nden</a:t>
            </a:r>
            <a:r>
              <a:rPr lang="tr-TR" dirty="0" smtClean="0"/>
              <a:t> bahseden bir takrirde ahî baba, </a:t>
            </a:r>
            <a:r>
              <a:rPr lang="tr-TR" dirty="0" err="1" smtClean="0"/>
              <a:t>ahîlik</a:t>
            </a:r>
            <a:r>
              <a:rPr lang="tr-TR" dirty="0" smtClean="0"/>
              <a:t>, yiğitbaşı, üstatlık, </a:t>
            </a:r>
            <a:r>
              <a:rPr lang="tr-TR" dirty="0" err="1" smtClean="0"/>
              <a:t>kethüdâlık</a:t>
            </a:r>
            <a:r>
              <a:rPr lang="tr-TR" dirty="0" smtClean="0"/>
              <a:t> gibi </a:t>
            </a:r>
            <a:r>
              <a:rPr lang="tr-TR" dirty="0" err="1" smtClean="0"/>
              <a:t>Ahîliğe</a:t>
            </a:r>
            <a:r>
              <a:rPr lang="tr-TR" dirty="0" smtClean="0"/>
              <a:t> ait terimlerin kullanılması, bu ismin uzun süre devam ettiğini göstermektedir.</a:t>
            </a:r>
            <a:endParaRPr lang="tr-TR" dirty="0"/>
          </a:p>
        </p:txBody>
      </p:sp>
    </p:spTree>
    <p:extLst>
      <p:ext uri="{BB962C8B-B14F-4D97-AF65-F5344CB8AC3E}">
        <p14:creationId xmlns:p14="http://schemas.microsoft.com/office/powerpoint/2010/main" val="22307584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504</Words>
  <Application>Microsoft Office PowerPoint</Application>
  <PresentationFormat>Geniş ekran</PresentationFormat>
  <Paragraphs>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AHİLİK:</vt:lpstr>
      <vt:lpstr>PowerPoint Sunusu</vt:lpstr>
      <vt:lpstr>PowerPoint Sunusu</vt:lpstr>
      <vt:lpstr>PowerPoint Sunusu</vt:lpstr>
      <vt:lpstr>Osmanlı’da Ahilik:</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AHİLİK:</dc:title>
  <dc:creator>ferda</dc:creator>
  <cp:lastModifiedBy>ferda</cp:lastModifiedBy>
  <cp:revision>2</cp:revision>
  <dcterms:created xsi:type="dcterms:W3CDTF">2018-11-02T17:22:29Z</dcterms:created>
  <dcterms:modified xsi:type="dcterms:W3CDTF">2019-05-27T11:13:14Z</dcterms:modified>
</cp:coreProperties>
</file>