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63" r:id="rId3"/>
    <p:sldId id="257" r:id="rId4"/>
    <p:sldId id="260" r:id="rId5"/>
    <p:sldId id="264" r:id="rId6"/>
    <p:sldId id="266" r:id="rId7"/>
    <p:sldId id="265" r:id="rId8"/>
    <p:sldId id="258"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D9056B07-5D1E-49D8-8C7E-50271FC1AF49}"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0588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B14387E-42A6-42CE-9959-D3C04CFBAF3C}" type="datetimeFigureOut">
              <a:rPr lang="tr-TR" smtClean="0"/>
              <a:t>30.07.2018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196848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1103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828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169510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4768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9016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3632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1622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129532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1026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B14387E-42A6-42CE-9959-D3C04CFBAF3C}" type="datetimeFigureOut">
              <a:rPr lang="tr-TR" smtClean="0"/>
              <a:t>30.07.2018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412628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B14387E-42A6-42CE-9959-D3C04CFBAF3C}" type="datetimeFigureOut">
              <a:rPr lang="tr-TR" smtClean="0"/>
              <a:t>30.07.2018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9056B07-5D1E-49D8-8C7E-50271FC1AF49}"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0528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B14387E-42A6-42CE-9959-D3C04CFBAF3C}" type="datetimeFigureOut">
              <a:rPr lang="tr-TR" smtClean="0"/>
              <a:t>30.07.2018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9056B07-5D1E-49D8-8C7E-50271FC1AF49}"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8689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4387E-42A6-42CE-9959-D3C04CFBAF3C}" type="datetimeFigureOut">
              <a:rPr lang="tr-TR" smtClean="0"/>
              <a:t>30.07.2018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39232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B14387E-42A6-42CE-9959-D3C04CFBAF3C}" type="datetimeFigureOut">
              <a:rPr lang="tr-TR" smtClean="0"/>
              <a:t>30.07.2018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9056B07-5D1E-49D8-8C7E-50271FC1AF49}"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5390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B14387E-42A6-42CE-9959-D3C04CFBAF3C}" type="datetimeFigureOut">
              <a:rPr lang="tr-TR" smtClean="0"/>
              <a:t>30.07.2018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3690001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14387E-42A6-42CE-9959-D3C04CFBAF3C}" type="datetimeFigureOut">
              <a:rPr lang="tr-TR" smtClean="0"/>
              <a:t>30.07.2018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056B07-5D1E-49D8-8C7E-50271FC1AF49}" type="slidenum">
              <a:rPr lang="tr-TR" smtClean="0"/>
              <a:t>‹#›</a:t>
            </a:fld>
            <a:endParaRPr lang="tr-TR"/>
          </a:p>
        </p:txBody>
      </p:sp>
    </p:spTree>
    <p:extLst>
      <p:ext uri="{BB962C8B-B14F-4D97-AF65-F5344CB8AC3E}">
        <p14:creationId xmlns:p14="http://schemas.microsoft.com/office/powerpoint/2010/main" val="24277206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692398" y="1111827"/>
            <a:ext cx="6815669" cy="2545770"/>
          </a:xfrm>
        </p:spPr>
        <p:txBody>
          <a:bodyPr/>
          <a:lstStyle/>
          <a:p>
            <a:r>
              <a:rPr lang="tr-TR" sz="4400" dirty="0" smtClean="0"/>
              <a:t>GELİŞME VE AZGELİŞME SOSYOLOJİSİ</a:t>
            </a:r>
            <a:endParaRPr lang="tr-TR" sz="4400" dirty="0"/>
          </a:p>
        </p:txBody>
      </p:sp>
      <p:sp>
        <p:nvSpPr>
          <p:cNvPr id="3" name="Alt Başlık 2"/>
          <p:cNvSpPr>
            <a:spLocks noGrp="1"/>
          </p:cNvSpPr>
          <p:nvPr>
            <p:ph type="subTitle" idx="1"/>
          </p:nvPr>
        </p:nvSpPr>
        <p:spPr/>
        <p:txBody>
          <a:bodyPr/>
          <a:lstStyle/>
          <a:p>
            <a:r>
              <a:rPr lang="tr-TR" dirty="0" smtClean="0"/>
              <a:t>HAYRİYE ERBAŞ</a:t>
            </a:r>
          </a:p>
          <a:p>
            <a:endParaRPr lang="tr-TR" dirty="0"/>
          </a:p>
        </p:txBody>
      </p:sp>
    </p:spTree>
    <p:extLst>
      <p:ext uri="{BB962C8B-B14F-4D97-AF65-F5344CB8AC3E}">
        <p14:creationId xmlns:p14="http://schemas.microsoft.com/office/powerpoint/2010/main" val="4280911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Gelişme Yazını ve </a:t>
            </a:r>
            <a:r>
              <a:rPr lang="tr-TR" smtClean="0"/>
              <a:t>Farklı Okullar </a:t>
            </a:r>
            <a:endParaRPr lang="tr-TR" dirty="0"/>
          </a:p>
        </p:txBody>
      </p:sp>
      <p:sp>
        <p:nvSpPr>
          <p:cNvPr id="3" name="İçerik Yer Tutucusu 2"/>
          <p:cNvSpPr>
            <a:spLocks noGrp="1"/>
          </p:cNvSpPr>
          <p:nvPr>
            <p:ph idx="1"/>
          </p:nvPr>
        </p:nvSpPr>
        <p:spPr/>
        <p:txBody>
          <a:bodyPr/>
          <a:lstStyle/>
          <a:p>
            <a:r>
              <a:rPr lang="tr-TR" dirty="0" smtClean="0"/>
              <a:t>Gelişme/Modernleşme Okulu</a:t>
            </a:r>
          </a:p>
          <a:p>
            <a:r>
              <a:rPr lang="tr-TR" dirty="0" err="1" smtClean="0"/>
              <a:t>Azgelişme</a:t>
            </a:r>
            <a:r>
              <a:rPr lang="tr-TR" dirty="0" smtClean="0"/>
              <a:t>/Bağımlılık Okulu </a:t>
            </a:r>
            <a:endParaRPr lang="tr-TR" dirty="0"/>
          </a:p>
        </p:txBody>
      </p:sp>
    </p:spTree>
    <p:extLst>
      <p:ext uri="{BB962C8B-B14F-4D97-AF65-F5344CB8AC3E}">
        <p14:creationId xmlns:p14="http://schemas.microsoft.com/office/powerpoint/2010/main" val="2292561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Gelişme/Modernleşme Okulunun Kuramsal/Teorik Temelleri</a:t>
            </a: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a:t>Sosyolojik kuram temelleri</a:t>
            </a:r>
          </a:p>
          <a:p>
            <a:pPr>
              <a:buFont typeface="Wingdings" panose="05000000000000000000" pitchFamily="2" charset="2"/>
              <a:buChar char="Ø"/>
            </a:pPr>
            <a:r>
              <a:rPr lang="tr-TR" dirty="0" smtClean="0"/>
              <a:t>Ekonomik kuram temelleri</a:t>
            </a:r>
          </a:p>
          <a:p>
            <a:pPr>
              <a:buFont typeface="Wingdings" panose="05000000000000000000" pitchFamily="2" charset="2"/>
              <a:buChar char="Ø"/>
            </a:pPr>
            <a:r>
              <a:rPr lang="tr-TR" dirty="0" smtClean="0"/>
              <a:t>Siyasal/uluslararası ilişkiler kuram temelleri</a:t>
            </a:r>
          </a:p>
          <a:p>
            <a:pPr>
              <a:buFont typeface="Wingdings" panose="05000000000000000000" pitchFamily="2" charset="2"/>
              <a:buChar char="Ø"/>
            </a:pPr>
            <a:r>
              <a:rPr lang="tr-TR" dirty="0" smtClean="0"/>
              <a:t>Psikolojik kuram temelleri</a:t>
            </a:r>
          </a:p>
          <a:p>
            <a:endParaRPr lang="tr-TR" dirty="0" smtClean="0"/>
          </a:p>
        </p:txBody>
      </p:sp>
    </p:spTree>
    <p:extLst>
      <p:ext uri="{BB962C8B-B14F-4D97-AF65-F5344CB8AC3E}">
        <p14:creationId xmlns:p14="http://schemas.microsoft.com/office/powerpoint/2010/main" val="700010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Sosyolojik </a:t>
            </a:r>
            <a:r>
              <a:rPr lang="tr-TR" dirty="0" smtClean="0"/>
              <a:t>Kuram Temelleri-1</a:t>
            </a:r>
            <a:r>
              <a:rPr lang="tr-TR" dirty="0"/>
              <a:t/>
            </a:r>
            <a:br>
              <a:rPr lang="tr-TR" dirty="0"/>
            </a:br>
            <a:endParaRPr lang="tr-TR" dirty="0"/>
          </a:p>
        </p:txBody>
      </p:sp>
      <p:sp>
        <p:nvSpPr>
          <p:cNvPr id="3" name="İçerik Yer Tutucusu 2"/>
          <p:cNvSpPr>
            <a:spLocks noGrp="1"/>
          </p:cNvSpPr>
          <p:nvPr>
            <p:ph idx="1"/>
          </p:nvPr>
        </p:nvSpPr>
        <p:spPr/>
        <p:txBody>
          <a:bodyPr/>
          <a:lstStyle/>
          <a:p>
            <a:r>
              <a:rPr lang="tr-TR" dirty="0" err="1" smtClean="0"/>
              <a:t>Modenleşme</a:t>
            </a:r>
            <a:r>
              <a:rPr lang="tr-TR" dirty="0" smtClean="0"/>
              <a:t> Okulu’nun temeli </a:t>
            </a:r>
            <a:r>
              <a:rPr lang="tr-TR" dirty="0" err="1" smtClean="0"/>
              <a:t>organizmacı</a:t>
            </a:r>
            <a:r>
              <a:rPr lang="tr-TR" dirty="0" smtClean="0"/>
              <a:t> kurama dayanır. Bu kuram sosyolojinin bir bilim olarak geliştiği dönemde biyolojiyi örnek alarak sosyal varlığı tıpkı bir biyolojik varlık biçiminde kavramasına dayanır. Bu anlamda toplumlar da tıpkı doğal organizma gibi zaman içinde gelişme süreci geçirir ve daha iyi işleyen bir bütüne dönüşürler.  </a:t>
            </a:r>
            <a:endParaRPr lang="tr-TR" dirty="0"/>
          </a:p>
        </p:txBody>
      </p:sp>
    </p:spTree>
    <p:extLst>
      <p:ext uri="{BB962C8B-B14F-4D97-AF65-F5344CB8AC3E}">
        <p14:creationId xmlns:p14="http://schemas.microsoft.com/office/powerpoint/2010/main" val="2328816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Sosyolojik Kuram </a:t>
            </a:r>
            <a:r>
              <a:rPr lang="tr-TR" dirty="0" smtClean="0"/>
              <a:t>Temelleri-2</a:t>
            </a:r>
            <a:endParaRPr lang="tr-TR" dirty="0"/>
          </a:p>
        </p:txBody>
      </p:sp>
      <p:sp>
        <p:nvSpPr>
          <p:cNvPr id="3" name="İçerik Yer Tutucusu 2"/>
          <p:cNvSpPr>
            <a:spLocks noGrp="1"/>
          </p:cNvSpPr>
          <p:nvPr>
            <p:ph idx="1"/>
          </p:nvPr>
        </p:nvSpPr>
        <p:spPr/>
        <p:txBody>
          <a:bodyPr/>
          <a:lstStyle/>
          <a:p>
            <a:r>
              <a:rPr lang="tr-TR" dirty="0" smtClean="0"/>
              <a:t>Bu anlamda </a:t>
            </a:r>
            <a:r>
              <a:rPr lang="tr-TR" dirty="0" err="1" smtClean="0"/>
              <a:t>Herbert</a:t>
            </a:r>
            <a:r>
              <a:rPr lang="tr-TR" dirty="0" smtClean="0"/>
              <a:t> </a:t>
            </a:r>
            <a:r>
              <a:rPr lang="tr-TR" dirty="0" err="1" smtClean="0"/>
              <a:t>Spencer</a:t>
            </a:r>
            <a:r>
              <a:rPr lang="tr-TR" dirty="0" smtClean="0"/>
              <a:t> ve St. </a:t>
            </a:r>
            <a:r>
              <a:rPr lang="tr-TR" dirty="0" err="1" smtClean="0"/>
              <a:t>Simon</a:t>
            </a:r>
            <a:r>
              <a:rPr lang="tr-TR" dirty="0" smtClean="0"/>
              <a:t> ile başlayıp </a:t>
            </a:r>
            <a:r>
              <a:rPr lang="tr-TR" dirty="0" err="1" smtClean="0"/>
              <a:t>Durkheim</a:t>
            </a:r>
            <a:r>
              <a:rPr lang="tr-TR" dirty="0" smtClean="0"/>
              <a:t> ile ilerletilen </a:t>
            </a:r>
            <a:r>
              <a:rPr lang="tr-TR" dirty="0" err="1" smtClean="0"/>
              <a:t>organizmacı</a:t>
            </a:r>
            <a:r>
              <a:rPr lang="tr-TR" dirty="0" smtClean="0"/>
              <a:t> toplum anlayışı Modernleşme Okulu’nun oluşumunda etkili olmuştur. </a:t>
            </a:r>
            <a:r>
              <a:rPr lang="tr-TR" dirty="0" err="1" smtClean="0"/>
              <a:t>Durkheim’in</a:t>
            </a:r>
            <a:r>
              <a:rPr lang="tr-TR" dirty="0" smtClean="0"/>
              <a:t> mekanik ve organik toplum sınıflaması toplumların ilerleme aşamaları olarak kavramsallaştırılır. Toplumsal ilerleme mekanik dayanışmadan organik dayanışmaya geçişle gerçekleşmektedir. </a:t>
            </a:r>
          </a:p>
        </p:txBody>
      </p:sp>
    </p:spTree>
    <p:extLst>
      <p:ext uri="{BB962C8B-B14F-4D97-AF65-F5344CB8AC3E}">
        <p14:creationId xmlns:p14="http://schemas.microsoft.com/office/powerpoint/2010/main" val="3941315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Sosyolojik Kuram </a:t>
            </a:r>
            <a:r>
              <a:rPr lang="tr-TR" dirty="0" smtClean="0"/>
              <a:t>temelleri-3</a:t>
            </a:r>
            <a:endParaRPr lang="tr-TR" dirty="0"/>
          </a:p>
        </p:txBody>
      </p:sp>
      <p:sp>
        <p:nvSpPr>
          <p:cNvPr id="3" name="İçerik Yer Tutucusu 2"/>
          <p:cNvSpPr>
            <a:spLocks noGrp="1"/>
          </p:cNvSpPr>
          <p:nvPr>
            <p:ph idx="1"/>
          </p:nvPr>
        </p:nvSpPr>
        <p:spPr/>
        <p:txBody>
          <a:bodyPr/>
          <a:lstStyle/>
          <a:p>
            <a:r>
              <a:rPr lang="tr-TR" dirty="0" smtClean="0"/>
              <a:t>Modernleşme Okulu’nun beslendiği diğer bir sosyolojik kuram </a:t>
            </a:r>
            <a:r>
              <a:rPr lang="tr-TR" dirty="0" err="1" smtClean="0"/>
              <a:t>Auguste</a:t>
            </a:r>
            <a:r>
              <a:rPr lang="tr-TR" dirty="0" smtClean="0"/>
              <a:t> </a:t>
            </a:r>
            <a:r>
              <a:rPr lang="tr-TR" dirty="0" err="1" smtClean="0"/>
              <a:t>Come’un</a:t>
            </a:r>
            <a:r>
              <a:rPr lang="tr-TR" dirty="0" smtClean="0"/>
              <a:t> üç hal yasası düşüncesidir. </a:t>
            </a:r>
            <a:r>
              <a:rPr lang="tr-TR" dirty="0" err="1" smtClean="0"/>
              <a:t>Comte</a:t>
            </a:r>
            <a:r>
              <a:rPr lang="tr-TR" dirty="0" smtClean="0"/>
              <a:t> da toplumları büyüyen ve ilerleyen bir organizma gibi görür. O’na göre toplumlar teolojik, metafizik aşamadan geçerek pozitif aşamaya ulaşır. </a:t>
            </a:r>
          </a:p>
          <a:p>
            <a:r>
              <a:rPr lang="tr-TR" dirty="0" smtClean="0"/>
              <a:t>Bu </a:t>
            </a:r>
            <a:r>
              <a:rPr lang="tr-TR" dirty="0"/>
              <a:t>anlayış ilerleyen yıllarda </a:t>
            </a:r>
            <a:r>
              <a:rPr lang="tr-TR" dirty="0" err="1"/>
              <a:t>Talcot</a:t>
            </a:r>
            <a:r>
              <a:rPr lang="tr-TR" dirty="0"/>
              <a:t> </a:t>
            </a:r>
            <a:r>
              <a:rPr lang="tr-TR" dirty="0" err="1"/>
              <a:t>Parsons</a:t>
            </a:r>
            <a:r>
              <a:rPr lang="tr-TR" dirty="0"/>
              <a:t> tarafından sistem kuramı olarak toplumları aşan bir biçimde genişletilmiştir. </a:t>
            </a:r>
          </a:p>
          <a:p>
            <a:endParaRPr lang="tr-TR" dirty="0"/>
          </a:p>
        </p:txBody>
      </p:sp>
    </p:spTree>
    <p:extLst>
      <p:ext uri="{BB962C8B-B14F-4D97-AF65-F5344CB8AC3E}">
        <p14:creationId xmlns:p14="http://schemas.microsoft.com/office/powerpoint/2010/main" val="236669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Sosyolojik Kuram temelleri-4</a:t>
            </a:r>
            <a:endParaRPr lang="tr-TR" dirty="0"/>
          </a:p>
        </p:txBody>
      </p:sp>
      <p:sp>
        <p:nvSpPr>
          <p:cNvPr id="3" name="İçerik Yer Tutucusu 2"/>
          <p:cNvSpPr>
            <a:spLocks noGrp="1"/>
          </p:cNvSpPr>
          <p:nvPr>
            <p:ph idx="1"/>
          </p:nvPr>
        </p:nvSpPr>
        <p:spPr/>
        <p:txBody>
          <a:bodyPr>
            <a:normAutofit lnSpcReduction="10000"/>
          </a:bodyPr>
          <a:lstStyle/>
          <a:p>
            <a:r>
              <a:rPr lang="tr-TR" dirty="0" smtClean="0"/>
              <a:t>Modernleşme Okulu’nun beslendiği bir diğer sosyolojik kuram </a:t>
            </a:r>
            <a:r>
              <a:rPr lang="tr-TR" dirty="0" err="1" smtClean="0"/>
              <a:t>Max</a:t>
            </a:r>
            <a:r>
              <a:rPr lang="tr-TR" dirty="0" smtClean="0"/>
              <a:t> </a:t>
            </a:r>
            <a:r>
              <a:rPr lang="tr-TR" dirty="0" err="1" smtClean="0"/>
              <a:t>Weber’in</a:t>
            </a:r>
            <a:r>
              <a:rPr lang="tr-TR" dirty="0" smtClean="0"/>
              <a:t> </a:t>
            </a:r>
            <a:r>
              <a:rPr lang="tr-TR" b="1" dirty="0" err="1" smtClean="0"/>
              <a:t>rasyonalleşme</a:t>
            </a:r>
            <a:r>
              <a:rPr lang="tr-TR" dirty="0" smtClean="0"/>
              <a:t> anlayışına dayanarak gerçekleşen gelişme/ilerleme anlayışıdır. </a:t>
            </a:r>
            <a:r>
              <a:rPr lang="tr-TR" dirty="0" err="1" smtClean="0"/>
              <a:t>Weber</a:t>
            </a:r>
            <a:r>
              <a:rPr lang="tr-TR" dirty="0" smtClean="0"/>
              <a:t> başta </a:t>
            </a:r>
            <a:r>
              <a:rPr lang="tr-TR" dirty="0" err="1" smtClean="0"/>
              <a:t>Durkheim</a:t>
            </a:r>
            <a:r>
              <a:rPr lang="tr-TR" dirty="0" smtClean="0"/>
              <a:t> olmak üzere </a:t>
            </a:r>
            <a:r>
              <a:rPr lang="tr-TR" dirty="0" err="1" smtClean="0"/>
              <a:t>organizmacı</a:t>
            </a:r>
            <a:r>
              <a:rPr lang="tr-TR" dirty="0" smtClean="0"/>
              <a:t> anlayışa sahip düşünürlerden etkilenmiştir. </a:t>
            </a:r>
          </a:p>
          <a:p>
            <a:r>
              <a:rPr lang="tr-TR" dirty="0" smtClean="0"/>
              <a:t> </a:t>
            </a:r>
            <a:r>
              <a:rPr lang="tr-TR" dirty="0" err="1" smtClean="0"/>
              <a:t>Weber</a:t>
            </a:r>
            <a:r>
              <a:rPr lang="tr-TR" dirty="0" smtClean="0"/>
              <a:t> geleneksel ve modern toplum ayırımını gelişme süreci olarak değerlendirir. Ona göre rasyonel olmama/davranmama durumu </a:t>
            </a:r>
            <a:r>
              <a:rPr lang="tr-TR" dirty="0" err="1" smtClean="0"/>
              <a:t>informel</a:t>
            </a:r>
            <a:r>
              <a:rPr lang="tr-TR" dirty="0" smtClean="0"/>
              <a:t> ve bürokratik olmayan davranış ve kurumların varlığı anlamına gelir. Rasyonelleşme ise formel ve bürokratik toplum olma ve dolayısıyla da gelişmiş toplum olma anlamını taşır. </a:t>
            </a:r>
            <a:endParaRPr lang="tr-TR" dirty="0"/>
          </a:p>
        </p:txBody>
      </p:sp>
    </p:spTree>
    <p:extLst>
      <p:ext uri="{BB962C8B-B14F-4D97-AF65-F5344CB8AC3E}">
        <p14:creationId xmlns:p14="http://schemas.microsoft.com/office/powerpoint/2010/main" val="1140417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mtClean="0"/>
              <a:t>Kaynaklar</a:t>
            </a:r>
            <a:r>
              <a:rPr lang="tr-TR" dirty="0" smtClean="0"/>
              <a:t/>
            </a:r>
            <a:br>
              <a:rPr lang="tr-TR" dirty="0" smtClean="0"/>
            </a:br>
            <a:endParaRPr lang="tr-TR" dirty="0"/>
          </a:p>
        </p:txBody>
      </p:sp>
      <p:sp>
        <p:nvSpPr>
          <p:cNvPr id="3" name="İçerik Yer Tutucusu 2"/>
          <p:cNvSpPr>
            <a:spLocks noGrp="1"/>
          </p:cNvSpPr>
          <p:nvPr>
            <p:ph idx="1"/>
          </p:nvPr>
        </p:nvSpPr>
        <p:spPr/>
        <p:txBody>
          <a:bodyPr/>
          <a:lstStyle/>
          <a:p>
            <a:pPr hangingPunct="0">
              <a:buFont typeface="Wingdings" panose="05000000000000000000" pitchFamily="2" charset="2"/>
              <a:buChar char="Ø"/>
            </a:pPr>
            <a:r>
              <a:rPr lang="tr-TR" dirty="0" err="1"/>
              <a:t>Cirhinlioğlu</a:t>
            </a:r>
            <a:r>
              <a:rPr lang="tr-TR" dirty="0"/>
              <a:t>, Zafer (1999) Azgelişmişliğin Toplumsal Boyutu, Ankara: İmge Kitabevi.</a:t>
            </a:r>
          </a:p>
          <a:p>
            <a:pPr hangingPunct="0">
              <a:buFont typeface="Wingdings" panose="05000000000000000000" pitchFamily="2" charset="2"/>
              <a:buChar char="Ø"/>
            </a:pPr>
            <a:r>
              <a:rPr lang="tr-TR" dirty="0"/>
              <a:t>Erbaş, Hayriye (2009) Küreselleşme, Kapitalizm ve Toplumsal Dönüşümler, Ankara, </a:t>
            </a:r>
            <a:r>
              <a:rPr lang="tr-TR" dirty="0" err="1"/>
              <a:t>Palme</a:t>
            </a:r>
            <a:r>
              <a:rPr lang="tr-TR" dirty="0"/>
              <a:t> Yayıncılık</a:t>
            </a:r>
            <a:r>
              <a:rPr lang="tr-TR" dirty="0" smtClean="0"/>
              <a:t>.</a:t>
            </a:r>
          </a:p>
          <a:p>
            <a:pPr hangingPunct="0">
              <a:buFont typeface="Wingdings" panose="05000000000000000000" pitchFamily="2" charset="2"/>
              <a:buChar char="Ø"/>
            </a:pPr>
            <a:r>
              <a:rPr lang="tr-TR" dirty="0"/>
              <a:t>2018	“Gelişme Sorunsalı: Unut(tur)ulan Ancak Terk Etmeyen ve Kanayan Yara” iç Hayriye Erbaş (Der.)  Türkiye’de Gelişme/Kalınma Yazınından Bir Seçki, Ankara: </a:t>
            </a:r>
            <a:r>
              <a:rPr lang="tr-TR" dirty="0" err="1"/>
              <a:t>Palme</a:t>
            </a:r>
            <a:r>
              <a:rPr lang="tr-TR"/>
              <a:t> Yayınevi.</a:t>
            </a:r>
          </a:p>
          <a:p>
            <a:pPr hangingPunct="0">
              <a:buFont typeface="Wingdings" panose="05000000000000000000" pitchFamily="2" charset="2"/>
              <a:buChar char="Ø"/>
            </a:pPr>
            <a:endParaRPr lang="tr-TR" dirty="0"/>
          </a:p>
          <a:p>
            <a:endParaRPr lang="tr-TR" dirty="0"/>
          </a:p>
        </p:txBody>
      </p:sp>
    </p:spTree>
    <p:extLst>
      <p:ext uri="{BB962C8B-B14F-4D97-AF65-F5344CB8AC3E}">
        <p14:creationId xmlns:p14="http://schemas.microsoft.com/office/powerpoint/2010/main" val="13821568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366</TotalTime>
  <Words>295</Words>
  <Application>Microsoft Office PowerPoint</Application>
  <PresentationFormat>Geniş ekran</PresentationFormat>
  <Paragraphs>24</Paragraphs>
  <Slides>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8</vt:i4>
      </vt:variant>
    </vt:vector>
  </HeadingPairs>
  <TitlesOfParts>
    <vt:vector size="12" baseType="lpstr">
      <vt:lpstr>Arial</vt:lpstr>
      <vt:lpstr>Garamond</vt:lpstr>
      <vt:lpstr>Wingdings</vt:lpstr>
      <vt:lpstr>Organik</vt:lpstr>
      <vt:lpstr>GELİŞME VE AZGELİŞME SOSYOLOJİSİ</vt:lpstr>
      <vt:lpstr>Gelişme Yazını ve Farklı Okullar </vt:lpstr>
      <vt:lpstr>Gelişme/Modernleşme Okulunun Kuramsal/Teorik Temelleri</vt:lpstr>
      <vt:lpstr>Sosyolojik Kuram Temelleri-1 </vt:lpstr>
      <vt:lpstr>Sosyolojik Kuram Temelleri-2</vt:lpstr>
      <vt:lpstr>Sosyolojik Kuram temelleri-3</vt:lpstr>
      <vt:lpstr>Sosyolojik Kuram temelleri-4</vt:lpstr>
      <vt:lpstr>Kaynaklar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GELİŞME VE AZGELİŞME SOSYOLOJİSİ</dc:title>
  <dc:creator>Kullanıcı</dc:creator>
  <cp:lastModifiedBy>Kullanıcı</cp:lastModifiedBy>
  <cp:revision>18</cp:revision>
  <dcterms:created xsi:type="dcterms:W3CDTF">2018-07-23T14:29:22Z</dcterms:created>
  <dcterms:modified xsi:type="dcterms:W3CDTF">2018-07-30T12:17:10Z</dcterms:modified>
</cp:coreProperties>
</file>