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1" r:id="rId3"/>
    <p:sldId id="269" r:id="rId4"/>
    <p:sldId id="270" r:id="rId5"/>
    <p:sldId id="274" r:id="rId6"/>
    <p:sldId id="276" r:id="rId7"/>
    <p:sldId id="263" r:id="rId8"/>
    <p:sldId id="265" r:id="rId9"/>
    <p:sldId id="266" r:id="rId10"/>
    <p:sldId id="268"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modSld">
      <pc:chgData name="Oğuz Özbek" userId="3b5392101ca4e401" providerId="LiveId" clId="{5BE88E52-E907-4C43-BBCB-13D4B516CB9A}" dt="2026-03-23T11:19:21.363" v="1" actId="207"/>
      <pc:docMkLst>
        <pc:docMk/>
      </pc:docMkLst>
      <pc:sldChg chg="modSp mod">
        <pc:chgData name="Oğuz Özbek" userId="3b5392101ca4e401" providerId="LiveId" clId="{5BE88E52-E907-4C43-BBCB-13D4B516CB9A}" dt="2026-03-23T11:17:37.152" v="0" actId="207"/>
        <pc:sldMkLst>
          <pc:docMk/>
          <pc:sldMk cId="158116325" sldId="263"/>
        </pc:sldMkLst>
        <pc:spChg chg="mod">
          <ac:chgData name="Oğuz Özbek" userId="3b5392101ca4e401" providerId="LiveId" clId="{5BE88E52-E907-4C43-BBCB-13D4B516CB9A}" dt="2026-03-23T11:17:37.152" v="0" actId="207"/>
          <ac:spMkLst>
            <pc:docMk/>
            <pc:sldMk cId="158116325" sldId="263"/>
            <ac:spMk id="3" creationId="{C8414FBA-CF55-44C2-A0A7-92FB895D5502}"/>
          </ac:spMkLst>
        </pc:spChg>
      </pc:sldChg>
      <pc:sldChg chg="modSp mod">
        <pc:chgData name="Oğuz Özbek" userId="3b5392101ca4e401" providerId="LiveId" clId="{5BE88E52-E907-4C43-BBCB-13D4B516CB9A}" dt="2026-03-23T11:19:21.363" v="1" actId="207"/>
        <pc:sldMkLst>
          <pc:docMk/>
          <pc:sldMk cId="2557025453" sldId="266"/>
        </pc:sldMkLst>
        <pc:spChg chg="mod">
          <ac:chgData name="Oğuz Özbek" userId="3b5392101ca4e401" providerId="LiveId" clId="{5BE88E52-E907-4C43-BBCB-13D4B516CB9A}" dt="2026-03-23T11:19:21.363" v="1" actId="207"/>
          <ac:spMkLst>
            <pc:docMk/>
            <pc:sldMk cId="2557025453" sldId="266"/>
            <ac:spMk id="3" creationId="{9FFB5448-9976-437C-9161-7CDF30AD5D9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23.03.2026</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Sporda Doping</a:t>
            </a:r>
          </a:p>
        </p:txBody>
      </p:sp>
      <p:sp>
        <p:nvSpPr>
          <p:cNvPr id="5" name="4 İçerik Yer Tutucusu"/>
          <p:cNvSpPr>
            <a:spLocks noGrp="1"/>
          </p:cNvSpPr>
          <p:nvPr>
            <p:ph idx="1"/>
          </p:nvPr>
        </p:nvSpPr>
        <p:spPr/>
        <p:txBody>
          <a:bodyPr>
            <a:normAutofit/>
          </a:bodyPr>
          <a:lstStyle/>
          <a:p>
            <a:r>
              <a:rPr lang="tr-TR" dirty="0"/>
              <a:t> </a:t>
            </a:r>
            <a:r>
              <a:rPr lang="tr-TR" dirty="0">
                <a:latin typeface="+mj-lt"/>
              </a:rPr>
              <a:t>Doping, sağlıklı kişilere yarışma performansını yapay ve dürüst olmayan bir şekilde artırmak amacı ile vücuda yabancı ya da fizyolojik maddelerin normal olmayan yöntemlerle verilmesidir (</a:t>
            </a:r>
            <a:r>
              <a:rPr lang="tr-TR" dirty="0" err="1">
                <a:latin typeface="+mj-lt"/>
              </a:rPr>
              <a:t>Durusoy</a:t>
            </a:r>
            <a:r>
              <a:rPr lang="tr-TR" dirty="0">
                <a:latin typeface="+mj-lt"/>
              </a:rPr>
              <a:t>, 1991). </a:t>
            </a:r>
          </a:p>
          <a:p>
            <a:r>
              <a:rPr lang="tr-TR" dirty="0">
                <a:latin typeface="+mj-lt"/>
              </a:rPr>
              <a:t>Sporcular arasında “no </a:t>
            </a:r>
            <a:r>
              <a:rPr lang="tr-TR" dirty="0" err="1">
                <a:latin typeface="+mj-lt"/>
              </a:rPr>
              <a:t>dope</a:t>
            </a:r>
            <a:r>
              <a:rPr lang="tr-TR" dirty="0">
                <a:latin typeface="+mj-lt"/>
              </a:rPr>
              <a:t>, no </a:t>
            </a:r>
            <a:r>
              <a:rPr lang="tr-TR" dirty="0" err="1">
                <a:latin typeface="+mj-lt"/>
              </a:rPr>
              <a:t>hope</a:t>
            </a:r>
            <a:r>
              <a:rPr lang="tr-TR" dirty="0">
                <a:latin typeface="+mj-lt"/>
              </a:rPr>
              <a:t>” sözü neredeyse bir kural haline gelmiştir (</a:t>
            </a:r>
            <a:r>
              <a:rPr lang="tr-TR" dirty="0" err="1">
                <a:latin typeface="+mj-lt"/>
              </a:rPr>
              <a:t>Meinberg</a:t>
            </a:r>
            <a:r>
              <a:rPr lang="tr-TR" dirty="0">
                <a:latin typeface="+mj-lt"/>
              </a:rPr>
              <a:t>, 1991). Doping maddeleri kullanılması durumunda, saldırganlık, düşmanlık gibi olumsuz davranışlara yol açmakla birlikte, kısırlık, kadınlarda </a:t>
            </a:r>
            <a:r>
              <a:rPr lang="tr-TR" dirty="0" err="1">
                <a:latin typeface="+mj-lt"/>
              </a:rPr>
              <a:t>erkeksileşme</a:t>
            </a:r>
            <a:r>
              <a:rPr lang="tr-TR" dirty="0">
                <a:latin typeface="+mj-lt"/>
              </a:rPr>
              <a:t> gibi fiziksel  etkiler ortaya çıkmaktadır (</a:t>
            </a:r>
            <a:r>
              <a:rPr lang="tr-TR" dirty="0" err="1">
                <a:latin typeface="+mj-lt"/>
              </a:rPr>
              <a:t>Simon</a:t>
            </a:r>
            <a:r>
              <a:rPr lang="tr-TR" dirty="0">
                <a:latin typeface="+mj-lt"/>
              </a:rPr>
              <a:t>, 2004).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3951078D-8DC4-49E2-8CE6-E09746BAD275}"/>
              </a:ext>
            </a:extLst>
          </p:cNvPr>
          <p:cNvSpPr>
            <a:spLocks noGrp="1"/>
          </p:cNvSpPr>
          <p:nvPr>
            <p:ph idx="4294967295"/>
          </p:nvPr>
        </p:nvSpPr>
        <p:spPr>
          <a:xfrm>
            <a:off x="457200" y="908720"/>
            <a:ext cx="8229600" cy="4389437"/>
          </a:xfrm>
        </p:spPr>
        <p:txBody>
          <a:bodyPr>
            <a:normAutofit fontScale="92500" lnSpcReduction="20000"/>
          </a:bodyPr>
          <a:lstStyle/>
          <a:p>
            <a:r>
              <a:rPr lang="tr-TR" sz="2800" dirty="0">
                <a:solidFill>
                  <a:schemeClr val="accent2">
                    <a:lumMod val="50000"/>
                  </a:schemeClr>
                </a:solidFill>
                <a:latin typeface="+mj-lt"/>
              </a:rPr>
              <a:t>11.2 Takımlara Uygulanacak Yaptırımlar </a:t>
            </a:r>
            <a:br>
              <a:rPr lang="tr-TR" sz="2800" dirty="0">
                <a:latin typeface="+mj-lt"/>
              </a:rPr>
            </a:br>
            <a:r>
              <a:rPr lang="tr-TR" sz="2800" dirty="0">
                <a:latin typeface="+mj-lt"/>
              </a:rPr>
              <a:t>Bir takımın iki oyuncusundan daha fazlasının bir Turnuva Döneminde dopingle mücadele kural ihlalinde bulunduklarının tespit edilmesi durumunda, Turnuvayı düzenleyen kuruluş, dopingle mücadele kural ihlalinde bulunan Sporculara uygulanacak yaptırımların yanı sıra, takıma da gerekli cezaları verecektir (örneğin, puanların silinmesi, bir Müsabakadan veya Turnuvadan Diskalifiye Etme veya diğer yaptırımlar). </a:t>
            </a:r>
          </a:p>
          <a:p>
            <a:endParaRPr lang="tr-TR" sz="2800" dirty="0">
              <a:latin typeface="+mj-lt"/>
            </a:endParaRPr>
          </a:p>
          <a:p>
            <a:r>
              <a:rPr lang="tr-TR" sz="2800" dirty="0">
                <a:solidFill>
                  <a:schemeClr val="accent1">
                    <a:lumMod val="50000"/>
                  </a:schemeClr>
                </a:solidFill>
                <a:latin typeface="+mj-lt"/>
              </a:rPr>
              <a:t>11.3 Turnuvayı Düzenleyen Kuruluş Takım Sporları için Daha Ağır Yaptırımlar Öngörebilir </a:t>
            </a:r>
          </a:p>
        </p:txBody>
      </p:sp>
    </p:spTree>
    <p:extLst>
      <p:ext uri="{BB962C8B-B14F-4D97-AF65-F5344CB8AC3E}">
        <p14:creationId xmlns:p14="http://schemas.microsoft.com/office/powerpoint/2010/main" val="625949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251520" y="692696"/>
            <a:ext cx="8229600" cy="4968552"/>
          </a:xfrm>
        </p:spPr>
        <p:txBody>
          <a:bodyPr>
            <a:normAutofit/>
          </a:bodyPr>
          <a:lstStyle/>
          <a:p>
            <a:r>
              <a:rPr lang="tr-TR" dirty="0">
                <a:latin typeface="+mj-lt"/>
              </a:rPr>
              <a:t>Türk Milli Atlet Süreyya Ayhan’a doping kurallarını ikinci kez ihlal ettiği için ömür boyu yarışmalardan men cezası verilmiştir (“</a:t>
            </a:r>
            <a:r>
              <a:rPr lang="tr-TR" dirty="0" err="1">
                <a:latin typeface="+mj-lt"/>
              </a:rPr>
              <a:t>Sureyya</a:t>
            </a:r>
            <a:r>
              <a:rPr lang="tr-TR" dirty="0">
                <a:latin typeface="+mj-lt"/>
              </a:rPr>
              <a:t> Ayhan”, 2008). </a:t>
            </a:r>
          </a:p>
          <a:p>
            <a:r>
              <a:rPr lang="tr-TR" dirty="0">
                <a:latin typeface="+mj-lt"/>
              </a:rPr>
              <a:t>Türkiye Yıldız Milli Boks Takımı’nın 15 yaşındaki iki boksörü, doping yaptıkları için iki yıl müsabakalardan uzaklaştırma cezası almıştır (“Bebelere Doping”, 2006). </a:t>
            </a:r>
          </a:p>
          <a:p>
            <a:r>
              <a:rPr lang="tr-TR" dirty="0">
                <a:latin typeface="+mj-lt"/>
              </a:rPr>
              <a:t>Hacettepe Üniversitesi’ndeki Türkiye Doping Kontrol Merkezi tarafından, 2003-2006 yılları arasında yapılan kontrollerde, 19 spor federasyonunun, toplam 101 sporcusunda dopinge rastlanmıştır (“Futbol Dopingde”, 2006).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ağaç, çiçek, kuş içeren bir resim&#10;&#10;Açıklama otomatik olarak oluşturuldu">
            <a:extLst>
              <a:ext uri="{FF2B5EF4-FFF2-40B4-BE49-F238E27FC236}">
                <a16:creationId xmlns:a16="http://schemas.microsoft.com/office/drawing/2014/main" id="{16640157-4450-41A0-9282-2A87C495CD8B}"/>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547664" y="908720"/>
            <a:ext cx="5544616" cy="5711945"/>
          </a:xfrm>
        </p:spPr>
      </p:pic>
    </p:spTree>
    <p:extLst>
      <p:ext uri="{BB962C8B-B14F-4D97-AF65-F5344CB8AC3E}">
        <p14:creationId xmlns:p14="http://schemas.microsoft.com/office/powerpoint/2010/main" val="2415762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68D77F-AC15-403C-AC7E-E1809EE966D0}"/>
              </a:ext>
            </a:extLst>
          </p:cNvPr>
          <p:cNvSpPr>
            <a:spLocks noGrp="1"/>
          </p:cNvSpPr>
          <p:nvPr>
            <p:ph type="title"/>
          </p:nvPr>
        </p:nvSpPr>
        <p:spPr>
          <a:xfrm>
            <a:off x="457200" y="188640"/>
            <a:ext cx="8229600" cy="864096"/>
          </a:xfrm>
        </p:spPr>
        <p:txBody>
          <a:bodyPr>
            <a:normAutofit fontScale="90000"/>
          </a:bodyPr>
          <a:lstStyle/>
          <a:p>
            <a:pPr algn="ctr"/>
            <a:r>
              <a:rPr lang="tr-TR" sz="2400" dirty="0"/>
              <a:t>TÜRKİYE DOPİNGLE MÜCADELE KOMİSYONU </a:t>
            </a:r>
            <a:br>
              <a:rPr lang="tr-TR" sz="2400" dirty="0"/>
            </a:br>
            <a:r>
              <a:rPr lang="tr-TR" sz="2400" dirty="0"/>
              <a:t> TÜRKİYE DOPİNGLE MÜCADELE TALİMATI </a:t>
            </a:r>
            <a:br>
              <a:rPr lang="tr-TR" sz="2400" dirty="0"/>
            </a:br>
            <a:r>
              <a:rPr lang="tr-TR" sz="2400" dirty="0"/>
              <a:t> (20 Mart 2019)</a:t>
            </a:r>
          </a:p>
        </p:txBody>
      </p:sp>
      <p:sp>
        <p:nvSpPr>
          <p:cNvPr id="3" name="İçerik Yer Tutucusu 2">
            <a:extLst>
              <a:ext uri="{FF2B5EF4-FFF2-40B4-BE49-F238E27FC236}">
                <a16:creationId xmlns:a16="http://schemas.microsoft.com/office/drawing/2014/main" id="{C35B6979-EA68-47BF-93CB-57908454555F}"/>
              </a:ext>
            </a:extLst>
          </p:cNvPr>
          <p:cNvSpPr>
            <a:spLocks noGrp="1"/>
          </p:cNvSpPr>
          <p:nvPr>
            <p:ph idx="1"/>
          </p:nvPr>
        </p:nvSpPr>
        <p:spPr>
          <a:xfrm>
            <a:off x="457200" y="1085814"/>
            <a:ext cx="8229600" cy="4992960"/>
          </a:xfrm>
        </p:spPr>
        <p:txBody>
          <a:bodyPr>
            <a:normAutofit/>
          </a:bodyPr>
          <a:lstStyle/>
          <a:p>
            <a:r>
              <a:rPr lang="tr-TR" sz="2800" b="1" dirty="0">
                <a:latin typeface="+mj-lt"/>
              </a:rPr>
              <a:t>Dopingle mücadele kural ihlalleri</a:t>
            </a:r>
          </a:p>
          <a:p>
            <a:r>
              <a:rPr lang="tr-TR" sz="2800" dirty="0">
                <a:latin typeface="+mj-lt"/>
              </a:rPr>
              <a:t> 2.1 Sporcudan Alınan Örnekte Yasaklı bir Maddenin veya </a:t>
            </a:r>
            <a:r>
              <a:rPr lang="tr-TR" sz="2800" dirty="0" err="1">
                <a:latin typeface="+mj-lt"/>
              </a:rPr>
              <a:t>Metabolitlerinin</a:t>
            </a:r>
            <a:r>
              <a:rPr lang="tr-TR" sz="2800" dirty="0">
                <a:latin typeface="+mj-lt"/>
              </a:rPr>
              <a:t> veya Belirteçlerinin Tespit Edilmesi </a:t>
            </a:r>
          </a:p>
          <a:p>
            <a:r>
              <a:rPr lang="tr-TR" sz="2800" dirty="0">
                <a:latin typeface="+mj-lt"/>
              </a:rPr>
              <a:t>2.2 Yasaklı bir Madde veya Yasaklı bir Yöntemin Sporcular Tarafından Kullanılması veya Kullanılmaya Teşebbüs Edilmesi</a:t>
            </a:r>
          </a:p>
          <a:p>
            <a:r>
              <a:rPr lang="tr-TR" sz="2800" dirty="0">
                <a:latin typeface="+mj-lt"/>
              </a:rPr>
              <a:t>2.3 Örnek Vermekten Kaçınmak, Örnek Vermeyi Reddetmek veya Örnek Vermemek</a:t>
            </a:r>
          </a:p>
          <a:p>
            <a:endParaRPr lang="tr-TR" sz="2800" dirty="0">
              <a:latin typeface="+mj-lt"/>
            </a:endParaRPr>
          </a:p>
          <a:p>
            <a:endParaRPr lang="tr-TR" sz="2400" dirty="0"/>
          </a:p>
        </p:txBody>
      </p:sp>
    </p:spTree>
    <p:extLst>
      <p:ext uri="{BB962C8B-B14F-4D97-AF65-F5344CB8AC3E}">
        <p14:creationId xmlns:p14="http://schemas.microsoft.com/office/powerpoint/2010/main" val="3083455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89836F8-24DF-483C-A560-A440ACE65C20}"/>
              </a:ext>
            </a:extLst>
          </p:cNvPr>
          <p:cNvSpPr>
            <a:spLocks noGrp="1"/>
          </p:cNvSpPr>
          <p:nvPr>
            <p:ph idx="4294967295"/>
          </p:nvPr>
        </p:nvSpPr>
        <p:spPr>
          <a:xfrm>
            <a:off x="323528" y="980728"/>
            <a:ext cx="8229600" cy="4389437"/>
          </a:xfrm>
        </p:spPr>
        <p:txBody>
          <a:bodyPr>
            <a:normAutofit fontScale="70000" lnSpcReduction="20000"/>
          </a:bodyPr>
          <a:lstStyle/>
          <a:p>
            <a:pPr marL="0" indent="0" algn="ctr">
              <a:buNone/>
            </a:pPr>
            <a:r>
              <a:rPr lang="tr-TR" sz="3200" b="1" dirty="0">
                <a:latin typeface="+mj-lt"/>
              </a:rPr>
              <a:t>Dopingle mücadele kural ihlalleri</a:t>
            </a:r>
          </a:p>
          <a:p>
            <a:pPr marL="0" indent="0">
              <a:buNone/>
            </a:pPr>
            <a:endParaRPr lang="tr-TR" sz="2900" dirty="0">
              <a:latin typeface="+mj-lt"/>
            </a:endParaRPr>
          </a:p>
          <a:p>
            <a:r>
              <a:rPr lang="tr-TR" sz="2900" dirty="0">
                <a:latin typeface="+mj-lt"/>
              </a:rPr>
              <a:t>2.4 Bulunabilirlik Kusurları </a:t>
            </a:r>
          </a:p>
          <a:p>
            <a:r>
              <a:rPr lang="tr-TR" sz="2900" dirty="0">
                <a:latin typeface="+mj-lt"/>
              </a:rPr>
              <a:t>2.5 Doping Kontrolünün herhangi bir bölümünü Bozmak veya Bozmaya Teşebbüs Etmek, </a:t>
            </a:r>
          </a:p>
          <a:p>
            <a:endParaRPr lang="tr-TR" sz="2900" b="1" dirty="0">
              <a:latin typeface="+mj-lt"/>
            </a:endParaRPr>
          </a:p>
          <a:p>
            <a:r>
              <a:rPr lang="tr-TR" sz="2900" dirty="0">
                <a:latin typeface="+mj-lt"/>
              </a:rPr>
              <a:t>2.6 Yasaklı bir Maddeyi veya Yasaklı bir Yöntemi Bulundurmak </a:t>
            </a:r>
          </a:p>
          <a:p>
            <a:r>
              <a:rPr lang="tr-TR" sz="2900" dirty="0">
                <a:latin typeface="+mj-lt"/>
              </a:rPr>
              <a:t>2.7 Herhangi Yasaklı bir Maddenin veya Yasaklı bir Yöntemin Yasadışı Ticaretini Yapmak veya Yasadışı Ticaretini Yapmaya Teşebbüs Etmek</a:t>
            </a:r>
          </a:p>
          <a:p>
            <a:endParaRPr lang="tr-TR" sz="2900" dirty="0">
              <a:latin typeface="+mj-lt"/>
            </a:endParaRPr>
          </a:p>
          <a:p>
            <a:r>
              <a:rPr lang="tr-TR" sz="2900" dirty="0">
                <a:latin typeface="+mj-lt"/>
              </a:rPr>
              <a:t>2.8 Herhangi Yasaklı bir Madde veya Yasaklı bir Yöntemi herhangi bir Sporcuya bir Müsabaka İçinde Tatbik Etmek veya Tatbik Etmeye Teşebbüs Etmek veya Müsabaka Dışında Yasak olan herhangi Yasaklı bir Madde veya Yasaklı bir Yöntemi herhangi bir Sporcuya Müsabaka Dışındaki bir dönemde Tatbik Etmek veya Tatbik Etmeye Teşebbüs Etmek</a:t>
            </a:r>
          </a:p>
          <a:p>
            <a:endParaRPr lang="tr-TR" sz="2900" dirty="0">
              <a:latin typeface="+mj-lt"/>
            </a:endParaRPr>
          </a:p>
          <a:p>
            <a:endParaRPr lang="tr-TR" sz="2400" b="1" dirty="0">
              <a:latin typeface="+mj-lt"/>
            </a:endParaRPr>
          </a:p>
        </p:txBody>
      </p:sp>
    </p:spTree>
    <p:extLst>
      <p:ext uri="{BB962C8B-B14F-4D97-AF65-F5344CB8AC3E}">
        <p14:creationId xmlns:p14="http://schemas.microsoft.com/office/powerpoint/2010/main" val="2052347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7D483E-456C-479E-A444-8EC4301F749A}"/>
              </a:ext>
            </a:extLst>
          </p:cNvPr>
          <p:cNvSpPr>
            <a:spLocks noGrp="1"/>
          </p:cNvSpPr>
          <p:nvPr>
            <p:ph idx="4294967295"/>
          </p:nvPr>
        </p:nvSpPr>
        <p:spPr>
          <a:xfrm>
            <a:off x="611560" y="908720"/>
            <a:ext cx="8229600" cy="4389437"/>
          </a:xfrm>
        </p:spPr>
        <p:txBody>
          <a:bodyPr>
            <a:normAutofit/>
          </a:bodyPr>
          <a:lstStyle/>
          <a:p>
            <a:pPr marL="0" indent="0" algn="ctr">
              <a:buNone/>
            </a:pPr>
            <a:r>
              <a:rPr lang="tr-TR" sz="2000" b="1" dirty="0">
                <a:latin typeface="+mj-lt"/>
              </a:rPr>
              <a:t>Dopingle mücadele kural ihlalleri</a:t>
            </a:r>
          </a:p>
          <a:p>
            <a:pPr marL="0" indent="0">
              <a:buNone/>
            </a:pPr>
            <a:endParaRPr lang="tr-TR" sz="2000" dirty="0">
              <a:latin typeface="+mj-lt"/>
            </a:endParaRPr>
          </a:p>
          <a:p>
            <a:r>
              <a:rPr lang="tr-TR" sz="2000" dirty="0">
                <a:latin typeface="+mj-lt"/>
              </a:rPr>
              <a:t>2.7 Herhangi Yasaklı bir Maddenin veya Yasaklı bir Yöntemin Yasadışı Ticaretini Yapmak veya Yasadışı Ticaretini Yapmaya Teşebbüs Etmek</a:t>
            </a:r>
          </a:p>
          <a:p>
            <a:endParaRPr lang="tr-TR" sz="2000" dirty="0">
              <a:latin typeface="+mj-lt"/>
            </a:endParaRPr>
          </a:p>
          <a:p>
            <a:r>
              <a:rPr lang="tr-TR" sz="2000" dirty="0">
                <a:latin typeface="+mj-lt"/>
              </a:rPr>
              <a:t>2.8 Herhangi Yasaklı bir Madde veya Yasaklı bir Yöntemi herhangi bir Sporcuya bir Müsabaka İçinde Tatbik Etmek veya Tatbik Etmeye Teşebbüs Etmek veya Müsabaka Dışında Yasak olan herhangi Yasaklı bir Madde veya Yasaklı bir Yöntemi herhangi bir Sporcuya Müsabaka Dışındaki bir dönemde Tatbik Etmek veya Tatbik Etmeye Teşebbüs Etmek</a:t>
            </a:r>
          </a:p>
          <a:p>
            <a:endParaRPr lang="tr-TR" sz="2000" dirty="0">
              <a:latin typeface="+mj-lt"/>
            </a:endParaRPr>
          </a:p>
        </p:txBody>
      </p:sp>
    </p:spTree>
    <p:extLst>
      <p:ext uri="{BB962C8B-B14F-4D97-AF65-F5344CB8AC3E}">
        <p14:creationId xmlns:p14="http://schemas.microsoft.com/office/powerpoint/2010/main" val="586442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BD5523-A93D-402C-805D-B7FF8843305C}"/>
              </a:ext>
            </a:extLst>
          </p:cNvPr>
          <p:cNvSpPr>
            <a:spLocks noGrp="1"/>
          </p:cNvSpPr>
          <p:nvPr>
            <p:ph type="title"/>
          </p:nvPr>
        </p:nvSpPr>
        <p:spPr>
          <a:xfrm>
            <a:off x="428143" y="27678"/>
            <a:ext cx="8229600" cy="1143000"/>
          </a:xfrm>
        </p:spPr>
        <p:txBody>
          <a:bodyPr>
            <a:normAutofit/>
          </a:bodyPr>
          <a:lstStyle/>
          <a:p>
            <a:pPr algn="ctr"/>
            <a:r>
              <a:rPr lang="tr-TR" sz="2800" b="1" dirty="0">
                <a:solidFill>
                  <a:schemeClr val="tx1"/>
                </a:solidFill>
              </a:rPr>
              <a:t>Bireylere Uygulanacak Yaptırımlar</a:t>
            </a:r>
          </a:p>
        </p:txBody>
      </p:sp>
      <p:sp>
        <p:nvSpPr>
          <p:cNvPr id="3" name="İçerik Yer Tutucusu 2">
            <a:extLst>
              <a:ext uri="{FF2B5EF4-FFF2-40B4-BE49-F238E27FC236}">
                <a16:creationId xmlns:a16="http://schemas.microsoft.com/office/drawing/2014/main" id="{C8414FBA-CF55-44C2-A0A7-92FB895D5502}"/>
              </a:ext>
            </a:extLst>
          </p:cNvPr>
          <p:cNvSpPr>
            <a:spLocks noGrp="1"/>
          </p:cNvSpPr>
          <p:nvPr>
            <p:ph idx="1"/>
          </p:nvPr>
        </p:nvSpPr>
        <p:spPr>
          <a:xfrm>
            <a:off x="443206" y="1157110"/>
            <a:ext cx="8229600" cy="4389120"/>
          </a:xfrm>
        </p:spPr>
        <p:txBody>
          <a:bodyPr>
            <a:normAutofit fontScale="77500" lnSpcReduction="20000"/>
          </a:bodyPr>
          <a:lstStyle/>
          <a:p>
            <a:r>
              <a:rPr lang="tr-TR" sz="2800" dirty="0">
                <a:latin typeface="+mj-lt"/>
              </a:rPr>
              <a:t>10.1 Bir Dopingle Mücadele Kuralının bir Turnuva Sırasında İhlali Halinde Sonuçların İptal Edilmesi Bir Turnuva sırasında veya kapsamında gerçekleşen bir </a:t>
            </a:r>
            <a:r>
              <a:rPr lang="tr-TR" sz="2800" dirty="0">
                <a:solidFill>
                  <a:srgbClr val="FF0000"/>
                </a:solidFill>
                <a:latin typeface="+mj-lt"/>
              </a:rPr>
              <a:t>dopingle mücadele kural ihlali durumunda,</a:t>
            </a:r>
            <a:r>
              <a:rPr lang="tr-TR" sz="2800" dirty="0">
                <a:latin typeface="+mj-lt"/>
              </a:rPr>
              <a:t> </a:t>
            </a:r>
          </a:p>
          <a:p>
            <a:r>
              <a:rPr lang="tr-TR" sz="2800" dirty="0">
                <a:latin typeface="+mj-lt"/>
              </a:rPr>
              <a:t>Turnuvayla ilgili yetkili kuruluşun kararına bağlı olarak, </a:t>
            </a:r>
            <a:r>
              <a:rPr lang="tr-TR" sz="2800" dirty="0">
                <a:solidFill>
                  <a:srgbClr val="FF0000"/>
                </a:solidFill>
                <a:latin typeface="+mj-lt"/>
              </a:rPr>
              <a:t>Sporcunun bahsi geçen Turnuvada elde ettiği bireysel kazanımların tümü İptal edilir</a:t>
            </a:r>
            <a:r>
              <a:rPr lang="tr-TR" sz="2800" dirty="0">
                <a:latin typeface="+mj-lt"/>
              </a:rPr>
              <a:t> ve </a:t>
            </a:r>
          </a:p>
          <a:p>
            <a:r>
              <a:rPr lang="tr-TR" sz="2800" dirty="0">
                <a:latin typeface="+mj-lt"/>
              </a:rPr>
              <a:t>Madde 10.1.1’in hükümleri istisna olmak üzere kendisine </a:t>
            </a:r>
            <a:r>
              <a:rPr lang="tr-TR" sz="2800" dirty="0">
                <a:solidFill>
                  <a:srgbClr val="FF0000"/>
                </a:solidFill>
                <a:latin typeface="+mj-lt"/>
              </a:rPr>
              <a:t>verilen madalyalar, puanlar ve ödüller geri alınır.</a:t>
            </a:r>
          </a:p>
          <a:p>
            <a:r>
              <a:rPr lang="tr-TR" sz="2800" dirty="0">
                <a:latin typeface="+mj-lt"/>
              </a:rPr>
              <a:t>10.2.1.2 İlgili dopingle mücadele kural ihlalinin Tanımlanmış bir Madde ile gerçekleştiği ve Türkiye Dopingle Mücadele Komisyonu’nun veya yargılama makamının dopingle mücadele kural ihlalinin </a:t>
            </a:r>
            <a:r>
              <a:rPr lang="tr-TR" sz="2800" dirty="0">
                <a:solidFill>
                  <a:srgbClr val="FF0000"/>
                </a:solidFill>
                <a:latin typeface="+mj-lt"/>
              </a:rPr>
              <a:t>kasten olduğunu </a:t>
            </a:r>
            <a:r>
              <a:rPr lang="tr-TR" sz="2800" dirty="0">
                <a:latin typeface="+mj-lt"/>
              </a:rPr>
              <a:t>ispat ettiği durumlarda.</a:t>
            </a:r>
          </a:p>
          <a:p>
            <a:r>
              <a:rPr lang="tr-TR" sz="2800" dirty="0">
                <a:latin typeface="+mj-lt"/>
              </a:rPr>
              <a:t> 10.2.2 Madde 10.2.1’de belirtilen durumların dışında </a:t>
            </a:r>
            <a:r>
              <a:rPr lang="tr-TR" sz="2800" b="1" dirty="0">
                <a:latin typeface="+mj-lt"/>
              </a:rPr>
              <a:t>Hak Mahrumiyeti Ceza süresi iki yıl</a:t>
            </a:r>
            <a:r>
              <a:rPr lang="tr-TR" sz="2800" dirty="0">
                <a:latin typeface="+mj-lt"/>
              </a:rPr>
              <a:t> olacaktır.</a:t>
            </a:r>
          </a:p>
          <a:p>
            <a:endParaRPr lang="tr-TR" dirty="0"/>
          </a:p>
        </p:txBody>
      </p:sp>
    </p:spTree>
    <p:extLst>
      <p:ext uri="{BB962C8B-B14F-4D97-AF65-F5344CB8AC3E}">
        <p14:creationId xmlns:p14="http://schemas.microsoft.com/office/powerpoint/2010/main" val="158116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93F5AF-0A07-4AD0-B2C9-36084A12DEDF}"/>
              </a:ext>
            </a:extLst>
          </p:cNvPr>
          <p:cNvSpPr>
            <a:spLocks noGrp="1"/>
          </p:cNvSpPr>
          <p:nvPr>
            <p:ph type="title"/>
          </p:nvPr>
        </p:nvSpPr>
        <p:spPr>
          <a:xfrm>
            <a:off x="457200" y="332656"/>
            <a:ext cx="8229600" cy="996720"/>
          </a:xfrm>
        </p:spPr>
        <p:txBody>
          <a:bodyPr>
            <a:normAutofit/>
          </a:bodyPr>
          <a:lstStyle/>
          <a:p>
            <a:pPr algn="ctr"/>
            <a:r>
              <a:rPr lang="tr-TR" sz="3600" dirty="0"/>
              <a:t>Bireylere Uygulanacak Yaptırımlar</a:t>
            </a:r>
          </a:p>
        </p:txBody>
      </p:sp>
      <p:sp>
        <p:nvSpPr>
          <p:cNvPr id="3" name="İçerik Yer Tutucusu 2">
            <a:extLst>
              <a:ext uri="{FF2B5EF4-FFF2-40B4-BE49-F238E27FC236}">
                <a16:creationId xmlns:a16="http://schemas.microsoft.com/office/drawing/2014/main" id="{A3B148B8-554E-433D-8598-4129E67DD90F}"/>
              </a:ext>
            </a:extLst>
          </p:cNvPr>
          <p:cNvSpPr>
            <a:spLocks noGrp="1"/>
          </p:cNvSpPr>
          <p:nvPr>
            <p:ph idx="1"/>
          </p:nvPr>
        </p:nvSpPr>
        <p:spPr/>
        <p:txBody>
          <a:bodyPr>
            <a:normAutofit fontScale="70000" lnSpcReduction="20000"/>
          </a:bodyPr>
          <a:lstStyle/>
          <a:p>
            <a:r>
              <a:rPr lang="tr-TR" sz="2900" dirty="0">
                <a:latin typeface="+mj-lt"/>
              </a:rPr>
              <a:t>10.3.1 Madde 2.3’ün(</a:t>
            </a:r>
            <a:r>
              <a:rPr lang="tr-TR" sz="2900" b="1" dirty="0">
                <a:latin typeface="+mj-lt"/>
              </a:rPr>
              <a:t>Örnek Vermekten Kaçınmak, Örnek Vermeyi Reddetmek veya Örnek Vermemek </a:t>
            </a:r>
            <a:r>
              <a:rPr lang="tr-TR" sz="2900" dirty="0">
                <a:latin typeface="+mj-lt"/>
              </a:rPr>
              <a:t>) veya Madde 2.5’in(</a:t>
            </a:r>
            <a:r>
              <a:rPr lang="tr-TR" sz="2900" b="1" dirty="0">
                <a:latin typeface="+mj-lt"/>
              </a:rPr>
              <a:t>Doping Kontrolünün herhangi bir bölümünü Bozmak veya Bozmaya Teşebbüs Etmek, Hile Yapmak veya Hile Yapmaya Teşebbüs Etmek</a:t>
            </a:r>
            <a:r>
              <a:rPr lang="tr-TR" sz="2900" dirty="0">
                <a:latin typeface="+mj-lt"/>
              </a:rPr>
              <a:t> ) ihlali durumunda, uygulanacak </a:t>
            </a:r>
            <a:r>
              <a:rPr lang="tr-TR" sz="2900" dirty="0">
                <a:solidFill>
                  <a:srgbClr val="FF0000"/>
                </a:solidFill>
                <a:latin typeface="+mj-lt"/>
              </a:rPr>
              <a:t>Hak Mahrumiyeti Ceza süresi </a:t>
            </a:r>
            <a:r>
              <a:rPr lang="tr-TR" sz="2900" b="1" dirty="0">
                <a:solidFill>
                  <a:srgbClr val="FF0000"/>
                </a:solidFill>
                <a:latin typeface="+mj-lt"/>
              </a:rPr>
              <a:t>dört yıldır</a:t>
            </a:r>
            <a:r>
              <a:rPr lang="tr-TR" sz="2900" dirty="0">
                <a:solidFill>
                  <a:srgbClr val="FF0000"/>
                </a:solidFill>
                <a:latin typeface="+mj-lt"/>
              </a:rPr>
              <a:t>, </a:t>
            </a:r>
            <a:r>
              <a:rPr lang="tr-TR" sz="2900" dirty="0">
                <a:latin typeface="+mj-lt"/>
              </a:rPr>
              <a:t>ancak Sporcunun Örnek alım işlemlerine katılmaması durumunda Sporcunun dopingle mücadele kural ihlalinin Madde 10.2.3’te tanımlandığı şekilde kasten olmadığını ispatlayabildiği durumlarda </a:t>
            </a:r>
            <a:r>
              <a:rPr lang="tr-TR" sz="2900" dirty="0">
                <a:solidFill>
                  <a:srgbClr val="FF0000"/>
                </a:solidFill>
                <a:latin typeface="+mj-lt"/>
              </a:rPr>
              <a:t>Hak Mahrumiyeti Cezası </a:t>
            </a:r>
            <a:r>
              <a:rPr lang="tr-TR" sz="2900" b="1" dirty="0">
                <a:solidFill>
                  <a:srgbClr val="FF0000"/>
                </a:solidFill>
                <a:latin typeface="+mj-lt"/>
              </a:rPr>
              <a:t>iki yıl olacaktır.</a:t>
            </a:r>
          </a:p>
          <a:p>
            <a:endParaRPr lang="tr-TR" dirty="0"/>
          </a:p>
          <a:p>
            <a:r>
              <a:rPr lang="tr-TR" sz="2900" dirty="0">
                <a:latin typeface="+mj-lt"/>
              </a:rPr>
              <a:t>10.3.2 Madde 2.4’ün(</a:t>
            </a:r>
            <a:r>
              <a:rPr lang="tr-TR" sz="2900" b="1" dirty="0">
                <a:latin typeface="+mj-lt"/>
              </a:rPr>
              <a:t>Bulunabilirlik Kusurları Kayıtlı Doping Kontrol Havuzunda bulunan bir Sporcunun on iki aylık bir süre içinde, Doping Kontrolü ve Soruşturmalara İlişkin Uluslararası Standarda uygun olarak </a:t>
            </a:r>
            <a:r>
              <a:rPr lang="tr-TR" sz="2900" b="1" dirty="0">
                <a:solidFill>
                  <a:srgbClr val="FF0000"/>
                </a:solidFill>
                <a:latin typeface="+mj-lt"/>
              </a:rPr>
              <a:t>üç kez Doping Kontrolünü kaçırması </a:t>
            </a:r>
            <a:r>
              <a:rPr lang="tr-TR" sz="2900" b="1" dirty="0">
                <a:latin typeface="+mj-lt"/>
              </a:rPr>
              <a:t>ve/veya bildirim kusuru eylemlerinin bileşimi.) </a:t>
            </a:r>
            <a:r>
              <a:rPr lang="tr-TR" sz="2900" dirty="0">
                <a:latin typeface="+mj-lt"/>
              </a:rPr>
              <a:t>ihlali durumunda, uygulanacak </a:t>
            </a:r>
            <a:r>
              <a:rPr lang="tr-TR" sz="2900" dirty="0">
                <a:solidFill>
                  <a:srgbClr val="FF0000"/>
                </a:solidFill>
                <a:latin typeface="+mj-lt"/>
              </a:rPr>
              <a:t>Hak Mahrumiyeti Ceza süresi iki yıldır. </a:t>
            </a:r>
          </a:p>
          <a:p>
            <a:endParaRPr lang="tr-TR" dirty="0">
              <a:solidFill>
                <a:srgbClr val="FF0000"/>
              </a:solidFill>
            </a:endParaRPr>
          </a:p>
        </p:txBody>
      </p:sp>
    </p:spTree>
    <p:extLst>
      <p:ext uri="{BB962C8B-B14F-4D97-AF65-F5344CB8AC3E}">
        <p14:creationId xmlns:p14="http://schemas.microsoft.com/office/powerpoint/2010/main" val="2437877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2741D1-3C55-4B0A-998E-751AE1E092BE}"/>
              </a:ext>
            </a:extLst>
          </p:cNvPr>
          <p:cNvSpPr>
            <a:spLocks noGrp="1"/>
          </p:cNvSpPr>
          <p:nvPr>
            <p:ph type="title"/>
          </p:nvPr>
        </p:nvSpPr>
        <p:spPr>
          <a:xfrm>
            <a:off x="457200" y="332656"/>
            <a:ext cx="8229600" cy="996720"/>
          </a:xfrm>
        </p:spPr>
        <p:txBody>
          <a:bodyPr>
            <a:normAutofit/>
          </a:bodyPr>
          <a:lstStyle/>
          <a:p>
            <a:pPr algn="ctr"/>
            <a:r>
              <a:rPr lang="tr-TR" sz="4000" dirty="0">
                <a:solidFill>
                  <a:schemeClr val="tx1"/>
                </a:solidFill>
              </a:rPr>
              <a:t>Bireylere Uygulanacak Yaptırımlar</a:t>
            </a:r>
          </a:p>
        </p:txBody>
      </p:sp>
      <p:sp>
        <p:nvSpPr>
          <p:cNvPr id="3" name="İçerik Yer Tutucusu 2">
            <a:extLst>
              <a:ext uri="{FF2B5EF4-FFF2-40B4-BE49-F238E27FC236}">
                <a16:creationId xmlns:a16="http://schemas.microsoft.com/office/drawing/2014/main" id="{9FFB5448-9976-437C-9161-7CDF30AD5D90}"/>
              </a:ext>
            </a:extLst>
          </p:cNvPr>
          <p:cNvSpPr>
            <a:spLocks noGrp="1"/>
          </p:cNvSpPr>
          <p:nvPr>
            <p:ph idx="1"/>
          </p:nvPr>
        </p:nvSpPr>
        <p:spPr>
          <a:xfrm>
            <a:off x="539552" y="1329376"/>
            <a:ext cx="8229600" cy="4979944"/>
          </a:xfrm>
        </p:spPr>
        <p:txBody>
          <a:bodyPr>
            <a:normAutofit fontScale="92500"/>
          </a:bodyPr>
          <a:lstStyle/>
          <a:p>
            <a:r>
              <a:rPr lang="tr-TR" dirty="0">
                <a:latin typeface="+mj-lt"/>
              </a:rPr>
              <a:t>10.7.2 </a:t>
            </a:r>
            <a:r>
              <a:rPr lang="tr-TR" b="1" dirty="0">
                <a:latin typeface="+mj-lt"/>
              </a:rPr>
              <a:t>Üçüncü kez Dopingle Mücadele Kural İhlali</a:t>
            </a:r>
          </a:p>
          <a:p>
            <a:r>
              <a:rPr lang="tr-TR" dirty="0">
                <a:solidFill>
                  <a:srgbClr val="FF0000"/>
                </a:solidFill>
                <a:latin typeface="+mj-lt"/>
              </a:rPr>
              <a:t>Üçüncü kez gerçekleştirilen dopingle mücadele kural ihlali</a:t>
            </a:r>
            <a:r>
              <a:rPr lang="tr-TR" dirty="0">
                <a:latin typeface="+mj-lt"/>
              </a:rPr>
              <a:t>, </a:t>
            </a:r>
          </a:p>
          <a:p>
            <a:r>
              <a:rPr lang="tr-TR" dirty="0">
                <a:latin typeface="+mj-lt"/>
              </a:rPr>
              <a:t>Madde 10.4</a:t>
            </a:r>
            <a:r>
              <a:rPr lang="tr-TR" b="1" dirty="0">
                <a:latin typeface="+mj-lt"/>
              </a:rPr>
              <a:t> (</a:t>
            </a:r>
            <a:r>
              <a:rPr lang="tr-TR" i="1" dirty="0">
                <a:latin typeface="+mj-lt"/>
              </a:rPr>
              <a:t>Hak Mahrumiyeti Cezasının Kusur </a:t>
            </a:r>
            <a:r>
              <a:rPr lang="tr-TR" dirty="0">
                <a:latin typeface="+mj-lt"/>
              </a:rPr>
              <a:t>veya </a:t>
            </a:r>
            <a:r>
              <a:rPr lang="tr-TR" i="1" dirty="0">
                <a:latin typeface="+mj-lt"/>
              </a:rPr>
              <a:t>İhmalin Olmaması </a:t>
            </a:r>
            <a:r>
              <a:rPr lang="tr-TR" dirty="0">
                <a:latin typeface="+mj-lt"/>
              </a:rPr>
              <a:t>Durumunda İptali) ve </a:t>
            </a:r>
          </a:p>
          <a:p>
            <a:r>
              <a:rPr lang="tr-TR" dirty="0">
                <a:latin typeface="+mj-lt"/>
              </a:rPr>
              <a:t>Madde 10.5 (</a:t>
            </a:r>
            <a:r>
              <a:rPr lang="tr-TR" i="1" dirty="0">
                <a:latin typeface="+mj-lt"/>
              </a:rPr>
              <a:t>Ağır Kusur </a:t>
            </a:r>
            <a:r>
              <a:rPr lang="tr-TR" dirty="0">
                <a:latin typeface="+mj-lt"/>
              </a:rPr>
              <a:t>veya </a:t>
            </a:r>
            <a:r>
              <a:rPr lang="tr-TR" i="1" dirty="0">
                <a:latin typeface="+mj-lt"/>
              </a:rPr>
              <a:t>İhmal Olmamasına </a:t>
            </a:r>
            <a:r>
              <a:rPr lang="tr-TR" dirty="0">
                <a:latin typeface="+mj-lt"/>
              </a:rPr>
              <a:t>bağlı olarak </a:t>
            </a:r>
            <a:r>
              <a:rPr lang="tr-TR" i="1" dirty="0">
                <a:latin typeface="+mj-lt"/>
              </a:rPr>
              <a:t>Hak Mahrumiyeti Cezasının </a:t>
            </a:r>
            <a:r>
              <a:rPr lang="tr-TR" dirty="0">
                <a:latin typeface="+mj-lt"/>
              </a:rPr>
              <a:t>İndirilmesi) kapsamında cezanın iptali veya hafifletilmesini gerektiren koşulun yerine getirilmiş olması veya Madde 2.4’te (Bulunabilirlik Kusurları) tanımlanan bir ihlal niteliğinde olması istisna olmak üzere, </a:t>
            </a:r>
          </a:p>
          <a:p>
            <a:r>
              <a:rPr lang="tr-TR" dirty="0">
                <a:latin typeface="+mj-lt"/>
              </a:rPr>
              <a:t>her durumda </a:t>
            </a:r>
            <a:r>
              <a:rPr lang="tr-TR" dirty="0">
                <a:solidFill>
                  <a:srgbClr val="FF0000"/>
                </a:solidFill>
                <a:latin typeface="+mj-lt"/>
              </a:rPr>
              <a:t>ömür boyu Hak Mahrumiyeti Cezası </a:t>
            </a:r>
            <a:r>
              <a:rPr lang="tr-TR" dirty="0">
                <a:latin typeface="+mj-lt"/>
              </a:rPr>
              <a:t>ile cezalandırılır. </a:t>
            </a:r>
          </a:p>
          <a:p>
            <a:endParaRPr lang="tr-TR" dirty="0"/>
          </a:p>
        </p:txBody>
      </p:sp>
    </p:spTree>
    <p:extLst>
      <p:ext uri="{BB962C8B-B14F-4D97-AF65-F5344CB8AC3E}">
        <p14:creationId xmlns:p14="http://schemas.microsoft.com/office/powerpoint/2010/main" val="25570254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122</TotalTime>
  <Words>781</Words>
  <Application>Microsoft Office PowerPoint</Application>
  <PresentationFormat>Ekran Gösterisi (4:3)</PresentationFormat>
  <Paragraphs>44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Constantia</vt:lpstr>
      <vt:lpstr>Wingdings 2</vt:lpstr>
      <vt:lpstr>Akış</vt:lpstr>
      <vt:lpstr>Sporda Doping</vt:lpstr>
      <vt:lpstr>PowerPoint Sunusu</vt:lpstr>
      <vt:lpstr>PowerPoint Sunusu</vt:lpstr>
      <vt:lpstr>TÜRKİYE DOPİNGLE MÜCADELE KOMİSYONU   TÜRKİYE DOPİNGLE MÜCADELE TALİMATI   (20 Mart 2019)</vt:lpstr>
      <vt:lpstr>PowerPoint Sunusu</vt:lpstr>
      <vt:lpstr>PowerPoint Sunusu</vt:lpstr>
      <vt:lpstr>Bireylere Uygulanacak Yaptırımlar</vt:lpstr>
      <vt:lpstr>Bireylere Uygulanacak Yaptırımlar</vt:lpstr>
      <vt:lpstr>Bireylere Uygulanacak Yaptırımlar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Oğuz Özbek</cp:lastModifiedBy>
  <cp:revision>26</cp:revision>
  <dcterms:created xsi:type="dcterms:W3CDTF">2019-03-23T19:46:28Z</dcterms:created>
  <dcterms:modified xsi:type="dcterms:W3CDTF">2026-03-23T11:19:29Z</dcterms:modified>
</cp:coreProperties>
</file>