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9" r:id="rId8"/>
    <p:sldId id="270" r:id="rId9"/>
    <p:sldId id="271" r:id="rId10"/>
    <p:sldId id="272" r:id="rId11"/>
    <p:sldId id="273" r:id="rId12"/>
    <p:sldId id="274" r:id="rId13"/>
    <p:sldId id="275" r:id="rId14"/>
    <p:sldId id="276" r:id="rId15"/>
    <p:sldId id="263" r:id="rId16"/>
    <p:sldId id="265" r:id="rId17"/>
    <p:sldId id="266" r:id="rId18"/>
    <p:sldId id="268" r:id="rId19"/>
    <p:sldId id="26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Sporda Doping</a:t>
            </a:r>
          </a:p>
        </p:txBody>
      </p:sp>
      <p:sp>
        <p:nvSpPr>
          <p:cNvPr id="5" name="4 İçerik Yer Tutucusu"/>
          <p:cNvSpPr>
            <a:spLocks noGrp="1"/>
          </p:cNvSpPr>
          <p:nvPr>
            <p:ph idx="1"/>
          </p:nvPr>
        </p:nvSpPr>
        <p:spPr/>
        <p:txBody>
          <a:bodyPr>
            <a:normAutofit/>
          </a:bodyPr>
          <a:lstStyle/>
          <a:p>
            <a:r>
              <a:rPr lang="tr-TR" dirty="0"/>
              <a:t> Doping, sağlıklı kişilere yarışma performansını yapay ve dürüst olmayan bir şekilde artırmak amacı ile vücuda yabancı ya da fizyolojik maddelerin normal olmayan yöntemlerle verilmesidir (</a:t>
            </a:r>
            <a:r>
              <a:rPr lang="tr-TR" dirty="0" err="1"/>
              <a:t>Durusoy</a:t>
            </a:r>
            <a:r>
              <a:rPr lang="tr-TR" dirty="0"/>
              <a:t>, 1991). </a:t>
            </a:r>
          </a:p>
          <a:p>
            <a:r>
              <a:rPr lang="tr-TR" dirty="0"/>
              <a:t>Sporcular arasında “no </a:t>
            </a:r>
            <a:r>
              <a:rPr lang="tr-TR" dirty="0" err="1"/>
              <a:t>dope</a:t>
            </a:r>
            <a:r>
              <a:rPr lang="tr-TR" dirty="0"/>
              <a:t>, no </a:t>
            </a:r>
            <a:r>
              <a:rPr lang="tr-TR" dirty="0" err="1"/>
              <a:t>hope</a:t>
            </a:r>
            <a:r>
              <a:rPr lang="tr-TR" dirty="0"/>
              <a:t>” sözü neredeyse bir kural haline gelmiştir (</a:t>
            </a:r>
            <a:r>
              <a:rPr lang="tr-TR" dirty="0" err="1"/>
              <a:t>Meinberg</a:t>
            </a:r>
            <a:r>
              <a:rPr lang="tr-TR" dirty="0"/>
              <a:t>, 1991). Doping maddeleri kullanılması durumunda, saldırganlık, düşmanlık gibi olumsuz davranışlara yol açmakla birlikte, kısırlık, kadınlarda </a:t>
            </a:r>
            <a:r>
              <a:rPr lang="tr-TR" dirty="0" err="1"/>
              <a:t>erkeksileşme</a:t>
            </a:r>
            <a:r>
              <a:rPr lang="tr-TR" dirty="0"/>
              <a:t> gibi fiziksel  etkiler ortaya çıkmaktadır (</a:t>
            </a:r>
            <a:r>
              <a:rPr lang="tr-TR" dirty="0" err="1"/>
              <a:t>Simon</a:t>
            </a:r>
            <a:r>
              <a:rPr lang="tr-TR" dirty="0"/>
              <a:t>, 2004).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E37D0-1DE3-4BCF-AF03-7349C8ED641A}"/>
              </a:ext>
            </a:extLst>
          </p:cNvPr>
          <p:cNvSpPr>
            <a:spLocks noGrp="1"/>
          </p:cNvSpPr>
          <p:nvPr>
            <p:ph type="title"/>
          </p:nvPr>
        </p:nvSpPr>
        <p:spPr>
          <a:xfrm>
            <a:off x="457200" y="330999"/>
            <a:ext cx="8229600" cy="20463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56E1647E-A013-4BBA-9B3E-F20AC9273560}"/>
              </a:ext>
            </a:extLst>
          </p:cNvPr>
          <p:cNvSpPr>
            <a:spLocks noGrp="1"/>
          </p:cNvSpPr>
          <p:nvPr>
            <p:ph idx="1"/>
          </p:nvPr>
        </p:nvSpPr>
        <p:spPr>
          <a:xfrm>
            <a:off x="457200" y="908720"/>
            <a:ext cx="8229600" cy="4389120"/>
          </a:xfrm>
        </p:spPr>
        <p:txBody>
          <a:bodyPr>
            <a:normAutofit fontScale="85000" lnSpcReduction="20000"/>
          </a:bodyPr>
          <a:lstStyle/>
          <a:p>
            <a:r>
              <a:rPr lang="tr-TR" dirty="0"/>
              <a:t>2.3 </a:t>
            </a:r>
            <a:r>
              <a:rPr lang="tr-TR" b="1" dirty="0"/>
              <a:t>Örnek Vermekten Kaçınmak, Örnek Vermeyi Reddetmek veya Örnek Vermemek </a:t>
            </a:r>
            <a:r>
              <a:rPr lang="tr-TR" dirty="0"/>
              <a:t>İşbu Dopingle Mücadele Talimatı ve yürürlükteki diğer dopingle mücadele kurallarına uygun olarak yapılan bildirim sonrasında Örnek vermekten kaçınmak, haklı bir nedene dayanmaksızın Örnek vermeyi reddetmek veya Örnek vermemek. </a:t>
            </a:r>
          </a:p>
          <a:p>
            <a:r>
              <a:rPr lang="tr-TR" dirty="0"/>
              <a:t>[Madde 2.3’e ilişkin açıklama: Örneğin, bir Sporcunun Doping Kontrol yetkilisinin kendisine bildirimde bulunmasını veya Doping Kontrolü yapmasını kasten engellemesi durumunda, söz konusu Sporcu “Örnek vermekten kaçınma” adı altındaki dopingle mücadele kuralını ihlal etmiş kabul edilir. "Örnek vermeme”, Sporcunun kasti veya ihmalkar davranışına dayandırılabilirken, Örnek vermekten "kaçınmak" veya Örnek vermeyi “reddetmek” Sporcunun kasten söz konusu şekilde davrandığı anlamına gelir.] </a:t>
            </a:r>
          </a:p>
        </p:txBody>
      </p:sp>
    </p:spTree>
    <p:extLst>
      <p:ext uri="{BB962C8B-B14F-4D97-AF65-F5344CB8AC3E}">
        <p14:creationId xmlns:p14="http://schemas.microsoft.com/office/powerpoint/2010/main" val="2553530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E69FF4-E36D-46DE-AE2E-46F9AE858A8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D1CEC7A-84E6-41B0-B103-9B5AABDE9BE4}"/>
              </a:ext>
            </a:extLst>
          </p:cNvPr>
          <p:cNvSpPr>
            <a:spLocks noGrp="1"/>
          </p:cNvSpPr>
          <p:nvPr>
            <p:ph idx="1"/>
          </p:nvPr>
        </p:nvSpPr>
        <p:spPr/>
        <p:txBody>
          <a:bodyPr>
            <a:normAutofit fontScale="70000" lnSpcReduction="20000"/>
          </a:bodyPr>
          <a:lstStyle/>
          <a:p>
            <a:r>
              <a:rPr lang="tr-TR" b="1" dirty="0"/>
              <a:t>2.4 Bulunabilirlik Kusurları </a:t>
            </a:r>
            <a:r>
              <a:rPr lang="tr-TR" dirty="0"/>
              <a:t>Kayıtlı Doping Kontrol Havuzunda bulunan bir Sporcunun on iki aylık bir süre içinde, Doping Kontrolü ve Soruşturmalara İlişkin Uluslararası Standarda uygun olarak üç kez Doping Kontrolünü kaçırması ve/veya bildirim kusuru eylemlerinin bileşimi. </a:t>
            </a:r>
          </a:p>
          <a:p>
            <a:r>
              <a:rPr lang="tr-TR" b="1" dirty="0"/>
              <a:t>2.5 Doping Kontrolünün herhangi bir bölümünü Bozmak veya Bozmaya Teşebbüs Etmek</a:t>
            </a:r>
            <a:r>
              <a:rPr lang="tr-TR" dirty="0"/>
              <a:t>, Hile Yapmak veya Hile Yapmaya Teşebbüs Etmek Doping Kontrolü sürecine müdahale eden ancak Yasaklı Yöntemler tanımına dâhil edilmeyen eylemler. Bozmak ya da hile yapmak terimi, bir Doping Kontrol görevlisine kasıtlı olarak müdahale etmeyi, müdahale etme Teşebbüsünde bulunmayı, Dopingle Mücadele Kuruluşuna yanıltıcı bilgiler vermeyi, olası bir tanığın gözünü korkutmayı veya bu yönde Teşebbüste bulunmayı kapsamaktadır ancak bunlarla sınırlı değildir.</a:t>
            </a:r>
          </a:p>
          <a:p>
            <a:r>
              <a:rPr lang="tr-TR" dirty="0"/>
              <a:t> [Madde 2.5’e ilişkin açıklama: Bu Madde, Örneğin, Doping Kontrolü sırasında bir Doping Kontrol formundaki kimlik numaralarının değiştirilmesini, B Örneği analiz edilirken B şişesinin kırılmasını veya yabancı bir madde eklemek suretiyle bir Örnekte değişim yapılmasını yasaklamaktadır. Diğer taraftan bir Bozma vakasını teşkil etmeyecek şekilde bir Doping Kontrol görevlisine veya Doping Kontrolü ile ilgili diğer bir Kişiye yönelik saldırgan fiiller, ilgili spor kuruluşlarının disiplin talimatlarında düzenlenecektir.]</a:t>
            </a:r>
          </a:p>
        </p:txBody>
      </p:sp>
    </p:spTree>
    <p:extLst>
      <p:ext uri="{BB962C8B-B14F-4D97-AF65-F5344CB8AC3E}">
        <p14:creationId xmlns:p14="http://schemas.microsoft.com/office/powerpoint/2010/main" val="3179523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A62036-6DE9-4394-8615-F5A73EED03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89836F8-24DF-483C-A560-A440ACE65C20}"/>
              </a:ext>
            </a:extLst>
          </p:cNvPr>
          <p:cNvSpPr>
            <a:spLocks noGrp="1"/>
          </p:cNvSpPr>
          <p:nvPr>
            <p:ph idx="1"/>
          </p:nvPr>
        </p:nvSpPr>
        <p:spPr/>
        <p:txBody>
          <a:bodyPr>
            <a:normAutofit fontScale="55000" lnSpcReduction="20000"/>
          </a:bodyPr>
          <a:lstStyle/>
          <a:p>
            <a:r>
              <a:rPr lang="tr-TR" b="1" dirty="0"/>
              <a:t>2.6 Yasaklı bir Maddeyi veya Yasaklı bir Yöntemi Bulundurmak </a:t>
            </a:r>
          </a:p>
          <a:p>
            <a:r>
              <a:rPr lang="tr-TR" dirty="0"/>
              <a:t>2.6.1 Bir Sporcunun, Madde 4.4’e uygun olarak bir Tedavi Amaçlı Kullanım İstisnası (“TAKİ”) çerçevesinde Bulundurduğunu veya Kullandığını veya kabul edilebilir diğer gerekçelerinin olduğunu ispatlaması istisna olmak üzere, Sporcunun Müsabaka sırasında Yasaklı bir Maddeyi veya Yasaklı bir Yöntemi Bulundurması veya Müsabaka Dışında yasak olan Yasaklı bir Maddeyi veya Yasaklı bir Yöntemi Müsabaka Dışındaki dönemde Bulundurması. </a:t>
            </a:r>
          </a:p>
          <a:p>
            <a:r>
              <a:rPr lang="tr-TR" dirty="0"/>
              <a:t>2.6.2 Bir Sporcu Destek Personelinin, bir Sporcu ile ilgili olarak Madde 4.4’e uygun olarak Sporcuya tanınan Tedavi Amaçlı Kullanım İstisnası kapsamında Bulundurduğunu veya Kullandığını veya kabul edilebilir diğer gerekçelerinin olduğunu ispatlaması istisna olmak üzere, Müsabaka sırasında Yasaklı bir Maddeyi veya Yasaklı bir Yöntemi Bulundurması veya Müsabaka veya antrenmanla ilişkili olarak Müsabaka Dışı dönemde yasak olan Yasaklı bir Maddeyi veya Yasaklı bir Yöntemi Müsabaka Dışındaki dönemde Bulundurması. </a:t>
            </a:r>
          </a:p>
          <a:p>
            <a:r>
              <a:rPr lang="tr-TR" dirty="0"/>
              <a:t>[Madde 2.6.1 ve Madde 2.6.2’ye ilişkin açıklama: Kabul edilebilir gerekçeye, örneğin, Yasaklı bir Maddenin bir arkadaşa veya akrabaya verilmek üzere satın alınması veya bulundurulması dahil değildir; ancak söz konusu Kişiye düzenlenen bir hekim reçetesi, geçerli bir tıbbi gerekçe olarak kabul edilebilir, örneğin, diyabetli bir çocuğa </a:t>
            </a:r>
            <a:r>
              <a:rPr lang="tr-TR" dirty="0" err="1"/>
              <a:t>insulin</a:t>
            </a:r>
            <a:r>
              <a:rPr lang="tr-TR" dirty="0"/>
              <a:t> satın alınması gibi.]</a:t>
            </a:r>
          </a:p>
          <a:p>
            <a:r>
              <a:rPr lang="tr-TR" dirty="0"/>
              <a:t> [Madde 2.6.2’ye ilişkin açıklama: Örneğin, Yasaklı Maddelerin akut hastalıklarda ve acil durumlarda kullanılmak üzere takım hekimi tarafından taşınması kabul edilebilir bir gerekçe sayılabilir.]</a:t>
            </a:r>
          </a:p>
        </p:txBody>
      </p:sp>
    </p:spTree>
    <p:extLst>
      <p:ext uri="{BB962C8B-B14F-4D97-AF65-F5344CB8AC3E}">
        <p14:creationId xmlns:p14="http://schemas.microsoft.com/office/powerpoint/2010/main" val="2052347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2A9F1-7B19-45C6-A6D8-DFCA8FC8C5E6}"/>
              </a:ext>
            </a:extLst>
          </p:cNvPr>
          <p:cNvSpPr>
            <a:spLocks noGrp="1"/>
          </p:cNvSpPr>
          <p:nvPr>
            <p:ph type="title"/>
          </p:nvPr>
        </p:nvSpPr>
        <p:spPr>
          <a:xfrm>
            <a:off x="474238" y="-99392"/>
            <a:ext cx="8229600" cy="1143000"/>
          </a:xfrm>
        </p:spPr>
        <p:txBody>
          <a:bodyPr/>
          <a:lstStyle/>
          <a:p>
            <a:endParaRPr lang="tr-TR" dirty="0"/>
          </a:p>
        </p:txBody>
      </p:sp>
      <p:sp>
        <p:nvSpPr>
          <p:cNvPr id="3" name="İçerik Yer Tutucusu 2">
            <a:extLst>
              <a:ext uri="{FF2B5EF4-FFF2-40B4-BE49-F238E27FC236}">
                <a16:creationId xmlns:a16="http://schemas.microsoft.com/office/drawing/2014/main" id="{4EDFC07F-435F-4DC8-AF58-5BEFC70045FD}"/>
              </a:ext>
            </a:extLst>
          </p:cNvPr>
          <p:cNvSpPr>
            <a:spLocks noGrp="1"/>
          </p:cNvSpPr>
          <p:nvPr>
            <p:ph idx="1"/>
          </p:nvPr>
        </p:nvSpPr>
        <p:spPr>
          <a:xfrm>
            <a:off x="323528" y="1484784"/>
            <a:ext cx="8229600" cy="4389120"/>
          </a:xfrm>
        </p:spPr>
        <p:txBody>
          <a:bodyPr>
            <a:normAutofit fontScale="92500" lnSpcReduction="10000"/>
          </a:bodyPr>
          <a:lstStyle/>
          <a:p>
            <a:r>
              <a:rPr lang="tr-TR" dirty="0"/>
              <a:t> 2.7 </a:t>
            </a:r>
            <a:r>
              <a:rPr lang="tr-TR" b="1" dirty="0"/>
              <a:t>Herhangi Yasaklı bir Maddenin veya Yasaklı bir Yöntemin Yasadışı Ticaretini Yapmak veya Yasadışı Ticaretini Yapmaya Teşebbüs Etmek</a:t>
            </a:r>
          </a:p>
          <a:p>
            <a:endParaRPr lang="tr-TR" dirty="0"/>
          </a:p>
          <a:p>
            <a:r>
              <a:rPr lang="tr-TR" dirty="0"/>
              <a:t>2.8 </a:t>
            </a:r>
            <a:r>
              <a:rPr lang="tr-TR" b="1" dirty="0"/>
              <a:t>Herhangi Yasaklı bir Madde veya Yasaklı bir Yöntemi herhangi bir Sporcuya bir Müsabaka İçinde Tatbik Etmek veya Tatbik Etmeye Teşebbüs Etmek veya Müsabaka Dışında Yasak olan herhangi Yasaklı bir Madde veya Yasaklı bir Yöntemi herhangi bir Sporcuya Müsabaka Dışındaki bir dönemde Tatbik Etmek veya Tatbik Etmeye Teşebbüs Etmek</a:t>
            </a:r>
          </a:p>
          <a:p>
            <a:r>
              <a:rPr lang="tr-TR" dirty="0"/>
              <a:t> </a:t>
            </a:r>
          </a:p>
        </p:txBody>
      </p:sp>
    </p:spTree>
    <p:extLst>
      <p:ext uri="{BB962C8B-B14F-4D97-AF65-F5344CB8AC3E}">
        <p14:creationId xmlns:p14="http://schemas.microsoft.com/office/powerpoint/2010/main" val="834361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9A0C38-1B1B-42E3-A995-E1F02C379CD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A7D483E-456C-479E-A444-8EC4301F749A}"/>
              </a:ext>
            </a:extLst>
          </p:cNvPr>
          <p:cNvSpPr>
            <a:spLocks noGrp="1"/>
          </p:cNvSpPr>
          <p:nvPr>
            <p:ph idx="1"/>
          </p:nvPr>
        </p:nvSpPr>
        <p:spPr/>
        <p:txBody>
          <a:bodyPr>
            <a:normAutofit fontScale="92500" lnSpcReduction="20000"/>
          </a:bodyPr>
          <a:lstStyle/>
          <a:p>
            <a:r>
              <a:rPr lang="tr-TR" dirty="0"/>
              <a:t>2.9 </a:t>
            </a:r>
            <a:r>
              <a:rPr lang="tr-TR" b="1" dirty="0"/>
              <a:t>Suç Ortaklığı </a:t>
            </a:r>
          </a:p>
          <a:p>
            <a:r>
              <a:rPr lang="tr-TR" dirty="0"/>
              <a:t>Başka bir Kişi tarafından işlenen bir dopingle mücadele kural ihlalini veya ihlal Teşebbüsünü içeren herhangi bir suça veya 10.12.1 bendi ihlaline iştirak etmek, destek vermek, teşvik etmek, özendirmek, yardım ve yataklık etmek, söz konusu ihlali örtbas etmek veya belirtilen amaçla diğer şekillerde bilinçli olarak suç ortaklığı yapmak. </a:t>
            </a:r>
          </a:p>
          <a:p>
            <a:endParaRPr lang="tr-TR" b="1" dirty="0"/>
          </a:p>
          <a:p>
            <a:r>
              <a:rPr lang="tr-TR" b="1" dirty="0"/>
              <a:t>2.10 Yasak İş Birliği </a:t>
            </a:r>
            <a:r>
              <a:rPr lang="tr-TR" dirty="0"/>
              <a:t>Bir Dopingle Mücadele Kuruluşunun yetkisine tabi olan bir Sporcunun veya diğer Kişinin, profesyonel olarak veya sporla ilişkili diğer bir sıfatla, aşağıda belirtilen vasıflara sahip bir Sporcu Destek Personeli ile iş birliği yapması yasaktır: </a:t>
            </a:r>
          </a:p>
        </p:txBody>
      </p:sp>
    </p:spTree>
    <p:extLst>
      <p:ext uri="{BB962C8B-B14F-4D97-AF65-F5344CB8AC3E}">
        <p14:creationId xmlns:p14="http://schemas.microsoft.com/office/powerpoint/2010/main" val="586442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BD5523-A93D-402C-805D-B7FF8843305C}"/>
              </a:ext>
            </a:extLst>
          </p:cNvPr>
          <p:cNvSpPr>
            <a:spLocks noGrp="1"/>
          </p:cNvSpPr>
          <p:nvPr>
            <p:ph type="title"/>
          </p:nvPr>
        </p:nvSpPr>
        <p:spPr/>
        <p:txBody>
          <a:bodyPr>
            <a:normAutofit/>
          </a:bodyPr>
          <a:lstStyle/>
          <a:p>
            <a:pPr algn="ctr"/>
            <a:r>
              <a:rPr lang="tr-TR" sz="2800" dirty="0"/>
              <a:t>Bireylere Uygulanacak Yaptırımlar</a:t>
            </a:r>
          </a:p>
        </p:txBody>
      </p:sp>
      <p:sp>
        <p:nvSpPr>
          <p:cNvPr id="3" name="İçerik Yer Tutucusu 2">
            <a:extLst>
              <a:ext uri="{FF2B5EF4-FFF2-40B4-BE49-F238E27FC236}">
                <a16:creationId xmlns:a16="http://schemas.microsoft.com/office/drawing/2014/main" id="{C8414FBA-CF55-44C2-A0A7-92FB895D5502}"/>
              </a:ext>
            </a:extLst>
          </p:cNvPr>
          <p:cNvSpPr>
            <a:spLocks noGrp="1"/>
          </p:cNvSpPr>
          <p:nvPr>
            <p:ph idx="1"/>
          </p:nvPr>
        </p:nvSpPr>
        <p:spPr/>
        <p:txBody>
          <a:bodyPr>
            <a:normAutofit fontScale="85000" lnSpcReduction="10000"/>
          </a:bodyPr>
          <a:lstStyle/>
          <a:p>
            <a:r>
              <a:rPr lang="tr-TR" dirty="0"/>
              <a:t>10.1 Bir Dopingle Mücadele Kuralının bir Turnuva Sırasında İhlali Halinde Sonuçların İptal Edilmesi Bir Turnuva sırasında veya kapsamında gerçekleşen bir dopingle mücadele kural ihlali durumunda, Turnuvayla ilgili yetkili kuruluşun kararına bağlı olarak, Sporcunun bahsi geçen Turnuvada elde ettiği bireysel kazanımların tümü İptal edilir ve Madde 10.1.1’in hükümleri istisna olmak üzere kendisine verilen madalyalar, puanlar ve ödüller geri alınır.</a:t>
            </a:r>
          </a:p>
          <a:p>
            <a:r>
              <a:rPr lang="tr-TR" dirty="0"/>
              <a:t>10.2.1.2 İlgili dopingle mücadele kural ihlalinin Tanımlanmış bir Madde ile gerçekleştiği ve Türkiye Dopingle Mücadele Komisyonu’nun veya yargılama makamının dopingle mücadele kural ihlalinin kasten olduğunu ispat ettiği durumlarda. 10.2.2 Madde 10.2.1’de belirtilen durumların dışında Hak Mahrumiyeti Ceza süresi iki yıl olacaktır.</a:t>
            </a:r>
          </a:p>
          <a:p>
            <a:endParaRPr lang="tr-TR" dirty="0"/>
          </a:p>
        </p:txBody>
      </p:sp>
    </p:spTree>
    <p:extLst>
      <p:ext uri="{BB962C8B-B14F-4D97-AF65-F5344CB8AC3E}">
        <p14:creationId xmlns:p14="http://schemas.microsoft.com/office/powerpoint/2010/main" val="158116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93F5AF-0A07-4AD0-B2C9-36084A12DEDF}"/>
              </a:ext>
            </a:extLst>
          </p:cNvPr>
          <p:cNvSpPr>
            <a:spLocks noGrp="1"/>
          </p:cNvSpPr>
          <p:nvPr>
            <p:ph type="title"/>
          </p:nvPr>
        </p:nvSpPr>
        <p:spPr>
          <a:xfrm>
            <a:off x="457200" y="332656"/>
            <a:ext cx="8229600" cy="996720"/>
          </a:xfrm>
        </p:spPr>
        <p:txBody>
          <a:bodyPr>
            <a:normAutofit/>
          </a:bodyPr>
          <a:lstStyle/>
          <a:p>
            <a:pPr algn="ctr"/>
            <a:r>
              <a:rPr lang="tr-TR" sz="3600" dirty="0"/>
              <a:t>Bireylere Uygulanacak Yaptırımlar</a:t>
            </a:r>
          </a:p>
        </p:txBody>
      </p:sp>
      <p:sp>
        <p:nvSpPr>
          <p:cNvPr id="3" name="İçerik Yer Tutucusu 2">
            <a:extLst>
              <a:ext uri="{FF2B5EF4-FFF2-40B4-BE49-F238E27FC236}">
                <a16:creationId xmlns:a16="http://schemas.microsoft.com/office/drawing/2014/main" id="{A3B148B8-554E-433D-8598-4129E67DD90F}"/>
              </a:ext>
            </a:extLst>
          </p:cNvPr>
          <p:cNvSpPr>
            <a:spLocks noGrp="1"/>
          </p:cNvSpPr>
          <p:nvPr>
            <p:ph idx="1"/>
          </p:nvPr>
        </p:nvSpPr>
        <p:spPr/>
        <p:txBody>
          <a:bodyPr>
            <a:normAutofit fontScale="70000" lnSpcReduction="20000"/>
          </a:bodyPr>
          <a:lstStyle/>
          <a:p>
            <a:r>
              <a:rPr lang="tr-TR" dirty="0"/>
              <a:t>10.3.1 Madde 2.3’ün(</a:t>
            </a:r>
            <a:r>
              <a:rPr lang="tr-TR" sz="2800" b="1" dirty="0"/>
              <a:t>2.3 Örnek Vermekten Kaçınmak, Örnek Vermeyi Reddetmek veya Örnek Vermemek </a:t>
            </a:r>
            <a:r>
              <a:rPr lang="tr-TR" dirty="0"/>
              <a:t>) veya Madde 2.5’in(</a:t>
            </a:r>
            <a:r>
              <a:rPr lang="tr-TR" sz="2800" b="1" dirty="0"/>
              <a:t>2.5 Doping Kontrolünün herhangi bir bölümünü Bozmak veya Bozmaya Teşebbüs Etmek, Hile Yapmak veya Hile Yapmaya Teşebbüs Etmek</a:t>
            </a:r>
            <a:r>
              <a:rPr lang="tr-TR" dirty="0"/>
              <a:t> ) ihlali durumunda, uygulanacak Hak Mahrumiyeti Ceza süresi dört yıldır, ancak Sporcunun Örnek alım işlemlerine katılmaması durumunda Sporcunun dopingle mücadele kural ihlalinin Madde 10.2.3’te tanımlandığı şekilde kasten olmadığını ispatlayabildiği durumlarda Hak Mahrumiyeti Cezası iki yıl olacaktır.</a:t>
            </a:r>
          </a:p>
          <a:p>
            <a:endParaRPr lang="tr-TR" dirty="0"/>
          </a:p>
          <a:p>
            <a:r>
              <a:rPr lang="tr-TR" dirty="0"/>
              <a:t>10.3.2 Madde 2.4’ün(</a:t>
            </a:r>
            <a:r>
              <a:rPr lang="tr-TR" sz="2800" b="1" dirty="0"/>
              <a:t>2.4 Bulunabilirlik Kusurları Kayıtlı Doping Kontrol Havuzunda bulunan bir Sporcunun on iki aylık bir süre içinde, Doping Kontrolü ve Soruşturmalara İlişkin Uluslararası Standarda uygun olarak üç kez Doping Kontrolünü kaçırması ve/veya bildirim kusuru eylemlerinin bileşimi.) </a:t>
            </a:r>
            <a:r>
              <a:rPr lang="tr-TR" dirty="0"/>
              <a:t>ihlali durumunda, uygulanacak Hak Mahrumiyeti Ceza süresi iki yıldır. </a:t>
            </a:r>
          </a:p>
          <a:p>
            <a:endParaRPr lang="tr-TR" dirty="0"/>
          </a:p>
        </p:txBody>
      </p:sp>
    </p:spTree>
    <p:extLst>
      <p:ext uri="{BB962C8B-B14F-4D97-AF65-F5344CB8AC3E}">
        <p14:creationId xmlns:p14="http://schemas.microsoft.com/office/powerpoint/2010/main" val="2437877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741D1-3C55-4B0A-998E-751AE1E092BE}"/>
              </a:ext>
            </a:extLst>
          </p:cNvPr>
          <p:cNvSpPr>
            <a:spLocks noGrp="1"/>
          </p:cNvSpPr>
          <p:nvPr>
            <p:ph type="title"/>
          </p:nvPr>
        </p:nvSpPr>
        <p:spPr>
          <a:xfrm>
            <a:off x="457200" y="704088"/>
            <a:ext cx="8229600" cy="996720"/>
          </a:xfrm>
        </p:spPr>
        <p:txBody>
          <a:bodyPr>
            <a:normAutofit/>
          </a:bodyPr>
          <a:lstStyle/>
          <a:p>
            <a:pPr algn="ctr"/>
            <a:r>
              <a:rPr lang="tr-TR" sz="4000" dirty="0"/>
              <a:t>Bireylere Uygulanacak Yaptırımlar</a:t>
            </a:r>
          </a:p>
        </p:txBody>
      </p:sp>
      <p:sp>
        <p:nvSpPr>
          <p:cNvPr id="3" name="İçerik Yer Tutucusu 2">
            <a:extLst>
              <a:ext uri="{FF2B5EF4-FFF2-40B4-BE49-F238E27FC236}">
                <a16:creationId xmlns:a16="http://schemas.microsoft.com/office/drawing/2014/main" id="{9FFB5448-9976-437C-9161-7CDF30AD5D90}"/>
              </a:ext>
            </a:extLst>
          </p:cNvPr>
          <p:cNvSpPr>
            <a:spLocks noGrp="1"/>
          </p:cNvSpPr>
          <p:nvPr>
            <p:ph idx="1"/>
          </p:nvPr>
        </p:nvSpPr>
        <p:spPr/>
        <p:txBody>
          <a:bodyPr/>
          <a:lstStyle/>
          <a:p>
            <a:r>
              <a:rPr lang="tr-TR" dirty="0"/>
              <a:t>10.7.2 </a:t>
            </a:r>
            <a:r>
              <a:rPr lang="tr-TR" b="1" dirty="0"/>
              <a:t>Üçüncü kez Dopingle Mücadele Kural İhlali</a:t>
            </a:r>
          </a:p>
          <a:p>
            <a:r>
              <a:rPr lang="tr-TR" dirty="0"/>
              <a:t>Üçüncü kez gerçekleştirilen dopingle mücadele kural ihlali, Madde 10.4 ve 10.5 kapsamında cezanın iptali veya hafifletilmesini gerektiren koşulun yerine getirilmiş olması veya Madde 2.4’te tanımlanan bir ihlal niteliğinde olması istisna olmak üzere, her durumda ömür boyu Hak Mahrumiyeti Cezası ile cezalandırılır. </a:t>
            </a:r>
          </a:p>
          <a:p>
            <a:endParaRPr lang="tr-TR" dirty="0"/>
          </a:p>
        </p:txBody>
      </p:sp>
    </p:spTree>
    <p:extLst>
      <p:ext uri="{BB962C8B-B14F-4D97-AF65-F5344CB8AC3E}">
        <p14:creationId xmlns:p14="http://schemas.microsoft.com/office/powerpoint/2010/main" val="2557025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3951078D-8DC4-49E2-8CE6-E09746BAD275}"/>
              </a:ext>
            </a:extLst>
          </p:cNvPr>
          <p:cNvSpPr>
            <a:spLocks noGrp="1"/>
          </p:cNvSpPr>
          <p:nvPr>
            <p:ph idx="4294967295"/>
          </p:nvPr>
        </p:nvSpPr>
        <p:spPr>
          <a:xfrm>
            <a:off x="323528" y="1234281"/>
            <a:ext cx="8229600" cy="4389437"/>
          </a:xfrm>
        </p:spPr>
        <p:txBody>
          <a:bodyPr>
            <a:normAutofit fontScale="85000" lnSpcReduction="20000"/>
          </a:bodyPr>
          <a:lstStyle/>
          <a:p>
            <a:r>
              <a:rPr lang="tr-TR" sz="2800" dirty="0">
                <a:solidFill>
                  <a:schemeClr val="accent2">
                    <a:lumMod val="50000"/>
                  </a:schemeClr>
                </a:solidFill>
              </a:rPr>
              <a:t>11.2 Takımlara Uygulanacak Yaptırımlar </a:t>
            </a:r>
            <a:br>
              <a:rPr lang="tr-TR" dirty="0"/>
            </a:br>
            <a:r>
              <a:rPr lang="tr-TR" dirty="0"/>
              <a:t>Bir takımın iki oyuncusundan daha fazlasının bir Turnuva Döneminde dopingle mücadele kural ihlalinde bulunduklarının tespit edilmesi durumunda, Turnuvayı düzenleyen kuruluş, dopingle mücadele kural ihlalinde bulunan Sporculara uygulanacak yaptırımların yanı sıra, takıma da gerekli cezaları verecektir (örneğin, puanların silinmesi, bir Müsabakadan veya Turnuvadan Diskalifiye Etme veya diğer yaptırımlar). </a:t>
            </a:r>
          </a:p>
          <a:p>
            <a:endParaRPr lang="tr-TR" dirty="0"/>
          </a:p>
          <a:p>
            <a:r>
              <a:rPr lang="tr-TR" dirty="0">
                <a:solidFill>
                  <a:schemeClr val="accent1">
                    <a:lumMod val="50000"/>
                  </a:schemeClr>
                </a:solidFill>
              </a:rPr>
              <a:t>11.3 Turnuvayı Düzenleyen Kuruluş Takım Sporları için Daha Ağır Yaptırımlar Öngörebilir </a:t>
            </a:r>
          </a:p>
          <a:p>
            <a:r>
              <a:rPr lang="tr-TR" dirty="0"/>
              <a:t>Turnuvayı düzenleyen kuruluş, Turnuva ile ilgili olarak Takım Sporları için Madde 11.2’de belirtilenlerden daha ağır Yaptırımlar öngörebilir. </a:t>
            </a:r>
          </a:p>
          <a:p>
            <a:endParaRPr lang="tr-TR" dirty="0"/>
          </a:p>
        </p:txBody>
      </p:sp>
    </p:spTree>
    <p:extLst>
      <p:ext uri="{BB962C8B-B14F-4D97-AF65-F5344CB8AC3E}">
        <p14:creationId xmlns:p14="http://schemas.microsoft.com/office/powerpoint/2010/main" val="625949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213E4E-C5B1-492F-A00D-F07FEBCFBB4A}"/>
              </a:ext>
            </a:extLst>
          </p:cNvPr>
          <p:cNvSpPr>
            <a:spLocks noGrp="1"/>
          </p:cNvSpPr>
          <p:nvPr>
            <p:ph type="title"/>
          </p:nvPr>
        </p:nvSpPr>
        <p:spPr>
          <a:xfrm>
            <a:off x="457200" y="555674"/>
            <a:ext cx="8229600" cy="1143000"/>
          </a:xfrm>
        </p:spPr>
        <p:txBody>
          <a:bodyPr>
            <a:noAutofit/>
          </a:bodyPr>
          <a:lstStyle/>
          <a:p>
            <a:br>
              <a:rPr lang="tr-TR" sz="2000" b="1" dirty="0"/>
            </a:br>
            <a:br>
              <a:rPr lang="tr-TR" sz="2000" b="1" dirty="0"/>
            </a:br>
            <a:br>
              <a:rPr lang="tr-TR" sz="2000" b="1" dirty="0"/>
            </a:br>
            <a:r>
              <a:rPr lang="tr-TR" sz="2000" b="1" dirty="0"/>
              <a:t>MADDE 12: ULUSAL FEDERASYONLARA VE DİĞER SPOR KURULUŞLARINA UYGULANACAK YAPTIRIMLAR  </a:t>
            </a:r>
            <a:br>
              <a:rPr lang="tr-TR" sz="2000" b="1" dirty="0"/>
            </a:br>
            <a:endParaRPr lang="tr-TR" sz="2000" b="1" dirty="0"/>
          </a:p>
        </p:txBody>
      </p:sp>
      <p:sp>
        <p:nvSpPr>
          <p:cNvPr id="3" name="İçerik Yer Tutucusu 2">
            <a:extLst>
              <a:ext uri="{FF2B5EF4-FFF2-40B4-BE49-F238E27FC236}">
                <a16:creationId xmlns:a16="http://schemas.microsoft.com/office/drawing/2014/main" id="{1841845D-69F4-4CDD-95D1-4152BBF56E04}"/>
              </a:ext>
            </a:extLst>
          </p:cNvPr>
          <p:cNvSpPr>
            <a:spLocks noGrp="1"/>
          </p:cNvSpPr>
          <p:nvPr>
            <p:ph idx="1"/>
          </p:nvPr>
        </p:nvSpPr>
        <p:spPr/>
        <p:txBody>
          <a:bodyPr>
            <a:normAutofit fontScale="85000" lnSpcReduction="10000"/>
          </a:bodyPr>
          <a:lstStyle/>
          <a:p>
            <a:r>
              <a:rPr lang="tr-TR" dirty="0"/>
              <a:t>12.1 Türkiye Dopingle Mücadele Komisyonu, işbu dopingle mücadele talimatlarına uygun hareket etmedikleri gerekçesi ile ilgili resmi makamlardan, Ulusal Federasyonlara ve diğer spor kuruluşlarına verilen ödeneklerin bir kısmını veya tamamını ya da diğer mali olmayan destekleri durdurmalarını talep etme yetkisine sahiptir.  </a:t>
            </a:r>
          </a:p>
          <a:p>
            <a:r>
              <a:rPr lang="tr-TR" dirty="0"/>
              <a:t>12.2 Ulusal Federasyonlar ya da diğer spor kuruluşları, kendilerine bağlı bir Sporcu ya da diğer bir Kişi tarafından Dopingle Mücadele Kurallarının ihlal edilmesi ile ilişkin ortaya çıkan bütün masrafları (Doping Kontrolü, laboratuvar, yargılama ve seyahat harcamaları da dahil ancak bunlarla sınırlı kalmamak üzere) Türkiye Dopingle Mücadele Komisyonu’na ödeyecektir ya da Sporcu veya diğer Kişi tarafından ödenmesini sağlayacaktır.  </a:t>
            </a:r>
          </a:p>
        </p:txBody>
      </p:sp>
    </p:spTree>
    <p:extLst>
      <p:ext uri="{BB962C8B-B14F-4D97-AF65-F5344CB8AC3E}">
        <p14:creationId xmlns:p14="http://schemas.microsoft.com/office/powerpoint/2010/main" val="4002592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Doping kullanan sporcular etik dışı davranmış olmanın yanında, sağlıklarını, hatta yaşamlarını da tehlikeye atmaktadırlar. Örneğin; 1960-1998 yılları arasında 27 sporcu doping kullanımı sonucu yaşamını yitirmiştir (</a:t>
            </a:r>
            <a:r>
              <a:rPr lang="tr-TR" dirty="0" err="1"/>
              <a:t>Sahin</a:t>
            </a:r>
            <a:r>
              <a:rPr lang="tr-TR" dirty="0"/>
              <a:t>, 1998). 1998 yılında ünlü atlet </a:t>
            </a:r>
            <a:r>
              <a:rPr lang="tr-TR" dirty="0" err="1"/>
              <a:t>Florence</a:t>
            </a:r>
            <a:r>
              <a:rPr lang="tr-TR" dirty="0"/>
              <a:t> Griffith </a:t>
            </a:r>
            <a:r>
              <a:rPr lang="tr-TR" dirty="0" err="1"/>
              <a:t>Joyner</a:t>
            </a:r>
            <a:r>
              <a:rPr lang="tr-TR" dirty="0"/>
              <a:t>,  doping kaynaklı kalp krizi sonucu ölmüştür (</a:t>
            </a:r>
            <a:r>
              <a:rPr lang="tr-TR" dirty="0" err="1"/>
              <a:t>Cowart</a:t>
            </a:r>
            <a:r>
              <a:rPr lang="tr-TR" dirty="0"/>
              <a:t>, 1998). 1986 yılında, United </a:t>
            </a:r>
            <a:r>
              <a:rPr lang="tr-TR" dirty="0" err="1"/>
              <a:t>States’in</a:t>
            </a:r>
            <a:r>
              <a:rPr lang="tr-TR" dirty="0"/>
              <a:t> en iyi kolej basketbol oyuncusu </a:t>
            </a:r>
            <a:r>
              <a:rPr lang="tr-TR" dirty="0" err="1"/>
              <a:t>Len</a:t>
            </a:r>
            <a:r>
              <a:rPr lang="tr-TR" dirty="0"/>
              <a:t> </a:t>
            </a:r>
            <a:r>
              <a:rPr lang="tr-TR" dirty="0" err="1"/>
              <a:t>Bias’ın</a:t>
            </a:r>
            <a:r>
              <a:rPr lang="tr-TR" dirty="0"/>
              <a:t>, kokain kullandığı için öldüğü  anlaşılmıştır (</a:t>
            </a:r>
            <a:r>
              <a:rPr lang="tr-TR" dirty="0" err="1"/>
              <a:t>Albrecht</a:t>
            </a:r>
            <a:r>
              <a:rPr lang="tr-TR" dirty="0"/>
              <a:t>, </a:t>
            </a:r>
            <a:r>
              <a:rPr lang="tr-TR" dirty="0" err="1"/>
              <a:t>Anderson</a:t>
            </a:r>
            <a:r>
              <a:rPr lang="tr-TR" dirty="0"/>
              <a:t> &amp; </a:t>
            </a:r>
            <a:r>
              <a:rPr lang="tr-TR" dirty="0" err="1"/>
              <a:t>Mckeag</a:t>
            </a:r>
            <a:r>
              <a:rPr lang="tr-TR" dirty="0"/>
              <a:t>, 2001).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 Kişinin kendisine saygı için doping maddelerinin yasaklanması gerektiğini belirten </a:t>
            </a:r>
            <a:r>
              <a:rPr lang="tr-TR" dirty="0" err="1"/>
              <a:t>Simon</a:t>
            </a:r>
            <a:r>
              <a:rPr lang="tr-TR" dirty="0"/>
              <a:t> (2007), spor yarışmalarında temel amacın vücudun belli maddelere tepkisinin değil, kişilerin spor yetenek ve becerilerinin ölçülmesi olduğunu, söz konusu maddelerin alınması durumunda kazananın sporcu olmadığını ifade etmiştir. Doping kullanan sporcu etik yarışma kuralının dışına çıkmıştır. Sporcu, kazansın ya da kaybetsin rakibine saygı duymalı, onu yarışmaya çağırırken hileli üstünlük sağlayacak uygulamalardan kaçınmalıdır (Morgan, 2003).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Lavin’e</a:t>
            </a:r>
            <a:r>
              <a:rPr lang="tr-TR" dirty="0"/>
              <a:t> (2007) göre, doping maddelerinin yasaklanmaması durumunda, bunları kullanmayı hiç düşünmeyen sporcular, bazı tehlikeli maddeleri almada bir sakınca görmeyecek ve dolaylı olarak dopinge yöneleceklerdir. Herkesin doping yaptığı bir ortamda, kişi ben niye yapmayayım diyerek, doping yapma zorunluluğu hisseder. Doping kontrolü böyle bir nedenden dolayı dopinge başvuracak olanları engeller (</a:t>
            </a:r>
            <a:r>
              <a:rPr lang="tr-TR" dirty="0" err="1"/>
              <a:t>Lumpkin</a:t>
            </a:r>
            <a:r>
              <a:rPr lang="tr-TR" dirty="0"/>
              <a:t>, </a:t>
            </a:r>
            <a:r>
              <a:rPr lang="tr-TR" dirty="0" err="1"/>
              <a:t>Stoll</a:t>
            </a:r>
            <a:r>
              <a:rPr lang="tr-TR" dirty="0"/>
              <a:t> &amp; Beller, 2003).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a:t> Son yıllarda Türk sporcularının doping kullandığına ilişkin haberler basında sıkça yer almaya başlamıştır. 1997 yılında Tayland’da yapılan Dünya Halter Şampiyonası’nda dört Türk halterci dopingli çıkmıştır (“Tayland Faciası”, 1998). Dünya ve Olimpiyat şampiyonu Türk Milli Halterci Halil Mutlu, Bulgaristan’daki 2005 Avrupa Şampiyonası’nda doping yaptığı için iki yıl müsabakalardan men cezası alan Halil Mutlu, geçmişte doping kullandığını itiraf etmiştir (“Doping Yaptım”, 2007). Doping nedeniyle, Türkiye Halter Federasyonu iki yıl uluslararası müsabakalardan uzaklaştırılmıştır (“Türk Halterine”, 2005).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Türk Milli Atlet Süreyya Ayhan’a doping kurallarını ikinci kez ihlal ettiği için ömür boyu yarışmalardan men cezası verilmiştir (“</a:t>
            </a:r>
            <a:r>
              <a:rPr lang="tr-TR" dirty="0" err="1"/>
              <a:t>Sureyya</a:t>
            </a:r>
            <a:r>
              <a:rPr lang="tr-TR" dirty="0"/>
              <a:t> Ayhan”, 2008). Türkiye Yıldız Milli Boks Takımı’nın 15 yaşındaki iki boksörü, doping yaptıkları için iki yıl müsabakalardan uzaklaştırma cezası almıştır (“Bebelere Doping”, 2006). Hacettepe Üniversitesi’ndeki Türkiye Doping Kontrol Merkezi tarafından, 2003-2006 yılları arasında yapılan kontrollerde, 19 spor federasyonunun, toplam 101 sporcusunda dopinge rastlanmıştır (“Futbol Dopingde”, 2006).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ağaç, çiçek, kuş içeren bir resim&#10;&#10;Açıklama otomatik olarak oluşturuldu">
            <a:extLst>
              <a:ext uri="{FF2B5EF4-FFF2-40B4-BE49-F238E27FC236}">
                <a16:creationId xmlns:a16="http://schemas.microsoft.com/office/drawing/2014/main" id="{16640157-4450-41A0-9282-2A87C495CD8B}"/>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547664" y="908720"/>
            <a:ext cx="5544616" cy="5711945"/>
          </a:xfrm>
        </p:spPr>
      </p:pic>
    </p:spTree>
    <p:extLst>
      <p:ext uri="{BB962C8B-B14F-4D97-AF65-F5344CB8AC3E}">
        <p14:creationId xmlns:p14="http://schemas.microsoft.com/office/powerpoint/2010/main" val="2415762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68D77F-AC15-403C-AC7E-E1809EE966D0}"/>
              </a:ext>
            </a:extLst>
          </p:cNvPr>
          <p:cNvSpPr>
            <a:spLocks noGrp="1"/>
          </p:cNvSpPr>
          <p:nvPr>
            <p:ph type="title"/>
          </p:nvPr>
        </p:nvSpPr>
        <p:spPr>
          <a:xfrm>
            <a:off x="457200" y="188640"/>
            <a:ext cx="8229600" cy="1143000"/>
          </a:xfrm>
        </p:spPr>
        <p:txBody>
          <a:bodyPr>
            <a:normAutofit/>
          </a:bodyPr>
          <a:lstStyle/>
          <a:p>
            <a:pPr algn="ctr"/>
            <a:r>
              <a:rPr lang="tr-TR" sz="2400" dirty="0"/>
              <a:t>TÜRKİYE DOPİNGLE MÜCADELE KOMİSYONU </a:t>
            </a:r>
            <a:br>
              <a:rPr lang="tr-TR" sz="2400" dirty="0"/>
            </a:br>
            <a:r>
              <a:rPr lang="tr-TR" sz="2400" dirty="0"/>
              <a:t> TÜRKİYE DOPİNGLE MÜCADELE TALİMATI </a:t>
            </a:r>
            <a:br>
              <a:rPr lang="tr-TR" sz="2400" dirty="0"/>
            </a:br>
            <a:r>
              <a:rPr lang="tr-TR" sz="2400" dirty="0"/>
              <a:t> (20 Mart 2019)</a:t>
            </a:r>
          </a:p>
        </p:txBody>
      </p:sp>
      <p:sp>
        <p:nvSpPr>
          <p:cNvPr id="3" name="İçerik Yer Tutucusu 2">
            <a:extLst>
              <a:ext uri="{FF2B5EF4-FFF2-40B4-BE49-F238E27FC236}">
                <a16:creationId xmlns:a16="http://schemas.microsoft.com/office/drawing/2014/main" id="{C35B6979-EA68-47BF-93CB-57908454555F}"/>
              </a:ext>
            </a:extLst>
          </p:cNvPr>
          <p:cNvSpPr>
            <a:spLocks noGrp="1"/>
          </p:cNvSpPr>
          <p:nvPr>
            <p:ph idx="1"/>
          </p:nvPr>
        </p:nvSpPr>
        <p:spPr>
          <a:xfrm>
            <a:off x="457200" y="1331640"/>
            <a:ext cx="8229600" cy="4992960"/>
          </a:xfrm>
        </p:spPr>
        <p:txBody>
          <a:bodyPr>
            <a:normAutofit fontScale="55000" lnSpcReduction="20000"/>
          </a:bodyPr>
          <a:lstStyle/>
          <a:p>
            <a:r>
              <a:rPr lang="tr-TR" dirty="0"/>
              <a:t>Aşağıda belirtilenler dopingle mücadele kural ihlallerini oluşturur:</a:t>
            </a:r>
          </a:p>
          <a:p>
            <a:r>
              <a:rPr lang="tr-TR" dirty="0"/>
              <a:t> </a:t>
            </a:r>
            <a:r>
              <a:rPr lang="tr-TR" b="1" dirty="0"/>
              <a:t>2.1 Sporcudan Alınan Örnekte Yasaklı bir Maddenin veya </a:t>
            </a:r>
            <a:r>
              <a:rPr lang="tr-TR" b="1" dirty="0" err="1"/>
              <a:t>Metabolitlerinin</a:t>
            </a:r>
            <a:r>
              <a:rPr lang="tr-TR" b="1" dirty="0"/>
              <a:t> veya Belirteçlerinin Tespit Edilmesi </a:t>
            </a:r>
          </a:p>
          <a:p>
            <a:r>
              <a:rPr lang="tr-TR" dirty="0"/>
              <a:t>2.1.1 Herhangi Yasaklı bir Maddenin kendi vücuduna girmesini engellemek, her Sporcunun kendi sorumluluğundadır. Sporcular, kendilerinden alınan Örneklerde tespit edilen her türlü Yasaklı Maddeden veya onun </a:t>
            </a:r>
            <a:r>
              <a:rPr lang="tr-TR" dirty="0" err="1"/>
              <a:t>Metabolitlerinden</a:t>
            </a:r>
            <a:r>
              <a:rPr lang="tr-TR" dirty="0"/>
              <a:t> veya Belirteçlerinden sorumludurlar. Bu nedenle, Madde 2.1 hükmü çerçevesinde bir dopingle mücadele kuralının ihlal edildiğini belirlemek için Sporcunun Yasaklı Maddeyi kasten, Kusur veya İhmal neticesinde ya da bilinçli olarak kullanıp kullanmadığına bakılmaz. [Madde 2.1.1’e ilişkin açıklama: Bir Sporcunun Kusuruna bakılmaksızın bu madde kapsamında bir dopingle mücadele kuralı ihlal edilmektedir. Bu kurala muhtelif CAS kararlarında “Kusursuz sorumluluk” ilkesi olarak atıfta bulunulmuştur. Bir Sporcunun Kusuru, Madde 10 kapsamında bu dopingle mücadele kural ihlalinden Doğacak Hukuki Sonuçların belirlenmesinde rol oynamaktadır. Bu prensip CAS tarafından tutarlı bir şekilde uygulanmaktadır.] </a:t>
            </a:r>
          </a:p>
          <a:p>
            <a:r>
              <a:rPr lang="tr-TR" dirty="0"/>
              <a:t>2.1.2 Madde 2.1 kapsamındaki dopingle mücadele kural ihlali, aşağıdaki hallerden biriyle yeterli şekilde kanıtlanmış olur: Sporcunun A Örneğinde Yasaklı bir Maddenin veya onun </a:t>
            </a:r>
            <a:r>
              <a:rPr lang="tr-TR" dirty="0" err="1"/>
              <a:t>Metabolitlerinin</a:t>
            </a:r>
            <a:r>
              <a:rPr lang="tr-TR" dirty="0"/>
              <a:t> veya Belirteçlerinin varlığı ve Sporcunun B Örneğinin incelenmesine ilişkin hakkından feragat etmesi üzerine B Örneğinin incelenmemesi; veya Sporcunun B Örneğinin incelenmesi ve A Örneğinde Yasaklı bir Maddenin veya onun </a:t>
            </a:r>
            <a:r>
              <a:rPr lang="tr-TR" dirty="0" err="1"/>
              <a:t>Metabolitlerinin</a:t>
            </a:r>
            <a:r>
              <a:rPr lang="tr-TR" dirty="0"/>
              <a:t> veya Belirteçlerinin tespit edildiğinin B Örneğinin incelenmesiyle teyit edilmiş olması ya da Sporcunun B Örneğinin iki şişeye bölündüğü durumda ve ilk şişede bulunan Yasaklı Maddenin veya onun </a:t>
            </a:r>
            <a:r>
              <a:rPr lang="tr-TR" dirty="0" err="1"/>
              <a:t>Metabolitlerinin</a:t>
            </a:r>
            <a:r>
              <a:rPr lang="tr-TR" dirty="0"/>
              <a:t> veya Belirteçlerinin tespit edildiğinin ikinci şişenin incelenmesiyle teyit edilmiş olması.</a:t>
            </a:r>
          </a:p>
          <a:p>
            <a:endParaRPr lang="tr-TR" dirty="0"/>
          </a:p>
          <a:p>
            <a:r>
              <a:rPr lang="tr-TR" dirty="0"/>
              <a:t>2.1.3 Yasaklılar Listesinde eşik değerleri özellikle belirtilen maddeler istisna olmak üzere, Sporcunun idrar Örneğinde herhangi bir miktarda Yasaklı Maddenin ya da onun </a:t>
            </a:r>
            <a:r>
              <a:rPr lang="tr-TR" dirty="0" err="1"/>
              <a:t>Metabolitlerinin</a:t>
            </a:r>
            <a:r>
              <a:rPr lang="tr-TR" dirty="0"/>
              <a:t> veya Belirteçlerinin tespit edilmesi dopingle mücadele kural ihlali olarak kabul edilir. 2.1.4 Madde 2.1’in genel kuralının bir istisnası olarak, Yasaklılar Listesinde veya Uluslararası Standartlarda, </a:t>
            </a:r>
            <a:r>
              <a:rPr lang="tr-TR" dirty="0" err="1"/>
              <a:t>endojenik</a:t>
            </a:r>
            <a:r>
              <a:rPr lang="tr-TR" dirty="0"/>
              <a:t> olarak da üretilebilen Yasaklı Maddelerin değerlendirilmesine yönelik özel ölçütler belirlenebilir. </a:t>
            </a:r>
          </a:p>
        </p:txBody>
      </p:sp>
    </p:spTree>
    <p:extLst>
      <p:ext uri="{BB962C8B-B14F-4D97-AF65-F5344CB8AC3E}">
        <p14:creationId xmlns:p14="http://schemas.microsoft.com/office/powerpoint/2010/main" val="3083455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16E866-BD41-478F-A17A-98A2BC19E9C1}"/>
              </a:ext>
            </a:extLst>
          </p:cNvPr>
          <p:cNvSpPr>
            <a:spLocks noGrp="1"/>
          </p:cNvSpPr>
          <p:nvPr>
            <p:ph type="title"/>
          </p:nvPr>
        </p:nvSpPr>
        <p:spPr>
          <a:xfrm>
            <a:off x="457200" y="332656"/>
            <a:ext cx="8229600" cy="7200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1064EFA-A936-42BF-BE8C-243AF7683CEF}"/>
              </a:ext>
            </a:extLst>
          </p:cNvPr>
          <p:cNvSpPr>
            <a:spLocks noGrp="1"/>
          </p:cNvSpPr>
          <p:nvPr>
            <p:ph idx="1"/>
          </p:nvPr>
        </p:nvSpPr>
        <p:spPr>
          <a:xfrm>
            <a:off x="323528" y="548680"/>
            <a:ext cx="8229600" cy="4389120"/>
          </a:xfrm>
        </p:spPr>
        <p:txBody>
          <a:bodyPr>
            <a:noAutofit/>
          </a:bodyPr>
          <a:lstStyle/>
          <a:p>
            <a:r>
              <a:rPr lang="tr-TR" sz="1300" b="1" dirty="0"/>
              <a:t>2.2 Yasaklı bir Madde veya Yasaklı bir Yöntemin Sporcular Tarafından Kullanılması veya Kullanılmaya Teşebbüs Edilmesi </a:t>
            </a:r>
            <a:r>
              <a:rPr lang="tr-TR" sz="1300" dirty="0"/>
              <a:t>[Madde 2.2’ye ilişkin açıklama: Yasaklı bir Maddenin veya Yasaklı bir Yöntemin Kullanılması veya Kullanılmaya Teşebbüs edilmesi, güvenilir her türlü yöntem aracılığıyla saptanabilir. </a:t>
            </a:r>
          </a:p>
          <a:p>
            <a:r>
              <a:rPr lang="tr-TR" sz="1300" dirty="0"/>
              <a:t>Madde 3.2’ye ilişkin açıklamada da belirtildiği gibi, bir dopingle mücadele kural ihlalinin Madde 2.1 çerçevesinde tespiti için gereken kanıtların aksine, Kullanım veya Kullanmaya Teşebbüs halleri, diğer durumlarda Yasaklı bir Maddenin varlığının tespiti için Madde 2.1’de öngörülen koşulları sağlamayan Sporcunun itirafı, tanık beyanları, belgeli kanıtlar, Sporcu Biyolojik Pasaportunun bir parçası olarak toplanan veriler de dahil olmak üzere </a:t>
            </a:r>
            <a:r>
              <a:rPr lang="tr-TR" sz="1300" dirty="0" err="1"/>
              <a:t>boylamsal</a:t>
            </a:r>
            <a:r>
              <a:rPr lang="tr-TR" sz="1300" dirty="0"/>
              <a:t> profil ölçümü sonuçları veya diğer analitik bilgiler gibi başka güvenilir yöntemlerle de tespit edilebilir. Örneğin, Yasaklı bir Maddenin kullanıldığı, B Örneği ile teyit etmeye gerek kalmadan A Örneğinin incelenmesinden elde edilen güvenilir analitik verilerle veya sadece B Örneğinin analizinden elde edilen güvenilir analitik verilerle kanıtlanabilir, böyle bir durumda, Dopingle Mücadele Kuruluşu kanıtlamanın diğer Örnekle neden teyit edilemediğine dair tatmin edici bir açıklama getirmelidir.] 2.2.1 Herhangi Yasaklı bir Maddenin kendi vücuduna girmemesini ve Yasaklı bir Yöntemin kullanılmamasını sağlamak her Sporcunun kendi sorumluluğundadır. Bu nedenle, bir dopingle mücadele kuralının ihlal edildiğini belirlemek için Sporcunun Yasaklı bir Maddeyi veya Yasaklı bir Yöntemi kasten, Kusur veya İhmal neticesinde veya bilinçli olarak kullanıp kullanmadığına bakılmaz. 2.2.2 Yasaklı bir Maddenin veya Yasaklı bir Yöntemin Kullanılmasında veya Kullanılmaya Teşebbüs edilmesinde başarılı veya başarısız olunduğu önemli değildir. Yasaklı Maddenin veya Yasaklı Yöntemin Kullanılması veya Kullanılmaya Teşebbüs edilmesi, tek başına dopingle mücadele kural ihlali için yeterlidir. [Madde 2.2.2’ye ilişkin açıklama: Yasaklı bir Maddenin ya da Yasaklı bir Yöntemin “Kullanılmasına Teşebbüs” edildiğinin tespiti için, Sporcunun bu yöndeki niyetinin kanıtlanması gerekir. Böyle bir dopingle mücadele kural ihlalinin kanıtlanması için niyetin var olması gerekliliği, ihlallerle ilgili olarak Madde 2.1’de ve Yasaklı bir Maddenin veya Yasaklı bir Yöntemin Kullanılmasına ilişkin olarak da Madde 2.2’de öngörülen Kusursuz Sorumluluk ilkesini zayıflatmaz. Müsabaka Dışında Kullanılması yasak olmayan Yasaklı bir Maddenin, Sporcu tarafından Müsabaka Dışındaki dönemde Kullanılmasının haricinde, bir Sporcunun Yasaklı bir Maddeyi Kullanması, dopingle mücadele kural ihlali anlamına gelir. (Ancak, Yasaklı bir Maddenin veya onun </a:t>
            </a:r>
            <a:r>
              <a:rPr lang="tr-TR" sz="1300" dirty="0" err="1"/>
              <a:t>Metabolitlerinin</a:t>
            </a:r>
            <a:r>
              <a:rPr lang="tr-TR" sz="1300" dirty="0"/>
              <a:t> veya Belirteçlerinin Müsabaka sırasında alınan Örnekte tespit edilmesi, söz konusu maddenin ne zaman uygulandığına bakılmaksızın Madde 2.1’in ihlali sayılır)]</a:t>
            </a:r>
          </a:p>
        </p:txBody>
      </p:sp>
    </p:spTree>
    <p:extLst>
      <p:ext uri="{BB962C8B-B14F-4D97-AF65-F5344CB8AC3E}">
        <p14:creationId xmlns:p14="http://schemas.microsoft.com/office/powerpoint/2010/main" val="2397646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90</TotalTime>
  <Words>2382</Words>
  <Application>Microsoft Office PowerPoint</Application>
  <PresentationFormat>Ekran Gösterisi (4:3)</PresentationFormat>
  <Paragraphs>52</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Calibri</vt:lpstr>
      <vt:lpstr>Constantia</vt:lpstr>
      <vt:lpstr>Wingdings 2</vt:lpstr>
      <vt:lpstr>Akış</vt:lpstr>
      <vt:lpstr>Sporda Doping</vt:lpstr>
      <vt:lpstr>PowerPoint Sunusu</vt:lpstr>
      <vt:lpstr>PowerPoint Sunusu</vt:lpstr>
      <vt:lpstr>PowerPoint Sunusu</vt:lpstr>
      <vt:lpstr>PowerPoint Sunusu</vt:lpstr>
      <vt:lpstr>PowerPoint Sunusu</vt:lpstr>
      <vt:lpstr>PowerPoint Sunusu</vt:lpstr>
      <vt:lpstr>TÜRKİYE DOPİNGLE MÜCADELE KOMİSYONU   TÜRKİYE DOPİNGLE MÜCADELE TALİMATI   (20 Mart 2019)</vt:lpstr>
      <vt:lpstr>PowerPoint Sunusu</vt:lpstr>
      <vt:lpstr>PowerPoint Sunusu</vt:lpstr>
      <vt:lpstr>PowerPoint Sunusu</vt:lpstr>
      <vt:lpstr>PowerPoint Sunusu</vt:lpstr>
      <vt:lpstr>PowerPoint Sunusu</vt:lpstr>
      <vt:lpstr>PowerPoint Sunusu</vt:lpstr>
      <vt:lpstr>Bireylere Uygulanacak Yaptırımlar</vt:lpstr>
      <vt:lpstr>Bireylere Uygulanacak Yaptırımlar</vt:lpstr>
      <vt:lpstr>Bireylere Uygulanacak Yaptırımlar</vt:lpstr>
      <vt:lpstr>PowerPoint Sunusu</vt:lpstr>
      <vt:lpstr>   MADDE 12: ULUSAL FEDERASYONLARA VE DİĞER SPOR KURULUŞLARINA UYGULANACAK YAPTIRIMLAR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20</cp:revision>
  <dcterms:created xsi:type="dcterms:W3CDTF">2019-03-23T19:46:28Z</dcterms:created>
  <dcterms:modified xsi:type="dcterms:W3CDTF">2022-04-08T17:38:55Z</dcterms:modified>
</cp:coreProperties>
</file>