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19" r:id="rId2"/>
    <p:sldId id="320" r:id="rId3"/>
    <p:sldId id="309" r:id="rId4"/>
    <p:sldId id="321" r:id="rId5"/>
    <p:sldId id="322" r:id="rId6"/>
    <p:sldId id="323"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80C11-9FF5-45A8-803D-CD90AE287A20}" type="datetimeFigureOut">
              <a:rPr lang="tr-TR" smtClean="0"/>
              <a:t>9.09.2025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314BA-5C45-4F60-8041-58045590EDE2}" type="slidenum">
              <a:rPr lang="tr-TR" smtClean="0"/>
              <a:t>‹#›</a:t>
            </a:fld>
            <a:endParaRPr lang="tr-TR"/>
          </a:p>
        </p:txBody>
      </p:sp>
    </p:spTree>
    <p:extLst>
      <p:ext uri="{BB962C8B-B14F-4D97-AF65-F5344CB8AC3E}">
        <p14:creationId xmlns:p14="http://schemas.microsoft.com/office/powerpoint/2010/main" val="133307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35681;gb3b9ff3401_0_14837: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Google Shape;35682;gb3b9ff3401_0_14837: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35681;gb3b9ff3401_0_14837: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2531" name="Google Shape;35682;gb3b9ff3401_0_14837: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35681;gb3b9ff3401_0_14837: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9" name="Google Shape;35682;gb3b9ff3401_0_14837: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35681;gb3b9ff3401_0_14837: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6627" name="Google Shape;35682;gb3b9ff3401_0_14837: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87767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84320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155890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6469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240231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341049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241012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243992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37119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292696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134555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182037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149789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3935850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6166;p57"/>
          <p:cNvSpPr/>
          <p:nvPr/>
        </p:nvSpPr>
        <p:spPr>
          <a:xfrm>
            <a:off x="2238375" y="542926"/>
            <a:ext cx="3981450" cy="3952875"/>
          </a:xfrm>
          <a:prstGeom prst="rect">
            <a:avLst/>
          </a:prstGeom>
          <a:solidFill>
            <a:srgbClr val="FFFFFF"/>
          </a:solidFill>
          <a:ln>
            <a:noFill/>
          </a:ln>
        </p:spPr>
        <p:txBody>
          <a:bodyPr spcFirstLastPara="1" lIns="91425" tIns="91425" rIns="91425" bIns="91425" anchor="ctr"/>
          <a:lstStyle/>
          <a:p>
            <a:pPr algn="ctr" defTabSz="457200">
              <a:defRPr/>
            </a:pPr>
            <a:endParaRPr lang="tr-TR" sz="1600" b="1" kern="0" dirty="0">
              <a:solidFill>
                <a:prstClr val="black"/>
              </a:solidFill>
              <a:latin typeface="Rockwell" panose="02060603020205020403"/>
              <a:cs typeface="Arial"/>
              <a:sym typeface="Arial"/>
            </a:endParaRPr>
          </a:p>
        </p:txBody>
      </p:sp>
      <p:grpSp>
        <p:nvGrpSpPr>
          <p:cNvPr id="17411" name="Google Shape;36170;p57"/>
          <p:cNvGrpSpPr>
            <a:grpSpLocks/>
          </p:cNvGrpSpPr>
          <p:nvPr/>
        </p:nvGrpSpPr>
        <p:grpSpPr bwMode="auto">
          <a:xfrm>
            <a:off x="2236788" y="571501"/>
            <a:ext cx="3992562" cy="3992563"/>
            <a:chOff x="4310061" y="571588"/>
            <a:chExt cx="3992088" cy="3992378"/>
          </a:xfrm>
        </p:grpSpPr>
        <p:grpSp>
          <p:nvGrpSpPr>
            <p:cNvPr id="17418" name="Google Shape;36171;p57"/>
            <p:cNvGrpSpPr>
              <a:grpSpLocks/>
            </p:cNvGrpSpPr>
            <p:nvPr/>
          </p:nvGrpSpPr>
          <p:grpSpPr bwMode="auto">
            <a:xfrm>
              <a:off x="4572000" y="571588"/>
              <a:ext cx="86650" cy="3992378"/>
              <a:chOff x="1893475" y="947000"/>
              <a:chExt cx="86650" cy="1812575"/>
            </a:xfrm>
          </p:grpSpPr>
          <p:sp>
            <p:nvSpPr>
              <p:cNvPr id="28" name="Google Shape;36172;p57"/>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9" name="Google Shape;36173;p57"/>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grpSp>
        <p:grpSp>
          <p:nvGrpSpPr>
            <p:cNvPr id="17419" name="Google Shape;36174;p57"/>
            <p:cNvGrpSpPr>
              <a:grpSpLocks/>
            </p:cNvGrpSpPr>
            <p:nvPr/>
          </p:nvGrpSpPr>
          <p:grpSpPr bwMode="auto">
            <a:xfrm>
              <a:off x="7954400" y="571973"/>
              <a:ext cx="84850" cy="3989074"/>
              <a:chOff x="95250" y="947175"/>
              <a:chExt cx="84850" cy="1811075"/>
            </a:xfrm>
          </p:grpSpPr>
          <p:sp>
            <p:nvSpPr>
              <p:cNvPr id="26" name="Google Shape;36175;p57"/>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7" name="Google Shape;36176;p57"/>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grpSp>
        <p:grpSp>
          <p:nvGrpSpPr>
            <p:cNvPr id="17420" name="Google Shape;36177;p57"/>
            <p:cNvGrpSpPr>
              <a:grpSpLocks/>
            </p:cNvGrpSpPr>
            <p:nvPr/>
          </p:nvGrpSpPr>
          <p:grpSpPr bwMode="auto">
            <a:xfrm>
              <a:off x="4310061" y="838025"/>
              <a:ext cx="3992088" cy="3459224"/>
              <a:chOff x="1358154" y="1112975"/>
              <a:chExt cx="6433663" cy="3459224"/>
            </a:xfrm>
          </p:grpSpPr>
          <p:grpSp>
            <p:nvGrpSpPr>
              <p:cNvPr id="17421" name="Google Shape;36178;p57"/>
              <p:cNvGrpSpPr>
                <a:grpSpLocks/>
              </p:cNvGrpSpPr>
              <p:nvPr/>
            </p:nvGrpSpPr>
            <p:grpSpPr bwMode="auto">
              <a:xfrm rot="5400000">
                <a:off x="4531223" y="-2060094"/>
                <a:ext cx="87525" cy="6433663"/>
                <a:chOff x="-349750" y="947875"/>
                <a:chExt cx="87525" cy="1811075"/>
              </a:xfrm>
            </p:grpSpPr>
            <p:sp>
              <p:nvSpPr>
                <p:cNvPr id="21" name="Google Shape;36179;p57"/>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2" name="Google Shape;36180;p57"/>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3" name="Google Shape;36181;p57"/>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4" name="Google Shape;36182;p57"/>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5" name="Google Shape;36183;p57"/>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grpSp>
          <p:grpSp>
            <p:nvGrpSpPr>
              <p:cNvPr id="17422" name="Google Shape;36184;p57"/>
              <p:cNvGrpSpPr>
                <a:grpSpLocks/>
              </p:cNvGrpSpPr>
              <p:nvPr/>
            </p:nvGrpSpPr>
            <p:grpSpPr bwMode="auto">
              <a:xfrm rot="5400000">
                <a:off x="4527641" y="1315284"/>
                <a:ext cx="87525" cy="6426303"/>
                <a:chOff x="-276176" y="947000"/>
                <a:chExt cx="86650" cy="1812575"/>
              </a:xfrm>
            </p:grpSpPr>
            <p:sp>
              <p:nvSpPr>
                <p:cNvPr id="19" name="Google Shape;36185;p57"/>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0" name="Google Shape;36186;p57"/>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grpSp>
        </p:grpSp>
      </p:grpSp>
      <p:sp>
        <p:nvSpPr>
          <p:cNvPr id="17412" name="Slayt Numarası Yer Tutucusu 1"/>
          <p:cNvSpPr txBox="1">
            <a:spLocks/>
          </p:cNvSpPr>
          <p:nvPr/>
        </p:nvSpPr>
        <p:spPr bwMode="auto">
          <a:xfrm>
            <a:off x="15952788" y="7086600"/>
            <a:ext cx="639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fld id="{B67A0237-3882-45F9-8129-2788ADDEF525}" type="slidenum">
              <a:rPr lang="tr-TR" altLang="tr-TR" sz="1000">
                <a:solidFill>
                  <a:srgbClr val="000000"/>
                </a:solidFill>
                <a:cs typeface="Arial" panose="020B0604020202020204" pitchFamily="34" charset="0"/>
                <a:sym typeface="Arial" panose="020B0604020202020204" pitchFamily="34" charset="0"/>
              </a:rPr>
              <a:pPr fontAlgn="base">
                <a:spcBef>
                  <a:spcPct val="0"/>
                </a:spcBef>
                <a:spcAft>
                  <a:spcPct val="0"/>
                </a:spcAft>
                <a:buClr>
                  <a:srgbClr val="000000"/>
                </a:buClr>
                <a:buNone/>
              </a:pPr>
              <a:t>1</a:t>
            </a:fld>
            <a:endParaRPr lang="tr-TR" altLang="tr-TR" sz="1000">
              <a:solidFill>
                <a:srgbClr val="000000"/>
              </a:solidFill>
              <a:cs typeface="Arial" panose="020B0604020202020204" pitchFamily="34" charset="0"/>
              <a:sym typeface="Arial" panose="020B0604020202020204" pitchFamily="34" charset="0"/>
            </a:endParaRPr>
          </a:p>
        </p:txBody>
      </p:sp>
      <p:sp>
        <p:nvSpPr>
          <p:cNvPr id="17413" name="Slayt Numarası Yer Tutucusu 1"/>
          <p:cNvSpPr txBox="1">
            <a:spLocks/>
          </p:cNvSpPr>
          <p:nvPr/>
        </p:nvSpPr>
        <p:spPr bwMode="auto">
          <a:xfrm>
            <a:off x="14358938" y="6272214"/>
            <a:ext cx="639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fld id="{9E3420F7-C668-4967-B029-1451F66E5A41}" type="slidenum">
              <a:rPr lang="tr-TR" altLang="tr-TR" sz="1400">
                <a:solidFill>
                  <a:srgbClr val="000000"/>
                </a:solidFill>
                <a:cs typeface="Arial" panose="020B0604020202020204" pitchFamily="34" charset="0"/>
                <a:sym typeface="Arial" panose="020B0604020202020204" pitchFamily="34" charset="0"/>
              </a:rPr>
              <a:pPr fontAlgn="base">
                <a:spcBef>
                  <a:spcPct val="0"/>
                </a:spcBef>
                <a:spcAft>
                  <a:spcPct val="0"/>
                </a:spcAft>
                <a:buClr>
                  <a:srgbClr val="000000"/>
                </a:buClr>
                <a:buNone/>
              </a:pPr>
              <a:t>1</a:t>
            </a:fld>
            <a:endParaRPr lang="tr-TR" altLang="tr-TR" sz="1400">
              <a:solidFill>
                <a:srgbClr val="000000"/>
              </a:solidFill>
              <a:cs typeface="Arial" panose="020B0604020202020204" pitchFamily="34" charset="0"/>
              <a:sym typeface="Arial" panose="020B0604020202020204" pitchFamily="34" charset="0"/>
            </a:endParaRPr>
          </a:p>
        </p:txBody>
      </p:sp>
      <p:sp>
        <p:nvSpPr>
          <p:cNvPr id="32" name="Başlık 1"/>
          <p:cNvSpPr txBox="1">
            <a:spLocks/>
          </p:cNvSpPr>
          <p:nvPr/>
        </p:nvSpPr>
        <p:spPr>
          <a:xfrm>
            <a:off x="2543229" y="144160"/>
            <a:ext cx="4109532" cy="4601183"/>
          </a:xfrm>
          <a:prstGeom prst="rect">
            <a:avLst/>
          </a:prstGeom>
        </p:spPr>
        <p:txBody>
          <a:bodyPr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buClr>
                <a:srgbClr val="000000"/>
              </a:buClr>
              <a:defRPr/>
            </a:pPr>
            <a:r>
              <a:rPr lang="tr-TR" sz="4000" b="1" dirty="0">
                <a:latin typeface="Arial"/>
              </a:rPr>
              <a:t>PsychIatry</a:t>
            </a:r>
            <a:endParaRPr lang="tr-TR" sz="4000" b="1" dirty="0">
              <a:latin typeface="Arial"/>
              <a:sym typeface="Arial"/>
            </a:endParaRPr>
          </a:p>
        </p:txBody>
      </p:sp>
      <p:sp>
        <p:nvSpPr>
          <p:cNvPr id="17415" name="İçerik Yer Tutucusu 2"/>
          <p:cNvSpPr txBox="1">
            <a:spLocks/>
          </p:cNvSpPr>
          <p:nvPr/>
        </p:nvSpPr>
        <p:spPr bwMode="auto">
          <a:xfrm>
            <a:off x="6361113" y="1223964"/>
            <a:ext cx="41148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har char="•"/>
              <a:defRPr sz="3200">
                <a:solidFill>
                  <a:schemeClr val="tx1"/>
                </a:solidFill>
                <a:latin typeface="Arial" panose="020B0604020202020204" pitchFamily="34" charset="0"/>
              </a:defRPr>
            </a:lvl1pPr>
            <a:lvl2pPr marL="742950" indent="-182563">
              <a:spcBef>
                <a:spcPct val="20000"/>
              </a:spcBef>
              <a:buChar char="–"/>
              <a:defRPr sz="2800">
                <a:solidFill>
                  <a:schemeClr val="tx1"/>
                </a:solidFill>
                <a:latin typeface="Arial" panose="020B0604020202020204" pitchFamily="34" charset="0"/>
              </a:defRPr>
            </a:lvl2pPr>
            <a:lvl3pPr marL="730250" indent="-182563">
              <a:spcBef>
                <a:spcPct val="20000"/>
              </a:spcBef>
              <a:buChar char="•"/>
              <a:defRPr sz="2400">
                <a:solidFill>
                  <a:schemeClr val="tx1"/>
                </a:solidFill>
                <a:latin typeface="Arial" panose="020B0604020202020204" pitchFamily="34" charset="0"/>
              </a:defRPr>
            </a:lvl3pPr>
            <a:lvl4pPr marL="1004888" indent="-182563">
              <a:spcBef>
                <a:spcPct val="20000"/>
              </a:spcBef>
              <a:buChar char="–"/>
              <a:defRPr sz="2000">
                <a:solidFill>
                  <a:schemeClr val="tx1"/>
                </a:solidFill>
                <a:latin typeface="Arial" panose="020B0604020202020204" pitchFamily="34" charset="0"/>
              </a:defRPr>
            </a:lvl4pPr>
            <a:lvl5pPr marL="1279525" indent="-182563">
              <a:spcBef>
                <a:spcPct val="20000"/>
              </a:spcBef>
              <a:buChar char="»"/>
              <a:defRPr sz="2000">
                <a:solidFill>
                  <a:schemeClr val="tx1"/>
                </a:solidFill>
                <a:latin typeface="Arial" panose="020B0604020202020204" pitchFamily="34" charset="0"/>
              </a:defRPr>
            </a:lvl5pPr>
            <a:lvl6pPr marL="1736725" indent="-182563" eaLnBrk="0" fontAlgn="base" hangingPunct="0">
              <a:spcBef>
                <a:spcPct val="20000"/>
              </a:spcBef>
              <a:spcAft>
                <a:spcPct val="0"/>
              </a:spcAft>
              <a:buChar char="»"/>
              <a:defRPr sz="2000">
                <a:solidFill>
                  <a:schemeClr val="tx1"/>
                </a:solidFill>
                <a:latin typeface="Arial" panose="020B0604020202020204" pitchFamily="34" charset="0"/>
              </a:defRPr>
            </a:lvl6pPr>
            <a:lvl7pPr marL="2193925" indent="-182563" eaLnBrk="0" fontAlgn="base" hangingPunct="0">
              <a:spcBef>
                <a:spcPct val="20000"/>
              </a:spcBef>
              <a:spcAft>
                <a:spcPct val="0"/>
              </a:spcAft>
              <a:buChar char="»"/>
              <a:defRPr sz="2000">
                <a:solidFill>
                  <a:schemeClr val="tx1"/>
                </a:solidFill>
                <a:latin typeface="Arial" panose="020B0604020202020204" pitchFamily="34" charset="0"/>
              </a:defRPr>
            </a:lvl7pPr>
            <a:lvl8pPr marL="2651125" indent="-182563" eaLnBrk="0" fontAlgn="base" hangingPunct="0">
              <a:spcBef>
                <a:spcPct val="20000"/>
              </a:spcBef>
              <a:spcAft>
                <a:spcPct val="0"/>
              </a:spcAft>
              <a:buChar char="»"/>
              <a:defRPr sz="2000">
                <a:solidFill>
                  <a:schemeClr val="tx1"/>
                </a:solidFill>
                <a:latin typeface="Arial" panose="020B0604020202020204" pitchFamily="34" charset="0"/>
              </a:defRPr>
            </a:lvl8pPr>
            <a:lvl9pPr marL="3108325" indent="-18256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Bef>
                <a:spcPts val="1200"/>
              </a:spcBef>
              <a:spcAft>
                <a:spcPct val="0"/>
              </a:spcAft>
              <a:buClr>
                <a:srgbClr val="201E1A"/>
              </a:buClr>
              <a:buSzPct val="85000"/>
              <a:buFont typeface="Wingdings" panose="05000000000000000000" pitchFamily="2" charset="2"/>
              <a:buChar char="§"/>
            </a:pPr>
            <a:r>
              <a:rPr lang="en-US" altLang="tr-TR" sz="2000" dirty="0">
                <a:solidFill>
                  <a:srgbClr val="2B2823"/>
                </a:solidFill>
                <a:sym typeface="Arial" panose="020B0604020202020204" pitchFamily="34" charset="0"/>
              </a:rPr>
              <a:t>Depression and anxiety models created in lab animals</a:t>
            </a:r>
          </a:p>
          <a:p>
            <a:pPr fontAlgn="base">
              <a:lnSpc>
                <a:spcPct val="90000"/>
              </a:lnSpc>
              <a:spcBef>
                <a:spcPts val="1200"/>
              </a:spcBef>
              <a:spcAft>
                <a:spcPct val="0"/>
              </a:spcAft>
              <a:buClr>
                <a:srgbClr val="201E1A"/>
              </a:buClr>
              <a:buSzPct val="85000"/>
              <a:buFont typeface="Wingdings" panose="05000000000000000000" pitchFamily="2" charset="2"/>
              <a:buChar char="§"/>
            </a:pPr>
            <a:endParaRPr lang="en-US" altLang="tr-TR" sz="2000" dirty="0">
              <a:solidFill>
                <a:srgbClr val="2B2823"/>
              </a:solidFill>
              <a:sym typeface="Arial" panose="020B0604020202020204" pitchFamily="34" charset="0"/>
            </a:endParaRPr>
          </a:p>
          <a:p>
            <a:pPr fontAlgn="base">
              <a:lnSpc>
                <a:spcPct val="90000"/>
              </a:lnSpc>
              <a:spcBef>
                <a:spcPts val="1200"/>
              </a:spcBef>
              <a:spcAft>
                <a:spcPct val="0"/>
              </a:spcAft>
              <a:buClr>
                <a:srgbClr val="201E1A"/>
              </a:buClr>
              <a:buSzPct val="85000"/>
              <a:buFont typeface="Wingdings" panose="05000000000000000000" pitchFamily="2" charset="2"/>
              <a:buChar char="§"/>
            </a:pPr>
            <a:r>
              <a:rPr lang="en-US" altLang="tr-TR" sz="2000" dirty="0">
                <a:solidFill>
                  <a:srgbClr val="2B2823"/>
                </a:solidFill>
                <a:sym typeface="Arial" panose="020B0604020202020204" pitchFamily="34" charset="0"/>
              </a:rPr>
              <a:t>Pets are treated with the same antidepressants as humans.</a:t>
            </a:r>
          </a:p>
        </p:txBody>
      </p:sp>
      <p:pic>
        <p:nvPicPr>
          <p:cNvPr id="34" name="Resim 33"/>
          <p:cNvPicPr>
            <a:picLocks noChangeAspect="1"/>
          </p:cNvPicPr>
          <p:nvPr/>
        </p:nvPicPr>
        <p:blipFill>
          <a:blip r:embed="rId3"/>
          <a:stretch>
            <a:fillRect/>
          </a:stretch>
        </p:blipFill>
        <p:spPr>
          <a:xfrm>
            <a:off x="6297608" y="3861049"/>
            <a:ext cx="1917739" cy="3050471"/>
          </a:xfrm>
          <a:prstGeom prst="rect">
            <a:avLst/>
          </a:prstGeom>
          <a:effectLst>
            <a:softEdge rad="127000"/>
          </a:effectLst>
        </p:spPr>
      </p:pic>
      <p:pic>
        <p:nvPicPr>
          <p:cNvPr id="35" name="Resim 34"/>
          <p:cNvPicPr>
            <a:picLocks noChangeAspect="1"/>
          </p:cNvPicPr>
          <p:nvPr/>
        </p:nvPicPr>
        <p:blipFill>
          <a:blip r:embed="rId4"/>
          <a:stretch>
            <a:fillRect/>
          </a:stretch>
        </p:blipFill>
        <p:spPr>
          <a:xfrm>
            <a:off x="8616280" y="3861049"/>
            <a:ext cx="2179010" cy="3050471"/>
          </a:xfrm>
          <a:prstGeom prst="rect">
            <a:avLst/>
          </a:prstGeom>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Numarası Yer Tutucusu 1"/>
          <p:cNvSpPr txBox="1">
            <a:spLocks/>
          </p:cNvSpPr>
          <p:nvPr/>
        </p:nvSpPr>
        <p:spPr bwMode="auto">
          <a:xfrm>
            <a:off x="15952788" y="7086600"/>
            <a:ext cx="639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fld id="{37216B1D-E2EE-4776-BFF1-876972372451}" type="slidenum">
              <a:rPr lang="tr-TR" altLang="tr-TR" sz="1000">
                <a:solidFill>
                  <a:srgbClr val="000000"/>
                </a:solidFill>
                <a:cs typeface="Arial" panose="020B0604020202020204" pitchFamily="34" charset="0"/>
                <a:sym typeface="Arial" panose="020B0604020202020204" pitchFamily="34" charset="0"/>
              </a:rPr>
              <a:pPr fontAlgn="base">
                <a:spcBef>
                  <a:spcPct val="0"/>
                </a:spcBef>
                <a:spcAft>
                  <a:spcPct val="0"/>
                </a:spcAft>
                <a:buClr>
                  <a:srgbClr val="000000"/>
                </a:buClr>
                <a:buNone/>
              </a:pPr>
              <a:t>2</a:t>
            </a:fld>
            <a:endParaRPr lang="tr-TR" altLang="tr-TR" sz="1000">
              <a:solidFill>
                <a:srgbClr val="000000"/>
              </a:solidFill>
              <a:cs typeface="Arial" panose="020B0604020202020204" pitchFamily="34" charset="0"/>
              <a:sym typeface="Arial" panose="020B0604020202020204" pitchFamily="34" charset="0"/>
            </a:endParaRPr>
          </a:p>
        </p:txBody>
      </p:sp>
      <p:sp>
        <p:nvSpPr>
          <p:cNvPr id="18435" name="Slayt Numarası Yer Tutucusu 1"/>
          <p:cNvSpPr txBox="1">
            <a:spLocks/>
          </p:cNvSpPr>
          <p:nvPr/>
        </p:nvSpPr>
        <p:spPr bwMode="auto">
          <a:xfrm>
            <a:off x="14358938" y="6272214"/>
            <a:ext cx="639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fld id="{5956B66D-50DA-455B-8B8B-6DBA7303F40F}" type="slidenum">
              <a:rPr lang="tr-TR" altLang="tr-TR" sz="1400">
                <a:solidFill>
                  <a:srgbClr val="000000"/>
                </a:solidFill>
                <a:cs typeface="Arial" panose="020B0604020202020204" pitchFamily="34" charset="0"/>
                <a:sym typeface="Arial" panose="020B0604020202020204" pitchFamily="34" charset="0"/>
              </a:rPr>
              <a:pPr fontAlgn="base">
                <a:spcBef>
                  <a:spcPct val="0"/>
                </a:spcBef>
                <a:spcAft>
                  <a:spcPct val="0"/>
                </a:spcAft>
                <a:buClr>
                  <a:srgbClr val="000000"/>
                </a:buClr>
                <a:buNone/>
              </a:pPr>
              <a:t>2</a:t>
            </a:fld>
            <a:endParaRPr lang="tr-TR" altLang="tr-TR" sz="1400">
              <a:solidFill>
                <a:srgbClr val="000000"/>
              </a:solidFill>
              <a:cs typeface="Arial" panose="020B0604020202020204" pitchFamily="34" charset="0"/>
              <a:sym typeface="Arial" panose="020B0604020202020204" pitchFamily="34" charset="0"/>
            </a:endParaRPr>
          </a:p>
        </p:txBody>
      </p:sp>
      <p:sp>
        <p:nvSpPr>
          <p:cNvPr id="18436" name="İçerik Yer Tutucusu 2"/>
          <p:cNvSpPr txBox="1">
            <a:spLocks/>
          </p:cNvSpPr>
          <p:nvPr/>
        </p:nvSpPr>
        <p:spPr bwMode="auto">
          <a:xfrm>
            <a:off x="5343983" y="511175"/>
            <a:ext cx="4687888"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1524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
                <a:srgbClr val="000000"/>
              </a:buClr>
              <a:buSzPts val="1200"/>
              <a:buNone/>
            </a:pPr>
            <a:endParaRPr lang="tr-TR" altLang="tr-TR" sz="2000" dirty="0">
              <a:solidFill>
                <a:srgbClr val="000000"/>
              </a:solidFill>
              <a:latin typeface="Arial"/>
              <a:cs typeface="Livvic" charset="0"/>
              <a:sym typeface="Livvic" charset="0"/>
            </a:endParaRPr>
          </a:p>
          <a:p>
            <a:pPr algn="just" eaLnBrk="0" fontAlgn="base" hangingPunct="0">
              <a:spcAft>
                <a:spcPct val="0"/>
              </a:spcAft>
            </a:pPr>
            <a:endParaRPr lang="tr-TR" sz="2000" dirty="0">
              <a:solidFill>
                <a:srgbClr val="000000"/>
              </a:solidFill>
              <a:latin typeface="Arial"/>
            </a:endParaRPr>
          </a:p>
          <a:p>
            <a:pPr algn="just" eaLnBrk="0" fontAlgn="base" hangingPunct="0">
              <a:spcAft>
                <a:spcPct val="0"/>
              </a:spcAft>
            </a:pPr>
            <a:r>
              <a:rPr lang="en-US" sz="2000" dirty="0">
                <a:solidFill>
                  <a:srgbClr val="000000"/>
                </a:solidFill>
                <a:latin typeface="Arial"/>
              </a:rPr>
              <a:t>Instinctively, behavior is the fixation of patterns of events exhibited by animals. In general, instinctive behaviors are </a:t>
            </a:r>
            <a:r>
              <a:rPr lang="en-US" sz="2000" b="1" dirty="0">
                <a:solidFill>
                  <a:srgbClr val="000000"/>
                </a:solidFill>
                <a:latin typeface="Arial"/>
              </a:rPr>
              <a:t>not learned</a:t>
            </a:r>
            <a:r>
              <a:rPr lang="en-US" sz="2000" dirty="0">
                <a:solidFill>
                  <a:srgbClr val="000000"/>
                </a:solidFill>
                <a:latin typeface="Arial"/>
              </a:rPr>
              <a:t>, but in some cases they </a:t>
            </a:r>
            <a:r>
              <a:rPr lang="en-US" sz="2000" b="1" dirty="0">
                <a:solidFill>
                  <a:srgbClr val="000000"/>
                </a:solidFill>
                <a:latin typeface="Arial"/>
              </a:rPr>
              <a:t>can be slightly modified</a:t>
            </a:r>
            <a:r>
              <a:rPr lang="en-US" sz="2000" dirty="0">
                <a:solidFill>
                  <a:srgbClr val="000000"/>
                </a:solidFill>
                <a:latin typeface="Arial"/>
              </a:rPr>
              <a:t> by learning patterns.</a:t>
            </a:r>
            <a:endParaRPr lang="tr-TR" sz="2000" dirty="0">
              <a:solidFill>
                <a:srgbClr val="000000"/>
              </a:solidFill>
              <a:latin typeface="Arial"/>
            </a:endParaRPr>
          </a:p>
          <a:p>
            <a:pPr eaLnBrk="0" fontAlgn="base" hangingPunct="0">
              <a:spcAft>
                <a:spcPct val="0"/>
              </a:spcAft>
            </a:pPr>
            <a:endParaRPr lang="tr-TR" sz="2000" dirty="0">
              <a:solidFill>
                <a:srgbClr val="000000"/>
              </a:solidFill>
              <a:latin typeface="Arial"/>
            </a:endParaRPr>
          </a:p>
          <a:p>
            <a:pPr eaLnBrk="0" fontAlgn="base" hangingPunct="0">
              <a:spcAft>
                <a:spcPct val="0"/>
              </a:spcAft>
            </a:pPr>
            <a:r>
              <a:rPr lang="en-US" sz="2000" dirty="0">
                <a:solidFill>
                  <a:srgbClr val="000000"/>
                </a:solidFill>
                <a:latin typeface="Arial"/>
              </a:rPr>
              <a:t>Survival behavioral patterns tend to be instinctive. These events, which include interbreeding, aggression, hiding, defense, escape, courtship (flirting) and warning instinct behavior patterns, are frequently exhibited in aroused animals in distinguishing them from other members of the species. </a:t>
            </a:r>
          </a:p>
        </p:txBody>
      </p:sp>
      <p:pic>
        <p:nvPicPr>
          <p:cNvPr id="37" name="Resim 36"/>
          <p:cNvPicPr>
            <a:picLocks noChangeAspect="1"/>
          </p:cNvPicPr>
          <p:nvPr/>
        </p:nvPicPr>
        <p:blipFill>
          <a:blip r:embed="rId2"/>
          <a:stretch>
            <a:fillRect/>
          </a:stretch>
        </p:blipFill>
        <p:spPr>
          <a:xfrm>
            <a:off x="1730914" y="1124744"/>
            <a:ext cx="3645006" cy="3168352"/>
          </a:xfrm>
          <a:prstGeom prst="rect">
            <a:avLst/>
          </a:prstGeom>
          <a:effectLst>
            <a:softEdge rad="127000"/>
          </a:effectLst>
        </p:spPr>
      </p:pic>
      <p:sp>
        <p:nvSpPr>
          <p:cNvPr id="18438" name="Dikdörtgen 37"/>
          <p:cNvSpPr>
            <a:spLocks noChangeArrowheads="1"/>
          </p:cNvSpPr>
          <p:nvPr/>
        </p:nvSpPr>
        <p:spPr bwMode="auto">
          <a:xfrm>
            <a:off x="4583833" y="260648"/>
            <a:ext cx="2066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tr-TR" altLang="tr-TR" sz="4000" dirty="0">
                <a:solidFill>
                  <a:srgbClr val="FF0000"/>
                </a:solidFill>
              </a:rPr>
              <a:t>Instincts</a:t>
            </a:r>
            <a:endParaRPr lang="tr-TR" altLang="tr-TR" sz="4000" dirty="0">
              <a:solidFill>
                <a:srgbClr val="000000"/>
              </a:solidFill>
            </a:endParaRPr>
          </a:p>
        </p:txBody>
      </p:sp>
      <p:pic>
        <p:nvPicPr>
          <p:cNvPr id="2" name="Resim 1"/>
          <p:cNvPicPr>
            <a:picLocks noChangeAspect="1"/>
          </p:cNvPicPr>
          <p:nvPr/>
        </p:nvPicPr>
        <p:blipFill>
          <a:blip r:embed="rId3"/>
          <a:stretch>
            <a:fillRect/>
          </a:stretch>
        </p:blipFill>
        <p:spPr>
          <a:xfrm>
            <a:off x="3647728" y="1268760"/>
            <a:ext cx="1584672" cy="29523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oogle Shape;36170;p57"/>
          <p:cNvGrpSpPr>
            <a:grpSpLocks/>
          </p:cNvGrpSpPr>
          <p:nvPr/>
        </p:nvGrpSpPr>
        <p:grpSpPr bwMode="auto">
          <a:xfrm>
            <a:off x="2971801" y="723901"/>
            <a:ext cx="3992563" cy="3992563"/>
            <a:chOff x="4310061" y="571588"/>
            <a:chExt cx="3992088" cy="3992378"/>
          </a:xfrm>
        </p:grpSpPr>
        <p:grpSp>
          <p:nvGrpSpPr>
            <p:cNvPr id="19462" name="Google Shape;36171;p57"/>
            <p:cNvGrpSpPr>
              <a:grpSpLocks/>
            </p:cNvGrpSpPr>
            <p:nvPr/>
          </p:nvGrpSpPr>
          <p:grpSpPr bwMode="auto">
            <a:xfrm>
              <a:off x="4572000" y="571588"/>
              <a:ext cx="86650" cy="3992378"/>
              <a:chOff x="1893475" y="947000"/>
              <a:chExt cx="86650" cy="1812575"/>
            </a:xfrm>
          </p:grpSpPr>
          <p:sp>
            <p:nvSpPr>
              <p:cNvPr id="36172" name="Google Shape;36172;p57"/>
              <p:cNvSpPr/>
              <p:nvPr/>
            </p:nvSpPr>
            <p:spPr>
              <a:xfrm>
                <a:off x="1896618" y="1797433"/>
                <a:ext cx="84127"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3" name="Google Shape;36173;p57"/>
              <p:cNvSpPr/>
              <p:nvPr/>
            </p:nvSpPr>
            <p:spPr>
              <a:xfrm>
                <a:off x="1893443" y="947000"/>
                <a:ext cx="87302"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19463" name="Google Shape;36174;p57"/>
            <p:cNvGrpSpPr>
              <a:grpSpLocks/>
            </p:cNvGrpSpPr>
            <p:nvPr/>
          </p:nvGrpSpPr>
          <p:grpSpPr bwMode="auto">
            <a:xfrm>
              <a:off x="7954400" y="571973"/>
              <a:ext cx="84850" cy="3989074"/>
              <a:chOff x="95250" y="947175"/>
              <a:chExt cx="84850" cy="1811075"/>
            </a:xfrm>
          </p:grpSpPr>
          <p:sp>
            <p:nvSpPr>
              <p:cNvPr id="36175" name="Google Shape;36175;p57"/>
              <p:cNvSpPr/>
              <p:nvPr/>
            </p:nvSpPr>
            <p:spPr>
              <a:xfrm>
                <a:off x="95377" y="1042854"/>
                <a:ext cx="84128"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6" name="Google Shape;36176;p57"/>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19464" name="Google Shape;36177;p57"/>
            <p:cNvGrpSpPr>
              <a:grpSpLocks/>
            </p:cNvGrpSpPr>
            <p:nvPr/>
          </p:nvGrpSpPr>
          <p:grpSpPr bwMode="auto">
            <a:xfrm>
              <a:off x="4310061" y="838025"/>
              <a:ext cx="3992088" cy="3459224"/>
              <a:chOff x="1358154" y="1112975"/>
              <a:chExt cx="6433663" cy="3459224"/>
            </a:xfrm>
          </p:grpSpPr>
          <p:grpSp>
            <p:nvGrpSpPr>
              <p:cNvPr id="19465" name="Google Shape;36178;p57"/>
              <p:cNvGrpSpPr>
                <a:grpSpLocks/>
              </p:cNvGrpSpPr>
              <p:nvPr/>
            </p:nvGrpSpPr>
            <p:grpSpPr bwMode="auto">
              <a:xfrm rot="5400000">
                <a:off x="4531223" y="-2060094"/>
                <a:ext cx="87525" cy="6433663"/>
                <a:chOff x="-349750" y="947875"/>
                <a:chExt cx="87525" cy="1811075"/>
              </a:xfrm>
            </p:grpSpPr>
            <p:sp>
              <p:nvSpPr>
                <p:cNvPr id="36179" name="Google Shape;36179;p57"/>
                <p:cNvSpPr/>
                <p:nvPr/>
              </p:nvSpPr>
              <p:spPr>
                <a:xfrm>
                  <a:off x="-349499"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0" name="Google Shape;36180;p57"/>
                <p:cNvSpPr/>
                <p:nvPr/>
              </p:nvSpPr>
              <p:spPr>
                <a:xfrm>
                  <a:off x="-349499" y="1886897"/>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1" name="Google Shape;36181;p57"/>
                <p:cNvSpPr/>
                <p:nvPr/>
              </p:nvSpPr>
              <p:spPr>
                <a:xfrm>
                  <a:off x="-349499"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2" name="Google Shape;36182;p57"/>
                <p:cNvSpPr/>
                <p:nvPr/>
              </p:nvSpPr>
              <p:spPr>
                <a:xfrm>
                  <a:off x="-336800" y="944995"/>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3" name="Google Shape;36183;p57"/>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19466" name="Google Shape;36184;p57"/>
              <p:cNvGrpSpPr>
                <a:grpSpLocks/>
              </p:cNvGrpSpPr>
              <p:nvPr/>
            </p:nvGrpSpPr>
            <p:grpSpPr bwMode="auto">
              <a:xfrm rot="5400000">
                <a:off x="4527641" y="1315284"/>
                <a:ext cx="87525" cy="6426303"/>
                <a:chOff x="-276176" y="947000"/>
                <a:chExt cx="86650" cy="1812575"/>
              </a:xfrm>
            </p:grpSpPr>
            <p:sp>
              <p:nvSpPr>
                <p:cNvPr id="36185" name="Google Shape;36185;p57"/>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6" name="Google Shape;36186;p57"/>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19459" name="İçerik Yer Tutucusu 2"/>
          <p:cNvSpPr>
            <a:spLocks noGrp="1"/>
          </p:cNvSpPr>
          <p:nvPr>
            <p:ph type="subTitle" idx="1"/>
          </p:nvPr>
        </p:nvSpPr>
        <p:spPr>
          <a:xfrm>
            <a:off x="7035801" y="1686754"/>
            <a:ext cx="2917825" cy="3044825"/>
          </a:xfrm>
        </p:spPr>
        <p:txBody>
          <a:bodyPr/>
          <a:lstStyle/>
          <a:p>
            <a:pPr marL="457200" indent="-317500" algn="just">
              <a:spcBef>
                <a:spcPct val="0"/>
              </a:spcBef>
              <a:spcAft>
                <a:spcPct val="0"/>
              </a:spcAft>
              <a:buClr>
                <a:srgbClr val="000000"/>
              </a:buClr>
              <a:buSzPts val="1400"/>
              <a:buFont typeface="Livvic" charset="0"/>
              <a:buChar char="●"/>
            </a:pPr>
            <a:r>
              <a:rPr lang="en-US" altLang="tr-TR" sz="2000" dirty="0">
                <a:solidFill>
                  <a:srgbClr val="000000"/>
                </a:solidFill>
                <a:latin typeface="Livvic" charset="0"/>
                <a:cs typeface="Livvic" charset="0"/>
                <a:sym typeface="Livvic" charset="0"/>
              </a:rPr>
              <a:t>Habit is a mechanism by which the level of responsiveness (readiness to respond) to stimuli is altered by animals.</a:t>
            </a:r>
          </a:p>
        </p:txBody>
      </p:sp>
      <p:sp>
        <p:nvSpPr>
          <p:cNvPr id="19460" name="İçerik Yer Tutucusu 2"/>
          <p:cNvSpPr txBox="1">
            <a:spLocks/>
          </p:cNvSpPr>
          <p:nvPr/>
        </p:nvSpPr>
        <p:spPr bwMode="auto">
          <a:xfrm>
            <a:off x="7139782" y="793750"/>
            <a:ext cx="2671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1397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
                <a:srgbClr val="000000"/>
              </a:buClr>
              <a:buSzPts val="1400"/>
              <a:buNone/>
            </a:pPr>
            <a:r>
              <a:rPr lang="en-US" altLang="tr-TR" sz="2000" b="1" dirty="0">
                <a:solidFill>
                  <a:srgbClr val="FF0000"/>
                </a:solidFill>
                <a:latin typeface="Livvic" charset="0"/>
                <a:cs typeface="Livvic" charset="0"/>
                <a:sym typeface="Livvic" charset="0"/>
              </a:rPr>
              <a:t>Habits (habituation)</a:t>
            </a:r>
          </a:p>
        </p:txBody>
      </p:sp>
      <p:pic>
        <p:nvPicPr>
          <p:cNvPr id="19461"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1412875"/>
            <a:ext cx="3294062"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oogle Shape;36170;p57"/>
          <p:cNvGrpSpPr>
            <a:grpSpLocks/>
          </p:cNvGrpSpPr>
          <p:nvPr/>
        </p:nvGrpSpPr>
        <p:grpSpPr bwMode="auto">
          <a:xfrm>
            <a:off x="2344739" y="250826"/>
            <a:ext cx="3990975" cy="3992563"/>
            <a:chOff x="4310061" y="571588"/>
            <a:chExt cx="3992088" cy="3992378"/>
          </a:xfrm>
        </p:grpSpPr>
        <p:grpSp>
          <p:nvGrpSpPr>
            <p:cNvPr id="21511" name="Google Shape;36171;p57"/>
            <p:cNvGrpSpPr>
              <a:grpSpLocks/>
            </p:cNvGrpSpPr>
            <p:nvPr/>
          </p:nvGrpSpPr>
          <p:grpSpPr bwMode="auto">
            <a:xfrm>
              <a:off x="4572000" y="571588"/>
              <a:ext cx="86650" cy="3992378"/>
              <a:chOff x="1893475" y="947000"/>
              <a:chExt cx="86650" cy="1812575"/>
            </a:xfrm>
          </p:grpSpPr>
          <p:sp>
            <p:nvSpPr>
              <p:cNvPr id="38" name="Google Shape;36172;p57"/>
              <p:cNvSpPr/>
              <p:nvPr/>
            </p:nvSpPr>
            <p:spPr>
              <a:xfrm>
                <a:off x="1896722" y="1797433"/>
                <a:ext cx="84161"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9" name="Google Shape;36173;p57"/>
              <p:cNvSpPr/>
              <p:nvPr/>
            </p:nvSpPr>
            <p:spPr>
              <a:xfrm>
                <a:off x="1893546" y="947000"/>
                <a:ext cx="87337"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21512" name="Google Shape;36174;p57"/>
            <p:cNvGrpSpPr>
              <a:grpSpLocks/>
            </p:cNvGrpSpPr>
            <p:nvPr/>
          </p:nvGrpSpPr>
          <p:grpSpPr bwMode="auto">
            <a:xfrm>
              <a:off x="7954400" y="571973"/>
              <a:ext cx="84850" cy="3989074"/>
              <a:chOff x="95250" y="947175"/>
              <a:chExt cx="84850" cy="1811075"/>
            </a:xfrm>
          </p:grpSpPr>
          <p:sp>
            <p:nvSpPr>
              <p:cNvPr id="36" name="Google Shape;36175;p57"/>
              <p:cNvSpPr/>
              <p:nvPr/>
            </p:nvSpPr>
            <p:spPr>
              <a:xfrm>
                <a:off x="95239" y="1042854"/>
                <a:ext cx="84162"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7" name="Google Shape;36176;p57"/>
              <p:cNvSpPr/>
              <p:nvPr/>
            </p:nvSpPr>
            <p:spPr>
              <a:xfrm>
                <a:off x="125411" y="947000"/>
                <a:ext cx="31759"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21513" name="Google Shape;36177;p57"/>
            <p:cNvGrpSpPr>
              <a:grpSpLocks/>
            </p:cNvGrpSpPr>
            <p:nvPr/>
          </p:nvGrpSpPr>
          <p:grpSpPr bwMode="auto">
            <a:xfrm>
              <a:off x="4310061" y="838025"/>
              <a:ext cx="3992088" cy="3459224"/>
              <a:chOff x="1358154" y="1112975"/>
              <a:chExt cx="6433663" cy="3459224"/>
            </a:xfrm>
          </p:grpSpPr>
          <p:grpSp>
            <p:nvGrpSpPr>
              <p:cNvPr id="21514" name="Google Shape;36178;p57"/>
              <p:cNvGrpSpPr>
                <a:grpSpLocks/>
              </p:cNvGrpSpPr>
              <p:nvPr/>
            </p:nvGrpSpPr>
            <p:grpSpPr bwMode="auto">
              <a:xfrm rot="5400000">
                <a:off x="4531223" y="-2060094"/>
                <a:ext cx="87525" cy="6433663"/>
                <a:chOff x="-349750" y="947875"/>
                <a:chExt cx="87525" cy="1811075"/>
              </a:xfrm>
            </p:grpSpPr>
            <p:sp>
              <p:nvSpPr>
                <p:cNvPr id="31" name="Google Shape;36179;p57"/>
                <p:cNvSpPr/>
                <p:nvPr/>
              </p:nvSpPr>
              <p:spPr>
                <a:xfrm>
                  <a:off x="-355848" y="1143823"/>
                  <a:ext cx="85721" cy="640432"/>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2" name="Google Shape;36180;p57"/>
                <p:cNvSpPr/>
                <p:nvPr/>
              </p:nvSpPr>
              <p:spPr>
                <a:xfrm>
                  <a:off x="-349499" y="1889433"/>
                  <a:ext cx="79371" cy="538135"/>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3" name="Google Shape;36181;p57"/>
                <p:cNvSpPr/>
                <p:nvPr/>
              </p:nvSpPr>
              <p:spPr>
                <a:xfrm>
                  <a:off x="-349499" y="2452061"/>
                  <a:ext cx="80959" cy="306889"/>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4" name="Google Shape;36182;p57"/>
                <p:cNvSpPr/>
                <p:nvPr/>
              </p:nvSpPr>
              <p:spPr>
                <a:xfrm>
                  <a:off x="-336799" y="950757"/>
                  <a:ext cx="74610" cy="167852"/>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5" name="Google Shape;36183;p57"/>
                <p:cNvSpPr/>
                <p:nvPr/>
              </p:nvSpPr>
              <p:spPr>
                <a:xfrm>
                  <a:off x="-330450" y="1795060"/>
                  <a:ext cx="50798" cy="53309"/>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21515" name="Google Shape;36184;p57"/>
              <p:cNvGrpSpPr>
                <a:grpSpLocks/>
              </p:cNvGrpSpPr>
              <p:nvPr/>
            </p:nvGrpSpPr>
            <p:grpSpPr bwMode="auto">
              <a:xfrm rot="5400000">
                <a:off x="4527641" y="1315284"/>
                <a:ext cx="87525" cy="6426303"/>
                <a:chOff x="-276176" y="947000"/>
                <a:chExt cx="86650" cy="1812575"/>
              </a:xfrm>
            </p:grpSpPr>
            <p:sp>
              <p:nvSpPr>
                <p:cNvPr id="29" name="Google Shape;36185;p57"/>
                <p:cNvSpPr/>
                <p:nvPr/>
              </p:nvSpPr>
              <p:spPr>
                <a:xfrm>
                  <a:off x="-272789" y="1797419"/>
                  <a:ext cx="83293" cy="962184"/>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0" name="Google Shape;36186;p57"/>
                <p:cNvSpPr/>
                <p:nvPr/>
              </p:nvSpPr>
              <p:spPr>
                <a:xfrm>
                  <a:off x="-275931" y="944230"/>
                  <a:ext cx="86436" cy="840196"/>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21507" name="İçerik Yer Tutucusu 2"/>
          <p:cNvSpPr txBox="1">
            <a:spLocks/>
          </p:cNvSpPr>
          <p:nvPr/>
        </p:nvSpPr>
        <p:spPr bwMode="auto">
          <a:xfrm>
            <a:off x="6670676" y="1175543"/>
            <a:ext cx="292417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400"/>
              <a:buFont typeface="Livvic" charset="0"/>
              <a:buChar char="●"/>
            </a:pPr>
            <a:r>
              <a:rPr lang="en-US" altLang="tr-TR" sz="1400" dirty="0">
                <a:solidFill>
                  <a:srgbClr val="000000"/>
                </a:solidFill>
                <a:latin typeface="Livvic" charset="0"/>
                <a:cs typeface="Livvic" charset="0"/>
                <a:sym typeface="Livvic" charset="0"/>
              </a:rPr>
              <a:t>Animal behaviors can</a:t>
            </a:r>
            <a:r>
              <a:rPr lang="tr-TR" altLang="tr-TR" sz="1400" dirty="0">
                <a:solidFill>
                  <a:srgbClr val="000000"/>
                </a:solidFill>
                <a:latin typeface="Livvic" charset="0"/>
                <a:cs typeface="Livvic" charset="0"/>
                <a:sym typeface="Livvic" charset="0"/>
              </a:rPr>
              <a:t> be</a:t>
            </a:r>
            <a:r>
              <a:rPr lang="en-US" altLang="tr-TR" sz="1400" dirty="0">
                <a:solidFill>
                  <a:srgbClr val="000000"/>
                </a:solidFill>
                <a:latin typeface="Livvic" charset="0"/>
                <a:cs typeface="Livvic" charset="0"/>
                <a:sym typeface="Livvic" charset="0"/>
              </a:rPr>
              <a:t> learn</a:t>
            </a:r>
            <a:r>
              <a:rPr lang="tr-TR" altLang="tr-TR" sz="1400" dirty="0" err="1">
                <a:solidFill>
                  <a:srgbClr val="000000"/>
                </a:solidFill>
                <a:latin typeface="Livvic" charset="0"/>
                <a:cs typeface="Livvic" charset="0"/>
                <a:sym typeface="Livvic" charset="0"/>
              </a:rPr>
              <a:t>ed</a:t>
            </a:r>
            <a:r>
              <a:rPr lang="en-US" altLang="tr-TR" sz="1400" dirty="0">
                <a:solidFill>
                  <a:srgbClr val="000000"/>
                </a:solidFill>
                <a:latin typeface="Livvic" charset="0"/>
                <a:cs typeface="Livvic" charset="0"/>
                <a:sym typeface="Livvic" charset="0"/>
              </a:rPr>
              <a:t> through imprinting and conditioning as well as instinctively.</a:t>
            </a:r>
          </a:p>
          <a:p>
            <a:pPr algn="just" eaLnBrk="0" fontAlgn="base" hangingPunct="0">
              <a:spcBef>
                <a:spcPct val="0"/>
              </a:spcBef>
              <a:spcAft>
                <a:spcPct val="0"/>
              </a:spcAft>
              <a:buClr>
                <a:srgbClr val="000000"/>
              </a:buClr>
              <a:buSzPts val="1400"/>
              <a:buFont typeface="Livvic" charset="0"/>
              <a:buChar char="●"/>
            </a:pPr>
            <a:endParaRPr lang="en-US" altLang="tr-TR" sz="1400" dirty="0">
              <a:solidFill>
                <a:srgbClr val="000000"/>
              </a:solidFill>
              <a:latin typeface="Livvic" charset="0"/>
              <a:cs typeface="Livvic" charset="0"/>
              <a:sym typeface="Livvic" charset="0"/>
            </a:endParaRPr>
          </a:p>
          <a:p>
            <a:pPr algn="just" eaLnBrk="0" fontAlgn="base" hangingPunct="0">
              <a:spcBef>
                <a:spcPct val="0"/>
              </a:spcBef>
              <a:spcAft>
                <a:spcPct val="0"/>
              </a:spcAft>
              <a:buClr>
                <a:srgbClr val="000000"/>
              </a:buClr>
              <a:buSzPts val="1400"/>
              <a:buFont typeface="Livvic" charset="0"/>
              <a:buChar char="●"/>
            </a:pPr>
            <a:r>
              <a:rPr lang="en-US" altLang="tr-TR" sz="1400" dirty="0">
                <a:solidFill>
                  <a:srgbClr val="000000"/>
                </a:solidFill>
                <a:latin typeface="Livvic" charset="0"/>
                <a:cs typeface="Livvic" charset="0"/>
                <a:sym typeface="Livvic" charset="0"/>
              </a:rPr>
              <a:t>The domestication of one animal species to another is seen especially in ants among insects with a social life.</a:t>
            </a:r>
          </a:p>
          <a:p>
            <a:pPr eaLnBrk="0" fontAlgn="base" hangingPunct="0">
              <a:spcBef>
                <a:spcPct val="0"/>
              </a:spcBef>
              <a:spcAft>
                <a:spcPct val="0"/>
              </a:spcAft>
              <a:buClr>
                <a:srgbClr val="000000"/>
              </a:buClr>
              <a:buSzPts val="1400"/>
              <a:buFont typeface="Livvic" charset="0"/>
              <a:buChar char="●"/>
            </a:pPr>
            <a:endParaRPr lang="en-US" altLang="tr-TR" sz="1400" dirty="0">
              <a:solidFill>
                <a:srgbClr val="000000"/>
              </a:solidFill>
              <a:latin typeface="Livvic" charset="0"/>
              <a:cs typeface="Livvic" charset="0"/>
              <a:sym typeface="Livvic" charset="0"/>
            </a:endParaRPr>
          </a:p>
        </p:txBody>
      </p:sp>
      <p:sp>
        <p:nvSpPr>
          <p:cNvPr id="21508" name="İçerik Yer Tutucusu 2"/>
          <p:cNvSpPr txBox="1">
            <a:spLocks/>
          </p:cNvSpPr>
          <p:nvPr/>
        </p:nvSpPr>
        <p:spPr bwMode="auto">
          <a:xfrm>
            <a:off x="6869292" y="554038"/>
            <a:ext cx="267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1397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
                <a:srgbClr val="000000"/>
              </a:buClr>
              <a:buSzPts val="1400"/>
              <a:buNone/>
            </a:pPr>
            <a:r>
              <a:rPr lang="en-US" altLang="tr-TR" sz="1600" b="1" dirty="0">
                <a:solidFill>
                  <a:srgbClr val="000000"/>
                </a:solidFill>
                <a:latin typeface="Livvic" charset="0"/>
                <a:cs typeface="Livvic" charset="0"/>
                <a:sym typeface="Livvic" charset="0"/>
              </a:rPr>
              <a:t>Intelligence</a:t>
            </a:r>
          </a:p>
        </p:txBody>
      </p:sp>
      <p:pic>
        <p:nvPicPr>
          <p:cNvPr id="524" name="Resim 523"/>
          <p:cNvPicPr>
            <a:picLocks noChangeAspect="1"/>
          </p:cNvPicPr>
          <p:nvPr/>
        </p:nvPicPr>
        <p:blipFill>
          <a:blip r:embed="rId3"/>
          <a:stretch>
            <a:fillRect/>
          </a:stretch>
        </p:blipFill>
        <p:spPr>
          <a:xfrm>
            <a:off x="2784588" y="862306"/>
            <a:ext cx="2950720" cy="2531228"/>
          </a:xfrm>
          <a:prstGeom prst="rect">
            <a:avLst/>
          </a:prstGeom>
          <a:effectLst>
            <a:softEdge rad="127000"/>
          </a:effectLst>
        </p:spPr>
      </p:pic>
      <p:pic>
        <p:nvPicPr>
          <p:cNvPr id="525" name="Resim 524"/>
          <p:cNvPicPr>
            <a:picLocks noChangeAspect="1"/>
          </p:cNvPicPr>
          <p:nvPr/>
        </p:nvPicPr>
        <p:blipFill>
          <a:blip r:embed="rId4"/>
          <a:stretch>
            <a:fillRect/>
          </a:stretch>
        </p:blipFill>
        <p:spPr>
          <a:xfrm>
            <a:off x="7558355" y="5157192"/>
            <a:ext cx="2055303" cy="1367710"/>
          </a:xfrm>
          <a:prstGeom prst="rect">
            <a:avLst/>
          </a:prstGeom>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2"/>
          <p:cNvSpPr txBox="1">
            <a:spLocks/>
          </p:cNvSpPr>
          <p:nvPr/>
        </p:nvSpPr>
        <p:spPr bwMode="auto">
          <a:xfrm>
            <a:off x="2135560" y="620688"/>
            <a:ext cx="770255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1397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
                <a:srgbClr val="000000"/>
              </a:buClr>
              <a:buSzPts val="1200"/>
              <a:buNone/>
            </a:pPr>
            <a:r>
              <a:rPr lang="en-US" altLang="tr-TR" sz="2800" b="1" dirty="0">
                <a:solidFill>
                  <a:srgbClr val="000000"/>
                </a:solidFill>
                <a:latin typeface="Livvic" charset="0"/>
                <a:cs typeface="Livvic" charset="0"/>
                <a:sym typeface="Livvic" charset="0"/>
              </a:rPr>
              <a:t>Imprinting</a:t>
            </a:r>
            <a:endParaRPr lang="tr-TR" altLang="tr-TR" sz="2800" b="1" dirty="0">
              <a:solidFill>
                <a:srgbClr val="000000"/>
              </a:solidFill>
              <a:latin typeface="Livvic" charset="0"/>
              <a:cs typeface="Livvic" charset="0"/>
              <a:sym typeface="Livvic" charset="0"/>
            </a:endParaRPr>
          </a:p>
          <a:p>
            <a:pPr algn="just" eaLnBrk="0" fontAlgn="base" hangingPunct="0">
              <a:spcBef>
                <a:spcPct val="0"/>
              </a:spcBef>
              <a:spcAft>
                <a:spcPct val="0"/>
              </a:spcAft>
              <a:buClr>
                <a:srgbClr val="000000"/>
              </a:buClr>
              <a:buSzPts val="1200"/>
              <a:buFont typeface="Karla"/>
              <a:buChar char="●"/>
            </a:pPr>
            <a:endParaRPr lang="tr-TR" altLang="tr-TR" sz="2800" b="1" dirty="0">
              <a:solidFill>
                <a:srgbClr val="000000"/>
              </a:solidFill>
              <a:latin typeface="Livvic" charset="0"/>
              <a:cs typeface="Livvic" charset="0"/>
              <a:sym typeface="Livvic" charset="0"/>
            </a:endParaRPr>
          </a:p>
          <a:p>
            <a:pPr algn="just" eaLnBrk="0" fontAlgn="base" hangingPunct="0">
              <a:spcBef>
                <a:spcPct val="0"/>
              </a:spcBef>
              <a:spcAft>
                <a:spcPct val="0"/>
              </a:spcAft>
              <a:buClr>
                <a:srgbClr val="000000"/>
              </a:buClr>
              <a:buSzPts val="1200"/>
              <a:buNone/>
            </a:pPr>
            <a:r>
              <a:rPr lang="en-US" altLang="tr-TR" sz="2800" dirty="0">
                <a:solidFill>
                  <a:srgbClr val="000000"/>
                </a:solidFill>
                <a:latin typeface="Livvic" charset="0"/>
                <a:cs typeface="Livvic" charset="0"/>
                <a:sym typeface="Livvic" charset="0"/>
              </a:rPr>
              <a:t>Imprinting is a pattern of behavior that enables the young of a species to learn about a member of the species, usually by recognizing and following the mother. Imprinting occurs in the early teenage life of most species.</a:t>
            </a: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en-US" altLang="tr-TR" sz="1200"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b="1" dirty="0">
              <a:solidFill>
                <a:srgbClr val="000000"/>
              </a:solidFill>
              <a:latin typeface="Livvic" charset="0"/>
              <a:cs typeface="Livvic" charset="0"/>
              <a:sym typeface="Livvic" charset="0"/>
            </a:endParaRPr>
          </a:p>
          <a:p>
            <a:pPr eaLnBrk="0" fontAlgn="base" hangingPunct="0">
              <a:spcBef>
                <a:spcPct val="0"/>
              </a:spcBef>
              <a:spcAft>
                <a:spcPct val="0"/>
              </a:spcAft>
              <a:buClr>
                <a:srgbClr val="000000"/>
              </a:buClr>
              <a:buSzPts val="1200"/>
              <a:buFont typeface="Karla"/>
              <a:buChar char="●"/>
            </a:pPr>
            <a:endParaRPr lang="tr-TR" altLang="tr-TR" sz="1200" b="1" dirty="0">
              <a:solidFill>
                <a:srgbClr val="000000"/>
              </a:solidFill>
              <a:latin typeface="Livvic" charset="0"/>
              <a:cs typeface="Livvic" charset="0"/>
              <a:sym typeface="Livvic" charset="0"/>
            </a:endParaRPr>
          </a:p>
        </p:txBody>
      </p:sp>
      <p:pic>
        <p:nvPicPr>
          <p:cNvPr id="41" name="Resim 40"/>
          <p:cNvPicPr>
            <a:picLocks noChangeAspect="1"/>
          </p:cNvPicPr>
          <p:nvPr/>
        </p:nvPicPr>
        <p:blipFill>
          <a:blip r:embed="rId3"/>
          <a:stretch>
            <a:fillRect/>
          </a:stretch>
        </p:blipFill>
        <p:spPr>
          <a:xfrm>
            <a:off x="4272641" y="4718120"/>
            <a:ext cx="2853175" cy="2139881"/>
          </a:xfrm>
          <a:prstGeom prst="rect">
            <a:avLst/>
          </a:prstGeom>
          <a:effectLst>
            <a:softEdge rad="127000"/>
          </a:effectLst>
        </p:spPr>
      </p:pic>
      <p:pic>
        <p:nvPicPr>
          <p:cNvPr id="42" name="Picture 2" descr="Konrad Lorenz | Discographie | Disco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4718119"/>
            <a:ext cx="2857500" cy="21398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çerik Yer Tutucusu 2"/>
          <p:cNvSpPr txBox="1">
            <a:spLocks/>
          </p:cNvSpPr>
          <p:nvPr/>
        </p:nvSpPr>
        <p:spPr bwMode="auto">
          <a:xfrm>
            <a:off x="1847850" y="765175"/>
            <a:ext cx="770255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a:buChar char="●"/>
            </a:pPr>
            <a:endParaRPr lang="tr-TR" altLang="tr-TR" sz="1200" b="1">
              <a:solidFill>
                <a:srgbClr val="000000"/>
              </a:solidFill>
              <a:latin typeface="Livvic" charset="0"/>
              <a:cs typeface="Livvic" charset="0"/>
              <a:sym typeface="Livvic" charset="0"/>
            </a:endParaRPr>
          </a:p>
        </p:txBody>
      </p:sp>
      <p:sp>
        <p:nvSpPr>
          <p:cNvPr id="5" name="Dikdörtgen 4"/>
          <p:cNvSpPr/>
          <p:nvPr/>
        </p:nvSpPr>
        <p:spPr>
          <a:xfrm>
            <a:off x="3719514" y="855663"/>
            <a:ext cx="6948487" cy="5510212"/>
          </a:xfrm>
          <a:prstGeom prst="rect">
            <a:avLst/>
          </a:prstGeom>
        </p:spPr>
        <p:txBody>
          <a:bodyPr>
            <a:spAutoFit/>
          </a:bodyPr>
          <a:lstStyle/>
          <a:p>
            <a:pPr marL="285750" indent="-285750" algn="just"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Arial" panose="020B0604020202020204" pitchFamily="34" charset="0"/>
              </a:rPr>
              <a:t>He introduced the concept of "impression" through Lorenz's studies between 1935 and 1938. Impression is the process of following an object, usually its biological mother, in the first moments of a baby animal's life.</a:t>
            </a:r>
          </a:p>
          <a:p>
            <a:pPr marL="285750" indent="-285750" algn="just"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Arial" panose="020B0604020202020204" pitchFamily="34" charset="0"/>
              </a:rPr>
              <a:t>He developed this concept by watching birds (especially geese and jackdaws). Thus, he discovered that in the process, shortly after hatching, baby birds were genetically formed to recognize their mother's voice and sight. Because of this, a permanent bond is formed from the very beginning between the newly hatched chicks and their mothers.</a:t>
            </a:r>
          </a:p>
          <a:p>
            <a:pPr marL="285750" indent="-285750" algn="just"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Arial" panose="020B0604020202020204" pitchFamily="34" charset="0"/>
              </a:rPr>
              <a:t>Lorenz's studies of animal behavior paved the way for modern scientific understanding of how behavioral patterns in species evolve.</a:t>
            </a:r>
          </a:p>
          <a:p>
            <a:pPr marL="285750" indent="-285750" algn="just"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Arial" panose="020B0604020202020204" pitchFamily="34" charset="0"/>
              </a:rPr>
              <a:t>He specifically noted the adaptive value of ecological factors and behavior for the survival of the species. </a:t>
            </a:r>
          </a:p>
          <a:p>
            <a:pPr marL="285750" indent="-285750" algn="just"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Arial" panose="020B0604020202020204" pitchFamily="34" charset="0"/>
              </a:rPr>
              <a:t>His work pioneered the concept that animal species are genetically predisposed to specific types of information. He stated that this information is also very important for the survival of the species. This includes behavioral patterns that we can study in nature and in ourselves.</a:t>
            </a:r>
          </a:p>
        </p:txBody>
      </p:sp>
      <p:pic>
        <p:nvPicPr>
          <p:cNvPr id="6" name="Resim 5"/>
          <p:cNvPicPr>
            <a:picLocks noChangeAspect="1"/>
          </p:cNvPicPr>
          <p:nvPr/>
        </p:nvPicPr>
        <p:blipFill>
          <a:blip r:embed="rId3"/>
          <a:stretch>
            <a:fillRect/>
          </a:stretch>
        </p:blipFill>
        <p:spPr>
          <a:xfrm>
            <a:off x="1524000" y="620689"/>
            <a:ext cx="2286000" cy="3851595"/>
          </a:xfrm>
          <a:prstGeom prst="rect">
            <a:avLst/>
          </a:prstGeom>
          <a:effectLst>
            <a:softEdge rad="127000"/>
          </a:effec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Geniş ekran</PresentationFormat>
  <Paragraphs>43</Paragraphs>
  <Slides>6</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vt:i4>
      </vt:variant>
    </vt:vector>
  </HeadingPairs>
  <TitlesOfParts>
    <vt:vector size="13" baseType="lpstr">
      <vt:lpstr>Arial</vt:lpstr>
      <vt:lpstr>Calibri</vt:lpstr>
      <vt:lpstr>Karla</vt:lpstr>
      <vt:lpstr>Livvic</vt:lpstr>
      <vt:lpstr>Rockwell</vt:lpstr>
      <vt:lpstr>Wingdings</vt:lpstr>
      <vt:lpstr>Diseño predeterminado</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2</cp:revision>
  <dcterms:created xsi:type="dcterms:W3CDTF">2025-09-08T16:24:15Z</dcterms:created>
  <dcterms:modified xsi:type="dcterms:W3CDTF">2025-09-09T12:27:04Z</dcterms:modified>
</cp:coreProperties>
</file>