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C9B1"/>
    <a:srgbClr val="9E9D84"/>
    <a:srgbClr val="2F846D"/>
    <a:srgbClr val="2D9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91F14C-1E60-4EF9-8459-427851BE0722}" type="datetimeFigureOut">
              <a:rPr lang="tr-TR" smtClean="0"/>
              <a:t>20.05.2019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DE4E4-83DE-4B6A-96A6-5F4C51022C7B}" type="slidenum">
              <a:rPr lang="tr-TR" smtClean="0"/>
              <a:t>‹#›</a:t>
            </a:fld>
            <a:endParaRPr lang="tr-TR"/>
          </a:p>
        </p:txBody>
      </p:sp>
    </p:spTree>
    <p:extLst>
      <p:ext uri="{BB962C8B-B14F-4D97-AF65-F5344CB8AC3E}">
        <p14:creationId xmlns:p14="http://schemas.microsoft.com/office/powerpoint/2010/main" val="1350902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5F10124-FE39-4574-B589-6FD75739C087}" type="datetimeFigureOut">
              <a:rPr lang="tr-TR" smtClean="0"/>
              <a:t>20.05.2019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221194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F10124-FE39-4574-B589-6FD75739C087}" type="datetimeFigureOut">
              <a:rPr lang="tr-TR" smtClean="0"/>
              <a:t>20.05.2019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938840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F10124-FE39-4574-B589-6FD75739C087}" type="datetimeFigureOut">
              <a:rPr lang="tr-TR" smtClean="0"/>
              <a:t>20.05.2019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132236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F10124-FE39-4574-B589-6FD75739C087}" type="datetimeFigureOut">
              <a:rPr lang="tr-TR" smtClean="0"/>
              <a:t>20.05.2019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332903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5F10124-FE39-4574-B589-6FD75739C087}" type="datetimeFigureOut">
              <a:rPr lang="tr-TR" smtClean="0"/>
              <a:t>20.05.2019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635608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F10124-FE39-4574-B589-6FD75739C087}" type="datetimeFigureOut">
              <a:rPr lang="tr-TR" smtClean="0"/>
              <a:t>20.05.2019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3605200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F10124-FE39-4574-B589-6FD75739C087}" type="datetimeFigureOut">
              <a:rPr lang="tr-TR" smtClean="0"/>
              <a:t>20.05.2019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1313551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F10124-FE39-4574-B589-6FD75739C087}" type="datetimeFigureOut">
              <a:rPr lang="tr-TR" smtClean="0"/>
              <a:t>20.05.2019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295739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F10124-FE39-4574-B589-6FD75739C087}" type="datetimeFigureOut">
              <a:rPr lang="tr-TR" smtClean="0"/>
              <a:t>20.05.2019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418148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5F10124-FE39-4574-B589-6FD75739C087}" type="datetimeFigureOut">
              <a:rPr lang="tr-TR" smtClean="0"/>
              <a:t>20.05.2019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3704025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5F10124-FE39-4574-B589-6FD75739C087}" type="datetimeFigureOut">
              <a:rPr lang="tr-TR" smtClean="0"/>
              <a:t>20.05.2019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899BF5-9A2E-49D3-BD6F-8D83938DB5F7}" type="slidenum">
              <a:rPr lang="tr-TR" smtClean="0"/>
              <a:t>‹#›</a:t>
            </a:fld>
            <a:endParaRPr lang="tr-TR"/>
          </a:p>
        </p:txBody>
      </p:sp>
    </p:spTree>
    <p:extLst>
      <p:ext uri="{BB962C8B-B14F-4D97-AF65-F5344CB8AC3E}">
        <p14:creationId xmlns:p14="http://schemas.microsoft.com/office/powerpoint/2010/main" val="3208799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9C9B1"/>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10124-FE39-4574-B589-6FD75739C087}" type="datetimeFigureOut">
              <a:rPr lang="tr-TR" smtClean="0"/>
              <a:t>20.05.2019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99BF5-9A2E-49D3-BD6F-8D83938DB5F7}" type="slidenum">
              <a:rPr lang="tr-TR" smtClean="0"/>
              <a:t>‹#›</a:t>
            </a:fld>
            <a:endParaRPr lang="tr-TR"/>
          </a:p>
        </p:txBody>
      </p:sp>
    </p:spTree>
    <p:extLst>
      <p:ext uri="{BB962C8B-B14F-4D97-AF65-F5344CB8AC3E}">
        <p14:creationId xmlns:p14="http://schemas.microsoft.com/office/powerpoint/2010/main" val="160317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106" y="243152"/>
            <a:ext cx="3721638" cy="580343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meral Ã¶zb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0903" y="1284082"/>
            <a:ext cx="3724275" cy="4762500"/>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2882012" y="6169152"/>
            <a:ext cx="1693092" cy="369332"/>
          </a:xfrm>
          <a:prstGeom prst="rect">
            <a:avLst/>
          </a:prstGeom>
          <a:noFill/>
        </p:spPr>
        <p:txBody>
          <a:bodyPr wrap="none" rtlCol="0">
            <a:spAutoFit/>
          </a:bodyPr>
          <a:lstStyle/>
          <a:p>
            <a:r>
              <a:rPr lang="tr-TR" b="1" dirty="0" smtClean="0">
                <a:effectLst>
                  <a:outerShdw blurRad="38100" dist="38100" dir="2700000" algn="tl">
                    <a:srgbClr val="000000">
                      <a:alpha val="43137"/>
                    </a:srgbClr>
                  </a:outerShdw>
                </a:effectLst>
              </a:rPr>
              <a:t>İlk baskısı: 1991</a:t>
            </a:r>
            <a:endParaRPr lang="tr-TR" b="1" dirty="0">
              <a:effectLst>
                <a:outerShdw blurRad="38100" dist="38100" dir="2700000" algn="tl">
                  <a:srgbClr val="000000">
                    <a:alpha val="43137"/>
                  </a:srgbClr>
                </a:outerShdw>
              </a:effectLst>
            </a:endParaRPr>
          </a:p>
        </p:txBody>
      </p:sp>
      <p:sp>
        <p:nvSpPr>
          <p:cNvPr id="5" name="Metin kutusu 4"/>
          <p:cNvSpPr txBox="1"/>
          <p:nvPr/>
        </p:nvSpPr>
        <p:spPr>
          <a:xfrm>
            <a:off x="8146537" y="6169152"/>
            <a:ext cx="1396729" cy="369332"/>
          </a:xfrm>
          <a:prstGeom prst="rect">
            <a:avLst/>
          </a:prstGeom>
          <a:noFill/>
        </p:spPr>
        <p:txBody>
          <a:bodyPr wrap="none" rtlCol="0">
            <a:spAutoFit/>
          </a:bodyPr>
          <a:lstStyle/>
          <a:p>
            <a:r>
              <a:rPr lang="tr-TR" b="1" dirty="0" smtClean="0">
                <a:effectLst>
                  <a:outerShdw blurRad="38100" dist="38100" dir="2700000" algn="tl">
                    <a:srgbClr val="000000">
                      <a:alpha val="43137"/>
                    </a:srgbClr>
                  </a:outerShdw>
                </a:effectLst>
              </a:rPr>
              <a:t>Meral Özbek</a:t>
            </a:r>
            <a:endParaRPr lang="tr-T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78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3875" y="1013704"/>
            <a:ext cx="10132739" cy="4708981"/>
          </a:xfrm>
          <a:prstGeom prst="rect">
            <a:avLst/>
          </a:prstGeom>
        </p:spPr>
        <p:txBody>
          <a:bodyPr wrap="square">
            <a:spAutoFit/>
          </a:bodyPr>
          <a:lstStyle/>
          <a:p>
            <a:pPr algn="ctr"/>
            <a:r>
              <a:rPr lang="tr-TR" sz="2000" dirty="0" smtClean="0">
                <a:latin typeface="Arial" panose="020B0604020202020204" pitchFamily="34" charset="0"/>
                <a:cs typeface="Arial" panose="020B0604020202020204" pitchFamily="34" charset="0"/>
              </a:rPr>
              <a:t>Üstyapılar </a:t>
            </a:r>
            <a:r>
              <a:rPr lang="tr-TR" sz="2000" dirty="0">
                <a:latin typeface="Arial" panose="020B0604020202020204" pitchFamily="34" charset="0"/>
                <a:cs typeface="Arial" panose="020B0604020202020204" pitchFamily="34" charset="0"/>
              </a:rPr>
              <a:t>-yani aile, eğitim sistemi, dinsel kurumlar, kitle iletişim araçları ve kültürel kurumlar- hegemonyanın esas başarıldığı alandır ve bu alanda hegemonya, ideoloji aracılığıyla işler. İdeoloji aracılığıyla, hakim sınıflar tarafından yeğlenen ve devlet ile sivil toplum alanlarında kurumsallaştırılan "gerçeklik tanımları", bağımlı sınıflar için esas "yaşanan gerçekliği" oluşturur. Bu yolla ideoloji toplumsal kuruluşun çimentosunu oluşturur ve hakim toplumsal bloğun ideolojik bütünlüğünü sürdürmeyi sağlar. Bu, hakim sınıfların, bağımlı sınıfların </a:t>
            </a:r>
            <a:r>
              <a:rPr lang="tr-TR" sz="2000" dirty="0" smtClean="0">
                <a:latin typeface="Arial" panose="020B0604020202020204" pitchFamily="34" charset="0"/>
                <a:cs typeface="Arial" panose="020B0604020202020204" pitchFamily="34" charset="0"/>
              </a:rPr>
              <a:t>yaşamlarının </a:t>
            </a:r>
            <a:r>
              <a:rPr lang="tr-TR" sz="2000" dirty="0">
                <a:latin typeface="Arial" panose="020B0604020202020204" pitchFamily="34" charset="0"/>
                <a:cs typeface="Arial" panose="020B0604020202020204" pitchFamily="34" charset="0"/>
              </a:rPr>
              <a:t>zihinsel içeriğini ayrıntılı bir biçimde biçimlendirdikleri ya da yasakladıkları için değil; ama bütün alternatifleri kendi düşünce şemasına çekerek, bütün çarpışan gerçeklik tanımlarını kendi kapsamları içine çerçevelemeye çalışarak ve bunu da bir dereceye kadar </a:t>
            </a:r>
            <a:r>
              <a:rPr lang="tr-TR" sz="2000" dirty="0" smtClean="0">
                <a:latin typeface="Arial" panose="020B0604020202020204" pitchFamily="34" charset="0"/>
                <a:cs typeface="Arial" panose="020B0604020202020204" pitchFamily="34" charset="0"/>
              </a:rPr>
              <a:t>başardıklarından </a:t>
            </a:r>
            <a:r>
              <a:rPr lang="tr-TR" sz="2000" dirty="0">
                <a:latin typeface="Arial" panose="020B0604020202020204" pitchFamily="34" charset="0"/>
                <a:cs typeface="Arial" panose="020B0604020202020204" pitchFamily="34" charset="0"/>
              </a:rPr>
              <a:t>dolayı gerçekleşir. Bu anlamda hegemonyada önemli olan, onun verili ve sürekli bir durum olmaması; aksine, aktif bir biçimde kazanılıp korunması gerektiğidir. Çünkü, kaybedilebilir de. Sürekli hegemonya yoktur; hegemonya somut tarihsel durumlarda sadece kurulabilir, analiz edilebilir. Bunun öteki yüzü ise, </a:t>
            </a:r>
            <a:r>
              <a:rPr lang="tr-TR" sz="2000" dirty="0" err="1">
                <a:latin typeface="Arial" panose="020B0604020202020204" pitchFamily="34" charset="0"/>
                <a:cs typeface="Arial" panose="020B0604020202020204" pitchFamily="34" charset="0"/>
              </a:rPr>
              <a:t>hegemonik</a:t>
            </a:r>
            <a:r>
              <a:rPr lang="tr-TR" sz="2000" dirty="0">
                <a:latin typeface="Arial" panose="020B0604020202020204" pitchFamily="34" charset="0"/>
                <a:cs typeface="Arial" panose="020B0604020202020204" pitchFamily="34" charset="0"/>
              </a:rPr>
              <a:t> koşullar altında bile, bağımlı sınıfların </a:t>
            </a:r>
            <a:r>
              <a:rPr lang="tr-TR" sz="2000" dirty="0" err="1">
                <a:latin typeface="Arial" panose="020B0604020202020204" pitchFamily="34" charset="0"/>
                <a:cs typeface="Arial" panose="020B0604020202020204" pitchFamily="34" charset="0"/>
              </a:rPr>
              <a:t>topyekün</a:t>
            </a:r>
            <a:r>
              <a:rPr lang="tr-TR" sz="2000" dirty="0">
                <a:latin typeface="Arial" panose="020B0604020202020204" pitchFamily="34" charset="0"/>
                <a:cs typeface="Arial" panose="020B0604020202020204" pitchFamily="34" charset="0"/>
              </a:rPr>
              <a:t> biçimde teslim alınmasının mümkün olmadığı gerçeğidir.</a:t>
            </a:r>
          </a:p>
        </p:txBody>
      </p:sp>
    </p:spTree>
    <p:extLst>
      <p:ext uri="{BB962C8B-B14F-4D97-AF65-F5344CB8AC3E}">
        <p14:creationId xmlns:p14="http://schemas.microsoft.com/office/powerpoint/2010/main" val="489706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5063" y="1079562"/>
            <a:ext cx="3040415" cy="4741148"/>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1040781" y="2219029"/>
            <a:ext cx="6240965" cy="2462213"/>
          </a:xfrm>
          <a:prstGeom prst="rect">
            <a:avLst/>
          </a:prstGeom>
        </p:spPr>
        <p:txBody>
          <a:bodyPr wrap="square">
            <a:spAutoFit/>
          </a:bodyPr>
          <a:lstStyle/>
          <a:p>
            <a:pPr algn="ctr"/>
            <a:r>
              <a:rPr lang="tr-TR" sz="2200" dirty="0" smtClean="0">
                <a:latin typeface="Arial" panose="020B0604020202020204" pitchFamily="34" charset="0"/>
                <a:cs typeface="Arial" panose="020B0604020202020204" pitchFamily="34" charset="0"/>
              </a:rPr>
              <a:t>Bu </a:t>
            </a:r>
            <a:r>
              <a:rPr lang="tr-TR" sz="2200" dirty="0">
                <a:latin typeface="Arial" panose="020B0604020202020204" pitchFamily="34" charset="0"/>
                <a:cs typeface="Arial" panose="020B0604020202020204" pitchFamily="34" charset="0"/>
              </a:rPr>
              <a:t>anlamda arabesk, yukarıdan aşağıya dayatılan bir kitle kültürü değil, halka ait direnme ve kabullenmelerin, isyan ve boyun eğmelerin ifadesini bulduğu; hakim sınıfların </a:t>
            </a:r>
            <a:r>
              <a:rPr lang="tr-TR" sz="2200" dirty="0" err="1">
                <a:latin typeface="Arial" panose="020B0604020202020204" pitchFamily="34" charset="0"/>
                <a:cs typeface="Arial" panose="020B0604020202020204" pitchFamily="34" charset="0"/>
              </a:rPr>
              <a:t>hegemonik</a:t>
            </a:r>
            <a:r>
              <a:rPr lang="tr-TR" sz="2200" dirty="0">
                <a:latin typeface="Arial" panose="020B0604020202020204" pitchFamily="34" charset="0"/>
                <a:cs typeface="Arial" panose="020B0604020202020204" pitchFamily="34" charset="0"/>
              </a:rPr>
              <a:t> projesine eklemlenebileceği gibi, alternatif bir </a:t>
            </a:r>
            <a:r>
              <a:rPr lang="tr-TR" sz="2200" dirty="0" err="1">
                <a:latin typeface="Arial" panose="020B0604020202020204" pitchFamily="34" charset="0"/>
                <a:cs typeface="Arial" panose="020B0604020202020204" pitchFamily="34" charset="0"/>
              </a:rPr>
              <a:t>hegemonik</a:t>
            </a:r>
            <a:r>
              <a:rPr lang="tr-TR" sz="2200" dirty="0">
                <a:latin typeface="Arial" panose="020B0604020202020204" pitchFamily="34" charset="0"/>
                <a:cs typeface="Arial" panose="020B0604020202020204" pitchFamily="34" charset="0"/>
              </a:rPr>
              <a:t> projeye de eklemlenebilecek çelişkili popüler çağrılar taşıyan bir popüler kültürdür. </a:t>
            </a:r>
          </a:p>
        </p:txBody>
      </p:sp>
    </p:spTree>
    <p:extLst>
      <p:ext uri="{BB962C8B-B14F-4D97-AF65-F5344CB8AC3E}">
        <p14:creationId xmlns:p14="http://schemas.microsoft.com/office/powerpoint/2010/main" val="1790439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5063" y="1079562"/>
            <a:ext cx="3040415" cy="4741148"/>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802889" y="2196727"/>
            <a:ext cx="6791092" cy="2677656"/>
          </a:xfrm>
          <a:prstGeom prst="rect">
            <a:avLst/>
          </a:prstGeom>
        </p:spPr>
        <p:txBody>
          <a:bodyPr wrap="square">
            <a:spAutoFit/>
          </a:bodyPr>
          <a:lstStyle/>
          <a:p>
            <a:pPr algn="ct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anlamda arabesk, yukarıdan aşağıya dayatılan bir kitle kültürü değil, halka ait direnme ve kabullenmelerin, isyan ve boyun eğmelerin ifadesini bulduğu; hakim sınıfların </a:t>
            </a:r>
            <a:r>
              <a:rPr lang="tr-TR" sz="2400" dirty="0" err="1">
                <a:latin typeface="Arial" panose="020B0604020202020204" pitchFamily="34" charset="0"/>
                <a:cs typeface="Arial" panose="020B0604020202020204" pitchFamily="34" charset="0"/>
              </a:rPr>
              <a:t>hegemonik</a:t>
            </a:r>
            <a:r>
              <a:rPr lang="tr-TR" sz="2400" dirty="0">
                <a:latin typeface="Arial" panose="020B0604020202020204" pitchFamily="34" charset="0"/>
                <a:cs typeface="Arial" panose="020B0604020202020204" pitchFamily="34" charset="0"/>
              </a:rPr>
              <a:t> projesine eklemlenebileceği gibi, alternatif bir </a:t>
            </a:r>
            <a:r>
              <a:rPr lang="tr-TR" sz="2400" dirty="0" err="1">
                <a:latin typeface="Arial" panose="020B0604020202020204" pitchFamily="34" charset="0"/>
                <a:cs typeface="Arial" panose="020B0604020202020204" pitchFamily="34" charset="0"/>
              </a:rPr>
              <a:t>hegemonik</a:t>
            </a:r>
            <a:r>
              <a:rPr lang="tr-TR" sz="2400" dirty="0">
                <a:latin typeface="Arial" panose="020B0604020202020204" pitchFamily="34" charset="0"/>
                <a:cs typeface="Arial" panose="020B0604020202020204" pitchFamily="34" charset="0"/>
              </a:rPr>
              <a:t> projeye de eklemlenebilecek çelişkili popüler çağrılar taşıyan bir popüler kültürdür. </a:t>
            </a:r>
          </a:p>
        </p:txBody>
      </p:sp>
    </p:spTree>
    <p:extLst>
      <p:ext uri="{BB962C8B-B14F-4D97-AF65-F5344CB8AC3E}">
        <p14:creationId xmlns:p14="http://schemas.microsoft.com/office/powerpoint/2010/main" val="2794894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594625" y="1193356"/>
            <a:ext cx="8597590" cy="4537781"/>
          </a:xfrm>
          <a:prstGeom prst="rect">
            <a:avLst/>
          </a:prstGeom>
        </p:spPr>
        <p:txBody>
          <a:bodyPr wrap="square">
            <a:spAutoFit/>
          </a:bodyPr>
          <a:lstStyle/>
          <a:p>
            <a:pPr algn="just">
              <a:lnSpc>
                <a:spcPct val="107000"/>
              </a:lnSpc>
              <a:spcAft>
                <a:spcPts val="800"/>
              </a:spcAft>
            </a:pPr>
            <a:r>
              <a:rPr lang="tr-TR" dirty="0">
                <a:latin typeface="Arial" panose="020B0604020202020204" pitchFamily="34" charset="0"/>
                <a:ea typeface="Calibri" panose="020F0502020204030204" pitchFamily="34" charset="0"/>
                <a:cs typeface="Times New Roman" panose="02020603050405020304" pitchFamily="18" charset="0"/>
              </a:rPr>
              <a:t>İletişim, siyasal bir problem alanıdır. İletişimin, yalnızca yapısal belirlenmeler, teknoloji ya da ürünlerden ibaret olmadığı, aynı zamanda bireylerin yaratıcı eylemleri sonucu oluştuğu </a:t>
            </a:r>
            <a:r>
              <a:rPr lang="tr-TR" dirty="0" smtClean="0">
                <a:latin typeface="Arial" panose="020B0604020202020204" pitchFamily="34" charset="0"/>
                <a:ea typeface="Calibri" panose="020F0502020204030204" pitchFamily="34" charset="0"/>
                <a:cs typeface="Times New Roman" panose="02020603050405020304" pitchFamily="18" charset="0"/>
              </a:rPr>
              <a:t>göz önüne </a:t>
            </a:r>
            <a:r>
              <a:rPr lang="tr-TR" dirty="0">
                <a:latin typeface="Arial" panose="020B0604020202020204" pitchFamily="34" charset="0"/>
                <a:ea typeface="Calibri" panose="020F0502020204030204" pitchFamily="34" charset="0"/>
                <a:cs typeface="Times New Roman" panose="02020603050405020304" pitchFamily="18" charset="0"/>
              </a:rPr>
              <a:t>alınırsa; bu genel anlamıyla iletişim, bir toplumda yeni anlam, değer ve tecrübelerin yaratılması, sunulması ve paylaşılması sürecine ilişkin genel bir faaliyet alanı, bir topluluğun varoluşunu mümkün kılan faaliyet biçimleri olarak tanımlanabilir. Çağdaş iletişim biçimleri ise, farklı cinslerin, ırk, din ve etnik farklılıklara sahip toplulukların ve sınıfların kültürel sürece eşit ve özgür bir biçimde katılmasını, böylece kültürün üretilmesinde çeşitliliğin </a:t>
            </a:r>
            <a:r>
              <a:rPr lang="tr-TR" dirty="0" smtClean="0">
                <a:latin typeface="Arial" panose="020B0604020202020204" pitchFamily="34" charset="0"/>
                <a:ea typeface="Calibri" panose="020F0502020204030204" pitchFamily="34" charset="0"/>
                <a:cs typeface="Times New Roman" panose="02020603050405020304" pitchFamily="18" charset="0"/>
              </a:rPr>
              <a:t>yanı sıra ortak </a:t>
            </a:r>
            <a:r>
              <a:rPr lang="tr-TR" dirty="0">
                <a:latin typeface="Arial" panose="020B0604020202020204" pitchFamily="34" charset="0"/>
                <a:ea typeface="Calibri" panose="020F0502020204030204" pitchFamily="34" charset="0"/>
                <a:cs typeface="Times New Roman" panose="02020603050405020304" pitchFamily="18" charset="0"/>
              </a:rPr>
              <a:t>bir </a:t>
            </a:r>
            <a:r>
              <a:rPr lang="tr-TR" dirty="0" smtClean="0">
                <a:latin typeface="Arial" panose="020B0604020202020204" pitchFamily="34" charset="0"/>
                <a:ea typeface="Calibri" panose="020F0502020204030204" pitchFamily="34" charset="0"/>
                <a:cs typeface="Times New Roman" panose="02020603050405020304" pitchFamily="18" charset="0"/>
              </a:rPr>
              <a:t>kanalın </a:t>
            </a:r>
            <a:r>
              <a:rPr lang="tr-TR" dirty="0">
                <a:latin typeface="Arial" panose="020B0604020202020204" pitchFamily="34" charset="0"/>
                <a:ea typeface="Calibri" panose="020F0502020204030204" pitchFamily="34" charset="0"/>
                <a:cs typeface="Times New Roman" panose="02020603050405020304" pitchFamily="18" charset="0"/>
              </a:rPr>
              <a:t>oluşturulmasını da engelleyen bir niteliğe sahiptir. Bu engellenmenin </a:t>
            </a:r>
            <a:r>
              <a:rPr lang="tr-TR" dirty="0" smtClean="0">
                <a:latin typeface="Arial" panose="020B0604020202020204" pitchFamily="34" charset="0"/>
                <a:ea typeface="Calibri" panose="020F0502020204030204" pitchFamily="34" charset="0"/>
                <a:cs typeface="Times New Roman" panose="02020603050405020304" pitchFamily="18" charset="0"/>
              </a:rPr>
              <a:t>var olduğu </a:t>
            </a:r>
            <a:r>
              <a:rPr lang="tr-TR" dirty="0">
                <a:latin typeface="Arial" panose="020B0604020202020204" pitchFamily="34" charset="0"/>
                <a:ea typeface="Calibri" panose="020F0502020204030204" pitchFamily="34" charset="0"/>
                <a:cs typeface="Times New Roman" panose="02020603050405020304" pitchFamily="18" charset="0"/>
              </a:rPr>
              <a:t>yerde ise artık 'hakim bir kültürün' varlığından ve bu kültüre karşı mücadele sürecinden, yani kültürel iktidar ilişkileri ve onun çok sayıda biçimlerinden söz edilmek gerekir. Bu açıdan, asıl ilgi odağı, hegemonya problemi ile kültür arasındaki ilişkidedir. Kültürel süreç -kültürel iktidar- "her zaman, her dönemde, ayrı bir yerde "yüksek geleneğe" neyin sokulacağı, neyin dışta bırakılacağına dair çizginin çizilebilmesine dayanır".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7611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29268" y="836330"/>
            <a:ext cx="5014332" cy="5262979"/>
          </a:xfrm>
          <a:prstGeom prst="rect">
            <a:avLst/>
          </a:prstGeom>
        </p:spPr>
        <p:txBody>
          <a:bodyPr wrap="square">
            <a:spAutoFit/>
          </a:bodyPr>
          <a:lstStyle/>
          <a:p>
            <a:pPr algn="ctr"/>
            <a:r>
              <a:rPr lang="tr-TR" sz="2400" dirty="0">
                <a:latin typeface="Arial" panose="020B0604020202020204" pitchFamily="34" charset="0"/>
                <a:ea typeface="Calibri" panose="020F0502020204030204" pitchFamily="34" charset="0"/>
              </a:rPr>
              <a:t>Üstelik eğer insan sürekli para sıkıntısı içinde yaşayan, bir batıp bir çıkan, çocukları bari kendinden daha iyi yaşasın diye çabalayan, acı çeken ama yine de ümit etmekten, konuşmak, süslenmek ve eğlenmekten vazgeçmeyen; bazı önyargılardan kurtulamayan ama hoşgörünün alasını taşıyan insanlarla ekmek ve gülüşlerini paylaştıysa, 'kültürlü, aydınlanmış azınlık' ile 'cahil, yoz kaderci kitleler' ikilemine dayalı bir formülle rahat etmesine imkan yoktu.</a:t>
            </a:r>
            <a:endParaRPr lang="tr-TR" sz="2400" dirty="0"/>
          </a:p>
        </p:txBody>
      </p:sp>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1969" y="566104"/>
            <a:ext cx="3721638" cy="5803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60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1969" y="566104"/>
            <a:ext cx="3721638" cy="580343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695094" y="1020995"/>
            <a:ext cx="5426926" cy="4893647"/>
          </a:xfrm>
          <a:prstGeom prst="rect">
            <a:avLst/>
          </a:prstGeom>
        </p:spPr>
        <p:txBody>
          <a:bodyPr wrap="square">
            <a:spAutoFit/>
          </a:bodyPr>
          <a:lstStyle/>
          <a:p>
            <a:pPr algn="ctr"/>
            <a:r>
              <a:rPr lang="tr-TR" sz="2400" dirty="0">
                <a:latin typeface="Arial" panose="020B0604020202020204" pitchFamily="34" charset="0"/>
                <a:cs typeface="Arial" panose="020B0604020202020204" pitchFamily="34" charset="0"/>
              </a:rPr>
              <a:t>Bütün mesele, bu özlemleri dile dökecek ve onların peşinde koşacak yolların, koşulların açık olmaması ve de bunların önündeki engellerle mücadele edip alternatif yollar oluşturmanın bedellerinin, tek bir insanın ömrü içinde çok ağır olmasında. Mevcut toplum ilişkileri izin vermediği sürece özlemek ve düşünmek ile birleşmek </a:t>
            </a:r>
            <a:r>
              <a:rPr lang="tr-TR" sz="2400" dirty="0" smtClean="0">
                <a:latin typeface="Arial" panose="020B0604020202020204" pitchFamily="34" charset="0"/>
                <a:cs typeface="Arial" panose="020B0604020202020204" pitchFamily="34" charset="0"/>
              </a:rPr>
              <a:t>ve eyleme </a:t>
            </a:r>
            <a:r>
              <a:rPr lang="tr-TR" sz="2400" dirty="0">
                <a:latin typeface="Arial" panose="020B0604020202020204" pitchFamily="34" charset="0"/>
                <a:cs typeface="Arial" panose="020B0604020202020204" pitchFamily="34" charset="0"/>
              </a:rPr>
              <a:t>geçmek arasında öyle kara bir boşluk var ki, bu maddi boşluk ancak </a:t>
            </a:r>
            <a:r>
              <a:rPr lang="tr-TR" sz="2400" dirty="0" smtClean="0">
                <a:latin typeface="Arial" panose="020B0604020202020204" pitchFamily="34" charset="0"/>
                <a:cs typeface="Arial" panose="020B0604020202020204" pitchFamily="34" charset="0"/>
              </a:rPr>
              <a:t>kolektif </a:t>
            </a:r>
            <a:r>
              <a:rPr lang="tr-TR" sz="2400" dirty="0">
                <a:latin typeface="Arial" panose="020B0604020202020204" pitchFamily="34" charset="0"/>
                <a:cs typeface="Arial" panose="020B0604020202020204" pitchFamily="34" charset="0"/>
              </a:rPr>
              <a:t>bir mücadeleler zinciriyle </a:t>
            </a:r>
            <a:r>
              <a:rPr lang="tr-TR" sz="2400" dirty="0" smtClean="0">
                <a:latin typeface="Arial" panose="020B0604020202020204" pitchFamily="34" charset="0"/>
                <a:cs typeface="Arial" panose="020B0604020202020204" pitchFamily="34" charset="0"/>
              </a:rPr>
              <a:t>aşılabilir</a:t>
            </a:r>
            <a:r>
              <a:rPr lang="tr-TR"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97946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3564" y="1913895"/>
            <a:ext cx="2082637" cy="324761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605884" y="1290933"/>
            <a:ext cx="7945876" cy="4493538"/>
          </a:xfrm>
          <a:prstGeom prst="rect">
            <a:avLst/>
          </a:prstGeom>
        </p:spPr>
        <p:txBody>
          <a:bodyPr wrap="square">
            <a:spAutoFit/>
          </a:bodyPr>
          <a:lstStyle/>
          <a:p>
            <a:pPr algn="ctr"/>
            <a:r>
              <a:rPr lang="tr-TR" sz="2200" dirty="0" smtClean="0">
                <a:latin typeface="Arial" panose="020B0604020202020204" pitchFamily="34" charset="0"/>
                <a:cs typeface="Arial" panose="020B0604020202020204" pitchFamily="34" charset="0"/>
              </a:rPr>
              <a:t>Yoksul </a:t>
            </a:r>
            <a:r>
              <a:rPr lang="tr-TR" sz="2200" dirty="0">
                <a:latin typeface="Arial" panose="020B0604020202020204" pitchFamily="34" charset="0"/>
                <a:cs typeface="Arial" panose="020B0604020202020204" pitchFamily="34" charset="0"/>
              </a:rPr>
              <a:t>kitlelerin kültürsüzlüğü ve onların sevdikleri şeylerin yozluğuyla uğraşmak yerine, insanları özgür ve eşit yaşamaktan, bu dünyayı ve kendini tanımak ve geliştirmekten mahrum eden koşullarla, onların durduğu yerde, onlarla birlikte uğraşmayı seçen bir perspektif ve pratiğin sola yakıştığını düşünüyorum. Halkın çeşitli kesimlerinin cahilliklerinden dolayı şu ya da bu biçimde dışarıdan yola getirilmeye muhtaç olduğu şeklindeki buyurgan bir yaklaşım sosyalist bir kültürel politika değildir. Hiçbir şeyi değiştirmeden, mevcut olanı paylaşmadan başkaları adına yapılan her yüksek kültür ve yüksek sanat ısrarı, bunlara sahip olmadığı düşünülen kitleleri ikinci kez mahkum etmekten ve dahası mevcut hakim kültürel iktidarın ekmeğine </a:t>
            </a:r>
            <a:r>
              <a:rPr lang="tr-TR" sz="2200" dirty="0" smtClean="0">
                <a:latin typeface="Arial" panose="020B0604020202020204" pitchFamily="34" charset="0"/>
                <a:cs typeface="Arial" panose="020B0604020202020204" pitchFamily="34" charset="0"/>
              </a:rPr>
              <a:t>yağ </a:t>
            </a:r>
            <a:r>
              <a:rPr lang="tr-TR" sz="2200" dirty="0">
                <a:latin typeface="Arial" panose="020B0604020202020204" pitchFamily="34" charset="0"/>
                <a:cs typeface="Arial" panose="020B0604020202020204" pitchFamily="34" charset="0"/>
              </a:rPr>
              <a:t>sürmekten öteye gitmiyor.</a:t>
            </a:r>
          </a:p>
        </p:txBody>
      </p:sp>
    </p:spTree>
    <p:extLst>
      <p:ext uri="{BB962C8B-B14F-4D97-AF65-F5344CB8AC3E}">
        <p14:creationId xmlns:p14="http://schemas.microsoft.com/office/powerpoint/2010/main" val="2226985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8598" y="1913893"/>
            <a:ext cx="2082637" cy="324761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1063084" y="1090877"/>
            <a:ext cx="6910038" cy="4893647"/>
          </a:xfrm>
          <a:prstGeom prst="rect">
            <a:avLst/>
          </a:prstGeom>
        </p:spPr>
        <p:txBody>
          <a:bodyPr wrap="square">
            <a:spAutoFit/>
          </a:bodyPr>
          <a:lstStyle/>
          <a:p>
            <a:pPr algn="ctr"/>
            <a:r>
              <a:rPr lang="tr-TR" sz="2400" dirty="0">
                <a:latin typeface="Arial" panose="020B0604020202020204" pitchFamily="34" charset="0"/>
                <a:cs typeface="Arial" panose="020B0604020202020204" pitchFamily="34" charset="0"/>
              </a:rPr>
              <a:t>H</a:t>
            </a:r>
            <a:r>
              <a:rPr lang="tr-TR" sz="2400" dirty="0" smtClean="0">
                <a:latin typeface="Arial" panose="020B0604020202020204" pitchFamily="34" charset="0"/>
                <a:cs typeface="Arial" panose="020B0604020202020204" pitchFamily="34" charset="0"/>
              </a:rPr>
              <a:t>alka </a:t>
            </a:r>
            <a:r>
              <a:rPr lang="tr-TR" sz="2400" dirty="0">
                <a:latin typeface="Arial" panose="020B0604020202020204" pitchFamily="34" charset="0"/>
                <a:cs typeface="Arial" panose="020B0604020202020204" pitchFamily="34" charset="0"/>
              </a:rPr>
              <a:t>ait olarak bildiğimiz popüler kültür alanı aynı zamanda hakim sınıfların at oynattıkları, egemenliklerini pekiştirmek için üzerinden mücadele verdikleri ve kazanmak istedikleri bir alan. Hakim sınıfların değer ve fikirleri, popüler duygu ve düşüncelerin içinde eritilerek, böylece de popüler alandaki direnme etkisizleştirilerek, yaygınlaştırılıyor. O halde hem boyun eğme hem de direnmenin çelişkisini taşıyan bu alan, sosyalist politikalarla eklemlenerek kazanılması gereken çapraşık bir mücadele alanıdır. Eğer bugün halk çoğunluğunun kültürel olarak durduğu yer arabesk ise, arabesk çok önemlidir. </a:t>
            </a:r>
          </a:p>
        </p:txBody>
      </p:sp>
    </p:spTree>
    <p:extLst>
      <p:ext uri="{BB962C8B-B14F-4D97-AF65-F5344CB8AC3E}">
        <p14:creationId xmlns:p14="http://schemas.microsoft.com/office/powerpoint/2010/main" val="803159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8598" y="1913893"/>
            <a:ext cx="2082637" cy="324761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873514" y="1269296"/>
            <a:ext cx="6910038" cy="4893647"/>
          </a:xfrm>
          <a:prstGeom prst="rect">
            <a:avLst/>
          </a:prstGeom>
        </p:spPr>
        <p:txBody>
          <a:bodyPr wrap="square">
            <a:spAutoFit/>
          </a:bodyPr>
          <a:lstStyle/>
          <a:p>
            <a:pPr algn="ctr"/>
            <a:r>
              <a:rPr lang="tr-TR" sz="2400" dirty="0" smtClean="0">
                <a:latin typeface="Arial" panose="020B0604020202020204" pitchFamily="34" charset="0"/>
                <a:cs typeface="Arial" panose="020B0604020202020204" pitchFamily="34" charset="0"/>
              </a:rPr>
              <a:t>Halbuki </a:t>
            </a:r>
            <a:r>
              <a:rPr lang="tr-TR" sz="2400" dirty="0">
                <a:latin typeface="Arial" panose="020B0604020202020204" pitchFamily="34" charset="0"/>
                <a:cs typeface="Arial" panose="020B0604020202020204" pitchFamily="34" charset="0"/>
              </a:rPr>
              <a:t>arabeski anlamak için öncelikle şarkılar değil insanlar, arabesk denen müzik ve kültürün kaynağı ve dinleyicisi olan somut, yüzleri belli olan yaşayan insanlar gelmeli akla. Bu insanların yaşam tarzı ve bu yaşam tarzının kendi içinden oluşmuş bir 'dil' gelmeli; bu yaşam pratikleri ve dil içinden ifade edilen değerler gelmeli. Kitlelerin bir iki sıfatla tanımlanabilecek kadar 'şekilsiz' olduğunu düşünmek için çok ama çok uzaktan bakmak gerek</a:t>
            </a:r>
            <a:r>
              <a:rPr lang="tr-TR" sz="2400" dirty="0" smtClean="0">
                <a:latin typeface="Arial" panose="020B0604020202020204" pitchFamily="34" charset="0"/>
                <a:cs typeface="Arial" panose="020B0604020202020204" pitchFamily="34" charset="0"/>
              </a:rPr>
              <a:t>. Popüler </a:t>
            </a:r>
            <a:r>
              <a:rPr lang="tr-TR" sz="2400" dirty="0">
                <a:latin typeface="Arial" panose="020B0604020202020204" pitchFamily="34" charset="0"/>
                <a:cs typeface="Arial" panose="020B0604020202020204" pitchFamily="34" charset="0"/>
              </a:rPr>
              <a:t>kültürün 'yoz' değil de 'halka ait' bir kültür olduğu inancı, yakından ya da içerden bakıp somut insanları, ilişkilerini, dillerini tüm çelişkileriyle görmekle başlıyor herhalde.</a:t>
            </a:r>
          </a:p>
        </p:txBody>
      </p:sp>
    </p:spTree>
    <p:extLst>
      <p:ext uri="{BB962C8B-B14F-4D97-AF65-F5344CB8AC3E}">
        <p14:creationId xmlns:p14="http://schemas.microsoft.com/office/powerpoint/2010/main" val="2859541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8598" y="1913893"/>
            <a:ext cx="2082637" cy="324761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538976" y="1290930"/>
            <a:ext cx="7846741" cy="4493538"/>
          </a:xfrm>
          <a:prstGeom prst="rect">
            <a:avLst/>
          </a:prstGeom>
        </p:spPr>
        <p:txBody>
          <a:bodyPr wrap="square">
            <a:spAutoFit/>
          </a:bodyPr>
          <a:lstStyle/>
          <a:p>
            <a:pPr algn="ctr"/>
            <a:r>
              <a:rPr lang="tr-TR" sz="2200" dirty="0" smtClean="0">
                <a:latin typeface="Arial" panose="020B0604020202020204" pitchFamily="34" charset="0"/>
                <a:cs typeface="Arial" panose="020B0604020202020204" pitchFamily="34" charset="0"/>
              </a:rPr>
              <a:t>'Kültür</a:t>
            </a:r>
            <a:r>
              <a:rPr lang="tr-TR" sz="2200" dirty="0">
                <a:latin typeface="Arial" panose="020B0604020202020204" pitchFamily="34" charset="0"/>
                <a:cs typeface="Arial" panose="020B0604020202020204" pitchFamily="34" charset="0"/>
              </a:rPr>
              <a:t>' ve 'sınıf arasındaki ilişki bir 'yansıma' ilişkisi değil, bir 'eklemlenme' ilişkisidir (</a:t>
            </a:r>
            <a:r>
              <a:rPr lang="tr-TR" sz="2200" dirty="0" err="1">
                <a:latin typeface="Arial" panose="020B0604020202020204" pitchFamily="34" charset="0"/>
                <a:cs typeface="Arial" panose="020B0604020202020204" pitchFamily="34" charset="0"/>
              </a:rPr>
              <a:t>Hall</a:t>
            </a:r>
            <a:r>
              <a:rPr lang="tr-TR" sz="2200" dirty="0">
                <a:latin typeface="Arial" panose="020B0604020202020204" pitchFamily="34" charset="0"/>
                <a:cs typeface="Arial" panose="020B0604020202020204" pitchFamily="34" charset="0"/>
              </a:rPr>
              <a:t>, 1981b). Arabesk zevk ile ANAP'a oy vermek arasındaki ilişki, "bütünüyle" örtüşen ve birbirini tanımlayan bir ilişki olmayıp, belli bir tarihi bağlamda, siyasi hukuki yaptırımların ve ideolojik hegemonyanın da belirlediği bir ilişkidir. Bugün hükümette olan ANAP üyelerinin arabeski 'sevmeleri', 'arabeskin' bütünsel bir yeni-muhafazakar ideolojiye sahip olduğunu ispat etmez. Bu, olsa olsa hakim ideolojinin nasıl işlediğini ortaya koyabilir: Yani, hakim siyasal- kültürel ideoloji, </a:t>
            </a:r>
            <a:r>
              <a:rPr lang="tr-TR" sz="2200" dirty="0" err="1">
                <a:latin typeface="Arial" panose="020B0604020202020204" pitchFamily="34" charset="0"/>
                <a:cs typeface="Arial" panose="020B0604020202020204" pitchFamily="34" charset="0"/>
              </a:rPr>
              <a:t>ortakduyudaki</a:t>
            </a:r>
            <a:r>
              <a:rPr lang="tr-TR" sz="2200" dirty="0">
                <a:latin typeface="Arial" panose="020B0604020202020204" pitchFamily="34" charset="0"/>
                <a:cs typeface="Arial" panose="020B0604020202020204" pitchFamily="34" charset="0"/>
              </a:rPr>
              <a:t> çelişkilerden yararlanarak, gerçekten aşağıdan gelen ihtiyaç ve zevkleri kendi sistemi içinde özümsediği ve bu öğeleri </a:t>
            </a:r>
            <a:r>
              <a:rPr lang="tr-TR" sz="2200" dirty="0" err="1">
                <a:latin typeface="Arial" panose="020B0604020202020204" pitchFamily="34" charset="0"/>
                <a:cs typeface="Arial" panose="020B0604020202020204" pitchFamily="34" charset="0"/>
              </a:rPr>
              <a:t>hegemonik</a:t>
            </a:r>
            <a:r>
              <a:rPr lang="tr-TR" sz="2200" dirty="0">
                <a:latin typeface="Arial" panose="020B0604020202020204" pitchFamily="34" charset="0"/>
                <a:cs typeface="Arial" panose="020B0604020202020204" pitchFamily="34" charset="0"/>
              </a:rPr>
              <a:t> bir ideoloji olarak yeniden kurduğu ölçüde başarılı olur (</a:t>
            </a:r>
            <a:r>
              <a:rPr lang="tr-TR" sz="2200" dirty="0" err="1">
                <a:latin typeface="Arial" panose="020B0604020202020204" pitchFamily="34" charset="0"/>
                <a:cs typeface="Arial" panose="020B0604020202020204" pitchFamily="34" charset="0"/>
              </a:rPr>
              <a:t>Hall</a:t>
            </a:r>
            <a:r>
              <a:rPr lang="tr-TR" sz="2200" dirty="0">
                <a:latin typeface="Arial" panose="020B0604020202020204" pitchFamily="34" charset="0"/>
                <a:cs typeface="Arial" panose="020B0604020202020204" pitchFamily="34" charset="0"/>
              </a:rPr>
              <a:t>, 1987: 19-20).</a:t>
            </a:r>
          </a:p>
        </p:txBody>
      </p:sp>
    </p:spTree>
    <p:extLst>
      <p:ext uri="{BB962C8B-B14F-4D97-AF65-F5344CB8AC3E}">
        <p14:creationId xmlns:p14="http://schemas.microsoft.com/office/powerpoint/2010/main" val="2307413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8598" y="1913893"/>
            <a:ext cx="2082637" cy="324761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728548" y="1268628"/>
            <a:ext cx="7601414" cy="4832092"/>
          </a:xfrm>
          <a:prstGeom prst="rect">
            <a:avLst/>
          </a:prstGeom>
        </p:spPr>
        <p:txBody>
          <a:bodyPr wrap="square">
            <a:spAutoFit/>
          </a:bodyPr>
          <a:lstStyle/>
          <a:p>
            <a:pPr algn="ctr"/>
            <a:r>
              <a:rPr lang="tr-TR" sz="2200" dirty="0" smtClean="0">
                <a:latin typeface="Arial" panose="020B0604020202020204" pitchFamily="34" charset="0"/>
                <a:cs typeface="Arial" panose="020B0604020202020204" pitchFamily="34" charset="0"/>
              </a:rPr>
              <a:t>Williams'a </a:t>
            </a:r>
            <a:r>
              <a:rPr lang="tr-TR" sz="2200" dirty="0">
                <a:latin typeface="Arial" panose="020B0604020202020204" pitchFamily="34" charset="0"/>
                <a:cs typeface="Arial" panose="020B0604020202020204" pitchFamily="34" charset="0"/>
              </a:rPr>
              <a:t>göre, "her belirli dönemde örgütlenmiş, yaşanan hakim ve etkili" olarak tanımlanması uygun merkezi pratikler, anlamlar ve değerler sistemi vardır. Bu hakim kültürel sistem, statik bir yapı değil, sürekli bir "içine alma" (</a:t>
            </a:r>
            <a:r>
              <a:rPr lang="tr-TR" sz="2200" dirty="0" err="1">
                <a:latin typeface="Arial" panose="020B0604020202020204" pitchFamily="34" charset="0"/>
                <a:cs typeface="Arial" panose="020B0604020202020204" pitchFamily="34" charset="0"/>
              </a:rPr>
              <a:t>incorporation</a:t>
            </a:r>
            <a:r>
              <a:rPr lang="tr-TR" sz="2200" dirty="0">
                <a:latin typeface="Arial" panose="020B0604020202020204" pitchFamily="34" charset="0"/>
                <a:cs typeface="Arial" panose="020B0604020202020204" pitchFamily="34" charset="0"/>
              </a:rPr>
              <a:t>) süreci oluşturur. Eğitim kurumları başta olmak üzere belirli kurumlar aracılığıyla değişik sınıfların yaşam koşullarına içkin olan anlamlar ve değerler içerisinde, yalnızca bazıları "vurgu için seçilir"; bu merkezi çekirdek dışında kalan anlam ve değerler sürekli olarak yeniden yorumlanır, sulandırılır ya da hakim kültür içindeki öğeleri destekleyecek ya da en azından karşıt olmayacak biçimlere konulur: Hakim sistem böylelikle kendisine karşıt pratikleri, anlam ve değerleri içine alabilmek için sürekli olarak kendini yapmak ve yeniden üretmek zorundadır.</a:t>
            </a:r>
          </a:p>
        </p:txBody>
      </p:sp>
    </p:spTree>
    <p:extLst>
      <p:ext uri="{BB962C8B-B14F-4D97-AF65-F5344CB8AC3E}">
        <p14:creationId xmlns:p14="http://schemas.microsoft.com/office/powerpoint/2010/main" val="3917704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meral Ã¶zbek orhan gencebay arabes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8598" y="1913893"/>
            <a:ext cx="2082637" cy="324761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728548" y="1268628"/>
            <a:ext cx="7601414" cy="4832092"/>
          </a:xfrm>
          <a:prstGeom prst="rect">
            <a:avLst/>
          </a:prstGeom>
        </p:spPr>
        <p:txBody>
          <a:bodyPr wrap="square">
            <a:spAutoFit/>
          </a:bodyPr>
          <a:lstStyle/>
          <a:p>
            <a:pPr algn="ctr"/>
            <a:r>
              <a:rPr lang="tr-TR" sz="2200" dirty="0" err="1" smtClean="0">
                <a:latin typeface="Arial" panose="020B0604020202020204" pitchFamily="34" charset="0"/>
                <a:cs typeface="Arial" panose="020B0604020202020204" pitchFamily="34" charset="0"/>
              </a:rPr>
              <a:t>Gramsci'nin</a:t>
            </a:r>
            <a:r>
              <a:rPr lang="tr-TR" sz="2200" dirty="0" smtClean="0">
                <a:latin typeface="Arial" panose="020B0604020202020204" pitchFamily="34" charset="0"/>
                <a:cs typeface="Arial" panose="020B0604020202020204" pitchFamily="34" charset="0"/>
              </a:rPr>
              <a:t> </a:t>
            </a:r>
            <a:r>
              <a:rPr lang="tr-TR" sz="2200" dirty="0">
                <a:latin typeface="Arial" panose="020B0604020202020204" pitchFamily="34" charset="0"/>
                <a:cs typeface="Arial" panose="020B0604020202020204" pitchFamily="34" charset="0"/>
              </a:rPr>
              <a:t>kapitalist toplumlarda h </a:t>
            </a:r>
            <a:r>
              <a:rPr lang="tr-TR" sz="2200" dirty="0" err="1">
                <a:latin typeface="Arial" panose="020B0604020202020204" pitchFamily="34" charset="0"/>
                <a:cs typeface="Arial" panose="020B0604020202020204" pitchFamily="34" charset="0"/>
              </a:rPr>
              <a:t>akimiyetin</a:t>
            </a:r>
            <a:r>
              <a:rPr lang="tr-TR" sz="2200" dirty="0">
                <a:latin typeface="Arial" panose="020B0604020202020204" pitchFamily="34" charset="0"/>
                <a:cs typeface="Arial" panose="020B0604020202020204" pitchFamily="34" charset="0"/>
              </a:rPr>
              <a:t> nasıl sürdürüldüğüne dair geliştirdiği bir kavram olan hegemonya, bir yönetici sınıf fraksiyonları </a:t>
            </a:r>
            <a:r>
              <a:rPr lang="tr-TR" sz="2200" dirty="0" err="1">
                <a:latin typeface="Arial" panose="020B0604020202020204" pitchFamily="34" charset="0"/>
                <a:cs typeface="Arial" panose="020B0604020202020204" pitchFamily="34" charset="0"/>
              </a:rPr>
              <a:t>itifakının</a:t>
            </a:r>
            <a:r>
              <a:rPr lang="tr-TR" sz="2200" dirty="0">
                <a:latin typeface="Arial" panose="020B0604020202020204" pitchFamily="34" charset="0"/>
                <a:cs typeface="Arial" panose="020B0604020202020204" pitchFamily="34" charset="0"/>
              </a:rPr>
              <a:t> (tarihsel blok) bağımlı sınıflar üzerinde –zor kullanımına dayanmadan- bütünlüklü bir otorite kurması sonucu ortaya çıkar. Bu otoritenin temel kaynağı bağımlı sınıfların “</a:t>
            </a:r>
            <a:r>
              <a:rPr lang="tr-TR" sz="2200" dirty="0" err="1">
                <a:latin typeface="Arial" panose="020B0604020202020204" pitchFamily="34" charset="0"/>
                <a:cs typeface="Arial" panose="020B0604020202020204" pitchFamily="34" charset="0"/>
              </a:rPr>
              <a:t>rıza”sıdır</a:t>
            </a:r>
            <a:r>
              <a:rPr lang="tr-TR" sz="2200" dirty="0">
                <a:latin typeface="Arial" panose="020B0604020202020204" pitchFamily="34" charset="0"/>
                <a:cs typeface="Arial" panose="020B0604020202020204" pitchFamily="34" charset="0"/>
              </a:rPr>
              <a:t>. Hegemonya hakim sınıf fraksiyonlarının yönetimi altında geçerlidir. Böylelikle zor kullanma gücüne sahip olmanın ötesinde, bu sınıflar bağımlı sınıfların rızasını biçimlendirmek ve kazanmak için aktif olarak örgütlenme şansına sahiptir. Rızanın bu şekilde kazanılması hakim sınıfların iktidarının hem meşru hem de doğal görünmesini sağlayan hegemonyanın oluşmasını getirir. Böylece hegemonya yalnızca üretim ve ekonomi alanlarında kazanılmakla gerçekleşmez. </a:t>
            </a:r>
          </a:p>
        </p:txBody>
      </p:sp>
    </p:spTree>
    <p:extLst>
      <p:ext uri="{BB962C8B-B14F-4D97-AF65-F5344CB8AC3E}">
        <p14:creationId xmlns:p14="http://schemas.microsoft.com/office/powerpoint/2010/main" val="13796328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1264</Words>
  <Application>Microsoft Office PowerPoint</Application>
  <PresentationFormat>Geniş ekran</PresentationFormat>
  <Paragraphs>14</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OGUZHANTAS</dc:creator>
  <cp:lastModifiedBy>OGUZHANTAS</cp:lastModifiedBy>
  <cp:revision>14</cp:revision>
  <dcterms:created xsi:type="dcterms:W3CDTF">2019-05-20T11:30:12Z</dcterms:created>
  <dcterms:modified xsi:type="dcterms:W3CDTF">2019-05-20T12:30:26Z</dcterms:modified>
</cp:coreProperties>
</file>