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1"/>
  </p:sldMasterIdLst>
  <p:notesMasterIdLst>
    <p:notesMasterId r:id="rId23"/>
  </p:notesMasterIdLst>
  <p:sldIdLst>
    <p:sldId id="256" r:id="rId2"/>
    <p:sldId id="257" r:id="rId3"/>
    <p:sldId id="282" r:id="rId4"/>
    <p:sldId id="269" r:id="rId5"/>
    <p:sldId id="258" r:id="rId6"/>
    <p:sldId id="260" r:id="rId7"/>
    <p:sldId id="271" r:id="rId8"/>
    <p:sldId id="261" r:id="rId9"/>
    <p:sldId id="279" r:id="rId10"/>
    <p:sldId id="272" r:id="rId11"/>
    <p:sldId id="262" r:id="rId12"/>
    <p:sldId id="263" r:id="rId13"/>
    <p:sldId id="278" r:id="rId14"/>
    <p:sldId id="276" r:id="rId15"/>
    <p:sldId id="274" r:id="rId16"/>
    <p:sldId id="275" r:id="rId17"/>
    <p:sldId id="273" r:id="rId18"/>
    <p:sldId id="265" r:id="rId19"/>
    <p:sldId id="266" r:id="rId20"/>
    <p:sldId id="281" r:id="rId21"/>
    <p:sldId id="267"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0917F-78D9-4B73-976F-FC3647AD691B}" type="datetimeFigureOut">
              <a:rPr lang="tr-TR" smtClean="0"/>
              <a:pPr/>
              <a:t>3.01.2020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B0EBE-D8DF-4427-9414-6B35B36DD983}" type="slidenum">
              <a:rPr lang="tr-TR" smtClean="0"/>
              <a:pPr/>
              <a:t>‹#›</a:t>
            </a:fld>
            <a:endParaRPr lang="tr-TR"/>
          </a:p>
        </p:txBody>
      </p:sp>
    </p:spTree>
    <p:extLst>
      <p:ext uri="{BB962C8B-B14F-4D97-AF65-F5344CB8AC3E}">
        <p14:creationId xmlns:p14="http://schemas.microsoft.com/office/powerpoint/2010/main" val="344348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45A8E02B-BF5F-4BE5-846A-C861BFB91C17}" type="datetime1">
              <a:rPr lang="tr-TR" smtClean="0"/>
              <a:pPr/>
              <a:t>3.01.2020</a:t>
            </a:fld>
            <a:endParaRPr lang="tr-TR"/>
          </a:p>
        </p:txBody>
      </p:sp>
      <p:sp>
        <p:nvSpPr>
          <p:cNvPr id="19" name="18 Altbilgi Yer Tutucusu"/>
          <p:cNvSpPr>
            <a:spLocks noGrp="1"/>
          </p:cNvSpPr>
          <p:nvPr>
            <p:ph type="ftr" sz="quarter" idx="11"/>
          </p:nvPr>
        </p:nvSpPr>
        <p:spPr/>
        <p:txBody>
          <a:bodyPr/>
          <a:lstStyle/>
          <a:p>
            <a:r>
              <a:rPr lang="tr-TR" smtClean="0"/>
              <a:t>GİZEM TEZ</a:t>
            </a:r>
            <a:endParaRPr lang="tr-TR"/>
          </a:p>
        </p:txBody>
      </p:sp>
      <p:sp>
        <p:nvSpPr>
          <p:cNvPr id="27" name="26 Slayt Numarası Yer Tutucusu"/>
          <p:cNvSpPr>
            <a:spLocks noGrp="1"/>
          </p:cNvSpPr>
          <p:nvPr>
            <p:ph type="sldNum" sz="quarter" idx="12"/>
          </p:nvPr>
        </p:nvSpPr>
        <p:spPr/>
        <p:txBody>
          <a:bodyPr/>
          <a:lstStyle/>
          <a:p>
            <a:fld id="{95FB6149-6B03-4EA5-A314-FDF65F49546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328C669-3852-4284-BAC5-725A86DEDA59}" type="datetime1">
              <a:rPr lang="tr-TR" smtClean="0"/>
              <a:pPr/>
              <a:t>3.01.2020</a:t>
            </a:fld>
            <a:endParaRPr lang="tr-TR"/>
          </a:p>
        </p:txBody>
      </p:sp>
      <p:sp>
        <p:nvSpPr>
          <p:cNvPr id="5" name="4 Altbilgi Yer Tutucusu"/>
          <p:cNvSpPr>
            <a:spLocks noGrp="1"/>
          </p:cNvSpPr>
          <p:nvPr>
            <p:ph type="ftr" sz="quarter" idx="11"/>
          </p:nvPr>
        </p:nvSpPr>
        <p:spPr/>
        <p:txBody>
          <a:bodyPr/>
          <a:lstStyle/>
          <a:p>
            <a:r>
              <a:rPr lang="tr-TR" smtClean="0"/>
              <a:t>GİZEM TEZ</a:t>
            </a:r>
            <a:endParaRPr lang="tr-TR"/>
          </a:p>
        </p:txBody>
      </p:sp>
      <p:sp>
        <p:nvSpPr>
          <p:cNvPr id="6" name="5 Slayt Numarası Yer Tutucusu"/>
          <p:cNvSpPr>
            <a:spLocks noGrp="1"/>
          </p:cNvSpPr>
          <p:nvPr>
            <p:ph type="sldNum" sz="quarter" idx="12"/>
          </p:nvPr>
        </p:nvSpPr>
        <p:spPr/>
        <p:txBody>
          <a:bodyPr/>
          <a:lstStyle/>
          <a:p>
            <a:fld id="{95FB6149-6B03-4EA5-A314-FDF65F49546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0AED6AB-3183-4421-ACC5-FF46DD08ED05}" type="datetime1">
              <a:rPr lang="tr-TR" smtClean="0"/>
              <a:pPr/>
              <a:t>3.01.2020</a:t>
            </a:fld>
            <a:endParaRPr lang="tr-TR"/>
          </a:p>
        </p:txBody>
      </p:sp>
      <p:sp>
        <p:nvSpPr>
          <p:cNvPr id="5" name="4 Altbilgi Yer Tutucusu"/>
          <p:cNvSpPr>
            <a:spLocks noGrp="1"/>
          </p:cNvSpPr>
          <p:nvPr>
            <p:ph type="ftr" sz="quarter" idx="11"/>
          </p:nvPr>
        </p:nvSpPr>
        <p:spPr/>
        <p:txBody>
          <a:bodyPr/>
          <a:lstStyle/>
          <a:p>
            <a:r>
              <a:rPr lang="tr-TR" smtClean="0"/>
              <a:t>GİZEM TEZ</a:t>
            </a:r>
            <a:endParaRPr lang="tr-TR"/>
          </a:p>
        </p:txBody>
      </p:sp>
      <p:sp>
        <p:nvSpPr>
          <p:cNvPr id="6" name="5 Slayt Numarası Yer Tutucusu"/>
          <p:cNvSpPr>
            <a:spLocks noGrp="1"/>
          </p:cNvSpPr>
          <p:nvPr>
            <p:ph type="sldNum" sz="quarter" idx="12"/>
          </p:nvPr>
        </p:nvSpPr>
        <p:spPr/>
        <p:txBody>
          <a:bodyPr/>
          <a:lstStyle/>
          <a:p>
            <a:fld id="{95FB6149-6B03-4EA5-A314-FDF65F49546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F665D9C-4D6B-4761-A133-606BEEF15F02}" type="datetime1">
              <a:rPr lang="tr-TR" smtClean="0"/>
              <a:pPr/>
              <a:t>3.01.2020</a:t>
            </a:fld>
            <a:endParaRPr lang="tr-TR"/>
          </a:p>
        </p:txBody>
      </p:sp>
      <p:sp>
        <p:nvSpPr>
          <p:cNvPr id="5" name="4 Altbilgi Yer Tutucusu"/>
          <p:cNvSpPr>
            <a:spLocks noGrp="1"/>
          </p:cNvSpPr>
          <p:nvPr>
            <p:ph type="ftr" sz="quarter" idx="11"/>
          </p:nvPr>
        </p:nvSpPr>
        <p:spPr/>
        <p:txBody>
          <a:bodyPr/>
          <a:lstStyle/>
          <a:p>
            <a:r>
              <a:rPr lang="tr-TR" smtClean="0"/>
              <a:t>GİZEM TEZ</a:t>
            </a:r>
            <a:endParaRPr lang="tr-TR"/>
          </a:p>
        </p:txBody>
      </p:sp>
      <p:sp>
        <p:nvSpPr>
          <p:cNvPr id="6" name="5 Slayt Numarası Yer Tutucusu"/>
          <p:cNvSpPr>
            <a:spLocks noGrp="1"/>
          </p:cNvSpPr>
          <p:nvPr>
            <p:ph type="sldNum" sz="quarter" idx="12"/>
          </p:nvPr>
        </p:nvSpPr>
        <p:spPr/>
        <p:txBody>
          <a:bodyPr/>
          <a:lstStyle/>
          <a:p>
            <a:fld id="{95FB6149-6B03-4EA5-A314-FDF65F49546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9C1C5D2D-64F4-429C-83E6-0D05A0B283BC}" type="datetime1">
              <a:rPr lang="tr-TR" smtClean="0"/>
              <a:pPr/>
              <a:t>3.01.2020</a:t>
            </a:fld>
            <a:endParaRPr lang="tr-TR"/>
          </a:p>
        </p:txBody>
      </p:sp>
      <p:sp>
        <p:nvSpPr>
          <p:cNvPr id="5" name="4 Altbilgi Yer Tutucusu"/>
          <p:cNvSpPr>
            <a:spLocks noGrp="1"/>
          </p:cNvSpPr>
          <p:nvPr>
            <p:ph type="ftr" sz="quarter" idx="11"/>
          </p:nvPr>
        </p:nvSpPr>
        <p:spPr/>
        <p:txBody>
          <a:bodyPr/>
          <a:lstStyle/>
          <a:p>
            <a:r>
              <a:rPr lang="tr-TR" smtClean="0"/>
              <a:t>GİZEM TEZ</a:t>
            </a:r>
            <a:endParaRPr lang="tr-TR"/>
          </a:p>
        </p:txBody>
      </p:sp>
      <p:sp>
        <p:nvSpPr>
          <p:cNvPr id="6" name="5 Slayt Numarası Yer Tutucusu"/>
          <p:cNvSpPr>
            <a:spLocks noGrp="1"/>
          </p:cNvSpPr>
          <p:nvPr>
            <p:ph type="sldNum" sz="quarter" idx="12"/>
          </p:nvPr>
        </p:nvSpPr>
        <p:spPr/>
        <p:txBody>
          <a:bodyPr/>
          <a:lstStyle/>
          <a:p>
            <a:fld id="{95FB6149-6B03-4EA5-A314-FDF65F49546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4506AA1-19E8-422E-8B08-708A14F76F39}" type="datetime1">
              <a:rPr lang="tr-TR" smtClean="0"/>
              <a:pPr/>
              <a:t>3.01.2020</a:t>
            </a:fld>
            <a:endParaRPr lang="tr-TR"/>
          </a:p>
        </p:txBody>
      </p:sp>
      <p:sp>
        <p:nvSpPr>
          <p:cNvPr id="6" name="5 Altbilgi Yer Tutucusu"/>
          <p:cNvSpPr>
            <a:spLocks noGrp="1"/>
          </p:cNvSpPr>
          <p:nvPr>
            <p:ph type="ftr" sz="quarter" idx="11"/>
          </p:nvPr>
        </p:nvSpPr>
        <p:spPr/>
        <p:txBody>
          <a:bodyPr/>
          <a:lstStyle/>
          <a:p>
            <a:r>
              <a:rPr lang="tr-TR" smtClean="0"/>
              <a:t>GİZEM TEZ</a:t>
            </a:r>
            <a:endParaRPr lang="tr-TR"/>
          </a:p>
        </p:txBody>
      </p:sp>
      <p:sp>
        <p:nvSpPr>
          <p:cNvPr id="7" name="6 Slayt Numarası Yer Tutucusu"/>
          <p:cNvSpPr>
            <a:spLocks noGrp="1"/>
          </p:cNvSpPr>
          <p:nvPr>
            <p:ph type="sldNum" sz="quarter" idx="12"/>
          </p:nvPr>
        </p:nvSpPr>
        <p:spPr/>
        <p:txBody>
          <a:bodyPr/>
          <a:lstStyle/>
          <a:p>
            <a:fld id="{95FB6149-6B03-4EA5-A314-FDF65F49546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8BA9243B-BC1E-4B13-BD1B-CF57BB365B53}" type="datetime1">
              <a:rPr lang="tr-TR" smtClean="0"/>
              <a:pPr/>
              <a:t>3.01.2020</a:t>
            </a:fld>
            <a:endParaRPr lang="tr-TR"/>
          </a:p>
        </p:txBody>
      </p:sp>
      <p:sp>
        <p:nvSpPr>
          <p:cNvPr id="8" name="7 Altbilgi Yer Tutucusu"/>
          <p:cNvSpPr>
            <a:spLocks noGrp="1"/>
          </p:cNvSpPr>
          <p:nvPr>
            <p:ph type="ftr" sz="quarter" idx="11"/>
          </p:nvPr>
        </p:nvSpPr>
        <p:spPr/>
        <p:txBody>
          <a:bodyPr/>
          <a:lstStyle/>
          <a:p>
            <a:r>
              <a:rPr lang="tr-TR" smtClean="0"/>
              <a:t>GİZEM TEZ</a:t>
            </a:r>
            <a:endParaRPr lang="tr-TR"/>
          </a:p>
        </p:txBody>
      </p:sp>
      <p:sp>
        <p:nvSpPr>
          <p:cNvPr id="9" name="8 Slayt Numarası Yer Tutucusu"/>
          <p:cNvSpPr>
            <a:spLocks noGrp="1"/>
          </p:cNvSpPr>
          <p:nvPr>
            <p:ph type="sldNum" sz="quarter" idx="12"/>
          </p:nvPr>
        </p:nvSpPr>
        <p:spPr/>
        <p:txBody>
          <a:bodyPr/>
          <a:lstStyle/>
          <a:p>
            <a:fld id="{95FB6149-6B03-4EA5-A314-FDF65F49546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A4591310-5806-4B62-AC74-3A2D79A73C08}" type="datetime1">
              <a:rPr lang="tr-TR" smtClean="0"/>
              <a:pPr/>
              <a:t>3.01.2020</a:t>
            </a:fld>
            <a:endParaRPr lang="tr-TR"/>
          </a:p>
        </p:txBody>
      </p:sp>
      <p:sp>
        <p:nvSpPr>
          <p:cNvPr id="4" name="3 Altbilgi Yer Tutucusu"/>
          <p:cNvSpPr>
            <a:spLocks noGrp="1"/>
          </p:cNvSpPr>
          <p:nvPr>
            <p:ph type="ftr" sz="quarter" idx="11"/>
          </p:nvPr>
        </p:nvSpPr>
        <p:spPr/>
        <p:txBody>
          <a:bodyPr/>
          <a:lstStyle/>
          <a:p>
            <a:r>
              <a:rPr lang="tr-TR" smtClean="0"/>
              <a:t>GİZEM TEZ</a:t>
            </a:r>
            <a:endParaRPr lang="tr-TR"/>
          </a:p>
        </p:txBody>
      </p:sp>
      <p:sp>
        <p:nvSpPr>
          <p:cNvPr id="5" name="4 Slayt Numarası Yer Tutucusu"/>
          <p:cNvSpPr>
            <a:spLocks noGrp="1"/>
          </p:cNvSpPr>
          <p:nvPr>
            <p:ph type="sldNum" sz="quarter" idx="12"/>
          </p:nvPr>
        </p:nvSpPr>
        <p:spPr/>
        <p:txBody>
          <a:bodyPr/>
          <a:lstStyle/>
          <a:p>
            <a:fld id="{95FB6149-6B03-4EA5-A314-FDF65F49546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FC66129-B8D1-48BB-B0DC-AFD05148BB96}" type="datetime1">
              <a:rPr lang="tr-TR" smtClean="0"/>
              <a:pPr/>
              <a:t>3.01.2020</a:t>
            </a:fld>
            <a:endParaRPr lang="tr-TR"/>
          </a:p>
        </p:txBody>
      </p:sp>
      <p:sp>
        <p:nvSpPr>
          <p:cNvPr id="3" name="2 Altbilgi Yer Tutucusu"/>
          <p:cNvSpPr>
            <a:spLocks noGrp="1"/>
          </p:cNvSpPr>
          <p:nvPr>
            <p:ph type="ftr" sz="quarter" idx="11"/>
          </p:nvPr>
        </p:nvSpPr>
        <p:spPr/>
        <p:txBody>
          <a:bodyPr/>
          <a:lstStyle/>
          <a:p>
            <a:r>
              <a:rPr lang="tr-TR" smtClean="0"/>
              <a:t>GİZEM TEZ</a:t>
            </a:r>
            <a:endParaRPr lang="tr-TR"/>
          </a:p>
        </p:txBody>
      </p:sp>
      <p:sp>
        <p:nvSpPr>
          <p:cNvPr id="4" name="3 Slayt Numarası Yer Tutucusu"/>
          <p:cNvSpPr>
            <a:spLocks noGrp="1"/>
          </p:cNvSpPr>
          <p:nvPr>
            <p:ph type="sldNum" sz="quarter" idx="12"/>
          </p:nvPr>
        </p:nvSpPr>
        <p:spPr/>
        <p:txBody>
          <a:bodyPr/>
          <a:lstStyle/>
          <a:p>
            <a:fld id="{95FB6149-6B03-4EA5-A314-FDF65F49546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02D1A42-F53A-485D-977A-88EE6E0AACB7}" type="datetime1">
              <a:rPr lang="tr-TR" smtClean="0"/>
              <a:pPr/>
              <a:t>3.01.2020</a:t>
            </a:fld>
            <a:endParaRPr lang="tr-TR"/>
          </a:p>
        </p:txBody>
      </p:sp>
      <p:sp>
        <p:nvSpPr>
          <p:cNvPr id="6" name="5 Altbilgi Yer Tutucusu"/>
          <p:cNvSpPr>
            <a:spLocks noGrp="1"/>
          </p:cNvSpPr>
          <p:nvPr>
            <p:ph type="ftr" sz="quarter" idx="11"/>
          </p:nvPr>
        </p:nvSpPr>
        <p:spPr/>
        <p:txBody>
          <a:bodyPr/>
          <a:lstStyle/>
          <a:p>
            <a:r>
              <a:rPr lang="tr-TR" smtClean="0"/>
              <a:t>GİZEM TEZ</a:t>
            </a:r>
            <a:endParaRPr lang="tr-TR"/>
          </a:p>
        </p:txBody>
      </p:sp>
      <p:sp>
        <p:nvSpPr>
          <p:cNvPr id="7" name="6 Slayt Numarası Yer Tutucusu"/>
          <p:cNvSpPr>
            <a:spLocks noGrp="1"/>
          </p:cNvSpPr>
          <p:nvPr>
            <p:ph type="sldNum" sz="quarter" idx="12"/>
          </p:nvPr>
        </p:nvSpPr>
        <p:spPr/>
        <p:txBody>
          <a:bodyPr/>
          <a:lstStyle/>
          <a:p>
            <a:fld id="{95FB6149-6B03-4EA5-A314-FDF65F49546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28575C2-1894-4AF1-BE67-866E65AC538B}" type="datetime1">
              <a:rPr lang="tr-TR" smtClean="0"/>
              <a:pPr/>
              <a:t>3.01.2020</a:t>
            </a:fld>
            <a:endParaRPr lang="tr-TR"/>
          </a:p>
        </p:txBody>
      </p:sp>
      <p:sp>
        <p:nvSpPr>
          <p:cNvPr id="6" name="5 Altbilgi Yer Tutucusu"/>
          <p:cNvSpPr>
            <a:spLocks noGrp="1"/>
          </p:cNvSpPr>
          <p:nvPr>
            <p:ph type="ftr" sz="quarter" idx="11"/>
          </p:nvPr>
        </p:nvSpPr>
        <p:spPr/>
        <p:txBody>
          <a:bodyPr/>
          <a:lstStyle/>
          <a:p>
            <a:r>
              <a:rPr lang="tr-TR" smtClean="0"/>
              <a:t>GİZEM TEZ</a:t>
            </a:r>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95FB6149-6B03-4EA5-A314-FDF65F49546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A5785B-A971-4C32-9896-AAB15A1B4E70}" type="datetime1">
              <a:rPr lang="tr-TR" smtClean="0"/>
              <a:pPr/>
              <a:t>3.01.2020</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tr-TR" smtClean="0"/>
              <a:t>GİZEM TEZ</a:t>
            </a: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FB6149-6B03-4EA5-A314-FDF65F49546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1052736"/>
            <a:ext cx="8280920" cy="3096344"/>
          </a:xfrm>
        </p:spPr>
        <p:txBody>
          <a:bodyPr>
            <a:noAutofit/>
          </a:bodyPr>
          <a:lstStyle/>
          <a:p>
            <a:pPr algn="ctr"/>
            <a:r>
              <a:rPr lang="en-US" sz="3800" dirty="0" smtClean="0">
                <a:solidFill>
                  <a:schemeClr val="tx1"/>
                </a:solidFill>
                <a:effectLst/>
              </a:rPr>
              <a:t>Clinical Comparison of </a:t>
            </a:r>
            <a:r>
              <a:rPr lang="en-US" sz="3800" dirty="0" err="1" smtClean="0">
                <a:solidFill>
                  <a:schemeClr val="tx1"/>
                </a:solidFill>
                <a:effectLst/>
              </a:rPr>
              <a:t>Aglepristone</a:t>
            </a:r>
            <a:r>
              <a:rPr lang="en-US" sz="3800" dirty="0" smtClean="0">
                <a:solidFill>
                  <a:schemeClr val="tx1"/>
                </a:solidFill>
                <a:effectLst/>
              </a:rPr>
              <a:t> and </a:t>
            </a:r>
            <a:r>
              <a:rPr lang="en-US" sz="3800" dirty="0" err="1" smtClean="0">
                <a:solidFill>
                  <a:schemeClr val="tx1"/>
                </a:solidFill>
                <a:effectLst/>
              </a:rPr>
              <a:t>Aglepristone+Prostaglandin</a:t>
            </a:r>
            <a:r>
              <a:rPr lang="en-US" sz="3800" dirty="0" smtClean="0">
                <a:solidFill>
                  <a:schemeClr val="tx1"/>
                </a:solidFill>
                <a:effectLst/>
              </a:rPr>
              <a:t> Administrations in Termination of Feline Midterm Pregnancy</a:t>
            </a:r>
          </a:p>
        </p:txBody>
      </p:sp>
      <p:sp>
        <p:nvSpPr>
          <p:cNvPr id="3" name="2 Alt Başlık"/>
          <p:cNvSpPr>
            <a:spLocks noGrp="1"/>
          </p:cNvSpPr>
          <p:nvPr>
            <p:ph type="subTitle" idx="1"/>
          </p:nvPr>
        </p:nvSpPr>
        <p:spPr>
          <a:xfrm>
            <a:off x="1371600" y="4869160"/>
            <a:ext cx="6400800" cy="1512168"/>
          </a:xfrm>
        </p:spPr>
        <p:txBody>
          <a:bodyPr>
            <a:normAutofit/>
          </a:bodyPr>
          <a:lstStyle/>
          <a:p>
            <a:pPr algn="ctr"/>
            <a:r>
              <a:rPr lang="tr-TR" sz="2400" b="1" u="sng" dirty="0" smtClean="0">
                <a:solidFill>
                  <a:srgbClr val="012029"/>
                </a:solidFill>
                <a:latin typeface="+mj-lt"/>
              </a:rPr>
              <a:t>Gizem TEZ</a:t>
            </a:r>
            <a:r>
              <a:rPr lang="tr-TR" sz="2400" dirty="0" smtClean="0">
                <a:solidFill>
                  <a:srgbClr val="012029"/>
                </a:solidFill>
                <a:latin typeface="+mj-lt"/>
              </a:rPr>
              <a:t>, Simge YAZAN</a:t>
            </a:r>
          </a:p>
          <a:p>
            <a:pPr algn="ctr"/>
            <a:endParaRPr lang="tr-TR" sz="2000" dirty="0" smtClean="0">
              <a:solidFill>
                <a:srgbClr val="012029"/>
              </a:solidFill>
              <a:latin typeface="+mj-lt"/>
            </a:endParaRPr>
          </a:p>
          <a:p>
            <a:pPr algn="ctr"/>
            <a:r>
              <a:rPr lang="tr-TR" sz="2000" dirty="0" smtClean="0">
                <a:solidFill>
                  <a:srgbClr val="012029"/>
                </a:solidFill>
                <a:latin typeface="+mj-lt"/>
              </a:rPr>
              <a:t>Ankara </a:t>
            </a:r>
            <a:r>
              <a:rPr lang="tr-TR" sz="2000" dirty="0" err="1" smtClean="0">
                <a:solidFill>
                  <a:srgbClr val="012029"/>
                </a:solidFill>
                <a:latin typeface="+mj-lt"/>
              </a:rPr>
              <a:t>University</a:t>
            </a:r>
            <a:r>
              <a:rPr lang="tr-TR" sz="2000" dirty="0" smtClean="0">
                <a:solidFill>
                  <a:srgbClr val="012029"/>
                </a:solidFill>
                <a:latin typeface="+mj-lt"/>
              </a:rPr>
              <a:t>, </a:t>
            </a:r>
            <a:r>
              <a:rPr lang="tr-TR" sz="2000" dirty="0" err="1" smtClean="0">
                <a:solidFill>
                  <a:srgbClr val="012029"/>
                </a:solidFill>
                <a:latin typeface="+mj-lt"/>
              </a:rPr>
              <a:t>Faculty</a:t>
            </a:r>
            <a:r>
              <a:rPr lang="tr-TR" sz="2000" dirty="0" smtClean="0">
                <a:solidFill>
                  <a:srgbClr val="012029"/>
                </a:solidFill>
                <a:latin typeface="+mj-lt"/>
              </a:rPr>
              <a:t> of </a:t>
            </a:r>
            <a:r>
              <a:rPr lang="tr-TR" sz="2000" dirty="0" err="1" smtClean="0">
                <a:solidFill>
                  <a:srgbClr val="012029"/>
                </a:solidFill>
                <a:latin typeface="+mj-lt"/>
              </a:rPr>
              <a:t>Veterinary</a:t>
            </a:r>
            <a:r>
              <a:rPr lang="tr-TR" sz="2000" dirty="0" smtClean="0">
                <a:solidFill>
                  <a:srgbClr val="012029"/>
                </a:solidFill>
                <a:latin typeface="+mj-lt"/>
              </a:rPr>
              <a:t> </a:t>
            </a:r>
            <a:r>
              <a:rPr lang="tr-TR" sz="2000" smtClean="0">
                <a:solidFill>
                  <a:srgbClr val="012029"/>
                </a:solidFill>
                <a:latin typeface="+mj-lt"/>
              </a:rPr>
              <a:t>Medicine </a:t>
            </a:r>
            <a:endParaRPr lang="tr-TR" sz="2000" dirty="0">
              <a:solidFill>
                <a:srgbClr val="012029"/>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132856"/>
            <a:ext cx="8640960" cy="4191744"/>
          </a:xfrm>
        </p:spPr>
        <p:txBody>
          <a:bodyPr>
            <a:normAutofit/>
          </a:bodyPr>
          <a:lstStyle/>
          <a:p>
            <a:pPr algn="just"/>
            <a:r>
              <a:rPr lang="tr-TR" sz="2400" dirty="0" err="1" smtClean="0">
                <a:latin typeface="+mj-lt"/>
              </a:rPr>
              <a:t>Prostaglangin</a:t>
            </a:r>
            <a:r>
              <a:rPr lang="tr-TR" sz="2400" dirty="0" smtClean="0">
                <a:latin typeface="+mj-lt"/>
              </a:rPr>
              <a:t> </a:t>
            </a:r>
            <a:r>
              <a:rPr lang="tr-TR" sz="2400" dirty="0" err="1" smtClean="0">
                <a:latin typeface="+mj-lt"/>
              </a:rPr>
              <a:t>dose</a:t>
            </a:r>
            <a:r>
              <a:rPr lang="tr-TR" sz="2400" dirty="0" smtClean="0">
                <a:latin typeface="+mj-lt"/>
              </a:rPr>
              <a:t> in </a:t>
            </a:r>
            <a:r>
              <a:rPr lang="tr-TR" sz="2400" dirty="0" err="1" smtClean="0">
                <a:latin typeface="+mj-lt"/>
              </a:rPr>
              <a:t>cats</a:t>
            </a:r>
            <a:r>
              <a:rPr lang="tr-TR" sz="2400" dirty="0" smtClean="0">
                <a:latin typeface="+mj-lt"/>
              </a:rPr>
              <a:t> is 5 µg/kg.</a:t>
            </a:r>
          </a:p>
          <a:p>
            <a:pPr algn="just"/>
            <a:endParaRPr lang="tr-TR" sz="2400" dirty="0">
              <a:latin typeface="+mj-lt"/>
            </a:endParaRPr>
          </a:p>
          <a:p>
            <a:pPr algn="just"/>
            <a:r>
              <a:rPr lang="tr-TR" sz="2400" dirty="0" smtClean="0">
                <a:latin typeface="+mj-lt"/>
              </a:rPr>
              <a:t>Side </a:t>
            </a:r>
            <a:r>
              <a:rPr lang="tr-TR" sz="2400" dirty="0" err="1" smtClean="0">
                <a:latin typeface="+mj-lt"/>
              </a:rPr>
              <a:t>effects</a:t>
            </a:r>
            <a:r>
              <a:rPr lang="tr-TR" sz="2400" dirty="0" smtClean="0">
                <a:latin typeface="+mj-lt"/>
              </a:rPr>
              <a:t> </a:t>
            </a:r>
            <a:r>
              <a:rPr lang="tr-TR" sz="2400" dirty="0" err="1" smtClean="0">
                <a:latin typeface="+mj-lt"/>
              </a:rPr>
              <a:t>are</a:t>
            </a:r>
            <a:r>
              <a:rPr lang="tr-TR" sz="2400" dirty="0" smtClean="0">
                <a:latin typeface="+mj-lt"/>
              </a:rPr>
              <a:t> </a:t>
            </a:r>
            <a:r>
              <a:rPr lang="tr-TR" sz="2400" dirty="0" err="1" smtClean="0">
                <a:latin typeface="+mj-lt"/>
              </a:rPr>
              <a:t>due</a:t>
            </a:r>
            <a:r>
              <a:rPr lang="tr-TR" sz="2400" dirty="0" smtClean="0">
                <a:latin typeface="+mj-lt"/>
              </a:rPr>
              <a:t> </a:t>
            </a:r>
            <a:r>
              <a:rPr lang="tr-TR" sz="2400" dirty="0" err="1" smtClean="0">
                <a:latin typeface="+mj-lt"/>
              </a:rPr>
              <a:t>to</a:t>
            </a:r>
            <a:r>
              <a:rPr lang="tr-TR" sz="2400" dirty="0" smtClean="0">
                <a:latin typeface="+mj-lt"/>
              </a:rPr>
              <a:t> </a:t>
            </a:r>
            <a:r>
              <a:rPr lang="tr-TR" sz="2400" dirty="0" err="1" smtClean="0">
                <a:latin typeface="+mj-lt"/>
              </a:rPr>
              <a:t>negative</a:t>
            </a:r>
            <a:r>
              <a:rPr lang="tr-TR" sz="2400" dirty="0" smtClean="0">
                <a:latin typeface="+mj-lt"/>
              </a:rPr>
              <a:t> </a:t>
            </a:r>
            <a:r>
              <a:rPr lang="tr-TR" sz="2400" dirty="0" err="1" smtClean="0">
                <a:latin typeface="+mj-lt"/>
              </a:rPr>
              <a:t>effects</a:t>
            </a:r>
            <a:r>
              <a:rPr lang="tr-TR" sz="2400" dirty="0" smtClean="0">
                <a:latin typeface="+mj-lt"/>
              </a:rPr>
              <a:t> on </a:t>
            </a:r>
            <a:r>
              <a:rPr lang="tr-TR" sz="2400" dirty="0" err="1" smtClean="0">
                <a:latin typeface="+mj-lt"/>
              </a:rPr>
              <a:t>smooth</a:t>
            </a:r>
            <a:r>
              <a:rPr lang="tr-TR" sz="2400" dirty="0" smtClean="0">
                <a:latin typeface="+mj-lt"/>
              </a:rPr>
              <a:t> </a:t>
            </a:r>
            <a:r>
              <a:rPr lang="tr-TR" sz="2400" dirty="0" err="1" smtClean="0">
                <a:latin typeface="+mj-lt"/>
              </a:rPr>
              <a:t>muscle</a:t>
            </a:r>
            <a:r>
              <a:rPr lang="tr-TR" sz="2400" dirty="0" smtClean="0">
                <a:latin typeface="+mj-lt"/>
              </a:rPr>
              <a:t> </a:t>
            </a:r>
            <a:r>
              <a:rPr lang="tr-TR" sz="2400" dirty="0" err="1" smtClean="0">
                <a:latin typeface="+mj-lt"/>
              </a:rPr>
              <a:t>cells</a:t>
            </a:r>
            <a:r>
              <a:rPr lang="tr-TR" sz="2400" dirty="0" smtClean="0">
                <a:latin typeface="+mj-lt"/>
              </a:rPr>
              <a:t> </a:t>
            </a:r>
            <a:r>
              <a:rPr lang="tr-TR" sz="2400" dirty="0" err="1" smtClean="0">
                <a:latin typeface="+mj-lt"/>
              </a:rPr>
              <a:t>and</a:t>
            </a:r>
            <a:r>
              <a:rPr lang="tr-TR" sz="2400" dirty="0" smtClean="0">
                <a:latin typeface="+mj-lt"/>
              </a:rPr>
              <a:t> </a:t>
            </a:r>
            <a:r>
              <a:rPr lang="tr-TR" sz="2400" dirty="0" err="1" smtClean="0">
                <a:latin typeface="+mj-lt"/>
              </a:rPr>
              <a:t>include</a:t>
            </a:r>
            <a:r>
              <a:rPr lang="tr-TR" sz="2400" dirty="0" smtClean="0">
                <a:latin typeface="+mj-lt"/>
              </a:rPr>
              <a:t>; </a:t>
            </a:r>
            <a:r>
              <a:rPr lang="tr-TR" sz="2400" dirty="0" err="1" smtClean="0">
                <a:latin typeface="+mj-lt"/>
              </a:rPr>
              <a:t>vomiting</a:t>
            </a:r>
            <a:r>
              <a:rPr lang="tr-TR" sz="2400" dirty="0" smtClean="0">
                <a:latin typeface="+mj-lt"/>
              </a:rPr>
              <a:t>, </a:t>
            </a:r>
            <a:r>
              <a:rPr lang="tr-TR" sz="2400" dirty="0" err="1" smtClean="0">
                <a:latin typeface="+mj-lt"/>
              </a:rPr>
              <a:t>hypersalivation</a:t>
            </a:r>
            <a:r>
              <a:rPr lang="tr-TR" sz="2400" dirty="0">
                <a:latin typeface="+mj-lt"/>
              </a:rPr>
              <a:t>, </a:t>
            </a:r>
            <a:r>
              <a:rPr lang="tr-TR" sz="2400" dirty="0" err="1" smtClean="0">
                <a:latin typeface="+mj-lt"/>
              </a:rPr>
              <a:t>diarrhea</a:t>
            </a:r>
            <a:r>
              <a:rPr lang="tr-TR" sz="2400" dirty="0">
                <a:latin typeface="+mj-lt"/>
              </a:rPr>
              <a:t>, </a:t>
            </a:r>
            <a:r>
              <a:rPr lang="tr-TR" sz="2400" dirty="0" err="1" smtClean="0">
                <a:latin typeface="+mj-lt"/>
              </a:rPr>
              <a:t>hyperpnea</a:t>
            </a:r>
            <a:r>
              <a:rPr lang="tr-TR" sz="2400" dirty="0">
                <a:latin typeface="+mj-lt"/>
              </a:rPr>
              <a:t>, </a:t>
            </a:r>
            <a:r>
              <a:rPr lang="tr-TR" sz="2400" dirty="0" err="1" smtClean="0">
                <a:latin typeface="+mj-lt"/>
              </a:rPr>
              <a:t>ataxia</a:t>
            </a:r>
            <a:r>
              <a:rPr lang="tr-TR" sz="2400" dirty="0" smtClean="0">
                <a:latin typeface="+mj-lt"/>
              </a:rPr>
              <a:t>, </a:t>
            </a:r>
            <a:r>
              <a:rPr lang="tr-TR" sz="2400" dirty="0" err="1" smtClean="0">
                <a:latin typeface="+mj-lt"/>
              </a:rPr>
              <a:t>urination</a:t>
            </a:r>
            <a:r>
              <a:rPr lang="tr-TR" sz="2400" dirty="0">
                <a:latin typeface="+mj-lt"/>
              </a:rPr>
              <a:t>, </a:t>
            </a:r>
            <a:r>
              <a:rPr lang="tr-TR" sz="2400" dirty="0" err="1" smtClean="0">
                <a:latin typeface="+mj-lt"/>
              </a:rPr>
              <a:t>anxiety</a:t>
            </a:r>
            <a:r>
              <a:rPr lang="tr-TR" sz="2400" dirty="0">
                <a:latin typeface="+mj-lt"/>
              </a:rPr>
              <a:t>, </a:t>
            </a:r>
            <a:r>
              <a:rPr lang="tr-TR" sz="2400" dirty="0" err="1" smtClean="0">
                <a:latin typeface="+mj-lt"/>
              </a:rPr>
              <a:t>pupillary</a:t>
            </a:r>
            <a:r>
              <a:rPr lang="tr-TR" sz="2400" dirty="0" smtClean="0">
                <a:latin typeface="+mj-lt"/>
              </a:rPr>
              <a:t> </a:t>
            </a:r>
            <a:r>
              <a:rPr lang="tr-TR" sz="2400" dirty="0" err="1" smtClean="0">
                <a:latin typeface="+mj-lt"/>
              </a:rPr>
              <a:t>dilatation</a:t>
            </a:r>
            <a:r>
              <a:rPr lang="tr-TR" sz="2400" dirty="0" smtClean="0">
                <a:latin typeface="+mj-lt"/>
              </a:rPr>
              <a:t> </a:t>
            </a:r>
            <a:r>
              <a:rPr lang="tr-TR" sz="2400" dirty="0" err="1" smtClean="0">
                <a:latin typeface="+mj-lt"/>
              </a:rPr>
              <a:t>followed</a:t>
            </a:r>
            <a:r>
              <a:rPr lang="tr-TR" sz="2400" dirty="0" smtClean="0">
                <a:latin typeface="+mj-lt"/>
              </a:rPr>
              <a:t> </a:t>
            </a:r>
            <a:r>
              <a:rPr lang="tr-TR" sz="2400" dirty="0" err="1" smtClean="0">
                <a:latin typeface="+mj-lt"/>
              </a:rPr>
              <a:t>by</a:t>
            </a:r>
            <a:r>
              <a:rPr lang="tr-TR" sz="2400" dirty="0" smtClean="0">
                <a:latin typeface="+mj-lt"/>
              </a:rPr>
              <a:t> </a:t>
            </a:r>
            <a:r>
              <a:rPr lang="tr-TR" sz="2400" dirty="0" err="1" smtClean="0">
                <a:latin typeface="+mj-lt"/>
              </a:rPr>
              <a:t>construction</a:t>
            </a:r>
            <a:r>
              <a:rPr lang="tr-TR" sz="2400" dirty="0" smtClean="0">
                <a:latin typeface="+mj-lt"/>
              </a:rPr>
              <a:t>. </a:t>
            </a:r>
            <a:r>
              <a:rPr lang="tr-TR" sz="2400" dirty="0" err="1" smtClean="0">
                <a:latin typeface="+mj-lt"/>
              </a:rPr>
              <a:t>Reactions</a:t>
            </a:r>
            <a:r>
              <a:rPr lang="tr-TR" sz="2400" dirty="0" smtClean="0">
                <a:latin typeface="+mj-lt"/>
              </a:rPr>
              <a:t> </a:t>
            </a:r>
            <a:r>
              <a:rPr lang="tr-TR" sz="2400" dirty="0" err="1" smtClean="0">
                <a:latin typeface="+mj-lt"/>
              </a:rPr>
              <a:t>have</a:t>
            </a:r>
            <a:r>
              <a:rPr lang="tr-TR" sz="2400" dirty="0" smtClean="0">
                <a:latin typeface="+mj-lt"/>
              </a:rPr>
              <a:t> </a:t>
            </a:r>
            <a:r>
              <a:rPr lang="tr-TR" sz="2400" dirty="0" err="1" smtClean="0">
                <a:latin typeface="+mj-lt"/>
              </a:rPr>
              <a:t>sudden</a:t>
            </a:r>
            <a:r>
              <a:rPr lang="tr-TR" sz="2400" dirty="0" smtClean="0">
                <a:latin typeface="+mj-lt"/>
              </a:rPr>
              <a:t> </a:t>
            </a:r>
            <a:r>
              <a:rPr lang="tr-TR" sz="2400" dirty="0" err="1" smtClean="0">
                <a:latin typeface="+mj-lt"/>
              </a:rPr>
              <a:t>onset</a:t>
            </a:r>
            <a:r>
              <a:rPr lang="tr-TR" sz="2400" dirty="0" smtClean="0">
                <a:latin typeface="+mj-lt"/>
              </a:rPr>
              <a:t> </a:t>
            </a:r>
            <a:r>
              <a:rPr lang="tr-TR" sz="2400" dirty="0" err="1" smtClean="0">
                <a:latin typeface="+mj-lt"/>
              </a:rPr>
              <a:t>usually</a:t>
            </a:r>
            <a:r>
              <a:rPr lang="tr-TR" sz="2400" dirty="0" smtClean="0">
                <a:latin typeface="+mj-lt"/>
              </a:rPr>
              <a:t> </a:t>
            </a:r>
            <a:r>
              <a:rPr lang="tr-TR" sz="2400" dirty="0" err="1" smtClean="0">
                <a:latin typeface="+mj-lt"/>
              </a:rPr>
              <a:t>within</a:t>
            </a:r>
            <a:r>
              <a:rPr lang="tr-TR" sz="2400" dirty="0" smtClean="0">
                <a:latin typeface="+mj-lt"/>
              </a:rPr>
              <a:t> 20-60 </a:t>
            </a:r>
            <a:r>
              <a:rPr lang="tr-TR" sz="2400" dirty="0" err="1" smtClean="0">
                <a:latin typeface="+mj-lt"/>
              </a:rPr>
              <a:t>minutes</a:t>
            </a:r>
            <a:r>
              <a:rPr lang="tr-TR" sz="2400" dirty="0" smtClean="0">
                <a:latin typeface="+mj-lt"/>
              </a:rPr>
              <a:t> of </a:t>
            </a:r>
            <a:r>
              <a:rPr lang="tr-TR" sz="2400" dirty="0" err="1" smtClean="0">
                <a:latin typeface="+mj-lt"/>
              </a:rPr>
              <a:t>administration</a:t>
            </a:r>
            <a:r>
              <a:rPr lang="tr-TR" sz="2400" dirty="0" smtClean="0">
                <a:latin typeface="+mj-lt"/>
              </a:rPr>
              <a:t>.</a:t>
            </a:r>
          </a:p>
        </p:txBody>
      </p:sp>
      <p:sp>
        <p:nvSpPr>
          <p:cNvPr id="4" name="3 Slayt Numarası Yer Tutucusu"/>
          <p:cNvSpPr>
            <a:spLocks noGrp="1"/>
          </p:cNvSpPr>
          <p:nvPr>
            <p:ph type="sldNum" sz="quarter" idx="12"/>
          </p:nvPr>
        </p:nvSpPr>
        <p:spPr/>
        <p:txBody>
          <a:bodyPr/>
          <a:lstStyle/>
          <a:p>
            <a:fld id="{95FB6149-6B03-4EA5-A314-FDF65F495461}" type="slidenum">
              <a:rPr lang="tr-TR" smtClean="0">
                <a:latin typeface="+mj-lt"/>
              </a:rPr>
              <a:pPr/>
              <a:t>10</a:t>
            </a:fld>
            <a:endParaRPr lang="tr-TR" dirty="0">
              <a:latin typeface="+mj-lt"/>
            </a:endParaRPr>
          </a:p>
        </p:txBody>
      </p:sp>
      <p:sp>
        <p:nvSpPr>
          <p:cNvPr id="5" name="4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sp>
        <p:nvSpPr>
          <p:cNvPr id="10" name="1 Başlık"/>
          <p:cNvSpPr txBox="1">
            <a:spLocks/>
          </p:cNvSpPr>
          <p:nvPr/>
        </p:nvSpPr>
        <p:spPr>
          <a:xfrm>
            <a:off x="179512" y="692696"/>
            <a:ext cx="8568952" cy="852704"/>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smtClean="0">
                <a:ln>
                  <a:noFill/>
                </a:ln>
                <a:solidFill>
                  <a:schemeClr val="tx2"/>
                </a:solidFill>
                <a:effectLst/>
                <a:uLnTx/>
                <a:uFillTx/>
                <a:latin typeface="+mj-lt"/>
                <a:ea typeface="+mj-ea"/>
                <a:cs typeface="+mj-cs"/>
              </a:rPr>
              <a:t>Prostaglandin (PG)</a:t>
            </a:r>
            <a:r>
              <a:rPr kumimoji="0" lang="tr-TR" sz="5000" b="0" i="0" u="none" strike="noStrike" kern="1200" cap="none" spc="0" normalizeH="0" baseline="0" noProof="0" smtClean="0">
                <a:ln>
                  <a:noFill/>
                </a:ln>
                <a:solidFill>
                  <a:schemeClr val="tx2"/>
                </a:solidFill>
                <a:effectLst/>
                <a:uLnTx/>
                <a:uFillTx/>
                <a:latin typeface="+mj-lt"/>
                <a:ea typeface="+mj-ea"/>
                <a:cs typeface="+mj-cs"/>
              </a:rPr>
              <a:t> </a:t>
            </a:r>
            <a:endParaRPr kumimoji="0" lang="tr-TR"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11" name="10 Resim" descr="dalmazin_f2-kopie120x150.jpg"/>
          <p:cNvPicPr>
            <a:picLocks noChangeAspect="1"/>
          </p:cNvPicPr>
          <p:nvPr/>
        </p:nvPicPr>
        <p:blipFill>
          <a:blip r:embed="rId2" cstate="print"/>
          <a:stretch>
            <a:fillRect/>
          </a:stretch>
        </p:blipFill>
        <p:spPr>
          <a:xfrm>
            <a:off x="7020272" y="836712"/>
            <a:ext cx="1691936" cy="2016224"/>
          </a:xfrm>
          <a:prstGeom prst="rect">
            <a:avLst/>
          </a:prstGeom>
        </p:spPr>
      </p:pic>
    </p:spTree>
    <p:extLst>
      <p:ext uri="{BB962C8B-B14F-4D97-AF65-F5344CB8AC3E}">
        <p14:creationId xmlns:p14="http://schemas.microsoft.com/office/powerpoint/2010/main" val="1066206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988840"/>
            <a:ext cx="7848872" cy="4389120"/>
          </a:xfrm>
        </p:spPr>
        <p:txBody>
          <a:bodyPr>
            <a:normAutofit/>
          </a:bodyPr>
          <a:lstStyle/>
          <a:p>
            <a:pPr marL="0" indent="0" algn="just">
              <a:lnSpc>
                <a:spcPct val="125000"/>
              </a:lnSpc>
              <a:buNone/>
            </a:pPr>
            <a:r>
              <a:rPr lang="tr-TR" sz="2400" dirty="0" smtClean="0">
                <a:latin typeface="+mj-lt"/>
              </a:rPr>
              <a:t>W</a:t>
            </a:r>
            <a:r>
              <a:rPr lang="en-US" sz="2400" dirty="0" smtClean="0">
                <a:latin typeface="+mj-lt"/>
              </a:rPr>
              <a:t>e propose</a:t>
            </a:r>
            <a:r>
              <a:rPr lang="tr-TR" sz="2400" dirty="0" smtClean="0">
                <a:latin typeface="+mj-lt"/>
              </a:rPr>
              <a:t>d</a:t>
            </a:r>
            <a:r>
              <a:rPr lang="en-US" sz="2400" dirty="0" smtClean="0">
                <a:latin typeface="+mj-lt"/>
              </a:rPr>
              <a:t> </a:t>
            </a:r>
            <a:r>
              <a:rPr lang="en-US" sz="2400" dirty="0">
                <a:latin typeface="+mj-lt"/>
              </a:rPr>
              <a:t>that addition of prostaglandin </a:t>
            </a:r>
            <a:r>
              <a:rPr lang="en-US" sz="2400" dirty="0" smtClean="0">
                <a:latin typeface="+mj-lt"/>
              </a:rPr>
              <a:t>administration </a:t>
            </a:r>
            <a:r>
              <a:rPr lang="en-US" sz="2400" dirty="0">
                <a:latin typeface="+mj-lt"/>
              </a:rPr>
              <a:t>to common </a:t>
            </a:r>
            <a:r>
              <a:rPr lang="en-US" sz="2400" dirty="0" err="1">
                <a:latin typeface="+mj-lt"/>
              </a:rPr>
              <a:t>aglepristone</a:t>
            </a:r>
            <a:r>
              <a:rPr lang="en-US" sz="2400" dirty="0">
                <a:latin typeface="+mj-lt"/>
              </a:rPr>
              <a:t> protocol in termination of midterm pregnancy in cats might be useful by both increasing the efficiency of the protocol and decreasing the incidence of uterine infections caused by placental retention and ongoing luteal function. </a:t>
            </a:r>
            <a:endParaRPr lang="tr-TR" sz="2400" dirty="0" smtClean="0">
              <a:latin typeface="+mj-lt"/>
            </a:endParaRPr>
          </a:p>
          <a:p>
            <a:pPr algn="just">
              <a:lnSpc>
                <a:spcPct val="114000"/>
              </a:lnSpc>
            </a:pPr>
            <a:endParaRPr lang="tr-TR" sz="2400" dirty="0"/>
          </a:p>
        </p:txBody>
      </p:sp>
      <p:sp>
        <p:nvSpPr>
          <p:cNvPr id="4" name="3 Slayt Numarası Yer Tutucusu"/>
          <p:cNvSpPr>
            <a:spLocks noGrp="1"/>
          </p:cNvSpPr>
          <p:nvPr>
            <p:ph type="sldNum" sz="quarter" idx="12"/>
          </p:nvPr>
        </p:nvSpPr>
        <p:spPr/>
        <p:txBody>
          <a:bodyPr/>
          <a:lstStyle/>
          <a:p>
            <a:fld id="{95FB6149-6B03-4EA5-A314-FDF65F495461}" type="slidenum">
              <a:rPr lang="tr-TR" smtClean="0">
                <a:latin typeface="+mj-lt"/>
              </a:rPr>
              <a:pPr/>
              <a:t>11</a:t>
            </a:fld>
            <a:endParaRPr lang="tr-TR" dirty="0">
              <a:latin typeface="+mj-lt"/>
            </a:endParaRPr>
          </a:p>
        </p:txBody>
      </p:sp>
      <p:sp>
        <p:nvSpPr>
          <p:cNvPr id="5" name="4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sp>
        <p:nvSpPr>
          <p:cNvPr id="7" name="1 Başlık"/>
          <p:cNvSpPr>
            <a:spLocks noGrp="1"/>
          </p:cNvSpPr>
          <p:nvPr>
            <p:ph type="title"/>
          </p:nvPr>
        </p:nvSpPr>
        <p:spPr>
          <a:xfrm>
            <a:off x="251520" y="704088"/>
            <a:ext cx="8568952" cy="852704"/>
          </a:xfrm>
        </p:spPr>
        <p:txBody>
          <a:bodyPr/>
          <a:lstStyle/>
          <a:p>
            <a:pPr algn="ctr"/>
            <a:r>
              <a:rPr lang="tr-TR" sz="4400" dirty="0" err="1" smtClean="0"/>
              <a:t>Aim</a:t>
            </a:r>
            <a:r>
              <a:rPr lang="tr-TR" sz="4400" dirty="0" smtClean="0"/>
              <a:t> of </a:t>
            </a:r>
            <a:r>
              <a:rPr lang="tr-TR" sz="4400" dirty="0" err="1" smtClean="0"/>
              <a:t>the</a:t>
            </a:r>
            <a:r>
              <a:rPr lang="tr-TR" sz="4400" dirty="0" smtClean="0"/>
              <a:t> </a:t>
            </a:r>
            <a:r>
              <a:rPr lang="tr-TR" sz="4400" dirty="0" err="1" smtClean="0"/>
              <a:t>study</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704088"/>
            <a:ext cx="8712968" cy="852704"/>
          </a:xfrm>
        </p:spPr>
        <p:txBody>
          <a:bodyPr>
            <a:normAutofit/>
          </a:bodyPr>
          <a:lstStyle/>
          <a:p>
            <a:pPr algn="ctr"/>
            <a:r>
              <a:rPr lang="tr-TR" sz="4400" dirty="0" err="1" smtClean="0"/>
              <a:t>Materials</a:t>
            </a:r>
            <a:r>
              <a:rPr lang="tr-TR" sz="4400" dirty="0" smtClean="0"/>
              <a:t> </a:t>
            </a:r>
            <a:r>
              <a:rPr lang="tr-TR" sz="4400" dirty="0" err="1" smtClean="0"/>
              <a:t>and</a:t>
            </a:r>
            <a:r>
              <a:rPr lang="tr-TR" sz="4400" dirty="0" smtClean="0"/>
              <a:t> </a:t>
            </a:r>
            <a:r>
              <a:rPr lang="tr-TR" sz="4400" dirty="0" err="1" smtClean="0"/>
              <a:t>Method</a:t>
            </a:r>
            <a:endParaRPr lang="tr-TR" sz="4400" dirty="0"/>
          </a:p>
        </p:txBody>
      </p:sp>
      <p:sp>
        <p:nvSpPr>
          <p:cNvPr id="3" name="2 İçerik Yer Tutucusu"/>
          <p:cNvSpPr>
            <a:spLocks noGrp="1"/>
          </p:cNvSpPr>
          <p:nvPr>
            <p:ph idx="1"/>
          </p:nvPr>
        </p:nvSpPr>
        <p:spPr>
          <a:xfrm>
            <a:off x="251520" y="1844824"/>
            <a:ext cx="8640960" cy="4479776"/>
          </a:xfrm>
        </p:spPr>
        <p:txBody>
          <a:bodyPr>
            <a:normAutofit/>
          </a:bodyPr>
          <a:lstStyle/>
          <a:p>
            <a:pPr marL="0" indent="0" algn="just">
              <a:buNone/>
            </a:pPr>
            <a:r>
              <a:rPr lang="en-GB" sz="2400" dirty="0">
                <a:latin typeface="+mj-lt"/>
              </a:rPr>
              <a:t>A total of </a:t>
            </a:r>
            <a:r>
              <a:rPr lang="en-GB" sz="2400" dirty="0" smtClean="0">
                <a:latin typeface="+mj-lt"/>
              </a:rPr>
              <a:t>2</a:t>
            </a:r>
            <a:r>
              <a:rPr lang="tr-TR" sz="2400" dirty="0" smtClean="0">
                <a:latin typeface="+mj-lt"/>
              </a:rPr>
              <a:t>4</a:t>
            </a:r>
            <a:r>
              <a:rPr lang="en-GB" sz="2400" dirty="0" smtClean="0">
                <a:latin typeface="+mj-lt"/>
              </a:rPr>
              <a:t> </a:t>
            </a:r>
            <a:r>
              <a:rPr lang="en-GB" sz="2400" dirty="0">
                <a:latin typeface="+mj-lt"/>
              </a:rPr>
              <a:t>mature (aged 1-4 years) queens of different breeds, introduced to the Clinic of Obstetrics and </a:t>
            </a:r>
            <a:r>
              <a:rPr lang="en-GB" sz="2400" dirty="0" err="1">
                <a:latin typeface="+mj-lt"/>
              </a:rPr>
              <a:t>Gynecology</a:t>
            </a:r>
            <a:r>
              <a:rPr lang="en-GB" sz="2400" dirty="0">
                <a:latin typeface="+mj-lt"/>
              </a:rPr>
              <a:t> Faculty of Veterinary Medicine University of Ankara, because of </a:t>
            </a:r>
            <a:r>
              <a:rPr lang="en-GB" sz="2400" dirty="0" err="1">
                <a:latin typeface="+mj-lt"/>
              </a:rPr>
              <a:t>mismating</a:t>
            </a:r>
            <a:r>
              <a:rPr lang="en-GB" sz="2400" dirty="0">
                <a:latin typeface="+mj-lt"/>
              </a:rPr>
              <a:t> </a:t>
            </a:r>
            <a:r>
              <a:rPr lang="en-GB" sz="2400" dirty="0" smtClean="0">
                <a:latin typeface="+mj-lt"/>
              </a:rPr>
              <a:t>w</a:t>
            </a:r>
            <a:r>
              <a:rPr lang="tr-TR" sz="2400" dirty="0" smtClean="0">
                <a:latin typeface="+mj-lt"/>
              </a:rPr>
              <a:t>as</a:t>
            </a:r>
            <a:r>
              <a:rPr lang="en-GB" sz="2400" dirty="0" smtClean="0">
                <a:latin typeface="+mj-lt"/>
              </a:rPr>
              <a:t> </a:t>
            </a:r>
            <a:r>
              <a:rPr lang="en-GB" sz="2400" dirty="0">
                <a:latin typeface="+mj-lt"/>
              </a:rPr>
              <a:t>included into the </a:t>
            </a:r>
            <a:r>
              <a:rPr lang="en-GB" sz="2400" dirty="0" smtClean="0">
                <a:latin typeface="+mj-lt"/>
              </a:rPr>
              <a:t>study</a:t>
            </a:r>
            <a:r>
              <a:rPr lang="tr-TR" sz="2400" dirty="0" smtClean="0">
                <a:latin typeface="+mj-lt"/>
              </a:rPr>
              <a:t>.</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3429000"/>
            <a:ext cx="3545009" cy="2736304"/>
          </a:xfrm>
          <a:prstGeom prst="rect">
            <a:avLst/>
          </a:prstGeom>
        </p:spPr>
      </p:pic>
      <p:sp>
        <p:nvSpPr>
          <p:cNvPr id="5" name="4 Slayt Numarası Yer Tutucusu"/>
          <p:cNvSpPr>
            <a:spLocks noGrp="1"/>
          </p:cNvSpPr>
          <p:nvPr>
            <p:ph type="sldNum" sz="quarter" idx="12"/>
          </p:nvPr>
        </p:nvSpPr>
        <p:spPr/>
        <p:txBody>
          <a:bodyPr/>
          <a:lstStyle/>
          <a:p>
            <a:fld id="{95FB6149-6B03-4EA5-A314-FDF65F495461}" type="slidenum">
              <a:rPr lang="tr-TR" smtClean="0">
                <a:latin typeface="+mj-lt"/>
              </a:rPr>
              <a:pPr/>
              <a:t>12</a:t>
            </a:fld>
            <a:endParaRPr lang="tr-TR" dirty="0">
              <a:latin typeface="+mj-lt"/>
            </a:endParaRPr>
          </a:p>
        </p:txBody>
      </p:sp>
      <p:sp>
        <p:nvSpPr>
          <p:cNvPr id="6" name="5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3040" y="1916832"/>
            <a:ext cx="8029400" cy="4407768"/>
          </a:xfrm>
        </p:spPr>
        <p:txBody>
          <a:bodyPr>
            <a:normAutofit/>
          </a:bodyPr>
          <a:lstStyle/>
          <a:p>
            <a:pPr marL="0" indent="0" algn="just">
              <a:buNone/>
            </a:pPr>
            <a:endParaRPr lang="tr-TR" sz="2400" dirty="0" smtClean="0">
              <a:latin typeface="+mj-lt"/>
            </a:endParaRPr>
          </a:p>
          <a:p>
            <a:pPr marL="0" indent="0" algn="just">
              <a:buNone/>
            </a:pPr>
            <a:r>
              <a:rPr lang="tr-TR" sz="2400" dirty="0" err="1" smtClean="0">
                <a:latin typeface="+mj-lt"/>
              </a:rPr>
              <a:t>This</a:t>
            </a:r>
            <a:r>
              <a:rPr lang="tr-TR" sz="2400" dirty="0" smtClean="0">
                <a:latin typeface="+mj-lt"/>
              </a:rPr>
              <a:t> </a:t>
            </a:r>
            <a:r>
              <a:rPr lang="tr-TR" sz="2400" dirty="0" err="1" smtClean="0">
                <a:latin typeface="+mj-lt"/>
              </a:rPr>
              <a:t>study</a:t>
            </a:r>
            <a:r>
              <a:rPr lang="tr-TR" sz="2400" dirty="0" smtClean="0">
                <a:latin typeface="+mj-lt"/>
              </a:rPr>
              <a:t> </a:t>
            </a:r>
            <a:r>
              <a:rPr lang="tr-TR" sz="2400" dirty="0" err="1" smtClean="0">
                <a:latin typeface="+mj-lt"/>
              </a:rPr>
              <a:t>was</a:t>
            </a:r>
            <a:r>
              <a:rPr lang="tr-TR" sz="2400" dirty="0" smtClean="0">
                <a:latin typeface="+mj-lt"/>
              </a:rPr>
              <a:t> </a:t>
            </a:r>
            <a:r>
              <a:rPr lang="tr-TR" sz="2400" dirty="0" err="1" smtClean="0">
                <a:latin typeface="+mj-lt"/>
              </a:rPr>
              <a:t>confirmed</a:t>
            </a:r>
            <a:r>
              <a:rPr lang="tr-TR" sz="2400" dirty="0" smtClean="0">
                <a:latin typeface="+mj-lt"/>
              </a:rPr>
              <a:t> </a:t>
            </a:r>
            <a:r>
              <a:rPr lang="tr-TR" sz="2400" dirty="0" err="1" smtClean="0">
                <a:latin typeface="+mj-lt"/>
              </a:rPr>
              <a:t>by</a:t>
            </a:r>
            <a:r>
              <a:rPr lang="tr-TR" sz="2400" dirty="0" smtClean="0">
                <a:latin typeface="+mj-lt"/>
              </a:rPr>
              <a:t> Ankara </a:t>
            </a:r>
            <a:r>
              <a:rPr lang="tr-TR" sz="2400" dirty="0" err="1" smtClean="0">
                <a:latin typeface="+mj-lt"/>
              </a:rPr>
              <a:t>University</a:t>
            </a:r>
            <a:r>
              <a:rPr lang="tr-TR" sz="2400" dirty="0" smtClean="0">
                <a:latin typeface="+mj-lt"/>
              </a:rPr>
              <a:t> </a:t>
            </a:r>
            <a:r>
              <a:rPr lang="tr-TR" sz="2400" dirty="0" err="1" smtClean="0">
                <a:latin typeface="+mj-lt"/>
              </a:rPr>
              <a:t>Animal</a:t>
            </a:r>
            <a:r>
              <a:rPr lang="tr-TR" sz="2400" dirty="0" smtClean="0">
                <a:latin typeface="+mj-lt"/>
              </a:rPr>
              <a:t> </a:t>
            </a:r>
            <a:r>
              <a:rPr lang="tr-TR" sz="2400" dirty="0" err="1" smtClean="0">
                <a:latin typeface="+mj-lt"/>
              </a:rPr>
              <a:t>Experiments</a:t>
            </a:r>
            <a:r>
              <a:rPr lang="tr-TR" sz="2400" dirty="0" smtClean="0">
                <a:latin typeface="+mj-lt"/>
              </a:rPr>
              <a:t> </a:t>
            </a:r>
            <a:r>
              <a:rPr lang="tr-TR" sz="2400" dirty="0" err="1" smtClean="0">
                <a:latin typeface="+mj-lt"/>
              </a:rPr>
              <a:t>Local</a:t>
            </a:r>
            <a:r>
              <a:rPr lang="tr-TR" sz="2400" dirty="0" smtClean="0">
                <a:latin typeface="+mj-lt"/>
              </a:rPr>
              <a:t> </a:t>
            </a:r>
            <a:r>
              <a:rPr lang="tr-TR" sz="2400" dirty="0" err="1" smtClean="0">
                <a:latin typeface="+mj-lt"/>
              </a:rPr>
              <a:t>Ethics</a:t>
            </a:r>
            <a:r>
              <a:rPr lang="tr-TR" sz="2400" dirty="0" smtClean="0">
                <a:latin typeface="+mj-lt"/>
              </a:rPr>
              <a:t> </a:t>
            </a:r>
            <a:r>
              <a:rPr lang="tr-TR" sz="2400" dirty="0" err="1" smtClean="0">
                <a:latin typeface="+mj-lt"/>
              </a:rPr>
              <a:t>Committee</a:t>
            </a:r>
            <a:r>
              <a:rPr lang="tr-TR" sz="2400" dirty="0" smtClean="0">
                <a:latin typeface="+mj-lt"/>
              </a:rPr>
              <a:t>. </a:t>
            </a:r>
          </a:p>
          <a:p>
            <a:pPr marL="0" indent="0" algn="just">
              <a:buNone/>
            </a:pPr>
            <a:endParaRPr lang="tr-TR" sz="2400" dirty="0">
              <a:latin typeface="+mj-lt"/>
            </a:endParaRPr>
          </a:p>
          <a:p>
            <a:pPr marL="0" indent="0" algn="just">
              <a:buNone/>
            </a:pPr>
            <a:r>
              <a:rPr lang="tr-TR" sz="2400" dirty="0" err="1" smtClean="0">
                <a:latin typeface="+mj-lt"/>
              </a:rPr>
              <a:t>Also</a:t>
            </a:r>
            <a:r>
              <a:rPr lang="tr-TR" sz="2400" dirty="0" smtClean="0">
                <a:latin typeface="+mj-lt"/>
              </a:rPr>
              <a:t> </a:t>
            </a:r>
            <a:r>
              <a:rPr lang="tr-TR" sz="2400" dirty="0" err="1" smtClean="0">
                <a:latin typeface="+mj-lt"/>
              </a:rPr>
              <a:t>this</a:t>
            </a:r>
            <a:r>
              <a:rPr lang="tr-TR" sz="2400" dirty="0" smtClean="0">
                <a:latin typeface="+mj-lt"/>
              </a:rPr>
              <a:t> </a:t>
            </a:r>
            <a:r>
              <a:rPr lang="tr-TR" sz="2400" dirty="0" err="1" smtClean="0">
                <a:latin typeface="+mj-lt"/>
              </a:rPr>
              <a:t>study</a:t>
            </a:r>
            <a:r>
              <a:rPr lang="tr-TR" sz="2400" dirty="0" smtClean="0">
                <a:latin typeface="+mj-lt"/>
              </a:rPr>
              <a:t> </a:t>
            </a:r>
            <a:r>
              <a:rPr lang="tr-TR" sz="2400" dirty="0" err="1" smtClean="0">
                <a:latin typeface="+mj-lt"/>
              </a:rPr>
              <a:t>was</a:t>
            </a:r>
            <a:r>
              <a:rPr lang="tr-TR" sz="2400" dirty="0" smtClean="0">
                <a:latin typeface="+mj-lt"/>
              </a:rPr>
              <a:t> </a:t>
            </a:r>
            <a:r>
              <a:rPr lang="en-US" sz="2400" dirty="0">
                <a:latin typeface="Calibri"/>
                <a:ea typeface="Calibri"/>
              </a:rPr>
              <a:t>financed with </a:t>
            </a:r>
            <a:r>
              <a:rPr lang="tr-TR" sz="2400" dirty="0" smtClean="0">
                <a:latin typeface="+mj-lt"/>
              </a:rPr>
              <a:t>Ankara</a:t>
            </a:r>
            <a:r>
              <a:rPr lang="en-US" sz="2400" dirty="0" smtClean="0">
                <a:latin typeface="+mj-lt"/>
              </a:rPr>
              <a:t> </a:t>
            </a:r>
            <a:r>
              <a:rPr lang="en-US" sz="2400" dirty="0">
                <a:latin typeface="+mj-lt"/>
              </a:rPr>
              <a:t>University Scientific Research </a:t>
            </a:r>
            <a:r>
              <a:rPr lang="en-US" sz="2400" dirty="0" smtClean="0">
                <a:latin typeface="+mj-lt"/>
              </a:rPr>
              <a:t>Projects</a:t>
            </a:r>
            <a:r>
              <a:rPr lang="tr-TR" sz="2400" dirty="0">
                <a:latin typeface="+mj-lt"/>
              </a:rPr>
              <a:t> </a:t>
            </a:r>
            <a:r>
              <a:rPr lang="tr-TR" sz="2400" dirty="0" smtClean="0">
                <a:latin typeface="+mj-lt"/>
              </a:rPr>
              <a:t>Office </a:t>
            </a:r>
            <a:r>
              <a:rPr lang="tr-TR" sz="2400" dirty="0">
                <a:latin typeface="+mj-lt"/>
              </a:rPr>
              <a:t>as a </a:t>
            </a:r>
            <a:r>
              <a:rPr lang="tr-TR" sz="2400" dirty="0" err="1">
                <a:latin typeface="+mj-lt"/>
              </a:rPr>
              <a:t>Student-Oriented</a:t>
            </a:r>
            <a:r>
              <a:rPr lang="tr-TR" sz="2400" dirty="0">
                <a:latin typeface="+mj-lt"/>
              </a:rPr>
              <a:t> </a:t>
            </a:r>
            <a:r>
              <a:rPr lang="tr-TR" sz="2400" dirty="0" err="1">
                <a:latin typeface="+mj-lt"/>
              </a:rPr>
              <a:t>Research</a:t>
            </a:r>
            <a:r>
              <a:rPr lang="tr-TR" sz="2400" dirty="0">
                <a:latin typeface="+mj-lt"/>
              </a:rPr>
              <a:t> Project </a:t>
            </a:r>
            <a:r>
              <a:rPr lang="tr-TR" sz="2400" dirty="0" err="1" smtClean="0">
                <a:latin typeface="+mj-lt"/>
              </a:rPr>
              <a:t>Support</a:t>
            </a:r>
            <a:r>
              <a:rPr lang="tr-TR" sz="2400" dirty="0" smtClean="0">
                <a:latin typeface="+mj-lt"/>
              </a:rPr>
              <a:t>.</a:t>
            </a:r>
            <a:endParaRPr lang="tr-TR" sz="2400" dirty="0" smtClean="0">
              <a:solidFill>
                <a:prstClr val="black"/>
              </a:solidFill>
              <a:latin typeface="+mj-lt"/>
            </a:endParaRPr>
          </a:p>
        </p:txBody>
      </p:sp>
      <p:sp>
        <p:nvSpPr>
          <p:cNvPr id="4" name="3 Slayt Numarası Yer Tutucusu"/>
          <p:cNvSpPr>
            <a:spLocks noGrp="1"/>
          </p:cNvSpPr>
          <p:nvPr>
            <p:ph type="sldNum" sz="quarter" idx="12"/>
          </p:nvPr>
        </p:nvSpPr>
        <p:spPr/>
        <p:txBody>
          <a:bodyPr/>
          <a:lstStyle/>
          <a:p>
            <a:fld id="{95FB6149-6B03-4EA5-A314-FDF65F495461}" type="slidenum">
              <a:rPr lang="tr-TR" smtClean="0">
                <a:latin typeface="+mj-lt"/>
              </a:rPr>
              <a:pPr/>
              <a:t>13</a:t>
            </a:fld>
            <a:endParaRPr lang="tr-TR" dirty="0">
              <a:latin typeface="+mj-lt"/>
            </a:endParaRPr>
          </a:p>
        </p:txBody>
      </p:sp>
      <p:sp>
        <p:nvSpPr>
          <p:cNvPr id="5" name="4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spTree>
    <p:extLst>
      <p:ext uri="{BB962C8B-B14F-4D97-AF65-F5344CB8AC3E}">
        <p14:creationId xmlns:p14="http://schemas.microsoft.com/office/powerpoint/2010/main" val="2282113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852704"/>
          </a:xfrm>
        </p:spPr>
        <p:txBody>
          <a:bodyPr>
            <a:normAutofit/>
          </a:bodyPr>
          <a:lstStyle/>
          <a:p>
            <a:pPr algn="ctr"/>
            <a:r>
              <a:rPr lang="tr-TR" sz="4400" dirty="0" smtClean="0"/>
              <a:t>D</a:t>
            </a:r>
            <a:r>
              <a:rPr lang="en-GB" sz="4400" dirty="0" err="1" smtClean="0"/>
              <a:t>etermination</a:t>
            </a:r>
            <a:r>
              <a:rPr lang="en-GB" sz="4400" dirty="0" smtClean="0"/>
              <a:t> </a:t>
            </a:r>
            <a:r>
              <a:rPr lang="en-GB" sz="4400" dirty="0"/>
              <a:t>of </a:t>
            </a:r>
            <a:r>
              <a:rPr lang="tr-TR" sz="4400" dirty="0" smtClean="0"/>
              <a:t>G</a:t>
            </a:r>
            <a:r>
              <a:rPr lang="en-GB" sz="4400" dirty="0" err="1" smtClean="0"/>
              <a:t>estation</a:t>
            </a:r>
            <a:r>
              <a:rPr lang="en-GB" sz="4400" dirty="0" smtClean="0"/>
              <a:t> </a:t>
            </a:r>
            <a:r>
              <a:rPr lang="tr-TR" sz="4400" dirty="0" smtClean="0"/>
              <a:t>D</a:t>
            </a:r>
            <a:r>
              <a:rPr lang="en-GB" sz="4400" dirty="0" smtClean="0"/>
              <a:t>ay</a:t>
            </a:r>
            <a:endParaRPr lang="tr-TR" sz="4400" dirty="0"/>
          </a:p>
        </p:txBody>
      </p:sp>
      <p:sp>
        <p:nvSpPr>
          <p:cNvPr id="3" name="İçerik Yer Tutucusu 2"/>
          <p:cNvSpPr>
            <a:spLocks noGrp="1"/>
          </p:cNvSpPr>
          <p:nvPr>
            <p:ph idx="1"/>
          </p:nvPr>
        </p:nvSpPr>
        <p:spPr>
          <a:xfrm>
            <a:off x="251520" y="2204864"/>
            <a:ext cx="4968552" cy="4119736"/>
          </a:xfrm>
        </p:spPr>
        <p:txBody>
          <a:bodyPr>
            <a:normAutofit/>
          </a:bodyPr>
          <a:lstStyle/>
          <a:p>
            <a:pPr marL="0" lvl="0" indent="0" algn="just">
              <a:buClr>
                <a:srgbClr val="0BD0D9"/>
              </a:buClr>
              <a:buNone/>
            </a:pPr>
            <a:r>
              <a:rPr lang="en-GB" sz="2400" dirty="0">
                <a:latin typeface="+mj-lt"/>
              </a:rPr>
              <a:t>Pregnancy diagnosis and determination of gestation day </a:t>
            </a:r>
            <a:r>
              <a:rPr lang="tr-TR" sz="2400" dirty="0" err="1" smtClean="0">
                <a:latin typeface="+mj-lt"/>
              </a:rPr>
              <a:t>was</a:t>
            </a:r>
            <a:r>
              <a:rPr lang="en-GB" sz="2400" dirty="0" smtClean="0">
                <a:latin typeface="+mj-lt"/>
              </a:rPr>
              <a:t> </a:t>
            </a:r>
            <a:r>
              <a:rPr lang="en-GB" sz="2400" dirty="0">
                <a:latin typeface="+mj-lt"/>
              </a:rPr>
              <a:t>performed by </a:t>
            </a:r>
            <a:r>
              <a:rPr lang="en-GB" sz="2400" dirty="0" smtClean="0">
                <a:latin typeface="+mj-lt"/>
              </a:rPr>
              <a:t>ultrasonography</a:t>
            </a:r>
            <a:r>
              <a:rPr lang="tr-TR" sz="2400" dirty="0" smtClean="0">
                <a:latin typeface="+mj-lt"/>
              </a:rPr>
              <a:t> </a:t>
            </a:r>
            <a:r>
              <a:rPr lang="it-IT" sz="2400" dirty="0" smtClean="0">
                <a:latin typeface="+mj-lt"/>
              </a:rPr>
              <a:t>(</a:t>
            </a:r>
            <a:r>
              <a:rPr lang="it-IT" sz="2400" dirty="0">
                <a:latin typeface="+mj-lt"/>
              </a:rPr>
              <a:t>Pie Medical Falcon 100, </a:t>
            </a:r>
            <a:r>
              <a:rPr lang="tr-TR" sz="2400" dirty="0" smtClean="0">
                <a:latin typeface="+mj-lt"/>
              </a:rPr>
              <a:t>5</a:t>
            </a:r>
            <a:r>
              <a:rPr lang="it-IT" sz="2400" dirty="0" smtClean="0">
                <a:latin typeface="+mj-lt"/>
              </a:rPr>
              <a:t>Mhz</a:t>
            </a:r>
            <a:r>
              <a:rPr lang="it-IT" sz="2400" dirty="0">
                <a:latin typeface="+mj-lt"/>
              </a:rPr>
              <a:t>) </a:t>
            </a:r>
            <a:r>
              <a:rPr lang="en-GB" sz="2400" dirty="0" smtClean="0">
                <a:latin typeface="+mj-lt"/>
              </a:rPr>
              <a:t> </a:t>
            </a:r>
            <a:r>
              <a:rPr lang="en-GB" sz="2400" dirty="0">
                <a:latin typeface="+mj-lt"/>
              </a:rPr>
              <a:t>according to </a:t>
            </a:r>
            <a:r>
              <a:rPr lang="en-GB" sz="2400" dirty="0" err="1">
                <a:latin typeface="+mj-lt"/>
              </a:rPr>
              <a:t>Zambelli</a:t>
            </a:r>
            <a:r>
              <a:rPr lang="en-GB" sz="2400" dirty="0">
                <a:latin typeface="+mj-lt"/>
              </a:rPr>
              <a:t> et al</a:t>
            </a:r>
            <a:r>
              <a:rPr lang="en-GB" sz="2400" dirty="0" smtClean="0">
                <a:latin typeface="+mj-lt"/>
              </a:rPr>
              <a:t>.</a:t>
            </a:r>
            <a:r>
              <a:rPr lang="tr-TR" sz="2400" dirty="0" smtClean="0">
                <a:latin typeface="+mj-lt"/>
              </a:rPr>
              <a:t>,</a:t>
            </a:r>
            <a:r>
              <a:rPr lang="en-GB" sz="2400" dirty="0" smtClean="0">
                <a:latin typeface="+mj-lt"/>
              </a:rPr>
              <a:t> </a:t>
            </a:r>
            <a:r>
              <a:rPr lang="en-GB" sz="2400" dirty="0">
                <a:latin typeface="+mj-lt"/>
              </a:rPr>
              <a:t>(</a:t>
            </a:r>
            <a:r>
              <a:rPr lang="en-GB" sz="2400" dirty="0" smtClean="0">
                <a:latin typeface="+mj-lt"/>
              </a:rPr>
              <a:t>2002). </a:t>
            </a:r>
            <a:endParaRPr lang="tr-TR" sz="2400" dirty="0">
              <a:latin typeface="+mj-lt"/>
            </a:endParaRPr>
          </a:p>
        </p:txBody>
      </p:sp>
      <p:sp>
        <p:nvSpPr>
          <p:cNvPr id="4" name="3 Slayt Numarası Yer Tutucusu"/>
          <p:cNvSpPr>
            <a:spLocks noGrp="1"/>
          </p:cNvSpPr>
          <p:nvPr>
            <p:ph type="sldNum" sz="quarter" idx="12"/>
          </p:nvPr>
        </p:nvSpPr>
        <p:spPr/>
        <p:txBody>
          <a:bodyPr/>
          <a:lstStyle/>
          <a:p>
            <a:fld id="{95FB6149-6B03-4EA5-A314-FDF65F495461}" type="slidenum">
              <a:rPr lang="tr-TR" smtClean="0">
                <a:latin typeface="+mj-lt"/>
              </a:rPr>
              <a:pPr/>
              <a:t>14</a:t>
            </a:fld>
            <a:endParaRPr lang="tr-TR" dirty="0">
              <a:latin typeface="+mj-lt"/>
            </a:endParaRPr>
          </a:p>
        </p:txBody>
      </p:sp>
      <p:sp>
        <p:nvSpPr>
          <p:cNvPr id="5" name="4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pic>
        <p:nvPicPr>
          <p:cNvPr id="6" name="5 Resim" descr="782370.jpg"/>
          <p:cNvPicPr>
            <a:picLocks noChangeAspect="1"/>
          </p:cNvPicPr>
          <p:nvPr/>
        </p:nvPicPr>
        <p:blipFill>
          <a:blip r:embed="rId2" cstate="print"/>
          <a:stretch>
            <a:fillRect/>
          </a:stretch>
        </p:blipFill>
        <p:spPr>
          <a:xfrm>
            <a:off x="5724128" y="2348880"/>
            <a:ext cx="2722726" cy="2984852"/>
          </a:xfrm>
          <a:prstGeom prst="rect">
            <a:avLst/>
          </a:prstGeom>
        </p:spPr>
      </p:pic>
    </p:spTree>
    <p:extLst>
      <p:ext uri="{BB962C8B-B14F-4D97-AF65-F5344CB8AC3E}">
        <p14:creationId xmlns:p14="http://schemas.microsoft.com/office/powerpoint/2010/main" val="1775527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704088"/>
            <a:ext cx="8640960" cy="852704"/>
          </a:xfrm>
        </p:spPr>
        <p:txBody>
          <a:bodyPr>
            <a:normAutofit/>
          </a:bodyPr>
          <a:lstStyle/>
          <a:p>
            <a:pPr algn="ctr"/>
            <a:r>
              <a:rPr lang="tr-TR" sz="4400" dirty="0" err="1" smtClean="0"/>
              <a:t>Ultrasonography</a:t>
            </a:r>
            <a:endParaRPr lang="tr-TR" sz="4400" dirty="0"/>
          </a:p>
        </p:txBody>
      </p:sp>
      <p:sp>
        <p:nvSpPr>
          <p:cNvPr id="4" name="3 Slayt Numarası Yer Tutucusu"/>
          <p:cNvSpPr>
            <a:spLocks noGrp="1"/>
          </p:cNvSpPr>
          <p:nvPr>
            <p:ph type="sldNum" sz="quarter" idx="12"/>
          </p:nvPr>
        </p:nvSpPr>
        <p:spPr/>
        <p:txBody>
          <a:bodyPr/>
          <a:lstStyle/>
          <a:p>
            <a:fld id="{95FB6149-6B03-4EA5-A314-FDF65F495461}" type="slidenum">
              <a:rPr lang="tr-TR" smtClean="0"/>
              <a:pPr/>
              <a:t>15</a:t>
            </a:fld>
            <a:endParaRPr lang="tr-TR"/>
          </a:p>
        </p:txBody>
      </p:sp>
      <p:sp>
        <p:nvSpPr>
          <p:cNvPr id="5" name="4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pic>
        <p:nvPicPr>
          <p:cNvPr id="6" name="5 Resim" descr="P4120111.JPG"/>
          <p:cNvPicPr>
            <a:picLocks noChangeAspect="1"/>
          </p:cNvPicPr>
          <p:nvPr/>
        </p:nvPicPr>
        <p:blipFill>
          <a:blip r:embed="rId2" cstate="print"/>
          <a:stretch>
            <a:fillRect/>
          </a:stretch>
        </p:blipFill>
        <p:spPr>
          <a:xfrm>
            <a:off x="1691680" y="1844824"/>
            <a:ext cx="5760640" cy="4320480"/>
          </a:xfrm>
          <a:prstGeom prst="rect">
            <a:avLst/>
          </a:prstGeom>
        </p:spPr>
      </p:pic>
    </p:spTree>
    <p:extLst>
      <p:ext uri="{BB962C8B-B14F-4D97-AF65-F5344CB8AC3E}">
        <p14:creationId xmlns:p14="http://schemas.microsoft.com/office/powerpoint/2010/main" val="2196261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95FB6149-6B03-4EA5-A314-FDF65F495461}" type="slidenum">
              <a:rPr lang="tr-TR" smtClean="0">
                <a:latin typeface="+mj-lt"/>
              </a:rPr>
              <a:pPr/>
              <a:t>16</a:t>
            </a:fld>
            <a:endParaRPr lang="tr-TR" dirty="0">
              <a:latin typeface="+mj-lt"/>
            </a:endParaRPr>
          </a:p>
        </p:txBody>
      </p:sp>
      <p:sp>
        <p:nvSpPr>
          <p:cNvPr id="5" name="4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pic>
        <p:nvPicPr>
          <p:cNvPr id="6" name="5 Resim" descr="10407003.BMP"/>
          <p:cNvPicPr>
            <a:picLocks noChangeAspect="1"/>
          </p:cNvPicPr>
          <p:nvPr/>
        </p:nvPicPr>
        <p:blipFill>
          <a:blip r:embed="rId2" cstate="print"/>
          <a:stretch>
            <a:fillRect/>
          </a:stretch>
        </p:blipFill>
        <p:spPr>
          <a:xfrm>
            <a:off x="611560" y="980728"/>
            <a:ext cx="3251209" cy="2457269"/>
          </a:xfrm>
          <a:prstGeom prst="rect">
            <a:avLst/>
          </a:prstGeom>
        </p:spPr>
      </p:pic>
      <p:pic>
        <p:nvPicPr>
          <p:cNvPr id="7" name="6 Resim" descr="10407004.BMP"/>
          <p:cNvPicPr>
            <a:picLocks noChangeAspect="1"/>
          </p:cNvPicPr>
          <p:nvPr/>
        </p:nvPicPr>
        <p:blipFill>
          <a:blip r:embed="rId3" cstate="print"/>
          <a:stretch>
            <a:fillRect/>
          </a:stretch>
        </p:blipFill>
        <p:spPr>
          <a:xfrm>
            <a:off x="4860032" y="980728"/>
            <a:ext cx="3276686" cy="2448272"/>
          </a:xfrm>
          <a:prstGeom prst="rect">
            <a:avLst/>
          </a:prstGeom>
        </p:spPr>
      </p:pic>
      <p:pic>
        <p:nvPicPr>
          <p:cNvPr id="8" name="7 Resim" descr="20219001.BMP"/>
          <p:cNvPicPr>
            <a:picLocks noChangeAspect="1"/>
          </p:cNvPicPr>
          <p:nvPr/>
        </p:nvPicPr>
        <p:blipFill>
          <a:blip r:embed="rId4" cstate="print"/>
          <a:stretch>
            <a:fillRect/>
          </a:stretch>
        </p:blipFill>
        <p:spPr>
          <a:xfrm>
            <a:off x="612615" y="3861048"/>
            <a:ext cx="3239305" cy="2448272"/>
          </a:xfrm>
          <a:prstGeom prst="rect">
            <a:avLst/>
          </a:prstGeom>
        </p:spPr>
      </p:pic>
      <p:pic>
        <p:nvPicPr>
          <p:cNvPr id="9" name="8 Resim" descr="20219002.BMP"/>
          <p:cNvPicPr>
            <a:picLocks noChangeAspect="1"/>
          </p:cNvPicPr>
          <p:nvPr/>
        </p:nvPicPr>
        <p:blipFill>
          <a:blip r:embed="rId5" cstate="print"/>
          <a:stretch>
            <a:fillRect/>
          </a:stretch>
        </p:blipFill>
        <p:spPr>
          <a:xfrm>
            <a:off x="4932040" y="3860251"/>
            <a:ext cx="3240360" cy="2449069"/>
          </a:xfrm>
          <a:prstGeom prst="rect">
            <a:avLst/>
          </a:prstGeom>
        </p:spPr>
      </p:pic>
      <p:sp>
        <p:nvSpPr>
          <p:cNvPr id="10" name="9 Sağ Ok"/>
          <p:cNvSpPr/>
          <p:nvPr/>
        </p:nvSpPr>
        <p:spPr>
          <a:xfrm>
            <a:off x="4139952" y="206084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Sağ Ok"/>
          <p:cNvSpPr/>
          <p:nvPr/>
        </p:nvSpPr>
        <p:spPr>
          <a:xfrm>
            <a:off x="4139952" y="4869160"/>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01796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704088"/>
            <a:ext cx="7056784" cy="852704"/>
          </a:xfrm>
        </p:spPr>
        <p:txBody>
          <a:bodyPr>
            <a:normAutofit/>
          </a:bodyPr>
          <a:lstStyle/>
          <a:p>
            <a:pPr algn="ctr"/>
            <a:r>
              <a:rPr lang="tr-TR" sz="4400" dirty="0" err="1" smtClean="0"/>
              <a:t>Study</a:t>
            </a:r>
            <a:r>
              <a:rPr lang="tr-TR" sz="4400" dirty="0" smtClean="0"/>
              <a:t> </a:t>
            </a:r>
            <a:r>
              <a:rPr lang="tr-TR" sz="4400" dirty="0" err="1" smtClean="0"/>
              <a:t>groups</a:t>
            </a:r>
            <a:endParaRPr lang="tr-TR" sz="4400" dirty="0"/>
          </a:p>
        </p:txBody>
      </p:sp>
      <p:sp>
        <p:nvSpPr>
          <p:cNvPr id="4" name="3 Slayt Numarası Yer Tutucusu"/>
          <p:cNvSpPr>
            <a:spLocks noGrp="1"/>
          </p:cNvSpPr>
          <p:nvPr>
            <p:ph type="sldNum" sz="quarter" idx="12"/>
          </p:nvPr>
        </p:nvSpPr>
        <p:spPr/>
        <p:txBody>
          <a:bodyPr/>
          <a:lstStyle/>
          <a:p>
            <a:fld id="{95FB6149-6B03-4EA5-A314-FDF65F495461}" type="slidenum">
              <a:rPr lang="tr-TR" smtClean="0">
                <a:latin typeface="+mj-lt"/>
              </a:rPr>
              <a:pPr/>
              <a:t>17</a:t>
            </a:fld>
            <a:endParaRPr lang="tr-TR" dirty="0">
              <a:latin typeface="+mj-lt"/>
            </a:endParaRPr>
          </a:p>
        </p:txBody>
      </p:sp>
      <p:sp>
        <p:nvSpPr>
          <p:cNvPr id="5" name="4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pic>
        <p:nvPicPr>
          <p:cNvPr id="6" name="5 Resim" descr="P4120122.JPG"/>
          <p:cNvPicPr>
            <a:picLocks noChangeAspect="1"/>
          </p:cNvPicPr>
          <p:nvPr/>
        </p:nvPicPr>
        <p:blipFill>
          <a:blip r:embed="rId2" cstate="print"/>
          <a:stretch>
            <a:fillRect/>
          </a:stretch>
        </p:blipFill>
        <p:spPr>
          <a:xfrm>
            <a:off x="6948264" y="2564904"/>
            <a:ext cx="1530170" cy="2040227"/>
          </a:xfrm>
          <a:prstGeom prst="rect">
            <a:avLst/>
          </a:prstGeom>
        </p:spPr>
      </p:pic>
      <p:graphicFrame>
        <p:nvGraphicFramePr>
          <p:cNvPr id="8" name="7 Tablo"/>
          <p:cNvGraphicFramePr>
            <a:graphicFrameLocks noGrp="1"/>
          </p:cNvGraphicFramePr>
          <p:nvPr>
            <p:extLst>
              <p:ext uri="{D42A27DB-BD31-4B8C-83A1-F6EECF244321}">
                <p14:modId xmlns:p14="http://schemas.microsoft.com/office/powerpoint/2010/main" val="2175463186"/>
              </p:ext>
            </p:extLst>
          </p:nvPr>
        </p:nvGraphicFramePr>
        <p:xfrm>
          <a:off x="251520" y="2204864"/>
          <a:ext cx="6095999" cy="2674595"/>
        </p:xfrm>
        <a:graphic>
          <a:graphicData uri="http://schemas.openxmlformats.org/drawingml/2006/table">
            <a:tbl>
              <a:tblPr/>
              <a:tblGrid>
                <a:gridCol w="1237023">
                  <a:extLst>
                    <a:ext uri="{9D8B030D-6E8A-4147-A177-3AD203B41FA5}">
                      <a16:colId xmlns:a16="http://schemas.microsoft.com/office/drawing/2014/main" val="20000"/>
                    </a:ext>
                  </a:extLst>
                </a:gridCol>
                <a:gridCol w="689243">
                  <a:extLst>
                    <a:ext uri="{9D8B030D-6E8A-4147-A177-3AD203B41FA5}">
                      <a16:colId xmlns:a16="http://schemas.microsoft.com/office/drawing/2014/main" val="20001"/>
                    </a:ext>
                  </a:extLst>
                </a:gridCol>
                <a:gridCol w="689243">
                  <a:extLst>
                    <a:ext uri="{9D8B030D-6E8A-4147-A177-3AD203B41FA5}">
                      <a16:colId xmlns:a16="http://schemas.microsoft.com/office/drawing/2014/main" val="20002"/>
                    </a:ext>
                  </a:extLst>
                </a:gridCol>
                <a:gridCol w="689866">
                  <a:extLst>
                    <a:ext uri="{9D8B030D-6E8A-4147-A177-3AD203B41FA5}">
                      <a16:colId xmlns:a16="http://schemas.microsoft.com/office/drawing/2014/main" val="20003"/>
                    </a:ext>
                  </a:extLst>
                </a:gridCol>
                <a:gridCol w="689866">
                  <a:extLst>
                    <a:ext uri="{9D8B030D-6E8A-4147-A177-3AD203B41FA5}">
                      <a16:colId xmlns:a16="http://schemas.microsoft.com/office/drawing/2014/main" val="20004"/>
                    </a:ext>
                  </a:extLst>
                </a:gridCol>
                <a:gridCol w="689866">
                  <a:extLst>
                    <a:ext uri="{9D8B030D-6E8A-4147-A177-3AD203B41FA5}">
                      <a16:colId xmlns:a16="http://schemas.microsoft.com/office/drawing/2014/main" val="20005"/>
                    </a:ext>
                  </a:extLst>
                </a:gridCol>
                <a:gridCol w="705446">
                  <a:extLst>
                    <a:ext uri="{9D8B030D-6E8A-4147-A177-3AD203B41FA5}">
                      <a16:colId xmlns:a16="http://schemas.microsoft.com/office/drawing/2014/main" val="20006"/>
                    </a:ext>
                  </a:extLst>
                </a:gridCol>
                <a:gridCol w="705446">
                  <a:extLst>
                    <a:ext uri="{9D8B030D-6E8A-4147-A177-3AD203B41FA5}">
                      <a16:colId xmlns:a16="http://schemas.microsoft.com/office/drawing/2014/main" val="20007"/>
                    </a:ext>
                  </a:extLst>
                </a:gridCol>
              </a:tblGrid>
              <a:tr h="510219">
                <a:tc>
                  <a:txBody>
                    <a:bodyPr/>
                    <a:lstStyle/>
                    <a:p>
                      <a:pPr algn="ctr">
                        <a:lnSpc>
                          <a:spcPct val="115000"/>
                        </a:lnSpc>
                        <a:spcAft>
                          <a:spcPts val="0"/>
                        </a:spcAft>
                      </a:pPr>
                      <a:r>
                        <a:rPr lang="tr-TR" sz="1800" b="1" dirty="0" err="1" smtClean="0">
                          <a:latin typeface="Calibri"/>
                          <a:ea typeface="Calibri"/>
                          <a:cs typeface="Times New Roman"/>
                        </a:rPr>
                        <a:t>Days</a:t>
                      </a:r>
                      <a:endParaRPr lang="tr-TR" sz="1100" dirty="0">
                        <a:latin typeface="Calibri"/>
                        <a:ea typeface="Calibri"/>
                        <a:cs typeface="Times New Roman"/>
                      </a:endParaRPr>
                    </a:p>
                  </a:txBody>
                  <a:tcPr marL="67304" marR="67304"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1</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2</a:t>
                      </a:r>
                      <a:endParaRPr lang="tr-TR" sz="110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3</a:t>
                      </a:r>
                      <a:endParaRPr lang="tr-TR" sz="110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4</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5</a:t>
                      </a:r>
                      <a:endParaRPr lang="tr-TR" sz="110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6</a:t>
                      </a:r>
                      <a:endParaRPr lang="tr-TR" sz="110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7</a:t>
                      </a:r>
                      <a:endParaRPr lang="tr-TR" sz="110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82188">
                <a:tc>
                  <a:txBody>
                    <a:bodyPr/>
                    <a:lstStyle/>
                    <a:p>
                      <a:pPr algn="ctr">
                        <a:lnSpc>
                          <a:spcPct val="115000"/>
                        </a:lnSpc>
                        <a:spcAft>
                          <a:spcPts val="0"/>
                        </a:spcAft>
                      </a:pPr>
                      <a:r>
                        <a:rPr lang="tr-TR" sz="1800" b="1" dirty="0" err="1" smtClean="0">
                          <a:latin typeface="Calibri"/>
                          <a:ea typeface="Calibri"/>
                          <a:cs typeface="Times New Roman"/>
                        </a:rPr>
                        <a:t>Group</a:t>
                      </a:r>
                      <a:r>
                        <a:rPr lang="tr-TR" sz="1800" b="1" dirty="0" smtClean="0">
                          <a:latin typeface="Calibri"/>
                          <a:ea typeface="Calibri"/>
                          <a:cs typeface="Times New Roman"/>
                        </a:rPr>
                        <a:t> 1 (AGL)</a:t>
                      </a:r>
                      <a:endParaRPr lang="tr-TR" sz="1100" dirty="0">
                        <a:latin typeface="Calibri"/>
                        <a:ea typeface="Calibri"/>
                        <a:cs typeface="Times New Roman"/>
                      </a:endParaRPr>
                    </a:p>
                  </a:txBody>
                  <a:tcPr marL="67304" marR="6730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a:latin typeface="Calibri"/>
                          <a:ea typeface="Calibri"/>
                          <a:cs typeface="Times New Roman"/>
                        </a:rPr>
                        <a:t>AGL </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 </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a:latin typeface="Calibri"/>
                          <a:ea typeface="Calibri"/>
                          <a:cs typeface="Times New Roman"/>
                        </a:rPr>
                        <a:t>AGL </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smtClean="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82188">
                <a:tc>
                  <a:txBody>
                    <a:bodyPr/>
                    <a:lstStyle/>
                    <a:p>
                      <a:pPr marL="0" algn="ctr" rtl="0" eaLnBrk="1" latinLnBrk="0" hangingPunct="1">
                        <a:lnSpc>
                          <a:spcPct val="115000"/>
                        </a:lnSpc>
                        <a:spcAft>
                          <a:spcPts val="0"/>
                        </a:spcAft>
                      </a:pPr>
                      <a:r>
                        <a:rPr kumimoji="0" lang="tr-TR" sz="1800" b="1" kern="1200" dirty="0" err="1" smtClean="0">
                          <a:solidFill>
                            <a:schemeClr val="tx1"/>
                          </a:solidFill>
                          <a:latin typeface="Calibri"/>
                          <a:ea typeface="Calibri"/>
                          <a:cs typeface="Times New Roman"/>
                        </a:rPr>
                        <a:t>Group</a:t>
                      </a:r>
                      <a:r>
                        <a:rPr kumimoji="0" lang="tr-TR" sz="1800" b="1" kern="1200" dirty="0" smtClean="0">
                          <a:solidFill>
                            <a:schemeClr val="tx1"/>
                          </a:solidFill>
                          <a:latin typeface="Calibri"/>
                          <a:ea typeface="Calibri"/>
                          <a:cs typeface="Times New Roman"/>
                        </a:rPr>
                        <a:t> 2 (AGL + PG)</a:t>
                      </a:r>
                    </a:p>
                    <a:p>
                      <a:pPr marL="0" algn="ctr" rtl="0" eaLnBrk="1" latinLnBrk="0" hangingPunct="1">
                        <a:lnSpc>
                          <a:spcPct val="115000"/>
                        </a:lnSpc>
                        <a:spcAft>
                          <a:spcPts val="0"/>
                        </a:spcAft>
                      </a:pPr>
                      <a:endParaRPr kumimoji="0" lang="tr-TR" sz="1800" b="1" kern="1200" dirty="0">
                        <a:solidFill>
                          <a:schemeClr val="tx1"/>
                        </a:solidFill>
                        <a:latin typeface="Calibri"/>
                        <a:ea typeface="Calibri"/>
                        <a:cs typeface="Times New Roman"/>
                      </a:endParaRPr>
                    </a:p>
                  </a:txBody>
                  <a:tcPr marL="67304" marR="6730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dirty="0">
                          <a:latin typeface="Calibri"/>
                          <a:ea typeface="Calibri"/>
                          <a:cs typeface="Times New Roman"/>
                        </a:rPr>
                        <a:t>AGL </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 </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dirty="0">
                          <a:latin typeface="Calibri"/>
                          <a:ea typeface="Calibri"/>
                          <a:cs typeface="Times New Roman"/>
                        </a:rPr>
                        <a:t>AGL </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b="1" dirty="0" smtClean="0">
                          <a:solidFill>
                            <a:srgbClr val="FF0000"/>
                          </a:solidFill>
                          <a:latin typeface="Calibri"/>
                          <a:ea typeface="Calibri"/>
                          <a:cs typeface="Times New Roman"/>
                        </a:rPr>
                        <a:t>PG </a:t>
                      </a:r>
                      <a:endParaRPr lang="tr-TR" sz="1100" b="1" dirty="0" smtClean="0">
                        <a:solidFill>
                          <a:srgbClr val="FF0000"/>
                        </a:solidFill>
                        <a:latin typeface="Calibri"/>
                        <a:ea typeface="Calibri"/>
                        <a:cs typeface="Times New Roman"/>
                      </a:endParaRPr>
                    </a:p>
                    <a:p>
                      <a:pPr algn="ctr">
                        <a:lnSpc>
                          <a:spcPct val="115000"/>
                        </a:lnSpc>
                        <a:spcAft>
                          <a:spcPts val="0"/>
                        </a:spcAft>
                      </a:pPr>
                      <a:r>
                        <a:rPr lang="tr-TR" sz="1800" dirty="0" smtClean="0">
                          <a:latin typeface="Calibri"/>
                          <a:ea typeface="Calibri"/>
                          <a:cs typeface="Times New Roman"/>
                        </a:rPr>
                        <a:t>+</a:t>
                      </a:r>
                      <a:endParaRPr lang="tr-TR" sz="1100" dirty="0" smtClean="0">
                        <a:latin typeface="Calibri"/>
                        <a:ea typeface="Calibri"/>
                        <a:cs typeface="Times New Roman"/>
                      </a:endParaRPr>
                    </a:p>
                    <a:p>
                      <a:pPr algn="ctr">
                        <a:lnSpc>
                          <a:spcPct val="115000"/>
                        </a:lnSpc>
                        <a:spcAft>
                          <a:spcPts val="0"/>
                        </a:spcAft>
                      </a:pPr>
                      <a:r>
                        <a:rPr lang="tr-TR" sz="1800" dirty="0" smtClean="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dirty="0" smtClean="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pic>
        <p:nvPicPr>
          <p:cNvPr id="9" name="8 Resim" descr="P4120114.JPG"/>
          <p:cNvPicPr>
            <a:picLocks noChangeAspect="1"/>
          </p:cNvPicPr>
          <p:nvPr/>
        </p:nvPicPr>
        <p:blipFill>
          <a:blip r:embed="rId3" cstate="print"/>
          <a:stretch>
            <a:fillRect/>
          </a:stretch>
        </p:blipFill>
        <p:spPr>
          <a:xfrm>
            <a:off x="6660232" y="836712"/>
            <a:ext cx="2195736" cy="1646802"/>
          </a:xfrm>
          <a:prstGeom prst="rect">
            <a:avLst/>
          </a:prstGeom>
        </p:spPr>
      </p:pic>
      <p:pic>
        <p:nvPicPr>
          <p:cNvPr id="10" name="9 Resim" descr="P4120126.JPG"/>
          <p:cNvPicPr>
            <a:picLocks noChangeAspect="1"/>
          </p:cNvPicPr>
          <p:nvPr/>
        </p:nvPicPr>
        <p:blipFill>
          <a:blip r:embed="rId4" cstate="print"/>
          <a:stretch>
            <a:fillRect/>
          </a:stretch>
        </p:blipFill>
        <p:spPr>
          <a:xfrm>
            <a:off x="6660232" y="4869160"/>
            <a:ext cx="2195736" cy="1656184"/>
          </a:xfrm>
          <a:prstGeom prst="rect">
            <a:avLst/>
          </a:prstGeom>
        </p:spPr>
      </p:pic>
    </p:spTree>
    <p:extLst>
      <p:ext uri="{BB962C8B-B14F-4D97-AF65-F5344CB8AC3E}">
        <p14:creationId xmlns:p14="http://schemas.microsoft.com/office/powerpoint/2010/main" val="2637931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95FB6149-6B03-4EA5-A314-FDF65F495461}" type="slidenum">
              <a:rPr lang="tr-TR" smtClean="0">
                <a:latin typeface="+mj-lt"/>
              </a:rPr>
              <a:pPr/>
              <a:t>18</a:t>
            </a:fld>
            <a:endParaRPr lang="tr-TR" dirty="0">
              <a:latin typeface="+mj-lt"/>
            </a:endParaRPr>
          </a:p>
        </p:txBody>
      </p:sp>
      <p:sp>
        <p:nvSpPr>
          <p:cNvPr id="8" name="7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graphicFrame>
        <p:nvGraphicFramePr>
          <p:cNvPr id="11" name="10 Tablo"/>
          <p:cNvGraphicFramePr>
            <a:graphicFrameLocks noGrp="1"/>
          </p:cNvGraphicFramePr>
          <p:nvPr>
            <p:extLst>
              <p:ext uri="{D42A27DB-BD31-4B8C-83A1-F6EECF244321}">
                <p14:modId xmlns:p14="http://schemas.microsoft.com/office/powerpoint/2010/main" val="3191382065"/>
              </p:ext>
            </p:extLst>
          </p:nvPr>
        </p:nvGraphicFramePr>
        <p:xfrm>
          <a:off x="467545" y="2060849"/>
          <a:ext cx="5832647" cy="2808312"/>
        </p:xfrm>
        <a:graphic>
          <a:graphicData uri="http://schemas.openxmlformats.org/drawingml/2006/table">
            <a:tbl>
              <a:tblPr/>
              <a:tblGrid>
                <a:gridCol w="1060822">
                  <a:extLst>
                    <a:ext uri="{9D8B030D-6E8A-4147-A177-3AD203B41FA5}">
                      <a16:colId xmlns:a16="http://schemas.microsoft.com/office/drawing/2014/main" val="20000"/>
                    </a:ext>
                  </a:extLst>
                </a:gridCol>
                <a:gridCol w="591068">
                  <a:extLst>
                    <a:ext uri="{9D8B030D-6E8A-4147-A177-3AD203B41FA5}">
                      <a16:colId xmlns:a16="http://schemas.microsoft.com/office/drawing/2014/main" val="20001"/>
                    </a:ext>
                  </a:extLst>
                </a:gridCol>
                <a:gridCol w="591068">
                  <a:extLst>
                    <a:ext uri="{9D8B030D-6E8A-4147-A177-3AD203B41FA5}">
                      <a16:colId xmlns:a16="http://schemas.microsoft.com/office/drawing/2014/main" val="20002"/>
                    </a:ext>
                  </a:extLst>
                </a:gridCol>
                <a:gridCol w="591601">
                  <a:extLst>
                    <a:ext uri="{9D8B030D-6E8A-4147-A177-3AD203B41FA5}">
                      <a16:colId xmlns:a16="http://schemas.microsoft.com/office/drawing/2014/main" val="20003"/>
                    </a:ext>
                  </a:extLst>
                </a:gridCol>
                <a:gridCol w="591601">
                  <a:extLst>
                    <a:ext uri="{9D8B030D-6E8A-4147-A177-3AD203B41FA5}">
                      <a16:colId xmlns:a16="http://schemas.microsoft.com/office/drawing/2014/main" val="20004"/>
                    </a:ext>
                  </a:extLst>
                </a:gridCol>
                <a:gridCol w="591601">
                  <a:extLst>
                    <a:ext uri="{9D8B030D-6E8A-4147-A177-3AD203B41FA5}">
                      <a16:colId xmlns:a16="http://schemas.microsoft.com/office/drawing/2014/main" val="20005"/>
                    </a:ext>
                  </a:extLst>
                </a:gridCol>
                <a:gridCol w="604962">
                  <a:extLst>
                    <a:ext uri="{9D8B030D-6E8A-4147-A177-3AD203B41FA5}">
                      <a16:colId xmlns:a16="http://schemas.microsoft.com/office/drawing/2014/main" val="20006"/>
                    </a:ext>
                  </a:extLst>
                </a:gridCol>
                <a:gridCol w="604962">
                  <a:extLst>
                    <a:ext uri="{9D8B030D-6E8A-4147-A177-3AD203B41FA5}">
                      <a16:colId xmlns:a16="http://schemas.microsoft.com/office/drawing/2014/main" val="20007"/>
                    </a:ext>
                  </a:extLst>
                </a:gridCol>
                <a:gridCol w="604962">
                  <a:extLst>
                    <a:ext uri="{9D8B030D-6E8A-4147-A177-3AD203B41FA5}">
                      <a16:colId xmlns:a16="http://schemas.microsoft.com/office/drawing/2014/main" val="20008"/>
                    </a:ext>
                  </a:extLst>
                </a:gridCol>
              </a:tblGrid>
              <a:tr h="502002">
                <a:tc>
                  <a:txBody>
                    <a:bodyPr/>
                    <a:lstStyle/>
                    <a:p>
                      <a:pPr algn="ctr">
                        <a:lnSpc>
                          <a:spcPct val="115000"/>
                        </a:lnSpc>
                        <a:spcAft>
                          <a:spcPts val="0"/>
                        </a:spcAft>
                      </a:pPr>
                      <a:r>
                        <a:rPr lang="tr-TR" sz="1800" b="1" dirty="0" err="1" smtClean="0">
                          <a:latin typeface="Calibri"/>
                          <a:ea typeface="Calibri"/>
                          <a:cs typeface="Times New Roman"/>
                        </a:rPr>
                        <a:t>Days</a:t>
                      </a:r>
                      <a:endParaRPr lang="tr-TR" sz="1100" dirty="0">
                        <a:latin typeface="Calibri"/>
                        <a:ea typeface="Calibri"/>
                        <a:cs typeface="Times New Roman"/>
                      </a:endParaRPr>
                    </a:p>
                  </a:txBody>
                  <a:tcPr marL="67304" marR="67304"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1</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2</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3</a:t>
                      </a:r>
                      <a:endParaRPr lang="tr-TR" sz="110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4</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5</a:t>
                      </a:r>
                      <a:endParaRPr lang="tr-TR" sz="110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6</a:t>
                      </a:r>
                      <a:endParaRPr lang="tr-TR" sz="110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tr-TR" sz="1800" b="1" kern="1200" dirty="0">
                          <a:solidFill>
                            <a:schemeClr val="tx1"/>
                          </a:solidFill>
                          <a:latin typeface="Calibri"/>
                          <a:ea typeface="Calibri"/>
                          <a:cs typeface="Times New Roman"/>
                        </a:rPr>
                        <a:t>7</a:t>
                      </a: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tr-TR" sz="1800" b="1" kern="1200" dirty="0" smtClean="0">
                          <a:solidFill>
                            <a:schemeClr val="tx1"/>
                          </a:solidFill>
                          <a:latin typeface="Calibri"/>
                          <a:ea typeface="Calibri"/>
                          <a:cs typeface="Times New Roman"/>
                        </a:rPr>
                        <a:t>8</a:t>
                      </a:r>
                      <a:endParaRPr kumimoji="0" lang="tr-TR" sz="1800" b="1" kern="1200" dirty="0">
                        <a:solidFill>
                          <a:schemeClr val="tx1"/>
                        </a:solidFill>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64760">
                <a:tc>
                  <a:txBody>
                    <a:bodyPr/>
                    <a:lstStyle/>
                    <a:p>
                      <a:pPr algn="ctr">
                        <a:lnSpc>
                          <a:spcPct val="115000"/>
                        </a:lnSpc>
                        <a:spcAft>
                          <a:spcPts val="0"/>
                        </a:spcAft>
                      </a:pPr>
                      <a:r>
                        <a:rPr lang="tr-TR" sz="1800" b="1" dirty="0" err="1" smtClean="0">
                          <a:latin typeface="Calibri"/>
                          <a:ea typeface="Calibri"/>
                          <a:cs typeface="Times New Roman"/>
                        </a:rPr>
                        <a:t>Group</a:t>
                      </a:r>
                      <a:r>
                        <a:rPr lang="tr-TR" sz="1800" b="1" dirty="0" smtClean="0">
                          <a:latin typeface="Calibri"/>
                          <a:ea typeface="Calibri"/>
                          <a:cs typeface="Times New Roman"/>
                        </a:rPr>
                        <a:t> 1 (AGL)</a:t>
                      </a:r>
                    </a:p>
                    <a:p>
                      <a:pPr algn="ctr">
                        <a:lnSpc>
                          <a:spcPct val="115000"/>
                        </a:lnSpc>
                        <a:spcAft>
                          <a:spcPts val="0"/>
                        </a:spcAft>
                      </a:pPr>
                      <a:r>
                        <a:rPr lang="tr-TR" sz="1800" b="1" dirty="0" smtClean="0">
                          <a:latin typeface="Calibri"/>
                          <a:ea typeface="Calibri"/>
                          <a:cs typeface="Times New Roman"/>
                        </a:rPr>
                        <a:t>(n=12)</a:t>
                      </a:r>
                      <a:endParaRPr lang="tr-TR" sz="1100" dirty="0">
                        <a:latin typeface="Calibri"/>
                        <a:ea typeface="Calibri"/>
                        <a:cs typeface="Times New Roman"/>
                      </a:endParaRPr>
                    </a:p>
                  </a:txBody>
                  <a:tcPr marL="67304" marR="6730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a:latin typeface="Calibri"/>
                          <a:ea typeface="Calibri"/>
                          <a:cs typeface="Times New Roman"/>
                        </a:rPr>
                        <a:t>AGL </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 </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a:latin typeface="Calibri"/>
                          <a:ea typeface="Calibri"/>
                          <a:cs typeface="Times New Roman"/>
                        </a:rPr>
                        <a:t>AGL </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smtClean="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dirty="0" smtClean="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41550">
                <a:tc>
                  <a:txBody>
                    <a:bodyPr/>
                    <a:lstStyle/>
                    <a:p>
                      <a:pPr marL="0" algn="ctr" rtl="0" eaLnBrk="1" latinLnBrk="0" hangingPunct="1">
                        <a:lnSpc>
                          <a:spcPct val="115000"/>
                        </a:lnSpc>
                        <a:spcAft>
                          <a:spcPts val="0"/>
                        </a:spcAft>
                      </a:pPr>
                      <a:r>
                        <a:rPr kumimoji="0" lang="tr-TR" sz="1800" b="1" kern="1200" dirty="0" err="1" smtClean="0">
                          <a:solidFill>
                            <a:schemeClr val="tx1"/>
                          </a:solidFill>
                          <a:latin typeface="Calibri"/>
                          <a:ea typeface="Calibri"/>
                          <a:cs typeface="Times New Roman"/>
                        </a:rPr>
                        <a:t>Group</a:t>
                      </a:r>
                      <a:r>
                        <a:rPr kumimoji="0" lang="tr-TR" sz="1800" b="1" kern="1200" dirty="0" smtClean="0">
                          <a:solidFill>
                            <a:schemeClr val="tx1"/>
                          </a:solidFill>
                          <a:latin typeface="Calibri"/>
                          <a:ea typeface="Calibri"/>
                          <a:cs typeface="Times New Roman"/>
                        </a:rPr>
                        <a:t> 2 (AGL+PG)</a:t>
                      </a:r>
                    </a:p>
                    <a:p>
                      <a:pPr marL="0" marR="0" indent="0" algn="ctr" defTabSz="914400" rtl="0" eaLnBrk="1" fontAlgn="auto" latinLnBrk="0" hangingPunct="1">
                        <a:lnSpc>
                          <a:spcPct val="115000"/>
                        </a:lnSpc>
                        <a:spcBef>
                          <a:spcPts val="0"/>
                        </a:spcBef>
                        <a:spcAft>
                          <a:spcPts val="0"/>
                        </a:spcAft>
                        <a:buClrTx/>
                        <a:buSzTx/>
                        <a:buFontTx/>
                        <a:buNone/>
                        <a:tabLst/>
                        <a:defRPr/>
                      </a:pPr>
                      <a:r>
                        <a:rPr lang="tr-TR" sz="1800" b="1" dirty="0" smtClean="0">
                          <a:latin typeface="Calibri"/>
                          <a:ea typeface="Calibri"/>
                          <a:cs typeface="Times New Roman"/>
                        </a:rPr>
                        <a:t>(n=12)</a:t>
                      </a:r>
                      <a:endParaRPr lang="tr-TR" sz="1100" dirty="0" smtClean="0">
                        <a:latin typeface="Calibri"/>
                        <a:ea typeface="Calibri"/>
                        <a:cs typeface="Times New Roman"/>
                      </a:endParaRPr>
                    </a:p>
                  </a:txBody>
                  <a:tcPr marL="67304" marR="6730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dirty="0">
                          <a:latin typeface="Calibri"/>
                          <a:ea typeface="Calibri"/>
                          <a:cs typeface="Times New Roman"/>
                        </a:rPr>
                        <a:t>AGL </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 </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dirty="0">
                          <a:latin typeface="Calibri"/>
                          <a:ea typeface="Calibri"/>
                          <a:cs typeface="Times New Roman"/>
                        </a:rPr>
                        <a:t>AGL </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a:t>
                      </a:r>
                      <a:endParaRPr lang="tr-TR" sz="1100" dirty="0">
                        <a:latin typeface="Calibri"/>
                        <a:ea typeface="Calibri"/>
                        <a:cs typeface="Times New Roman"/>
                      </a:endParaRPr>
                    </a:p>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b="1" dirty="0" smtClean="0">
                          <a:solidFill>
                            <a:srgbClr val="FF0000"/>
                          </a:solidFill>
                          <a:latin typeface="Calibri"/>
                          <a:ea typeface="Calibri"/>
                          <a:cs typeface="Times New Roman"/>
                        </a:rPr>
                        <a:t>PG </a:t>
                      </a:r>
                      <a:endParaRPr lang="tr-TR" sz="1100" b="1" dirty="0" smtClean="0">
                        <a:solidFill>
                          <a:srgbClr val="FF0000"/>
                        </a:solidFill>
                        <a:latin typeface="Calibri"/>
                        <a:ea typeface="Calibri"/>
                        <a:cs typeface="Times New Roman"/>
                      </a:endParaRPr>
                    </a:p>
                    <a:p>
                      <a:pPr algn="ctr">
                        <a:lnSpc>
                          <a:spcPct val="115000"/>
                        </a:lnSpc>
                        <a:spcAft>
                          <a:spcPts val="0"/>
                        </a:spcAft>
                      </a:pPr>
                      <a:r>
                        <a:rPr lang="tr-TR" sz="1800" dirty="0" smtClean="0">
                          <a:latin typeface="Calibri"/>
                          <a:ea typeface="Calibri"/>
                          <a:cs typeface="Times New Roman"/>
                        </a:rPr>
                        <a:t>+</a:t>
                      </a:r>
                      <a:endParaRPr lang="tr-TR" sz="1100" dirty="0" smtClean="0">
                        <a:latin typeface="Calibri"/>
                        <a:ea typeface="Calibri"/>
                        <a:cs typeface="Times New Roman"/>
                      </a:endParaRPr>
                    </a:p>
                    <a:p>
                      <a:pPr algn="ctr">
                        <a:lnSpc>
                          <a:spcPct val="115000"/>
                        </a:lnSpc>
                        <a:spcAft>
                          <a:spcPts val="0"/>
                        </a:spcAft>
                      </a:pPr>
                      <a:r>
                        <a:rPr lang="tr-TR" sz="1800" dirty="0" smtClean="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dirty="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dirty="0" smtClean="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800" dirty="0" smtClean="0">
                          <a:latin typeface="Calibri"/>
                          <a:ea typeface="Calibri"/>
                          <a:cs typeface="Times New Roman"/>
                        </a:rPr>
                        <a:t>USG</a:t>
                      </a:r>
                      <a:endParaRPr lang="tr-TR" sz="1100" dirty="0">
                        <a:latin typeface="Calibri"/>
                        <a:ea typeface="Calibri"/>
                        <a:cs typeface="Times New Roman"/>
                      </a:endParaRPr>
                    </a:p>
                  </a:txBody>
                  <a:tcPr marL="67304" marR="6730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sp>
        <p:nvSpPr>
          <p:cNvPr id="10" name="Başlık 1"/>
          <p:cNvSpPr>
            <a:spLocks noGrp="1"/>
          </p:cNvSpPr>
          <p:nvPr>
            <p:ph type="title"/>
          </p:nvPr>
        </p:nvSpPr>
        <p:spPr>
          <a:xfrm>
            <a:off x="251520" y="704088"/>
            <a:ext cx="8640960" cy="852704"/>
          </a:xfrm>
        </p:spPr>
        <p:txBody>
          <a:bodyPr>
            <a:normAutofit/>
          </a:bodyPr>
          <a:lstStyle/>
          <a:p>
            <a:pPr algn="ctr"/>
            <a:r>
              <a:rPr lang="tr-TR" sz="4400" dirty="0" err="1" smtClean="0"/>
              <a:t>Results</a:t>
            </a:r>
            <a:endParaRPr lang="tr-TR" sz="4400" dirty="0"/>
          </a:p>
        </p:txBody>
      </p:sp>
      <p:sp>
        <p:nvSpPr>
          <p:cNvPr id="13" name="12 Yuvarlatılmış Dikdörtgen"/>
          <p:cNvSpPr/>
          <p:nvPr/>
        </p:nvSpPr>
        <p:spPr>
          <a:xfrm>
            <a:off x="5148064" y="2708920"/>
            <a:ext cx="1152128" cy="864096"/>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Yuvarlatılmış Dikdörtgen"/>
          <p:cNvSpPr/>
          <p:nvPr/>
        </p:nvSpPr>
        <p:spPr>
          <a:xfrm>
            <a:off x="3347864" y="3861048"/>
            <a:ext cx="792088" cy="864096"/>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14 Resim" descr="20524001.BMP"/>
          <p:cNvPicPr>
            <a:picLocks noChangeAspect="1"/>
          </p:cNvPicPr>
          <p:nvPr/>
        </p:nvPicPr>
        <p:blipFill>
          <a:blip r:embed="rId2" cstate="print"/>
          <a:stretch>
            <a:fillRect/>
          </a:stretch>
        </p:blipFill>
        <p:spPr>
          <a:xfrm>
            <a:off x="5220072" y="3789040"/>
            <a:ext cx="3632304" cy="2745301"/>
          </a:xfrm>
          <a:prstGeom prst="rect">
            <a:avLst/>
          </a:prstGeom>
        </p:spPr>
      </p:pic>
      <p:sp>
        <p:nvSpPr>
          <p:cNvPr id="16" name="15 Sağ Ok"/>
          <p:cNvSpPr/>
          <p:nvPr/>
        </p:nvSpPr>
        <p:spPr>
          <a:xfrm>
            <a:off x="6804248" y="4077072"/>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704088"/>
            <a:ext cx="8568952" cy="852704"/>
          </a:xfrm>
        </p:spPr>
        <p:txBody>
          <a:bodyPr>
            <a:normAutofit/>
          </a:bodyPr>
          <a:lstStyle/>
          <a:p>
            <a:pPr algn="ctr"/>
            <a:r>
              <a:rPr lang="tr-TR" sz="4400" dirty="0" err="1" smtClean="0"/>
              <a:t>Results</a:t>
            </a:r>
            <a:endParaRPr lang="tr-TR" sz="4400" dirty="0"/>
          </a:p>
        </p:txBody>
      </p:sp>
      <p:sp>
        <p:nvSpPr>
          <p:cNvPr id="3" name="2 İçerik Yer Tutucusu"/>
          <p:cNvSpPr>
            <a:spLocks noGrp="1"/>
          </p:cNvSpPr>
          <p:nvPr>
            <p:ph idx="1"/>
          </p:nvPr>
        </p:nvSpPr>
        <p:spPr>
          <a:xfrm>
            <a:off x="611560" y="1772816"/>
            <a:ext cx="4320480" cy="4248472"/>
          </a:xfrm>
        </p:spPr>
        <p:txBody>
          <a:bodyPr>
            <a:normAutofit/>
          </a:bodyPr>
          <a:lstStyle/>
          <a:p>
            <a:pPr marL="0" indent="0">
              <a:buNone/>
            </a:pPr>
            <a:r>
              <a:rPr lang="tr-TR" dirty="0" err="1" smtClean="0">
                <a:latin typeface="+mj-lt"/>
              </a:rPr>
              <a:t>Results</a:t>
            </a:r>
            <a:r>
              <a:rPr lang="tr-TR" dirty="0" smtClean="0">
                <a:latin typeface="+mj-lt"/>
              </a:rPr>
              <a:t> of </a:t>
            </a:r>
            <a:r>
              <a:rPr lang="tr-TR" dirty="0" err="1" smtClean="0">
                <a:latin typeface="+mj-lt"/>
              </a:rPr>
              <a:t>the</a:t>
            </a:r>
            <a:r>
              <a:rPr lang="tr-TR" dirty="0" smtClean="0">
                <a:latin typeface="+mj-lt"/>
              </a:rPr>
              <a:t> </a:t>
            </a:r>
            <a:r>
              <a:rPr lang="tr-TR" dirty="0" err="1" smtClean="0">
                <a:latin typeface="+mj-lt"/>
              </a:rPr>
              <a:t>study</a:t>
            </a:r>
            <a:r>
              <a:rPr lang="tr-TR" dirty="0" smtClean="0">
                <a:latin typeface="+mj-lt"/>
              </a:rPr>
              <a:t> </a:t>
            </a:r>
            <a:r>
              <a:rPr lang="tr-TR" dirty="0" err="1" smtClean="0">
                <a:latin typeface="+mj-lt"/>
              </a:rPr>
              <a:t>shows</a:t>
            </a:r>
            <a:r>
              <a:rPr lang="tr-TR" dirty="0" smtClean="0">
                <a:latin typeface="+mj-lt"/>
              </a:rPr>
              <a:t> </a:t>
            </a:r>
            <a:r>
              <a:rPr lang="tr-TR" dirty="0" err="1" smtClean="0">
                <a:latin typeface="+mj-lt"/>
              </a:rPr>
              <a:t>that</a:t>
            </a:r>
            <a:r>
              <a:rPr lang="tr-TR" dirty="0" smtClean="0">
                <a:latin typeface="+mj-lt"/>
              </a:rPr>
              <a:t> </a:t>
            </a:r>
            <a:r>
              <a:rPr lang="en-US" dirty="0">
                <a:latin typeface="+mj-lt"/>
              </a:rPr>
              <a:t>we propose that addition of </a:t>
            </a:r>
            <a:r>
              <a:rPr lang="tr-TR" dirty="0" smtClean="0">
                <a:latin typeface="+mj-lt"/>
              </a:rPr>
              <a:t>a </a:t>
            </a:r>
            <a:r>
              <a:rPr lang="tr-TR" dirty="0" err="1" smtClean="0">
                <a:latin typeface="+mj-lt"/>
              </a:rPr>
              <a:t>single</a:t>
            </a:r>
            <a:r>
              <a:rPr lang="tr-TR" dirty="0" smtClean="0">
                <a:latin typeface="+mj-lt"/>
              </a:rPr>
              <a:t> </a:t>
            </a:r>
            <a:r>
              <a:rPr lang="en-US" dirty="0" smtClean="0">
                <a:latin typeface="+mj-lt"/>
              </a:rPr>
              <a:t>prostaglandin administration </a:t>
            </a:r>
            <a:r>
              <a:rPr lang="en-US" dirty="0">
                <a:latin typeface="+mj-lt"/>
              </a:rPr>
              <a:t>to common </a:t>
            </a:r>
            <a:r>
              <a:rPr lang="en-US" dirty="0" err="1">
                <a:latin typeface="+mj-lt"/>
              </a:rPr>
              <a:t>aglepristone</a:t>
            </a:r>
            <a:r>
              <a:rPr lang="en-US" dirty="0">
                <a:latin typeface="+mj-lt"/>
              </a:rPr>
              <a:t> protocol in termination of midterm pregnancy in cats </a:t>
            </a:r>
            <a:r>
              <a:rPr lang="tr-TR" dirty="0" err="1" smtClean="0">
                <a:latin typeface="+mj-lt"/>
              </a:rPr>
              <a:t>shortens</a:t>
            </a:r>
            <a:r>
              <a:rPr lang="tr-TR" dirty="0" smtClean="0">
                <a:latin typeface="+mj-lt"/>
              </a:rPr>
              <a:t> </a:t>
            </a:r>
            <a:r>
              <a:rPr lang="tr-TR" dirty="0" err="1" smtClean="0">
                <a:latin typeface="+mj-lt"/>
              </a:rPr>
              <a:t>the</a:t>
            </a:r>
            <a:r>
              <a:rPr lang="tr-TR" dirty="0" smtClean="0">
                <a:latin typeface="+mj-lt"/>
              </a:rPr>
              <a:t> </a:t>
            </a:r>
            <a:r>
              <a:rPr lang="tr-TR" dirty="0" err="1" smtClean="0">
                <a:latin typeface="+mj-lt"/>
              </a:rPr>
              <a:t>duration</a:t>
            </a:r>
            <a:r>
              <a:rPr lang="tr-TR" dirty="0" smtClean="0">
                <a:latin typeface="+mj-lt"/>
              </a:rPr>
              <a:t> of  </a:t>
            </a:r>
            <a:r>
              <a:rPr lang="tr-TR" dirty="0" err="1" smtClean="0">
                <a:latin typeface="+mj-lt"/>
              </a:rPr>
              <a:t>pregnancy</a:t>
            </a:r>
            <a:r>
              <a:rPr lang="tr-TR" dirty="0" smtClean="0">
                <a:latin typeface="+mj-lt"/>
              </a:rPr>
              <a:t> </a:t>
            </a:r>
            <a:r>
              <a:rPr lang="tr-TR" dirty="0" err="1" smtClean="0">
                <a:latin typeface="+mj-lt"/>
              </a:rPr>
              <a:t>termination</a:t>
            </a:r>
            <a:r>
              <a:rPr lang="tr-TR" dirty="0" smtClean="0">
                <a:latin typeface="+mj-lt"/>
              </a:rPr>
              <a:t>.</a:t>
            </a:r>
            <a:endParaRPr lang="tr-TR" dirty="0">
              <a:latin typeface="+mj-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988840"/>
            <a:ext cx="3182811" cy="3456384"/>
          </a:xfrm>
          <a:prstGeom prst="rect">
            <a:avLst/>
          </a:prstGeom>
        </p:spPr>
      </p:pic>
      <p:sp>
        <p:nvSpPr>
          <p:cNvPr id="5" name="4 Slayt Numarası Yer Tutucusu"/>
          <p:cNvSpPr>
            <a:spLocks noGrp="1"/>
          </p:cNvSpPr>
          <p:nvPr>
            <p:ph type="sldNum" sz="quarter" idx="12"/>
          </p:nvPr>
        </p:nvSpPr>
        <p:spPr/>
        <p:txBody>
          <a:bodyPr/>
          <a:lstStyle/>
          <a:p>
            <a:fld id="{95FB6149-6B03-4EA5-A314-FDF65F495461}" type="slidenum">
              <a:rPr lang="tr-TR" smtClean="0">
                <a:latin typeface="+mj-lt"/>
              </a:rPr>
              <a:pPr/>
              <a:t>19</a:t>
            </a:fld>
            <a:endParaRPr lang="tr-TR" dirty="0">
              <a:latin typeface="+mj-lt"/>
            </a:endParaRPr>
          </a:p>
        </p:txBody>
      </p:sp>
      <p:sp>
        <p:nvSpPr>
          <p:cNvPr id="6" name="5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764704"/>
            <a:ext cx="8640960" cy="792088"/>
          </a:xfrm>
        </p:spPr>
        <p:txBody>
          <a:bodyPr>
            <a:normAutofit/>
          </a:bodyPr>
          <a:lstStyle/>
          <a:p>
            <a:pPr algn="ctr"/>
            <a:r>
              <a:rPr lang="tr-TR" sz="4400" dirty="0" err="1" smtClean="0"/>
              <a:t>Unwanted</a:t>
            </a:r>
            <a:r>
              <a:rPr lang="tr-TR" sz="4400" dirty="0" smtClean="0"/>
              <a:t> </a:t>
            </a:r>
            <a:r>
              <a:rPr lang="tr-TR" sz="4400" dirty="0" err="1" smtClean="0"/>
              <a:t>preganancy</a:t>
            </a:r>
            <a:r>
              <a:rPr lang="tr-TR" sz="4400" dirty="0" smtClean="0"/>
              <a:t> in </a:t>
            </a:r>
            <a:r>
              <a:rPr lang="tr-TR" sz="4400" dirty="0" err="1" smtClean="0"/>
              <a:t>the</a:t>
            </a:r>
            <a:r>
              <a:rPr lang="tr-TR" sz="4400" dirty="0" smtClean="0"/>
              <a:t> </a:t>
            </a:r>
            <a:r>
              <a:rPr lang="tr-TR" sz="4400" dirty="0" err="1" smtClean="0"/>
              <a:t>cat</a:t>
            </a:r>
            <a:r>
              <a:rPr lang="tr-TR" sz="4400" dirty="0" smtClean="0"/>
              <a:t> </a:t>
            </a:r>
            <a:endParaRPr lang="tr-TR" sz="4400" dirty="0"/>
          </a:p>
        </p:txBody>
      </p:sp>
      <p:sp>
        <p:nvSpPr>
          <p:cNvPr id="3" name="2 İçerik Yer Tutucusu"/>
          <p:cNvSpPr>
            <a:spLocks noGrp="1"/>
          </p:cNvSpPr>
          <p:nvPr>
            <p:ph idx="1"/>
          </p:nvPr>
        </p:nvSpPr>
        <p:spPr>
          <a:xfrm>
            <a:off x="251520" y="1772816"/>
            <a:ext cx="8712968" cy="4551784"/>
          </a:xfrm>
        </p:spPr>
        <p:txBody>
          <a:bodyPr>
            <a:normAutofit/>
          </a:bodyPr>
          <a:lstStyle/>
          <a:p>
            <a:pPr algn="just">
              <a:buSzPct val="150000"/>
              <a:buFont typeface="Arial" pitchFamily="34" charset="0"/>
              <a:buChar char="•"/>
            </a:pPr>
            <a:r>
              <a:rPr lang="tr-TR" sz="2400" dirty="0" err="1" smtClean="0">
                <a:latin typeface="+mj-lt"/>
              </a:rPr>
              <a:t>Unwanted</a:t>
            </a:r>
            <a:r>
              <a:rPr lang="tr-TR" sz="2400" dirty="0" smtClean="0">
                <a:latin typeface="+mj-lt"/>
              </a:rPr>
              <a:t> kitten</a:t>
            </a:r>
          </a:p>
          <a:p>
            <a:pPr algn="just">
              <a:buSzPct val="150000"/>
              <a:buFont typeface="Arial" pitchFamily="34" charset="0"/>
              <a:buChar char="•"/>
            </a:pPr>
            <a:r>
              <a:rPr lang="tr-TR" sz="2400" dirty="0" smtClean="0">
                <a:latin typeface="+mj-lt"/>
              </a:rPr>
              <a:t>Age of </a:t>
            </a:r>
            <a:r>
              <a:rPr lang="tr-TR" sz="2400" dirty="0" err="1" smtClean="0">
                <a:latin typeface="+mj-lt"/>
              </a:rPr>
              <a:t>the</a:t>
            </a:r>
            <a:r>
              <a:rPr lang="tr-TR" sz="2400" dirty="0" smtClean="0">
                <a:latin typeface="+mj-lt"/>
              </a:rPr>
              <a:t> </a:t>
            </a:r>
            <a:r>
              <a:rPr lang="tr-TR" sz="2400" dirty="0" err="1" smtClean="0">
                <a:latin typeface="+mj-lt"/>
              </a:rPr>
              <a:t>queen</a:t>
            </a:r>
            <a:r>
              <a:rPr lang="tr-TR" sz="2400" dirty="0" smtClean="0">
                <a:latin typeface="+mj-lt"/>
              </a:rPr>
              <a:t> (</a:t>
            </a:r>
            <a:r>
              <a:rPr lang="tr-TR" sz="2400" dirty="0" err="1" smtClean="0">
                <a:latin typeface="+mj-lt"/>
              </a:rPr>
              <a:t>Too</a:t>
            </a:r>
            <a:r>
              <a:rPr lang="tr-TR" sz="2400" dirty="0" smtClean="0">
                <a:latin typeface="+mj-lt"/>
              </a:rPr>
              <a:t> </a:t>
            </a:r>
            <a:r>
              <a:rPr lang="tr-TR" sz="2400" dirty="0" err="1" smtClean="0">
                <a:latin typeface="+mj-lt"/>
              </a:rPr>
              <a:t>young</a:t>
            </a:r>
            <a:r>
              <a:rPr lang="tr-TR" sz="2400" dirty="0" smtClean="0">
                <a:latin typeface="+mj-lt"/>
              </a:rPr>
              <a:t>, </a:t>
            </a:r>
            <a:r>
              <a:rPr lang="tr-TR" sz="2400" dirty="0" err="1" smtClean="0">
                <a:latin typeface="+mj-lt"/>
              </a:rPr>
              <a:t>too</a:t>
            </a:r>
            <a:r>
              <a:rPr lang="tr-TR" sz="2400" dirty="0" smtClean="0">
                <a:latin typeface="+mj-lt"/>
              </a:rPr>
              <a:t> </a:t>
            </a:r>
            <a:r>
              <a:rPr lang="tr-TR" sz="2400" dirty="0" err="1" smtClean="0">
                <a:latin typeface="+mj-lt"/>
              </a:rPr>
              <a:t>old</a:t>
            </a:r>
            <a:r>
              <a:rPr lang="tr-TR" sz="2400" dirty="0" smtClean="0">
                <a:latin typeface="+mj-lt"/>
              </a:rPr>
              <a:t>)</a:t>
            </a:r>
          </a:p>
          <a:p>
            <a:pPr algn="just">
              <a:buSzPct val="150000"/>
              <a:buFont typeface="Arial" pitchFamily="34" charset="0"/>
              <a:buChar char="•"/>
            </a:pPr>
            <a:r>
              <a:rPr lang="tr-TR" sz="2400" dirty="0" err="1" smtClean="0">
                <a:latin typeface="+mj-lt"/>
              </a:rPr>
              <a:t>Health</a:t>
            </a:r>
            <a:r>
              <a:rPr lang="tr-TR" sz="2400" dirty="0" smtClean="0">
                <a:latin typeface="+mj-lt"/>
              </a:rPr>
              <a:t> </a:t>
            </a:r>
            <a:r>
              <a:rPr lang="tr-TR" sz="2400" dirty="0" err="1" smtClean="0">
                <a:latin typeface="+mj-lt"/>
              </a:rPr>
              <a:t>problems</a:t>
            </a:r>
            <a:r>
              <a:rPr lang="tr-TR" sz="2400" dirty="0" smtClean="0">
                <a:latin typeface="+mj-lt"/>
              </a:rPr>
              <a:t> (</a:t>
            </a:r>
            <a:r>
              <a:rPr lang="tr-TR" sz="2400" dirty="0" err="1" smtClean="0">
                <a:latin typeface="+mj-lt"/>
              </a:rPr>
              <a:t>Diabetes</a:t>
            </a:r>
            <a:r>
              <a:rPr lang="tr-TR" sz="2400" dirty="0" smtClean="0">
                <a:latin typeface="+mj-lt"/>
              </a:rPr>
              <a:t>, </a:t>
            </a:r>
            <a:r>
              <a:rPr lang="tr-TR" sz="2400" dirty="0" err="1" smtClean="0">
                <a:latin typeface="+mj-lt"/>
              </a:rPr>
              <a:t>problems</a:t>
            </a:r>
            <a:r>
              <a:rPr lang="tr-TR" sz="2400" dirty="0" smtClean="0">
                <a:latin typeface="+mj-lt"/>
              </a:rPr>
              <a:t> of </a:t>
            </a:r>
            <a:r>
              <a:rPr lang="tr-TR" sz="2400" dirty="0" err="1" smtClean="0">
                <a:latin typeface="+mj-lt"/>
              </a:rPr>
              <a:t>locomotor</a:t>
            </a:r>
            <a:r>
              <a:rPr lang="tr-TR" sz="2400" dirty="0" smtClean="0">
                <a:latin typeface="+mj-lt"/>
              </a:rPr>
              <a:t> </a:t>
            </a:r>
            <a:r>
              <a:rPr lang="tr-TR" sz="2400" dirty="0" err="1" smtClean="0">
                <a:latin typeface="+mj-lt"/>
              </a:rPr>
              <a:t>or</a:t>
            </a:r>
            <a:r>
              <a:rPr lang="tr-TR" sz="2400" dirty="0" smtClean="0">
                <a:latin typeface="+mj-lt"/>
              </a:rPr>
              <a:t> </a:t>
            </a:r>
            <a:r>
              <a:rPr lang="tr-TR" sz="2400" dirty="0" err="1" smtClean="0">
                <a:latin typeface="+mj-lt"/>
              </a:rPr>
              <a:t>cardiologic</a:t>
            </a:r>
            <a:r>
              <a:rPr lang="tr-TR" sz="2400" dirty="0" smtClean="0">
                <a:latin typeface="+mj-lt"/>
              </a:rPr>
              <a:t> </a:t>
            </a:r>
            <a:r>
              <a:rPr lang="tr-TR" sz="2400" dirty="0" err="1" smtClean="0">
                <a:latin typeface="+mj-lt"/>
              </a:rPr>
              <a:t>systems</a:t>
            </a:r>
            <a:endParaRPr lang="tr-TR" sz="2400" dirty="0" smtClean="0">
              <a:latin typeface="+mj-lt"/>
            </a:endParaRPr>
          </a:p>
          <a:p>
            <a:pPr algn="just">
              <a:buSzPct val="150000"/>
              <a:buFont typeface="Arial" pitchFamily="34" charset="0"/>
              <a:buChar char="•"/>
            </a:pPr>
            <a:r>
              <a:rPr lang="tr-TR" sz="2400" dirty="0" err="1" smtClean="0">
                <a:latin typeface="+mj-lt"/>
              </a:rPr>
              <a:t>Matings</a:t>
            </a:r>
            <a:r>
              <a:rPr lang="tr-TR" sz="2400" dirty="0" smtClean="0">
                <a:latin typeface="+mj-lt"/>
              </a:rPr>
              <a:t> </a:t>
            </a:r>
            <a:r>
              <a:rPr lang="tr-TR" sz="2400" dirty="0" err="1" smtClean="0">
                <a:latin typeface="+mj-lt"/>
              </a:rPr>
              <a:t>with</a:t>
            </a:r>
            <a:r>
              <a:rPr lang="tr-TR" sz="2400" dirty="0" smtClean="0">
                <a:latin typeface="+mj-lt"/>
              </a:rPr>
              <a:t> </a:t>
            </a:r>
            <a:r>
              <a:rPr lang="tr-TR" sz="2400" dirty="0" err="1" smtClean="0">
                <a:latin typeface="+mj-lt"/>
              </a:rPr>
              <a:t>undesirable</a:t>
            </a:r>
            <a:r>
              <a:rPr lang="tr-TR" sz="2400" dirty="0" smtClean="0">
                <a:latin typeface="+mj-lt"/>
              </a:rPr>
              <a:t> </a:t>
            </a:r>
            <a:r>
              <a:rPr lang="tr-TR" sz="2400" dirty="0" err="1" smtClean="0">
                <a:latin typeface="+mj-lt"/>
              </a:rPr>
              <a:t>tomcat</a:t>
            </a:r>
            <a:endParaRPr lang="tr-TR" sz="2400" dirty="0" smtClean="0">
              <a:latin typeface="+mj-lt"/>
            </a:endParaRPr>
          </a:p>
          <a:p>
            <a:pPr algn="just">
              <a:buSzPct val="150000"/>
              <a:buFont typeface="Arial" pitchFamily="34" charset="0"/>
              <a:buChar char="•"/>
            </a:pPr>
            <a:r>
              <a:rPr lang="tr-TR" sz="2400" dirty="0" err="1" smtClean="0">
                <a:latin typeface="+mj-lt"/>
              </a:rPr>
              <a:t>Population</a:t>
            </a:r>
            <a:r>
              <a:rPr lang="tr-TR" sz="2400" dirty="0" smtClean="0">
                <a:latin typeface="+mj-lt"/>
              </a:rPr>
              <a:t> </a:t>
            </a:r>
            <a:r>
              <a:rPr lang="tr-TR" sz="2400" dirty="0" err="1" smtClean="0">
                <a:latin typeface="+mj-lt"/>
              </a:rPr>
              <a:t>control</a:t>
            </a:r>
            <a:endParaRPr lang="tr-TR" sz="2400" dirty="0" smtClean="0">
              <a:latin typeface="+mj-lt"/>
            </a:endParaRPr>
          </a:p>
          <a:p>
            <a:pPr>
              <a:buNone/>
            </a:pPr>
            <a:endParaRPr lang="tr-TR" dirty="0" smtClean="0">
              <a:latin typeface="+mj-lt"/>
            </a:endParaRPr>
          </a:p>
          <a:p>
            <a:endParaRPr lang="tr-TR" dirty="0"/>
          </a:p>
        </p:txBody>
      </p:sp>
      <p:sp>
        <p:nvSpPr>
          <p:cNvPr id="4" name="3 Slayt Numarası Yer Tutucusu"/>
          <p:cNvSpPr>
            <a:spLocks noGrp="1"/>
          </p:cNvSpPr>
          <p:nvPr>
            <p:ph type="sldNum" sz="quarter" idx="12"/>
          </p:nvPr>
        </p:nvSpPr>
        <p:spPr/>
        <p:txBody>
          <a:bodyPr/>
          <a:lstStyle/>
          <a:p>
            <a:fld id="{95FB6149-6B03-4EA5-A314-FDF65F495461}" type="slidenum">
              <a:rPr lang="tr-TR" smtClean="0">
                <a:latin typeface="+mj-lt"/>
              </a:rPr>
              <a:pPr/>
              <a:t>2</a:t>
            </a:fld>
            <a:endParaRPr lang="tr-TR" dirty="0">
              <a:latin typeface="+mj-lt"/>
            </a:endParaRPr>
          </a:p>
        </p:txBody>
      </p:sp>
      <p:pic>
        <p:nvPicPr>
          <p:cNvPr id="7" name="6 Resim" descr="1364435280_5612_Kittens.jpg"/>
          <p:cNvPicPr>
            <a:picLocks noChangeAspect="1"/>
          </p:cNvPicPr>
          <p:nvPr/>
        </p:nvPicPr>
        <p:blipFill>
          <a:blip r:embed="rId2" cstate="print"/>
          <a:stretch>
            <a:fillRect/>
          </a:stretch>
        </p:blipFill>
        <p:spPr>
          <a:xfrm>
            <a:off x="2555776" y="4437112"/>
            <a:ext cx="3600400" cy="2250250"/>
          </a:xfrm>
          <a:prstGeom prst="rect">
            <a:avLst/>
          </a:prstGeom>
        </p:spPr>
      </p:pic>
      <p:sp>
        <p:nvSpPr>
          <p:cNvPr id="8" name="6 Altbilgi Yer Tutucusu"/>
          <p:cNvSpPr>
            <a:spLocks noGrp="1"/>
          </p:cNvSpPr>
          <p:nvPr>
            <p:ph type="ftr" sz="quarter" idx="11"/>
          </p:nvPr>
        </p:nvSpPr>
        <p:spPr>
          <a:xfrm>
            <a:off x="2667000" y="6356350"/>
            <a:ext cx="3352800" cy="365125"/>
          </a:xfrm>
        </p:spPr>
        <p:txBody>
          <a:bodyPr/>
          <a:lstStyle/>
          <a:p>
            <a:pPr algn="ctr"/>
            <a:r>
              <a:rPr lang="tr-TR" dirty="0" smtClean="0">
                <a:latin typeface="+mj-lt"/>
              </a:rPr>
              <a:t>GİZEM TEZ</a:t>
            </a:r>
            <a:endParaRPr lang="tr-TR"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692696"/>
            <a:ext cx="8640960" cy="852704"/>
          </a:xfrm>
        </p:spPr>
        <p:txBody>
          <a:bodyPr/>
          <a:lstStyle/>
          <a:p>
            <a:pPr algn="ctr"/>
            <a:r>
              <a:rPr lang="tr-TR" dirty="0" err="1" smtClean="0"/>
              <a:t>References</a:t>
            </a:r>
            <a:endParaRPr lang="tr-TR" dirty="0"/>
          </a:p>
        </p:txBody>
      </p:sp>
      <p:sp>
        <p:nvSpPr>
          <p:cNvPr id="5" name="4 Slayt Numarası Yer Tutucusu"/>
          <p:cNvSpPr>
            <a:spLocks noGrp="1"/>
          </p:cNvSpPr>
          <p:nvPr>
            <p:ph type="sldNum" sz="quarter" idx="12"/>
          </p:nvPr>
        </p:nvSpPr>
        <p:spPr/>
        <p:txBody>
          <a:bodyPr/>
          <a:lstStyle/>
          <a:p>
            <a:fld id="{95FB6149-6B03-4EA5-A314-FDF65F495461}" type="slidenum">
              <a:rPr lang="tr-TR" smtClean="0">
                <a:latin typeface="+mj-lt"/>
              </a:rPr>
              <a:pPr/>
              <a:t>20</a:t>
            </a:fld>
            <a:endParaRPr lang="tr-TR" dirty="0">
              <a:latin typeface="+mj-lt"/>
            </a:endParaRPr>
          </a:p>
        </p:txBody>
      </p:sp>
      <p:sp>
        <p:nvSpPr>
          <p:cNvPr id="6" name="5 Metin kutusu"/>
          <p:cNvSpPr txBox="1"/>
          <p:nvPr/>
        </p:nvSpPr>
        <p:spPr>
          <a:xfrm>
            <a:off x="251520" y="1846560"/>
            <a:ext cx="8568952" cy="4462760"/>
          </a:xfrm>
          <a:prstGeom prst="rect">
            <a:avLst/>
          </a:prstGeom>
          <a:noFill/>
        </p:spPr>
        <p:txBody>
          <a:bodyPr wrap="square" rtlCol="0">
            <a:spAutoFit/>
          </a:bodyPr>
          <a:lstStyle/>
          <a:p>
            <a:pPr algn="just">
              <a:spcAft>
                <a:spcPts val="0"/>
              </a:spcAft>
            </a:pPr>
            <a:r>
              <a:rPr lang="tr-TR" sz="1200" dirty="0" err="1" smtClean="0">
                <a:latin typeface="+mj-lt"/>
                <a:ea typeface="Calibri"/>
              </a:rPr>
              <a:t>Baan</a:t>
            </a:r>
            <a:r>
              <a:rPr lang="tr-TR" sz="1200" dirty="0" smtClean="0">
                <a:latin typeface="+mj-lt"/>
                <a:ea typeface="Calibri"/>
              </a:rPr>
              <a:t>, M., </a:t>
            </a:r>
            <a:r>
              <a:rPr lang="tr-TR" sz="1200" dirty="0" err="1" smtClean="0">
                <a:latin typeface="+mj-lt"/>
                <a:ea typeface="Calibri"/>
              </a:rPr>
              <a:t>Taverne</a:t>
            </a:r>
            <a:r>
              <a:rPr lang="tr-TR" sz="1200" dirty="0" smtClean="0">
                <a:latin typeface="+mj-lt"/>
                <a:ea typeface="Calibri"/>
              </a:rPr>
              <a:t>, M.A.M., </a:t>
            </a:r>
            <a:r>
              <a:rPr lang="tr-TR" sz="1200" dirty="0" err="1" smtClean="0">
                <a:latin typeface="+mj-lt"/>
                <a:ea typeface="Calibri"/>
              </a:rPr>
              <a:t>Kooistra</a:t>
            </a:r>
            <a:r>
              <a:rPr lang="tr-TR" sz="1200" dirty="0" smtClean="0">
                <a:latin typeface="+mj-lt"/>
                <a:ea typeface="Calibri"/>
              </a:rPr>
              <a:t>, H.S., De </a:t>
            </a:r>
            <a:r>
              <a:rPr lang="tr-TR" sz="1200" dirty="0" err="1" smtClean="0">
                <a:latin typeface="+mj-lt"/>
                <a:ea typeface="Calibri"/>
              </a:rPr>
              <a:t>Gier</a:t>
            </a:r>
            <a:r>
              <a:rPr lang="tr-TR" sz="1200" dirty="0" smtClean="0">
                <a:latin typeface="+mj-lt"/>
                <a:ea typeface="Calibri"/>
              </a:rPr>
              <a:t>, J., </a:t>
            </a:r>
            <a:r>
              <a:rPr lang="tr-TR" sz="1200" dirty="0" err="1" smtClean="0">
                <a:latin typeface="+mj-lt"/>
                <a:ea typeface="Calibri"/>
              </a:rPr>
              <a:t>Dieleman</a:t>
            </a:r>
            <a:r>
              <a:rPr lang="tr-TR" sz="1200" dirty="0" smtClean="0">
                <a:latin typeface="+mj-lt"/>
                <a:ea typeface="Calibri"/>
              </a:rPr>
              <a:t>, S.J., </a:t>
            </a:r>
            <a:r>
              <a:rPr lang="tr-TR" sz="1200" dirty="0" err="1" smtClean="0">
                <a:latin typeface="+mj-lt"/>
                <a:ea typeface="Calibri"/>
              </a:rPr>
              <a:t>Okkens</a:t>
            </a:r>
            <a:r>
              <a:rPr lang="tr-TR" sz="1200" dirty="0" smtClean="0">
                <a:latin typeface="+mj-lt"/>
                <a:ea typeface="Calibri"/>
              </a:rPr>
              <a:t>, A.C. (2005). </a:t>
            </a:r>
            <a:r>
              <a:rPr lang="tr-TR" sz="1200" dirty="0" err="1" smtClean="0">
                <a:latin typeface="+mj-lt"/>
                <a:ea typeface="Calibri"/>
              </a:rPr>
              <a:t>Induction</a:t>
            </a:r>
            <a:r>
              <a:rPr lang="tr-TR" sz="1200" dirty="0" smtClean="0">
                <a:latin typeface="+mj-lt"/>
                <a:ea typeface="Calibri"/>
              </a:rPr>
              <a:t> of </a:t>
            </a:r>
            <a:r>
              <a:rPr lang="tr-TR" sz="1200" dirty="0" err="1" smtClean="0">
                <a:latin typeface="+mj-lt"/>
                <a:ea typeface="Calibri"/>
              </a:rPr>
              <a:t>parturition</a:t>
            </a:r>
            <a:r>
              <a:rPr lang="tr-TR" sz="1200" dirty="0" smtClean="0">
                <a:latin typeface="+mj-lt"/>
                <a:ea typeface="Calibri"/>
              </a:rPr>
              <a:t> in </a:t>
            </a:r>
            <a:r>
              <a:rPr lang="tr-TR" sz="1200" dirty="0" err="1" smtClean="0">
                <a:latin typeface="+mj-lt"/>
                <a:ea typeface="Calibri"/>
              </a:rPr>
              <a:t>the</a:t>
            </a:r>
            <a:r>
              <a:rPr lang="tr-TR" sz="1200" dirty="0" smtClean="0">
                <a:latin typeface="+mj-lt"/>
                <a:ea typeface="Calibri"/>
              </a:rPr>
              <a:t> </a:t>
            </a:r>
            <a:r>
              <a:rPr lang="tr-TR" sz="1200" dirty="0" err="1" smtClean="0">
                <a:latin typeface="+mj-lt"/>
                <a:ea typeface="Calibri"/>
              </a:rPr>
              <a:t>bitch</a:t>
            </a:r>
            <a:r>
              <a:rPr lang="tr-TR" sz="1200" dirty="0" smtClean="0">
                <a:latin typeface="+mj-lt"/>
                <a:ea typeface="Calibri"/>
              </a:rPr>
              <a:t> </a:t>
            </a:r>
            <a:r>
              <a:rPr lang="tr-TR" sz="1200" dirty="0" err="1" smtClean="0">
                <a:latin typeface="+mj-lt"/>
                <a:ea typeface="Calibri"/>
              </a:rPr>
              <a:t>with</a:t>
            </a:r>
            <a:r>
              <a:rPr lang="tr-TR" sz="1200" dirty="0" smtClean="0">
                <a:latin typeface="+mj-lt"/>
                <a:ea typeface="Calibri"/>
              </a:rPr>
              <a:t> </a:t>
            </a:r>
            <a:r>
              <a:rPr lang="tr-TR" sz="1200" dirty="0" err="1" smtClean="0">
                <a:latin typeface="+mj-lt"/>
                <a:ea typeface="Calibri"/>
              </a:rPr>
              <a:t>the</a:t>
            </a:r>
            <a:r>
              <a:rPr lang="tr-TR" sz="1200" dirty="0" smtClean="0">
                <a:latin typeface="+mj-lt"/>
                <a:ea typeface="Calibri"/>
              </a:rPr>
              <a:t> </a:t>
            </a:r>
            <a:r>
              <a:rPr lang="tr-TR" sz="1200" dirty="0" err="1" smtClean="0">
                <a:latin typeface="+mj-lt"/>
                <a:ea typeface="Calibri"/>
              </a:rPr>
              <a:t>progesterone</a:t>
            </a:r>
            <a:r>
              <a:rPr lang="tr-TR" sz="1200" dirty="0" smtClean="0">
                <a:latin typeface="+mj-lt"/>
                <a:ea typeface="Calibri"/>
              </a:rPr>
              <a:t>-</a:t>
            </a:r>
            <a:r>
              <a:rPr lang="tr-TR" sz="1200" dirty="0" err="1" smtClean="0">
                <a:latin typeface="+mj-lt"/>
                <a:ea typeface="Calibri"/>
              </a:rPr>
              <a:t>receptor</a:t>
            </a:r>
            <a:r>
              <a:rPr lang="tr-TR" sz="1200" dirty="0" smtClean="0">
                <a:latin typeface="+mj-lt"/>
                <a:ea typeface="Calibri"/>
              </a:rPr>
              <a:t> </a:t>
            </a:r>
            <a:r>
              <a:rPr lang="tr-TR" sz="1200" dirty="0" err="1" smtClean="0">
                <a:latin typeface="+mj-lt"/>
                <a:ea typeface="Calibri"/>
              </a:rPr>
              <a:t>blocker</a:t>
            </a:r>
            <a:r>
              <a:rPr lang="tr-TR" sz="1200" dirty="0" smtClean="0">
                <a:latin typeface="+mj-lt"/>
                <a:ea typeface="Calibri"/>
              </a:rPr>
              <a:t> </a:t>
            </a:r>
            <a:r>
              <a:rPr lang="tr-TR" sz="1200" dirty="0" err="1" smtClean="0">
                <a:latin typeface="+mj-lt"/>
                <a:ea typeface="Calibri"/>
              </a:rPr>
              <a:t>aglepristone</a:t>
            </a:r>
            <a:r>
              <a:rPr lang="tr-TR" sz="1200" dirty="0" smtClean="0">
                <a:latin typeface="+mj-lt"/>
                <a:ea typeface="Calibri"/>
              </a:rPr>
              <a:t>. </a:t>
            </a:r>
            <a:r>
              <a:rPr lang="tr-TR" sz="1200" dirty="0" err="1" smtClean="0">
                <a:latin typeface="+mj-lt"/>
                <a:ea typeface="Calibri"/>
              </a:rPr>
              <a:t>Theriogenology</a:t>
            </a:r>
            <a:r>
              <a:rPr lang="tr-TR" sz="1200" dirty="0" smtClean="0">
                <a:latin typeface="+mj-lt"/>
                <a:ea typeface="Calibri"/>
              </a:rPr>
              <a:t>, 63: 1958-1972.</a:t>
            </a:r>
            <a:endParaRPr lang="tr-TR" sz="1200" dirty="0" smtClean="0">
              <a:latin typeface="+mj-lt"/>
              <a:ea typeface="Times New Roman"/>
            </a:endParaRPr>
          </a:p>
          <a:p>
            <a:pPr algn="just">
              <a:spcAft>
                <a:spcPts val="0"/>
              </a:spcAft>
            </a:pPr>
            <a:r>
              <a:rPr lang="tr-TR" sz="1200" dirty="0" smtClean="0">
                <a:latin typeface="+mj-lt"/>
                <a:ea typeface="Times New Roman"/>
              </a:rPr>
              <a:t> </a:t>
            </a:r>
          </a:p>
          <a:p>
            <a:pPr algn="just">
              <a:spcAft>
                <a:spcPts val="0"/>
              </a:spcAft>
            </a:pPr>
            <a:r>
              <a:rPr lang="tr-TR" sz="1200" dirty="0" err="1" smtClean="0">
                <a:latin typeface="+mj-lt"/>
                <a:ea typeface="Times New Roman"/>
              </a:rPr>
              <a:t>Bhatti</a:t>
            </a:r>
            <a:r>
              <a:rPr lang="tr-TR" sz="1200" dirty="0" smtClean="0">
                <a:latin typeface="+mj-lt"/>
                <a:ea typeface="Times New Roman"/>
              </a:rPr>
              <a:t>, S.F., </a:t>
            </a:r>
            <a:r>
              <a:rPr lang="tr-TR" sz="1200" dirty="0" err="1" smtClean="0">
                <a:latin typeface="+mj-lt"/>
                <a:ea typeface="Times New Roman"/>
              </a:rPr>
              <a:t>Duchateau</a:t>
            </a:r>
            <a:r>
              <a:rPr lang="tr-TR" sz="1200" dirty="0" smtClean="0">
                <a:latin typeface="+mj-lt"/>
                <a:ea typeface="Times New Roman"/>
              </a:rPr>
              <a:t>, L., </a:t>
            </a:r>
            <a:r>
              <a:rPr lang="tr-TR" sz="1200" dirty="0" err="1" smtClean="0">
                <a:latin typeface="+mj-lt"/>
                <a:ea typeface="Times New Roman"/>
              </a:rPr>
              <a:t>Okkens</a:t>
            </a:r>
            <a:r>
              <a:rPr lang="tr-TR" sz="1200" dirty="0" smtClean="0">
                <a:latin typeface="+mj-lt"/>
                <a:ea typeface="Times New Roman"/>
              </a:rPr>
              <a:t>, A.C., Van Ham, L.M. , </a:t>
            </a:r>
            <a:r>
              <a:rPr lang="tr-TR" sz="1200" dirty="0" err="1" smtClean="0">
                <a:latin typeface="+mj-lt"/>
                <a:ea typeface="Times New Roman"/>
              </a:rPr>
              <a:t>Mol</a:t>
            </a:r>
            <a:r>
              <a:rPr lang="tr-TR" sz="1200" dirty="0" smtClean="0">
                <a:latin typeface="+mj-lt"/>
                <a:ea typeface="Times New Roman"/>
              </a:rPr>
              <a:t>, J.A., </a:t>
            </a:r>
            <a:r>
              <a:rPr lang="tr-TR" sz="1200" dirty="0" err="1" smtClean="0">
                <a:latin typeface="+mj-lt"/>
                <a:ea typeface="Times New Roman"/>
              </a:rPr>
              <a:t>Kooistra</a:t>
            </a:r>
            <a:r>
              <a:rPr lang="tr-TR" sz="1200" dirty="0" smtClean="0">
                <a:latin typeface="+mj-lt"/>
                <a:ea typeface="Times New Roman"/>
              </a:rPr>
              <a:t>, H.S. (2006). </a:t>
            </a:r>
            <a:r>
              <a:rPr lang="tr-TR" sz="1200" dirty="0" err="1" smtClean="0">
                <a:latin typeface="+mj-lt"/>
                <a:ea typeface="Times New Roman"/>
              </a:rPr>
              <a:t>Treatment</a:t>
            </a:r>
            <a:r>
              <a:rPr lang="tr-TR" sz="1200" dirty="0" smtClean="0">
                <a:latin typeface="+mj-lt"/>
                <a:ea typeface="Times New Roman"/>
              </a:rPr>
              <a:t> of </a:t>
            </a:r>
            <a:r>
              <a:rPr lang="tr-TR" sz="1200" dirty="0" err="1" smtClean="0">
                <a:latin typeface="+mj-lt"/>
                <a:ea typeface="Times New Roman"/>
              </a:rPr>
              <a:t>growth</a:t>
            </a:r>
            <a:r>
              <a:rPr lang="tr-TR" sz="1200" dirty="0" smtClean="0">
                <a:latin typeface="+mj-lt"/>
                <a:ea typeface="Times New Roman"/>
              </a:rPr>
              <a:t> </a:t>
            </a:r>
            <a:r>
              <a:rPr lang="tr-TR" sz="1200" dirty="0" err="1" smtClean="0">
                <a:latin typeface="+mj-lt"/>
                <a:ea typeface="Times New Roman"/>
              </a:rPr>
              <a:t>hormone</a:t>
            </a:r>
            <a:r>
              <a:rPr lang="tr-TR" sz="1200" dirty="0" smtClean="0">
                <a:latin typeface="+mj-lt"/>
                <a:ea typeface="Times New Roman"/>
              </a:rPr>
              <a:t> </a:t>
            </a:r>
            <a:r>
              <a:rPr lang="tr-TR" sz="1200" dirty="0" err="1" smtClean="0">
                <a:latin typeface="+mj-lt"/>
                <a:ea typeface="Times New Roman"/>
              </a:rPr>
              <a:t>excess</a:t>
            </a:r>
            <a:r>
              <a:rPr lang="tr-TR" sz="1200" dirty="0" smtClean="0">
                <a:latin typeface="+mj-lt"/>
                <a:ea typeface="Times New Roman"/>
              </a:rPr>
              <a:t> in </a:t>
            </a:r>
            <a:r>
              <a:rPr lang="tr-TR" sz="1200" dirty="0" err="1" smtClean="0">
                <a:latin typeface="+mj-lt"/>
                <a:ea typeface="Times New Roman"/>
              </a:rPr>
              <a:t>dogs</a:t>
            </a:r>
            <a:r>
              <a:rPr lang="tr-TR" sz="1200" dirty="0" smtClean="0">
                <a:latin typeface="+mj-lt"/>
                <a:ea typeface="Times New Roman"/>
              </a:rPr>
              <a:t> </a:t>
            </a:r>
            <a:r>
              <a:rPr lang="tr-TR" sz="1200" dirty="0" err="1" smtClean="0">
                <a:latin typeface="+mj-lt"/>
                <a:ea typeface="Times New Roman"/>
              </a:rPr>
              <a:t>with</a:t>
            </a:r>
            <a:r>
              <a:rPr lang="tr-TR" sz="1200" dirty="0" smtClean="0">
                <a:latin typeface="+mj-lt"/>
                <a:ea typeface="Times New Roman"/>
              </a:rPr>
              <a:t> </a:t>
            </a:r>
            <a:r>
              <a:rPr lang="tr-TR" sz="1200" dirty="0" err="1" smtClean="0">
                <a:latin typeface="+mj-lt"/>
                <a:ea typeface="Times New Roman"/>
              </a:rPr>
              <a:t>the</a:t>
            </a:r>
            <a:r>
              <a:rPr lang="tr-TR" sz="1200" dirty="0" smtClean="0">
                <a:latin typeface="+mj-lt"/>
                <a:ea typeface="Times New Roman"/>
              </a:rPr>
              <a:t> </a:t>
            </a:r>
            <a:r>
              <a:rPr lang="tr-TR" sz="1200" dirty="0" err="1" smtClean="0">
                <a:latin typeface="+mj-lt"/>
                <a:ea typeface="Times New Roman"/>
              </a:rPr>
              <a:t>progesterone</a:t>
            </a:r>
            <a:r>
              <a:rPr lang="tr-TR" sz="1200" dirty="0" smtClean="0">
                <a:latin typeface="+mj-lt"/>
                <a:ea typeface="Times New Roman"/>
              </a:rPr>
              <a:t> </a:t>
            </a:r>
            <a:r>
              <a:rPr lang="tr-TR" sz="1200" dirty="0" err="1" smtClean="0">
                <a:latin typeface="+mj-lt"/>
                <a:ea typeface="Times New Roman"/>
              </a:rPr>
              <a:t>receptor</a:t>
            </a:r>
            <a:r>
              <a:rPr lang="tr-TR" sz="1200" dirty="0" smtClean="0">
                <a:latin typeface="+mj-lt"/>
                <a:ea typeface="Times New Roman"/>
              </a:rPr>
              <a:t> antagonist </a:t>
            </a:r>
            <a:r>
              <a:rPr lang="tr-TR" sz="1200" dirty="0" err="1" smtClean="0">
                <a:latin typeface="+mj-lt"/>
                <a:ea typeface="Times New Roman"/>
              </a:rPr>
              <a:t>aglepristone</a:t>
            </a:r>
            <a:r>
              <a:rPr lang="tr-TR" sz="1200" dirty="0" smtClean="0">
                <a:latin typeface="+mj-lt"/>
                <a:ea typeface="Times New Roman"/>
              </a:rPr>
              <a:t>. </a:t>
            </a:r>
            <a:r>
              <a:rPr lang="tr-TR" sz="1200" dirty="0" err="1" smtClean="0">
                <a:latin typeface="+mj-lt"/>
                <a:ea typeface="Times New Roman"/>
              </a:rPr>
              <a:t>Theriogenology</a:t>
            </a:r>
            <a:r>
              <a:rPr lang="tr-TR" sz="1200" dirty="0" smtClean="0">
                <a:latin typeface="+mj-lt"/>
                <a:ea typeface="Times New Roman"/>
              </a:rPr>
              <a:t>, 66: 797-803.</a:t>
            </a:r>
          </a:p>
          <a:p>
            <a:pPr algn="just">
              <a:spcAft>
                <a:spcPts val="0"/>
              </a:spcAft>
            </a:pPr>
            <a:r>
              <a:rPr lang="tr-TR" sz="1200" dirty="0" smtClean="0">
                <a:latin typeface="+mj-lt"/>
                <a:ea typeface="Times New Roman"/>
              </a:rPr>
              <a:t> </a:t>
            </a:r>
          </a:p>
          <a:p>
            <a:pPr algn="just">
              <a:spcAft>
                <a:spcPts val="0"/>
              </a:spcAft>
            </a:pPr>
            <a:r>
              <a:rPr lang="tr-TR" sz="1200" dirty="0" err="1" smtClean="0">
                <a:latin typeface="+mj-lt"/>
                <a:ea typeface="Times New Roman"/>
              </a:rPr>
              <a:t>Fieni</a:t>
            </a:r>
            <a:r>
              <a:rPr lang="tr-TR" sz="1200" dirty="0" smtClean="0">
                <a:latin typeface="+mj-lt"/>
                <a:ea typeface="Times New Roman"/>
              </a:rPr>
              <a:t> F, </a:t>
            </a:r>
            <a:r>
              <a:rPr lang="tr-TR" sz="1200" dirty="0" err="1" smtClean="0">
                <a:latin typeface="+mj-lt"/>
                <a:ea typeface="Times New Roman"/>
              </a:rPr>
              <a:t>Martal</a:t>
            </a:r>
            <a:r>
              <a:rPr lang="tr-TR" sz="1200" dirty="0" smtClean="0">
                <a:latin typeface="+mj-lt"/>
                <a:ea typeface="Times New Roman"/>
              </a:rPr>
              <a:t> J, </a:t>
            </a:r>
            <a:r>
              <a:rPr lang="tr-TR" sz="1200" dirty="0" err="1" smtClean="0">
                <a:latin typeface="+mj-lt"/>
                <a:ea typeface="Times New Roman"/>
              </a:rPr>
              <a:t>Marnet</a:t>
            </a:r>
            <a:r>
              <a:rPr lang="tr-TR" sz="1200" dirty="0" smtClean="0">
                <a:latin typeface="+mj-lt"/>
                <a:ea typeface="Times New Roman"/>
              </a:rPr>
              <a:t> PG, </a:t>
            </a:r>
            <a:r>
              <a:rPr lang="tr-TR" sz="1200" dirty="0" err="1" smtClean="0">
                <a:latin typeface="+mj-lt"/>
                <a:ea typeface="Times New Roman"/>
              </a:rPr>
              <a:t>Siliart</a:t>
            </a:r>
            <a:r>
              <a:rPr lang="tr-TR" sz="1200" dirty="0" smtClean="0">
                <a:latin typeface="+mj-lt"/>
                <a:ea typeface="Times New Roman"/>
              </a:rPr>
              <a:t> B, </a:t>
            </a:r>
            <a:r>
              <a:rPr lang="tr-TR" sz="1200" dirty="0" err="1" smtClean="0">
                <a:latin typeface="+mj-lt"/>
                <a:ea typeface="Times New Roman"/>
              </a:rPr>
              <a:t>Guittot</a:t>
            </a:r>
            <a:r>
              <a:rPr lang="tr-TR" sz="1200" dirty="0" smtClean="0">
                <a:latin typeface="+mj-lt"/>
                <a:ea typeface="Times New Roman"/>
              </a:rPr>
              <a:t> F. (2006). </a:t>
            </a:r>
            <a:r>
              <a:rPr lang="tr-TR" sz="1200" dirty="0" err="1" smtClean="0">
                <a:latin typeface="+mj-lt"/>
                <a:ea typeface="Times New Roman"/>
              </a:rPr>
              <a:t>Clinical</a:t>
            </a:r>
            <a:r>
              <a:rPr lang="tr-TR" sz="1200" dirty="0" smtClean="0">
                <a:latin typeface="+mj-lt"/>
                <a:ea typeface="Times New Roman"/>
              </a:rPr>
              <a:t>, </a:t>
            </a:r>
            <a:r>
              <a:rPr lang="tr-TR" sz="1200" dirty="0" err="1" smtClean="0">
                <a:latin typeface="+mj-lt"/>
                <a:ea typeface="Times New Roman"/>
              </a:rPr>
              <a:t>biological</a:t>
            </a:r>
            <a:r>
              <a:rPr lang="tr-TR" sz="1200" dirty="0" smtClean="0">
                <a:latin typeface="+mj-lt"/>
                <a:ea typeface="Times New Roman"/>
              </a:rPr>
              <a:t> </a:t>
            </a:r>
            <a:r>
              <a:rPr lang="tr-TR" sz="1200" dirty="0" err="1" smtClean="0">
                <a:latin typeface="+mj-lt"/>
                <a:ea typeface="Times New Roman"/>
              </a:rPr>
              <a:t>and</a:t>
            </a:r>
            <a:r>
              <a:rPr lang="tr-TR" sz="1200" dirty="0" smtClean="0">
                <a:latin typeface="+mj-lt"/>
                <a:ea typeface="Times New Roman"/>
              </a:rPr>
              <a:t> </a:t>
            </a:r>
            <a:r>
              <a:rPr lang="tr-TR" sz="1200" dirty="0" err="1" smtClean="0">
                <a:latin typeface="+mj-lt"/>
                <a:ea typeface="Times New Roman"/>
              </a:rPr>
              <a:t>hormonal</a:t>
            </a:r>
            <a:r>
              <a:rPr lang="tr-TR" sz="1200" dirty="0" smtClean="0">
                <a:latin typeface="+mj-lt"/>
                <a:ea typeface="Times New Roman"/>
              </a:rPr>
              <a:t> </a:t>
            </a:r>
            <a:r>
              <a:rPr lang="tr-TR" sz="1200" dirty="0" err="1" smtClean="0">
                <a:latin typeface="+mj-lt"/>
                <a:ea typeface="Times New Roman"/>
              </a:rPr>
              <a:t>study</a:t>
            </a:r>
            <a:r>
              <a:rPr lang="tr-TR" sz="1200" dirty="0" smtClean="0">
                <a:latin typeface="+mj-lt"/>
                <a:ea typeface="Times New Roman"/>
              </a:rPr>
              <a:t> of </a:t>
            </a:r>
            <a:r>
              <a:rPr lang="tr-TR" sz="1200" dirty="0" err="1" smtClean="0">
                <a:latin typeface="+mj-lt"/>
                <a:ea typeface="Times New Roman"/>
              </a:rPr>
              <a:t>mid</a:t>
            </a:r>
            <a:r>
              <a:rPr lang="tr-TR" sz="1200" dirty="0" smtClean="0">
                <a:latin typeface="+mj-lt"/>
                <a:ea typeface="Times New Roman"/>
              </a:rPr>
              <a:t>-</a:t>
            </a:r>
            <a:r>
              <a:rPr lang="tr-TR" sz="1200" dirty="0" err="1" smtClean="0">
                <a:latin typeface="+mj-lt"/>
                <a:ea typeface="Times New Roman"/>
              </a:rPr>
              <a:t>pregnancy</a:t>
            </a:r>
            <a:r>
              <a:rPr lang="tr-TR" sz="1200" dirty="0" smtClean="0">
                <a:latin typeface="+mj-lt"/>
                <a:ea typeface="Times New Roman"/>
              </a:rPr>
              <a:t> </a:t>
            </a:r>
            <a:r>
              <a:rPr lang="tr-TR" sz="1200" dirty="0" err="1" smtClean="0">
                <a:latin typeface="+mj-lt"/>
                <a:ea typeface="Times New Roman"/>
              </a:rPr>
              <a:t>termination</a:t>
            </a:r>
            <a:r>
              <a:rPr lang="tr-TR" sz="1200" dirty="0" smtClean="0">
                <a:latin typeface="+mj-lt"/>
                <a:ea typeface="Times New Roman"/>
              </a:rPr>
              <a:t> in </a:t>
            </a:r>
            <a:r>
              <a:rPr lang="tr-TR" sz="1200" dirty="0" err="1" smtClean="0">
                <a:latin typeface="+mj-lt"/>
                <a:ea typeface="Times New Roman"/>
              </a:rPr>
              <a:t>cats</a:t>
            </a:r>
            <a:r>
              <a:rPr lang="tr-TR" sz="1200" dirty="0" smtClean="0">
                <a:latin typeface="+mj-lt"/>
                <a:ea typeface="Times New Roman"/>
              </a:rPr>
              <a:t> </a:t>
            </a:r>
            <a:r>
              <a:rPr lang="tr-TR" sz="1200" dirty="0" err="1" smtClean="0">
                <a:latin typeface="+mj-lt"/>
                <a:ea typeface="Times New Roman"/>
              </a:rPr>
              <a:t>with</a:t>
            </a:r>
            <a:r>
              <a:rPr lang="tr-TR" sz="1200" dirty="0" smtClean="0">
                <a:latin typeface="+mj-lt"/>
                <a:ea typeface="Times New Roman"/>
              </a:rPr>
              <a:t> </a:t>
            </a:r>
            <a:r>
              <a:rPr lang="tr-TR" sz="1200" dirty="0" err="1" smtClean="0">
                <a:latin typeface="+mj-lt"/>
                <a:ea typeface="Times New Roman"/>
              </a:rPr>
              <a:t>aglepristone</a:t>
            </a:r>
            <a:r>
              <a:rPr lang="tr-TR" sz="1200" dirty="0" smtClean="0">
                <a:latin typeface="+mj-lt"/>
                <a:ea typeface="Times New Roman"/>
              </a:rPr>
              <a:t>. </a:t>
            </a:r>
            <a:r>
              <a:rPr lang="tr-TR" sz="1200" dirty="0" err="1" smtClean="0">
                <a:latin typeface="+mj-lt"/>
                <a:ea typeface="Times New Roman"/>
              </a:rPr>
              <a:t>Theriogenology</a:t>
            </a:r>
            <a:r>
              <a:rPr lang="tr-TR" sz="1200" dirty="0" smtClean="0">
                <a:latin typeface="+mj-lt"/>
                <a:ea typeface="Times New Roman"/>
              </a:rPr>
              <a:t>. </a:t>
            </a:r>
            <a:r>
              <a:rPr lang="tr-TR" sz="1200" dirty="0" err="1" smtClean="0">
                <a:latin typeface="+mj-lt"/>
                <a:ea typeface="Times New Roman"/>
              </a:rPr>
              <a:t>Oct</a:t>
            </a:r>
            <a:r>
              <a:rPr lang="tr-TR" sz="1200" dirty="0" smtClean="0">
                <a:latin typeface="+mj-lt"/>
                <a:ea typeface="Times New Roman"/>
              </a:rPr>
              <a:t>;66(6-7):1721-1728.</a:t>
            </a:r>
          </a:p>
          <a:p>
            <a:pPr algn="just">
              <a:spcAft>
                <a:spcPts val="0"/>
              </a:spcAft>
            </a:pPr>
            <a:r>
              <a:rPr lang="tr-TR" sz="1200" dirty="0" smtClean="0">
                <a:latin typeface="+mj-lt"/>
                <a:ea typeface="Times New Roman"/>
              </a:rPr>
              <a:t> </a:t>
            </a:r>
          </a:p>
          <a:p>
            <a:pPr algn="just">
              <a:spcAft>
                <a:spcPts val="0"/>
              </a:spcAft>
            </a:pPr>
            <a:r>
              <a:rPr lang="tr-TR" sz="1200" dirty="0" err="1" smtClean="0">
                <a:latin typeface="+mj-lt"/>
                <a:ea typeface="Times New Roman"/>
              </a:rPr>
              <a:t>Georgiev</a:t>
            </a:r>
            <a:r>
              <a:rPr lang="tr-TR" sz="1200" dirty="0" smtClean="0">
                <a:latin typeface="+mj-lt"/>
                <a:ea typeface="Times New Roman"/>
              </a:rPr>
              <a:t> P, </a:t>
            </a:r>
            <a:r>
              <a:rPr lang="tr-TR" sz="1200" dirty="0" err="1" smtClean="0">
                <a:latin typeface="+mj-lt"/>
                <a:ea typeface="Times New Roman"/>
              </a:rPr>
              <a:t>Wehrend</a:t>
            </a:r>
            <a:r>
              <a:rPr lang="tr-TR" sz="1200" dirty="0" smtClean="0">
                <a:latin typeface="+mj-lt"/>
                <a:ea typeface="Times New Roman"/>
              </a:rPr>
              <a:t> A.  (2006). </a:t>
            </a:r>
            <a:r>
              <a:rPr lang="tr-TR" sz="1200" dirty="0" err="1" smtClean="0">
                <a:latin typeface="+mj-lt"/>
                <a:ea typeface="Times New Roman"/>
              </a:rPr>
              <a:t>Mid</a:t>
            </a:r>
            <a:r>
              <a:rPr lang="tr-TR" sz="1200" dirty="0" smtClean="0">
                <a:latin typeface="+mj-lt"/>
                <a:ea typeface="Times New Roman"/>
              </a:rPr>
              <a:t>-</a:t>
            </a:r>
            <a:r>
              <a:rPr lang="tr-TR" sz="1200" dirty="0" err="1" smtClean="0">
                <a:latin typeface="+mj-lt"/>
                <a:ea typeface="Times New Roman"/>
              </a:rPr>
              <a:t>gestation</a:t>
            </a:r>
            <a:r>
              <a:rPr lang="tr-TR" sz="1200" dirty="0" smtClean="0">
                <a:latin typeface="+mj-lt"/>
                <a:ea typeface="Times New Roman"/>
              </a:rPr>
              <a:t> </a:t>
            </a:r>
            <a:r>
              <a:rPr lang="tr-TR" sz="1200" dirty="0" err="1" smtClean="0">
                <a:latin typeface="+mj-lt"/>
                <a:ea typeface="Times New Roman"/>
              </a:rPr>
              <a:t>pregnancy</a:t>
            </a:r>
            <a:r>
              <a:rPr lang="tr-TR" sz="1200" dirty="0" smtClean="0">
                <a:latin typeface="+mj-lt"/>
                <a:ea typeface="Times New Roman"/>
              </a:rPr>
              <a:t> </a:t>
            </a:r>
            <a:r>
              <a:rPr lang="tr-TR" sz="1200" dirty="0" err="1" smtClean="0">
                <a:latin typeface="+mj-lt"/>
                <a:ea typeface="Times New Roman"/>
              </a:rPr>
              <a:t>termination</a:t>
            </a:r>
            <a:r>
              <a:rPr lang="tr-TR" sz="1200" dirty="0" smtClean="0">
                <a:latin typeface="+mj-lt"/>
                <a:ea typeface="Times New Roman"/>
              </a:rPr>
              <a:t> </a:t>
            </a:r>
            <a:r>
              <a:rPr lang="tr-TR" sz="1200" dirty="0" err="1" smtClean="0">
                <a:latin typeface="+mj-lt"/>
                <a:ea typeface="Times New Roman"/>
              </a:rPr>
              <a:t>by</a:t>
            </a:r>
            <a:r>
              <a:rPr lang="tr-TR" sz="1200" dirty="0" smtClean="0">
                <a:latin typeface="+mj-lt"/>
                <a:ea typeface="Times New Roman"/>
              </a:rPr>
              <a:t> </a:t>
            </a:r>
            <a:r>
              <a:rPr lang="tr-TR" sz="1200" dirty="0" err="1" smtClean="0">
                <a:latin typeface="+mj-lt"/>
                <a:ea typeface="Times New Roman"/>
              </a:rPr>
              <a:t>the</a:t>
            </a:r>
            <a:r>
              <a:rPr lang="tr-TR" sz="1200" dirty="0" smtClean="0">
                <a:latin typeface="+mj-lt"/>
                <a:ea typeface="Times New Roman"/>
              </a:rPr>
              <a:t> </a:t>
            </a:r>
            <a:r>
              <a:rPr lang="tr-TR" sz="1200" dirty="0" err="1" smtClean="0">
                <a:latin typeface="+mj-lt"/>
                <a:ea typeface="Times New Roman"/>
              </a:rPr>
              <a:t>progesterone</a:t>
            </a:r>
            <a:r>
              <a:rPr lang="tr-TR" sz="1200" dirty="0" smtClean="0">
                <a:latin typeface="+mj-lt"/>
                <a:ea typeface="Times New Roman"/>
              </a:rPr>
              <a:t> antagonist </a:t>
            </a:r>
            <a:r>
              <a:rPr lang="tr-TR" sz="1200" dirty="0" err="1" smtClean="0">
                <a:latin typeface="+mj-lt"/>
                <a:ea typeface="Times New Roman"/>
              </a:rPr>
              <a:t>aglepristone</a:t>
            </a:r>
            <a:r>
              <a:rPr lang="tr-TR" sz="1200" dirty="0" smtClean="0">
                <a:latin typeface="+mj-lt"/>
                <a:ea typeface="Times New Roman"/>
              </a:rPr>
              <a:t> in </a:t>
            </a:r>
            <a:r>
              <a:rPr lang="tr-TR" sz="1200" dirty="0" err="1" smtClean="0">
                <a:latin typeface="+mj-lt"/>
                <a:ea typeface="Times New Roman"/>
              </a:rPr>
              <a:t>queens</a:t>
            </a:r>
            <a:r>
              <a:rPr lang="tr-TR" sz="1200" dirty="0" smtClean="0">
                <a:latin typeface="+mj-lt"/>
                <a:ea typeface="Times New Roman"/>
              </a:rPr>
              <a:t>. </a:t>
            </a:r>
            <a:r>
              <a:rPr lang="tr-TR" sz="1200" dirty="0" err="1" smtClean="0">
                <a:latin typeface="+mj-lt"/>
                <a:ea typeface="Times New Roman"/>
              </a:rPr>
              <a:t>Theriogenology</a:t>
            </a:r>
            <a:r>
              <a:rPr lang="tr-TR" sz="1200" dirty="0" smtClean="0">
                <a:latin typeface="+mj-lt"/>
                <a:ea typeface="Times New Roman"/>
              </a:rPr>
              <a:t>. </a:t>
            </a:r>
            <a:r>
              <a:rPr lang="tr-TR" sz="1200" dirty="0" err="1" smtClean="0">
                <a:latin typeface="+mj-lt"/>
                <a:ea typeface="Times New Roman"/>
              </a:rPr>
              <a:t>Apr</a:t>
            </a:r>
            <a:r>
              <a:rPr lang="tr-TR" sz="1200" dirty="0" smtClean="0">
                <a:latin typeface="+mj-lt"/>
                <a:ea typeface="Times New Roman"/>
              </a:rPr>
              <a:t> 15;65(7):1401-1406.</a:t>
            </a:r>
          </a:p>
          <a:p>
            <a:pPr algn="just">
              <a:spcAft>
                <a:spcPts val="0"/>
              </a:spcAft>
            </a:pPr>
            <a:r>
              <a:rPr lang="tr-TR" sz="1200" dirty="0" smtClean="0">
                <a:latin typeface="+mj-lt"/>
                <a:ea typeface="Times New Roman"/>
              </a:rPr>
              <a:t> </a:t>
            </a:r>
          </a:p>
          <a:p>
            <a:pPr algn="just">
              <a:spcAft>
                <a:spcPts val="0"/>
              </a:spcAft>
            </a:pPr>
            <a:r>
              <a:rPr lang="tr-TR" sz="1200" dirty="0" err="1" smtClean="0">
                <a:latin typeface="+mj-lt"/>
                <a:ea typeface="Times New Roman"/>
              </a:rPr>
              <a:t>Gobello</a:t>
            </a:r>
            <a:r>
              <a:rPr lang="tr-TR" sz="1200" dirty="0" smtClean="0">
                <a:latin typeface="+mj-lt"/>
                <a:ea typeface="Times New Roman"/>
              </a:rPr>
              <a:t>, C. (2006). </a:t>
            </a:r>
            <a:r>
              <a:rPr lang="tr-TR" sz="1200" dirty="0" err="1" smtClean="0">
                <a:latin typeface="+mj-lt"/>
                <a:ea typeface="Times New Roman"/>
              </a:rPr>
              <a:t>Dopamine</a:t>
            </a:r>
            <a:r>
              <a:rPr lang="tr-TR" sz="1200" dirty="0" smtClean="0">
                <a:latin typeface="+mj-lt"/>
                <a:ea typeface="Times New Roman"/>
              </a:rPr>
              <a:t> </a:t>
            </a:r>
            <a:r>
              <a:rPr lang="tr-TR" sz="1200" dirty="0" err="1" smtClean="0">
                <a:latin typeface="+mj-lt"/>
                <a:ea typeface="Times New Roman"/>
              </a:rPr>
              <a:t>agonists</a:t>
            </a:r>
            <a:r>
              <a:rPr lang="tr-TR" sz="1200" dirty="0" smtClean="0">
                <a:latin typeface="+mj-lt"/>
                <a:ea typeface="Times New Roman"/>
              </a:rPr>
              <a:t>, anti-</a:t>
            </a:r>
            <a:r>
              <a:rPr lang="tr-TR" sz="1200" dirty="0" err="1" smtClean="0">
                <a:latin typeface="+mj-lt"/>
                <a:ea typeface="Times New Roman"/>
              </a:rPr>
              <a:t>progestins</a:t>
            </a:r>
            <a:r>
              <a:rPr lang="tr-TR" sz="1200" dirty="0" smtClean="0">
                <a:latin typeface="+mj-lt"/>
                <a:ea typeface="Times New Roman"/>
              </a:rPr>
              <a:t>, anti-</a:t>
            </a:r>
            <a:r>
              <a:rPr lang="tr-TR" sz="1200" dirty="0" err="1" smtClean="0">
                <a:latin typeface="+mj-lt"/>
                <a:ea typeface="Times New Roman"/>
              </a:rPr>
              <a:t>androgens</a:t>
            </a:r>
            <a:r>
              <a:rPr lang="tr-TR" sz="1200" dirty="0" smtClean="0">
                <a:latin typeface="+mj-lt"/>
                <a:ea typeface="Times New Roman"/>
              </a:rPr>
              <a:t>, </a:t>
            </a:r>
            <a:r>
              <a:rPr lang="tr-TR" sz="1200" dirty="0" err="1" smtClean="0">
                <a:latin typeface="+mj-lt"/>
                <a:ea typeface="Times New Roman"/>
              </a:rPr>
              <a:t>long</a:t>
            </a:r>
            <a:r>
              <a:rPr lang="tr-TR" sz="1200" dirty="0" smtClean="0">
                <a:latin typeface="+mj-lt"/>
                <a:ea typeface="Times New Roman"/>
              </a:rPr>
              <a:t>-</a:t>
            </a:r>
            <a:r>
              <a:rPr lang="tr-TR" sz="1200" dirty="0" err="1" smtClean="0">
                <a:latin typeface="+mj-lt"/>
                <a:ea typeface="Times New Roman"/>
              </a:rPr>
              <a:t>term</a:t>
            </a:r>
            <a:r>
              <a:rPr lang="tr-TR" sz="1200" dirty="0" smtClean="0">
                <a:latin typeface="+mj-lt"/>
                <a:ea typeface="Times New Roman"/>
              </a:rPr>
              <a:t>-</a:t>
            </a:r>
            <a:r>
              <a:rPr lang="tr-TR" sz="1200" dirty="0" err="1" smtClean="0">
                <a:latin typeface="+mj-lt"/>
                <a:ea typeface="Times New Roman"/>
              </a:rPr>
              <a:t>release</a:t>
            </a:r>
            <a:r>
              <a:rPr lang="tr-TR" sz="1200" dirty="0" smtClean="0">
                <a:latin typeface="+mj-lt"/>
                <a:ea typeface="Times New Roman"/>
              </a:rPr>
              <a:t> </a:t>
            </a:r>
            <a:r>
              <a:rPr lang="tr-TR" sz="1200" dirty="0" err="1" smtClean="0">
                <a:latin typeface="+mj-lt"/>
                <a:ea typeface="Times New Roman"/>
              </a:rPr>
              <a:t>GnRH</a:t>
            </a:r>
            <a:r>
              <a:rPr lang="tr-TR" sz="1200" dirty="0" smtClean="0">
                <a:latin typeface="+mj-lt"/>
                <a:ea typeface="Times New Roman"/>
              </a:rPr>
              <a:t> </a:t>
            </a:r>
            <a:r>
              <a:rPr lang="tr-TR" sz="1200" dirty="0" err="1" smtClean="0">
                <a:latin typeface="+mj-lt"/>
                <a:ea typeface="Times New Roman"/>
              </a:rPr>
              <a:t>agonists</a:t>
            </a:r>
            <a:r>
              <a:rPr lang="tr-TR" sz="1200" dirty="0" smtClean="0">
                <a:latin typeface="+mj-lt"/>
                <a:ea typeface="Times New Roman"/>
              </a:rPr>
              <a:t> </a:t>
            </a:r>
            <a:r>
              <a:rPr lang="tr-TR" sz="1200" dirty="0" err="1" smtClean="0">
                <a:latin typeface="+mj-lt"/>
                <a:ea typeface="Times New Roman"/>
              </a:rPr>
              <a:t>and</a:t>
            </a:r>
            <a:r>
              <a:rPr lang="tr-TR" sz="1200" dirty="0" smtClean="0">
                <a:latin typeface="+mj-lt"/>
                <a:ea typeface="Times New Roman"/>
              </a:rPr>
              <a:t> anti-</a:t>
            </a:r>
            <a:r>
              <a:rPr lang="tr-TR" sz="1200" dirty="0" err="1" smtClean="0">
                <a:latin typeface="+mj-lt"/>
                <a:ea typeface="Times New Roman"/>
              </a:rPr>
              <a:t>estrogens</a:t>
            </a:r>
            <a:r>
              <a:rPr lang="tr-TR" sz="1200" dirty="0" smtClean="0">
                <a:latin typeface="+mj-lt"/>
                <a:ea typeface="Times New Roman"/>
              </a:rPr>
              <a:t> in canine </a:t>
            </a:r>
            <a:r>
              <a:rPr lang="tr-TR" sz="1200" dirty="0" err="1" smtClean="0">
                <a:latin typeface="+mj-lt"/>
                <a:ea typeface="Times New Roman"/>
              </a:rPr>
              <a:t>reproduction</a:t>
            </a:r>
            <a:r>
              <a:rPr lang="tr-TR" sz="1200" dirty="0" smtClean="0">
                <a:latin typeface="+mj-lt"/>
                <a:ea typeface="Times New Roman"/>
              </a:rPr>
              <a:t>: A </a:t>
            </a:r>
            <a:r>
              <a:rPr lang="tr-TR" sz="1200" dirty="0" err="1" smtClean="0">
                <a:latin typeface="+mj-lt"/>
                <a:ea typeface="Times New Roman"/>
              </a:rPr>
              <a:t>review</a:t>
            </a:r>
            <a:r>
              <a:rPr lang="tr-TR" sz="1200" dirty="0" smtClean="0">
                <a:latin typeface="+mj-lt"/>
                <a:ea typeface="Times New Roman"/>
              </a:rPr>
              <a:t>. </a:t>
            </a:r>
            <a:r>
              <a:rPr lang="tr-TR" sz="1200" dirty="0" err="1" smtClean="0">
                <a:latin typeface="+mj-lt"/>
                <a:ea typeface="Times New Roman"/>
              </a:rPr>
              <a:t>Theriogenology</a:t>
            </a:r>
            <a:r>
              <a:rPr lang="tr-TR" sz="1200" dirty="0" smtClean="0">
                <a:latin typeface="+mj-lt"/>
                <a:ea typeface="Times New Roman"/>
              </a:rPr>
              <a:t>, 66: 1560-1567.</a:t>
            </a:r>
          </a:p>
          <a:p>
            <a:pPr algn="just">
              <a:spcAft>
                <a:spcPts val="0"/>
              </a:spcAft>
            </a:pPr>
            <a:endParaRPr lang="tr-TR" sz="1200" dirty="0" smtClean="0">
              <a:latin typeface="+mj-lt"/>
              <a:ea typeface="Times New Roman"/>
            </a:endParaRPr>
          </a:p>
          <a:p>
            <a:pPr algn="just"/>
            <a:r>
              <a:rPr lang="en-US" sz="1200" dirty="0" smtClean="0">
                <a:latin typeface="+mj-lt"/>
                <a:ea typeface="Times New Roman"/>
              </a:rPr>
              <a:t>JOHNSTON, S.D., KUSTRITZ, V.R., OLSON, P.N.S. (2001). </a:t>
            </a:r>
            <a:r>
              <a:rPr lang="en-US" sz="1200" dirty="0" err="1" smtClean="0">
                <a:latin typeface="+mj-lt"/>
                <a:ea typeface="Times New Roman"/>
              </a:rPr>
              <a:t>Precvention</a:t>
            </a:r>
            <a:r>
              <a:rPr lang="en-US" sz="1200" dirty="0" smtClean="0">
                <a:latin typeface="+mj-lt"/>
                <a:ea typeface="Times New Roman"/>
              </a:rPr>
              <a:t> and termination of</a:t>
            </a:r>
            <a:r>
              <a:rPr lang="tr-TR" sz="1200" dirty="0" smtClean="0">
                <a:latin typeface="+mj-lt"/>
                <a:ea typeface="Times New Roman"/>
              </a:rPr>
              <a:t> </a:t>
            </a:r>
            <a:r>
              <a:rPr lang="en-US" sz="1200" dirty="0" smtClean="0">
                <a:latin typeface="+mj-lt"/>
                <a:ea typeface="Times New Roman"/>
              </a:rPr>
              <a:t>canine pregnancy. In: Canine and Feline </a:t>
            </a:r>
            <a:r>
              <a:rPr lang="en-US" sz="1200" dirty="0" err="1" smtClean="0">
                <a:latin typeface="+mj-lt"/>
                <a:ea typeface="Times New Roman"/>
              </a:rPr>
              <a:t>Theriogenology</a:t>
            </a:r>
            <a:r>
              <a:rPr lang="en-US" sz="1200" dirty="0" smtClean="0">
                <a:latin typeface="+mj-lt"/>
                <a:ea typeface="Times New Roman"/>
              </a:rPr>
              <a:t>., </a:t>
            </a:r>
            <a:r>
              <a:rPr lang="en-US" sz="1200" dirty="0" err="1" smtClean="0">
                <a:latin typeface="+mj-lt"/>
                <a:ea typeface="Times New Roman"/>
              </a:rPr>
              <a:t>Philedelphia</a:t>
            </a:r>
            <a:r>
              <a:rPr lang="en-US" sz="1200" dirty="0" smtClean="0">
                <a:latin typeface="+mj-lt"/>
                <a:ea typeface="Times New Roman"/>
              </a:rPr>
              <a:t>, WB </a:t>
            </a:r>
            <a:r>
              <a:rPr lang="en-US" sz="1200" dirty="0" err="1" smtClean="0">
                <a:latin typeface="+mj-lt"/>
                <a:ea typeface="Times New Roman"/>
              </a:rPr>
              <a:t>SaundersCompany</a:t>
            </a:r>
            <a:r>
              <a:rPr lang="en-US" sz="1200" dirty="0" smtClean="0">
                <a:latin typeface="+mj-lt"/>
                <a:ea typeface="Times New Roman"/>
              </a:rPr>
              <a:t>, p.:168-192</a:t>
            </a:r>
            <a:endParaRPr lang="tr-TR" sz="1200" dirty="0" smtClean="0">
              <a:latin typeface="+mj-lt"/>
              <a:ea typeface="Times New Roman"/>
            </a:endParaRPr>
          </a:p>
          <a:p>
            <a:pPr algn="just">
              <a:spcAft>
                <a:spcPts val="0"/>
              </a:spcAft>
            </a:pPr>
            <a:r>
              <a:rPr lang="tr-TR" sz="1200" dirty="0" smtClean="0">
                <a:latin typeface="+mj-lt"/>
                <a:ea typeface="Times New Roman"/>
              </a:rPr>
              <a:t> </a:t>
            </a:r>
          </a:p>
          <a:p>
            <a:pPr algn="just">
              <a:spcAft>
                <a:spcPts val="0"/>
              </a:spcAft>
            </a:pPr>
            <a:r>
              <a:rPr lang="tr-TR" sz="1200" dirty="0" err="1" smtClean="0">
                <a:latin typeface="+mj-lt"/>
                <a:ea typeface="Times New Roman"/>
              </a:rPr>
              <a:t>Salamonsen</a:t>
            </a:r>
            <a:r>
              <a:rPr lang="tr-TR" sz="1200" dirty="0" smtClean="0">
                <a:latin typeface="+mj-lt"/>
                <a:ea typeface="Times New Roman"/>
              </a:rPr>
              <a:t> LA, </a:t>
            </a:r>
            <a:r>
              <a:rPr lang="tr-TR" sz="1200" dirty="0" err="1" smtClean="0">
                <a:latin typeface="+mj-lt"/>
                <a:ea typeface="Times New Roman"/>
              </a:rPr>
              <a:t>Findlay</a:t>
            </a:r>
            <a:r>
              <a:rPr lang="tr-TR" sz="1200" dirty="0" smtClean="0">
                <a:latin typeface="+mj-lt"/>
                <a:ea typeface="Times New Roman"/>
              </a:rPr>
              <a:t> JK. (1990). </a:t>
            </a:r>
            <a:r>
              <a:rPr lang="tr-TR" sz="1200" dirty="0" err="1" smtClean="0">
                <a:latin typeface="+mj-lt"/>
                <a:ea typeface="Times New Roman"/>
              </a:rPr>
              <a:t>Regulation</a:t>
            </a:r>
            <a:r>
              <a:rPr lang="tr-TR" sz="1200" dirty="0" smtClean="0">
                <a:latin typeface="+mj-lt"/>
                <a:ea typeface="Times New Roman"/>
              </a:rPr>
              <a:t> of </a:t>
            </a:r>
            <a:r>
              <a:rPr lang="tr-TR" sz="1200" dirty="0" err="1" smtClean="0">
                <a:latin typeface="+mj-lt"/>
                <a:ea typeface="Times New Roman"/>
              </a:rPr>
              <a:t>endometrial</a:t>
            </a:r>
            <a:r>
              <a:rPr lang="tr-TR" sz="1200" dirty="0" smtClean="0">
                <a:latin typeface="+mj-lt"/>
                <a:ea typeface="Times New Roman"/>
              </a:rPr>
              <a:t> </a:t>
            </a:r>
            <a:r>
              <a:rPr lang="tr-TR" sz="1200" dirty="0" err="1" smtClean="0">
                <a:latin typeface="+mj-lt"/>
                <a:ea typeface="Times New Roman"/>
              </a:rPr>
              <a:t>prostaglandins</a:t>
            </a:r>
            <a:r>
              <a:rPr lang="tr-TR" sz="1200" dirty="0" smtClean="0">
                <a:latin typeface="+mj-lt"/>
                <a:ea typeface="Times New Roman"/>
              </a:rPr>
              <a:t> </a:t>
            </a:r>
            <a:r>
              <a:rPr lang="tr-TR" sz="1200" dirty="0" err="1" smtClean="0">
                <a:latin typeface="+mj-lt"/>
                <a:ea typeface="Times New Roman"/>
              </a:rPr>
              <a:t>during</a:t>
            </a:r>
            <a:r>
              <a:rPr lang="tr-TR" sz="1200" dirty="0" smtClean="0">
                <a:latin typeface="+mj-lt"/>
                <a:ea typeface="Times New Roman"/>
              </a:rPr>
              <a:t> </a:t>
            </a:r>
            <a:r>
              <a:rPr lang="tr-TR" sz="1200" dirty="0" err="1" smtClean="0">
                <a:latin typeface="+mj-lt"/>
                <a:ea typeface="Times New Roman"/>
              </a:rPr>
              <a:t>the</a:t>
            </a:r>
            <a:r>
              <a:rPr lang="tr-TR" sz="1200" dirty="0" smtClean="0">
                <a:latin typeface="+mj-lt"/>
                <a:ea typeface="Times New Roman"/>
              </a:rPr>
              <a:t> </a:t>
            </a:r>
            <a:r>
              <a:rPr lang="tr-TR" sz="1200" dirty="0" err="1" smtClean="0">
                <a:latin typeface="+mj-lt"/>
                <a:ea typeface="Times New Roman"/>
              </a:rPr>
              <a:t>menstrual</a:t>
            </a:r>
            <a:r>
              <a:rPr lang="tr-TR" sz="1200" dirty="0" smtClean="0">
                <a:latin typeface="+mj-lt"/>
                <a:ea typeface="Times New Roman"/>
              </a:rPr>
              <a:t> </a:t>
            </a:r>
            <a:r>
              <a:rPr lang="tr-TR" sz="1200" dirty="0" err="1" smtClean="0">
                <a:latin typeface="+mj-lt"/>
                <a:ea typeface="Times New Roman"/>
              </a:rPr>
              <a:t>cycle</a:t>
            </a:r>
            <a:r>
              <a:rPr lang="tr-TR" sz="1200" dirty="0" smtClean="0">
                <a:latin typeface="+mj-lt"/>
                <a:ea typeface="Times New Roman"/>
              </a:rPr>
              <a:t> </a:t>
            </a:r>
            <a:r>
              <a:rPr lang="tr-TR" sz="1200" dirty="0" err="1" smtClean="0">
                <a:latin typeface="+mj-lt"/>
                <a:ea typeface="Times New Roman"/>
              </a:rPr>
              <a:t>and</a:t>
            </a:r>
            <a:r>
              <a:rPr lang="tr-TR" sz="1200" dirty="0" smtClean="0">
                <a:latin typeface="+mj-lt"/>
                <a:ea typeface="Times New Roman"/>
              </a:rPr>
              <a:t> in </a:t>
            </a:r>
            <a:r>
              <a:rPr lang="tr-TR" sz="1200" dirty="0" err="1" smtClean="0">
                <a:latin typeface="+mj-lt"/>
                <a:ea typeface="Times New Roman"/>
              </a:rPr>
              <a:t>early</a:t>
            </a:r>
            <a:r>
              <a:rPr lang="tr-TR" sz="1200" dirty="0" smtClean="0">
                <a:latin typeface="+mj-lt"/>
                <a:ea typeface="Times New Roman"/>
              </a:rPr>
              <a:t> </a:t>
            </a:r>
            <a:r>
              <a:rPr lang="tr-TR" sz="1200" dirty="0" err="1" smtClean="0">
                <a:latin typeface="+mj-lt"/>
                <a:ea typeface="Times New Roman"/>
              </a:rPr>
              <a:t>pregnancy</a:t>
            </a:r>
            <a:r>
              <a:rPr lang="tr-TR" sz="1200" dirty="0" smtClean="0">
                <a:latin typeface="+mj-lt"/>
                <a:ea typeface="Times New Roman"/>
              </a:rPr>
              <a:t>. </a:t>
            </a:r>
            <a:r>
              <a:rPr lang="tr-TR" sz="1200" dirty="0" err="1" smtClean="0">
                <a:latin typeface="+mj-lt"/>
                <a:ea typeface="Times New Roman"/>
              </a:rPr>
              <a:t>Reprod</a:t>
            </a:r>
            <a:r>
              <a:rPr lang="tr-TR" sz="1200" dirty="0" smtClean="0">
                <a:latin typeface="+mj-lt"/>
                <a:ea typeface="Times New Roman"/>
              </a:rPr>
              <a:t> </a:t>
            </a:r>
            <a:r>
              <a:rPr lang="tr-TR" sz="1200" dirty="0" err="1" smtClean="0">
                <a:latin typeface="+mj-lt"/>
                <a:ea typeface="Times New Roman"/>
              </a:rPr>
              <a:t>Fertil</a:t>
            </a:r>
            <a:r>
              <a:rPr lang="tr-TR" sz="1200" dirty="0" smtClean="0">
                <a:latin typeface="+mj-lt"/>
                <a:ea typeface="Times New Roman"/>
              </a:rPr>
              <a:t> Dev., 2 (5):443-457.</a:t>
            </a:r>
          </a:p>
          <a:p>
            <a:pPr algn="just">
              <a:spcAft>
                <a:spcPts val="0"/>
              </a:spcAft>
            </a:pPr>
            <a:r>
              <a:rPr lang="tr-TR" sz="1200" dirty="0" smtClean="0">
                <a:latin typeface="+mj-lt"/>
                <a:ea typeface="Calibri"/>
              </a:rPr>
              <a:t> </a:t>
            </a:r>
            <a:endParaRPr lang="tr-TR" sz="1200" dirty="0" smtClean="0">
              <a:latin typeface="+mj-lt"/>
              <a:ea typeface="Times New Roman"/>
            </a:endParaRPr>
          </a:p>
          <a:p>
            <a:pPr algn="just">
              <a:spcAft>
                <a:spcPts val="0"/>
              </a:spcAft>
            </a:pPr>
            <a:r>
              <a:rPr lang="tr-TR" sz="1200" dirty="0" err="1" smtClean="0">
                <a:latin typeface="+mj-lt"/>
                <a:ea typeface="Calibri"/>
              </a:rPr>
              <a:t>Zambelli</a:t>
            </a:r>
            <a:r>
              <a:rPr lang="tr-TR" sz="1200" dirty="0" smtClean="0">
                <a:latin typeface="+mj-lt"/>
                <a:ea typeface="Calibri"/>
              </a:rPr>
              <a:t>, D., </a:t>
            </a:r>
            <a:r>
              <a:rPr lang="tr-TR" sz="1200" dirty="0" err="1" smtClean="0">
                <a:latin typeface="+mj-lt"/>
                <a:ea typeface="Calibri"/>
              </a:rPr>
              <a:t>Castagnetti</a:t>
            </a:r>
            <a:r>
              <a:rPr lang="tr-TR" sz="1200" dirty="0" smtClean="0">
                <a:latin typeface="+mj-lt"/>
                <a:ea typeface="Calibri"/>
              </a:rPr>
              <a:t>, C., </a:t>
            </a:r>
            <a:r>
              <a:rPr lang="tr-TR" sz="1200" dirty="0" err="1" smtClean="0">
                <a:latin typeface="+mj-lt"/>
                <a:ea typeface="Calibri"/>
              </a:rPr>
              <a:t>Belluzzi</a:t>
            </a:r>
            <a:r>
              <a:rPr lang="tr-TR" sz="1200" dirty="0" smtClean="0">
                <a:latin typeface="+mj-lt"/>
                <a:ea typeface="Calibri"/>
              </a:rPr>
              <a:t>, S., </a:t>
            </a:r>
            <a:r>
              <a:rPr lang="tr-TR" sz="1200" dirty="0" err="1" smtClean="0">
                <a:latin typeface="+mj-lt"/>
                <a:ea typeface="Calibri"/>
              </a:rPr>
              <a:t>Bassi</a:t>
            </a:r>
            <a:r>
              <a:rPr lang="tr-TR" sz="1200" dirty="0" smtClean="0">
                <a:latin typeface="+mj-lt"/>
                <a:ea typeface="Calibri"/>
              </a:rPr>
              <a:t>, S. (2002). </a:t>
            </a:r>
            <a:r>
              <a:rPr lang="tr-TR" sz="1200" dirty="0" err="1" smtClean="0">
                <a:latin typeface="+mj-lt"/>
                <a:ea typeface="Calibri"/>
              </a:rPr>
              <a:t>Correlation</a:t>
            </a:r>
            <a:r>
              <a:rPr lang="tr-TR" sz="1200" dirty="0" smtClean="0">
                <a:latin typeface="+mj-lt"/>
                <a:ea typeface="Calibri"/>
              </a:rPr>
              <a:t> </a:t>
            </a:r>
            <a:r>
              <a:rPr lang="tr-TR" sz="1200" dirty="0" err="1" smtClean="0">
                <a:latin typeface="+mj-lt"/>
                <a:ea typeface="Calibri"/>
              </a:rPr>
              <a:t>between</a:t>
            </a:r>
            <a:r>
              <a:rPr lang="tr-TR" sz="1200" dirty="0" smtClean="0">
                <a:latin typeface="+mj-lt"/>
                <a:ea typeface="Calibri"/>
              </a:rPr>
              <a:t> </a:t>
            </a:r>
            <a:r>
              <a:rPr lang="tr-TR" sz="1200" dirty="0" err="1" smtClean="0">
                <a:latin typeface="+mj-lt"/>
                <a:ea typeface="Calibri"/>
              </a:rPr>
              <a:t>the</a:t>
            </a:r>
            <a:r>
              <a:rPr lang="tr-TR" sz="1200" dirty="0" smtClean="0">
                <a:latin typeface="+mj-lt"/>
                <a:ea typeface="Calibri"/>
              </a:rPr>
              <a:t> </a:t>
            </a:r>
            <a:r>
              <a:rPr lang="tr-TR" sz="1200" dirty="0" err="1" smtClean="0">
                <a:latin typeface="+mj-lt"/>
                <a:ea typeface="Calibri"/>
              </a:rPr>
              <a:t>age</a:t>
            </a:r>
            <a:r>
              <a:rPr lang="tr-TR" sz="1200" dirty="0" smtClean="0">
                <a:latin typeface="+mj-lt"/>
                <a:ea typeface="Calibri"/>
              </a:rPr>
              <a:t> of </a:t>
            </a:r>
            <a:r>
              <a:rPr lang="tr-TR" sz="1200" dirty="0" err="1" smtClean="0">
                <a:latin typeface="+mj-lt"/>
                <a:ea typeface="Calibri"/>
              </a:rPr>
              <a:t>the</a:t>
            </a:r>
            <a:r>
              <a:rPr lang="tr-TR" sz="1200" dirty="0" smtClean="0">
                <a:latin typeface="+mj-lt"/>
                <a:ea typeface="Calibri"/>
              </a:rPr>
              <a:t> </a:t>
            </a:r>
            <a:r>
              <a:rPr lang="tr-TR" sz="1200" dirty="0" err="1" smtClean="0">
                <a:latin typeface="+mj-lt"/>
                <a:ea typeface="Calibri"/>
              </a:rPr>
              <a:t>conceptus</a:t>
            </a:r>
            <a:r>
              <a:rPr lang="tr-TR" sz="1200" dirty="0" smtClean="0">
                <a:latin typeface="+mj-lt"/>
                <a:ea typeface="Calibri"/>
              </a:rPr>
              <a:t> </a:t>
            </a:r>
            <a:r>
              <a:rPr lang="tr-TR" sz="1200" dirty="0" err="1" smtClean="0">
                <a:latin typeface="+mj-lt"/>
                <a:ea typeface="Calibri"/>
              </a:rPr>
              <a:t>and</a:t>
            </a:r>
            <a:r>
              <a:rPr lang="tr-TR" sz="1200" dirty="0" smtClean="0">
                <a:latin typeface="+mj-lt"/>
                <a:ea typeface="Calibri"/>
              </a:rPr>
              <a:t> </a:t>
            </a:r>
            <a:r>
              <a:rPr lang="tr-TR" sz="1200" dirty="0" err="1" smtClean="0">
                <a:latin typeface="+mj-lt"/>
                <a:ea typeface="Calibri"/>
              </a:rPr>
              <a:t>various</a:t>
            </a:r>
            <a:r>
              <a:rPr lang="tr-TR" sz="1200" dirty="0" smtClean="0">
                <a:latin typeface="+mj-lt"/>
                <a:ea typeface="Calibri"/>
              </a:rPr>
              <a:t> </a:t>
            </a:r>
            <a:r>
              <a:rPr lang="tr-TR" sz="1200" dirty="0" err="1" smtClean="0">
                <a:latin typeface="+mj-lt"/>
                <a:ea typeface="Calibri"/>
              </a:rPr>
              <a:t>ultrasonographic</a:t>
            </a:r>
            <a:r>
              <a:rPr lang="tr-TR" sz="1200" dirty="0" smtClean="0">
                <a:latin typeface="+mj-lt"/>
                <a:ea typeface="Calibri"/>
              </a:rPr>
              <a:t> </a:t>
            </a:r>
            <a:r>
              <a:rPr lang="tr-TR" sz="1200" dirty="0" err="1" smtClean="0">
                <a:latin typeface="+mj-lt"/>
                <a:ea typeface="Calibri"/>
              </a:rPr>
              <a:t>measurements</a:t>
            </a:r>
            <a:r>
              <a:rPr lang="tr-TR" sz="1200" dirty="0" smtClean="0">
                <a:latin typeface="+mj-lt"/>
                <a:ea typeface="Calibri"/>
              </a:rPr>
              <a:t> </a:t>
            </a:r>
            <a:r>
              <a:rPr lang="tr-TR" sz="1200" dirty="0" err="1" smtClean="0">
                <a:latin typeface="+mj-lt"/>
                <a:ea typeface="Calibri"/>
              </a:rPr>
              <a:t>during</a:t>
            </a:r>
            <a:r>
              <a:rPr lang="tr-TR" sz="1200" dirty="0" smtClean="0">
                <a:latin typeface="+mj-lt"/>
                <a:ea typeface="Calibri"/>
              </a:rPr>
              <a:t> </a:t>
            </a:r>
            <a:r>
              <a:rPr lang="tr-TR" sz="1200" dirty="0" err="1" smtClean="0">
                <a:latin typeface="+mj-lt"/>
                <a:ea typeface="Calibri"/>
              </a:rPr>
              <a:t>the</a:t>
            </a:r>
            <a:r>
              <a:rPr lang="tr-TR" sz="1200" dirty="0" smtClean="0">
                <a:latin typeface="+mj-lt"/>
                <a:ea typeface="Calibri"/>
              </a:rPr>
              <a:t> </a:t>
            </a:r>
            <a:r>
              <a:rPr lang="tr-TR" sz="1200" dirty="0" err="1" smtClean="0">
                <a:latin typeface="+mj-lt"/>
                <a:ea typeface="Calibri"/>
              </a:rPr>
              <a:t>first</a:t>
            </a:r>
            <a:r>
              <a:rPr lang="tr-TR" sz="1200" dirty="0" smtClean="0">
                <a:latin typeface="+mj-lt"/>
                <a:ea typeface="Calibri"/>
              </a:rPr>
              <a:t> 30 </a:t>
            </a:r>
            <a:r>
              <a:rPr lang="tr-TR" sz="1200" dirty="0" err="1" smtClean="0">
                <a:latin typeface="+mj-lt"/>
                <a:ea typeface="Calibri"/>
              </a:rPr>
              <a:t>days</a:t>
            </a:r>
            <a:r>
              <a:rPr lang="tr-TR" sz="1200" dirty="0" smtClean="0">
                <a:latin typeface="+mj-lt"/>
                <a:ea typeface="Calibri"/>
              </a:rPr>
              <a:t> of </a:t>
            </a:r>
            <a:r>
              <a:rPr lang="tr-TR" sz="1200" dirty="0" err="1" smtClean="0">
                <a:latin typeface="+mj-lt"/>
                <a:ea typeface="Calibri"/>
              </a:rPr>
              <a:t>pregnancy</a:t>
            </a:r>
            <a:r>
              <a:rPr lang="tr-TR" sz="1200" dirty="0" smtClean="0">
                <a:latin typeface="+mj-lt"/>
                <a:ea typeface="Calibri"/>
              </a:rPr>
              <a:t> in </a:t>
            </a:r>
            <a:r>
              <a:rPr lang="tr-TR" sz="1200" dirty="0" err="1" smtClean="0">
                <a:latin typeface="+mj-lt"/>
                <a:ea typeface="Calibri"/>
              </a:rPr>
              <a:t>domestic</a:t>
            </a:r>
            <a:r>
              <a:rPr lang="tr-TR" sz="1200" dirty="0" smtClean="0">
                <a:latin typeface="+mj-lt"/>
                <a:ea typeface="Calibri"/>
              </a:rPr>
              <a:t> </a:t>
            </a:r>
            <a:r>
              <a:rPr lang="tr-TR" sz="1200" dirty="0" err="1" smtClean="0">
                <a:latin typeface="+mj-lt"/>
                <a:ea typeface="Calibri"/>
              </a:rPr>
              <a:t>cats</a:t>
            </a:r>
            <a:r>
              <a:rPr lang="tr-TR" sz="1200" dirty="0" smtClean="0">
                <a:latin typeface="+mj-lt"/>
                <a:ea typeface="Calibri"/>
              </a:rPr>
              <a:t> (</a:t>
            </a:r>
            <a:r>
              <a:rPr lang="tr-TR" sz="1200" dirty="0" err="1" smtClean="0">
                <a:latin typeface="+mj-lt"/>
                <a:ea typeface="Calibri"/>
              </a:rPr>
              <a:t>Felis</a:t>
            </a:r>
            <a:r>
              <a:rPr lang="tr-TR" sz="1200" dirty="0" smtClean="0">
                <a:latin typeface="+mj-lt"/>
                <a:ea typeface="Calibri"/>
              </a:rPr>
              <a:t> </a:t>
            </a:r>
            <a:r>
              <a:rPr lang="tr-TR" sz="1200" dirty="0" err="1" smtClean="0">
                <a:latin typeface="+mj-lt"/>
                <a:ea typeface="Calibri"/>
              </a:rPr>
              <a:t>catus</a:t>
            </a:r>
            <a:r>
              <a:rPr lang="tr-TR" sz="1200" dirty="0" smtClean="0">
                <a:latin typeface="+mj-lt"/>
                <a:ea typeface="Calibri"/>
              </a:rPr>
              <a:t>). </a:t>
            </a:r>
            <a:r>
              <a:rPr lang="tr-TR" sz="1200" dirty="0" err="1" smtClean="0">
                <a:latin typeface="+mj-lt"/>
                <a:ea typeface="Calibri"/>
              </a:rPr>
              <a:t>Theriogenology</a:t>
            </a:r>
            <a:r>
              <a:rPr lang="tr-TR" sz="1200" dirty="0" smtClean="0">
                <a:latin typeface="+mj-lt"/>
                <a:ea typeface="Calibri"/>
              </a:rPr>
              <a:t>, May; 57(8): 1981-1987.</a:t>
            </a:r>
            <a:endParaRPr lang="tr-TR" sz="1200" dirty="0" smtClean="0">
              <a:latin typeface="+mj-lt"/>
              <a:ea typeface="Times New Roman"/>
            </a:endParaRPr>
          </a:p>
          <a:p>
            <a:pPr algn="just"/>
            <a:endParaRPr lang="tr-TR" sz="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latin typeface="+mj-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2879304" y="5934670"/>
            <a:ext cx="6264696" cy="923330"/>
          </a:xfrm>
          <a:prstGeom prst="rect">
            <a:avLst/>
          </a:prstGeom>
          <a:noFill/>
        </p:spPr>
        <p:txBody>
          <a:bodyPr wrap="square" rtlCol="0">
            <a:spAutoFit/>
          </a:bodyPr>
          <a:lstStyle/>
          <a:p>
            <a:pPr algn="r"/>
            <a:r>
              <a:rPr lang="tr-TR" sz="5400" dirty="0" err="1" smtClean="0">
                <a:solidFill>
                  <a:schemeClr val="bg2"/>
                </a:solidFill>
                <a:latin typeface="+mj-lt"/>
              </a:rPr>
              <a:t>Thank</a:t>
            </a:r>
            <a:r>
              <a:rPr lang="tr-TR" sz="5400" dirty="0" smtClean="0">
                <a:solidFill>
                  <a:schemeClr val="bg2"/>
                </a:solidFill>
                <a:latin typeface="+mj-lt"/>
              </a:rPr>
              <a:t> </a:t>
            </a:r>
            <a:r>
              <a:rPr lang="tr-TR" sz="5400" dirty="0" err="1" smtClean="0">
                <a:solidFill>
                  <a:schemeClr val="bg2"/>
                </a:solidFill>
                <a:latin typeface="+mj-lt"/>
              </a:rPr>
              <a:t>you</a:t>
            </a:r>
            <a:r>
              <a:rPr lang="tr-TR" sz="5400" dirty="0" smtClean="0">
                <a:solidFill>
                  <a:schemeClr val="bg2"/>
                </a:solidFill>
                <a:latin typeface="+mj-lt"/>
              </a:rPr>
              <a:t>…</a:t>
            </a:r>
            <a:endParaRPr lang="tr-TR" sz="5400" dirty="0">
              <a:solidFill>
                <a:schemeClr val="bg2"/>
              </a:solidFill>
              <a:latin typeface="+mj-lt"/>
            </a:endParaRPr>
          </a:p>
        </p:txBody>
      </p:sp>
      <p:sp>
        <p:nvSpPr>
          <p:cNvPr id="6" name="5 Slayt Numarası Yer Tutucusu"/>
          <p:cNvSpPr>
            <a:spLocks noGrp="1"/>
          </p:cNvSpPr>
          <p:nvPr>
            <p:ph type="sldNum" sz="quarter" idx="12"/>
          </p:nvPr>
        </p:nvSpPr>
        <p:spPr/>
        <p:txBody>
          <a:bodyPr/>
          <a:lstStyle/>
          <a:p>
            <a:fld id="{95FB6149-6B03-4EA5-A314-FDF65F495461}" type="slidenum">
              <a:rPr lang="tr-TR" smtClean="0"/>
              <a:pPr/>
              <a:t>21</a:t>
            </a:fld>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764704"/>
            <a:ext cx="8640960" cy="792088"/>
          </a:xfrm>
        </p:spPr>
        <p:txBody>
          <a:bodyPr>
            <a:normAutofit/>
          </a:bodyPr>
          <a:lstStyle/>
          <a:p>
            <a:pPr algn="ctr"/>
            <a:r>
              <a:rPr lang="tr-TR" sz="4400" dirty="0" err="1" smtClean="0"/>
              <a:t>Unwanted</a:t>
            </a:r>
            <a:r>
              <a:rPr lang="tr-TR" sz="4400" dirty="0" smtClean="0"/>
              <a:t> </a:t>
            </a:r>
            <a:r>
              <a:rPr lang="tr-TR" sz="4400" dirty="0" err="1" smtClean="0"/>
              <a:t>preganancy</a:t>
            </a:r>
            <a:r>
              <a:rPr lang="tr-TR" sz="4400" dirty="0" smtClean="0"/>
              <a:t> in </a:t>
            </a:r>
            <a:r>
              <a:rPr lang="tr-TR" sz="4400" dirty="0" err="1" smtClean="0"/>
              <a:t>the</a:t>
            </a:r>
            <a:r>
              <a:rPr lang="tr-TR" sz="4400" dirty="0" smtClean="0"/>
              <a:t> </a:t>
            </a:r>
            <a:r>
              <a:rPr lang="tr-TR" sz="4400" dirty="0" err="1" smtClean="0"/>
              <a:t>cat</a:t>
            </a:r>
            <a:r>
              <a:rPr lang="tr-TR" sz="4400" dirty="0" smtClean="0"/>
              <a:t> </a:t>
            </a:r>
            <a:endParaRPr lang="tr-TR" sz="4400" dirty="0"/>
          </a:p>
        </p:txBody>
      </p:sp>
      <p:sp>
        <p:nvSpPr>
          <p:cNvPr id="3" name="2 İçerik Yer Tutucusu"/>
          <p:cNvSpPr>
            <a:spLocks noGrp="1"/>
          </p:cNvSpPr>
          <p:nvPr>
            <p:ph idx="1"/>
          </p:nvPr>
        </p:nvSpPr>
        <p:spPr>
          <a:xfrm>
            <a:off x="251520" y="1772816"/>
            <a:ext cx="8712968" cy="4551784"/>
          </a:xfrm>
        </p:spPr>
        <p:txBody>
          <a:bodyPr>
            <a:normAutofit/>
          </a:bodyPr>
          <a:lstStyle/>
          <a:p>
            <a:pPr>
              <a:buNone/>
            </a:pPr>
            <a:endParaRPr lang="tr-TR" dirty="0" smtClean="0">
              <a:latin typeface="+mj-lt"/>
            </a:endParaRPr>
          </a:p>
          <a:p>
            <a:endParaRPr lang="tr-TR" dirty="0"/>
          </a:p>
        </p:txBody>
      </p:sp>
      <p:sp>
        <p:nvSpPr>
          <p:cNvPr id="4" name="3 Slayt Numarası Yer Tutucusu"/>
          <p:cNvSpPr>
            <a:spLocks noGrp="1"/>
          </p:cNvSpPr>
          <p:nvPr>
            <p:ph type="sldNum" sz="quarter" idx="12"/>
          </p:nvPr>
        </p:nvSpPr>
        <p:spPr/>
        <p:txBody>
          <a:bodyPr/>
          <a:lstStyle/>
          <a:p>
            <a:fld id="{95FB6149-6B03-4EA5-A314-FDF65F495461}" type="slidenum">
              <a:rPr lang="tr-TR" smtClean="0">
                <a:latin typeface="+mj-lt"/>
              </a:rPr>
              <a:pPr/>
              <a:t>3</a:t>
            </a:fld>
            <a:endParaRPr lang="tr-TR" dirty="0">
              <a:latin typeface="+mj-lt"/>
            </a:endParaRPr>
          </a:p>
        </p:txBody>
      </p:sp>
      <p:sp>
        <p:nvSpPr>
          <p:cNvPr id="8" name="6 Altbilgi Yer Tutucusu"/>
          <p:cNvSpPr>
            <a:spLocks noGrp="1"/>
          </p:cNvSpPr>
          <p:nvPr>
            <p:ph type="ftr" sz="quarter" idx="11"/>
          </p:nvPr>
        </p:nvSpPr>
        <p:spPr>
          <a:xfrm>
            <a:off x="2667000" y="6356350"/>
            <a:ext cx="3352800" cy="365125"/>
          </a:xfrm>
        </p:spPr>
        <p:txBody>
          <a:bodyPr/>
          <a:lstStyle/>
          <a:p>
            <a:pPr algn="ctr"/>
            <a:endParaRPr lang="tr-TR" dirty="0">
              <a:latin typeface="+mj-lt"/>
            </a:endParaRPr>
          </a:p>
        </p:txBody>
      </p:sp>
      <p:pic>
        <p:nvPicPr>
          <p:cNvPr id="5" name="Resim 4"/>
          <p:cNvPicPr>
            <a:picLocks noChangeAspect="1"/>
          </p:cNvPicPr>
          <p:nvPr/>
        </p:nvPicPr>
        <p:blipFill>
          <a:blip r:embed="rId2"/>
          <a:stretch>
            <a:fillRect/>
          </a:stretch>
        </p:blipFill>
        <p:spPr>
          <a:xfrm>
            <a:off x="28135" y="1622003"/>
            <a:ext cx="7700898" cy="4766097"/>
          </a:xfrm>
          <a:prstGeom prst="rect">
            <a:avLst/>
          </a:prstGeom>
        </p:spPr>
      </p:pic>
      <p:pic>
        <p:nvPicPr>
          <p:cNvPr id="6" name="Resim 5"/>
          <p:cNvPicPr>
            <a:picLocks noChangeAspect="1"/>
          </p:cNvPicPr>
          <p:nvPr/>
        </p:nvPicPr>
        <p:blipFill>
          <a:blip r:embed="rId3"/>
          <a:stretch>
            <a:fillRect/>
          </a:stretch>
        </p:blipFill>
        <p:spPr>
          <a:xfrm>
            <a:off x="7729033" y="2513751"/>
            <a:ext cx="511385" cy="3890224"/>
          </a:xfrm>
          <a:prstGeom prst="rect">
            <a:avLst/>
          </a:prstGeom>
        </p:spPr>
      </p:pic>
      <p:pic>
        <p:nvPicPr>
          <p:cNvPr id="9" name="Resim 8"/>
          <p:cNvPicPr>
            <a:picLocks noChangeAspect="1"/>
          </p:cNvPicPr>
          <p:nvPr/>
        </p:nvPicPr>
        <p:blipFill>
          <a:blip r:embed="rId4"/>
          <a:stretch>
            <a:fillRect/>
          </a:stretch>
        </p:blipFill>
        <p:spPr>
          <a:xfrm>
            <a:off x="8240418" y="2539647"/>
            <a:ext cx="580054" cy="2880808"/>
          </a:xfrm>
          <a:prstGeom prst="rect">
            <a:avLst/>
          </a:prstGeom>
        </p:spPr>
      </p:pic>
      <p:sp>
        <p:nvSpPr>
          <p:cNvPr id="10" name="Metin kutusu 9"/>
          <p:cNvSpPr txBox="1"/>
          <p:nvPr/>
        </p:nvSpPr>
        <p:spPr>
          <a:xfrm>
            <a:off x="7924800" y="1772816"/>
            <a:ext cx="967381" cy="523220"/>
          </a:xfrm>
          <a:prstGeom prst="rect">
            <a:avLst/>
          </a:prstGeom>
          <a:noFill/>
        </p:spPr>
        <p:txBody>
          <a:bodyPr wrap="none" rtlCol="0">
            <a:spAutoFit/>
          </a:bodyPr>
          <a:lstStyle/>
          <a:p>
            <a:r>
              <a:rPr lang="tr-TR" sz="1400" dirty="0" smtClean="0"/>
              <a:t>Ortalama </a:t>
            </a:r>
          </a:p>
          <a:p>
            <a:r>
              <a:rPr lang="tr-TR" sz="1400" dirty="0" err="1" smtClean="0"/>
              <a:t>Prevalans</a:t>
            </a:r>
            <a:endParaRPr lang="en-GB" sz="1400" dirty="0"/>
          </a:p>
        </p:txBody>
      </p:sp>
    </p:spTree>
    <p:extLst>
      <p:ext uri="{BB962C8B-B14F-4D97-AF65-F5344CB8AC3E}">
        <p14:creationId xmlns:p14="http://schemas.microsoft.com/office/powerpoint/2010/main" val="2686928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764704"/>
            <a:ext cx="7200800" cy="5760640"/>
          </a:xfrm>
        </p:spPr>
      </p:pic>
      <p:sp>
        <p:nvSpPr>
          <p:cNvPr id="3" name="2 Slayt Numarası Yer Tutucusu"/>
          <p:cNvSpPr>
            <a:spLocks noGrp="1"/>
          </p:cNvSpPr>
          <p:nvPr>
            <p:ph type="sldNum" sz="quarter" idx="12"/>
          </p:nvPr>
        </p:nvSpPr>
        <p:spPr/>
        <p:txBody>
          <a:bodyPr/>
          <a:lstStyle/>
          <a:p>
            <a:fld id="{95FB6149-6B03-4EA5-A314-FDF65F495461}" type="slidenum">
              <a:rPr lang="tr-TR" smtClean="0">
                <a:latin typeface="+mj-lt"/>
              </a:rPr>
              <a:pPr/>
              <a:t>4</a:t>
            </a:fld>
            <a:endParaRPr lang="tr-TR" dirty="0">
              <a:latin typeface="+mj-lt"/>
            </a:endParaRPr>
          </a:p>
        </p:txBody>
      </p:sp>
      <p:sp>
        <p:nvSpPr>
          <p:cNvPr id="4" name="3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704088"/>
            <a:ext cx="8640960" cy="852704"/>
          </a:xfrm>
        </p:spPr>
        <p:txBody>
          <a:bodyPr>
            <a:noAutofit/>
          </a:bodyPr>
          <a:lstStyle/>
          <a:p>
            <a:pPr algn="ctr"/>
            <a:r>
              <a:rPr lang="tr-TR" sz="4000" dirty="0" err="1" smtClean="0"/>
              <a:t>Termination</a:t>
            </a:r>
            <a:r>
              <a:rPr lang="tr-TR" sz="4000" dirty="0" smtClean="0"/>
              <a:t> of </a:t>
            </a:r>
            <a:r>
              <a:rPr lang="tr-TR" sz="4000" dirty="0" err="1" smtClean="0"/>
              <a:t>Unwanted</a:t>
            </a:r>
            <a:r>
              <a:rPr lang="tr-TR" sz="4000" dirty="0" smtClean="0"/>
              <a:t> </a:t>
            </a:r>
            <a:r>
              <a:rPr lang="tr-TR" sz="4000" dirty="0" err="1" smtClean="0"/>
              <a:t>pregnancy</a:t>
            </a:r>
            <a:r>
              <a:rPr lang="tr-TR" sz="4000" dirty="0" smtClean="0"/>
              <a:t> in </a:t>
            </a:r>
            <a:r>
              <a:rPr lang="tr-TR" sz="4000" dirty="0" err="1" smtClean="0"/>
              <a:t>the</a:t>
            </a:r>
            <a:r>
              <a:rPr lang="tr-TR" sz="4000" dirty="0" smtClean="0"/>
              <a:t> </a:t>
            </a:r>
            <a:r>
              <a:rPr lang="tr-TR" sz="4000" dirty="0" err="1" smtClean="0"/>
              <a:t>queen</a:t>
            </a:r>
            <a:endParaRPr lang="tr-TR" sz="4000" dirty="0"/>
          </a:p>
        </p:txBody>
      </p:sp>
      <p:sp>
        <p:nvSpPr>
          <p:cNvPr id="3" name="2 İçerik Yer Tutucusu"/>
          <p:cNvSpPr>
            <a:spLocks noGrp="1"/>
          </p:cNvSpPr>
          <p:nvPr>
            <p:ph idx="1"/>
          </p:nvPr>
        </p:nvSpPr>
        <p:spPr/>
        <p:txBody>
          <a:bodyPr/>
          <a:lstStyle/>
          <a:p>
            <a:r>
              <a:rPr lang="tr-TR" sz="2400" dirty="0" err="1" smtClean="0">
                <a:latin typeface="+mj-lt"/>
              </a:rPr>
              <a:t>Ovariohysterectomy</a:t>
            </a:r>
            <a:endParaRPr lang="tr-TR" sz="2400" dirty="0" smtClean="0">
              <a:latin typeface="+mj-lt"/>
            </a:endParaRPr>
          </a:p>
          <a:p>
            <a:pPr>
              <a:lnSpc>
                <a:spcPct val="150000"/>
              </a:lnSpc>
            </a:pPr>
            <a:r>
              <a:rPr lang="tr-TR" sz="2400" dirty="0" err="1">
                <a:latin typeface="+mj-lt"/>
              </a:rPr>
              <a:t>E</a:t>
            </a:r>
            <a:r>
              <a:rPr lang="tr-TR" sz="2400" dirty="0" err="1" smtClean="0">
                <a:latin typeface="+mj-lt"/>
              </a:rPr>
              <a:t>strogens</a:t>
            </a:r>
            <a:endParaRPr lang="tr-TR" sz="2400" dirty="0" smtClean="0">
              <a:latin typeface="+mj-lt"/>
            </a:endParaRPr>
          </a:p>
          <a:p>
            <a:pPr>
              <a:lnSpc>
                <a:spcPct val="150000"/>
              </a:lnSpc>
            </a:pPr>
            <a:r>
              <a:rPr lang="tr-TR" sz="2400" dirty="0" err="1" smtClean="0">
                <a:latin typeface="+mj-lt"/>
              </a:rPr>
              <a:t>Prostaglandins</a:t>
            </a:r>
            <a:endParaRPr lang="tr-TR" sz="2400" dirty="0" smtClean="0">
              <a:latin typeface="+mj-lt"/>
            </a:endParaRPr>
          </a:p>
          <a:p>
            <a:pPr>
              <a:lnSpc>
                <a:spcPct val="150000"/>
              </a:lnSpc>
            </a:pPr>
            <a:r>
              <a:rPr lang="tr-TR" sz="2400" dirty="0" err="1" smtClean="0">
                <a:latin typeface="+mj-lt"/>
              </a:rPr>
              <a:t>Dopamine</a:t>
            </a:r>
            <a:r>
              <a:rPr lang="tr-TR" sz="2400" dirty="0" smtClean="0">
                <a:latin typeface="+mj-lt"/>
              </a:rPr>
              <a:t> </a:t>
            </a:r>
            <a:r>
              <a:rPr lang="tr-TR" sz="2400" dirty="0" err="1" smtClean="0">
                <a:latin typeface="+mj-lt"/>
              </a:rPr>
              <a:t>Agonists</a:t>
            </a:r>
            <a:endParaRPr lang="tr-TR" sz="2400" dirty="0" smtClean="0">
              <a:latin typeface="+mj-lt"/>
            </a:endParaRPr>
          </a:p>
          <a:p>
            <a:pPr>
              <a:lnSpc>
                <a:spcPct val="150000"/>
              </a:lnSpc>
            </a:pPr>
            <a:r>
              <a:rPr lang="tr-TR" sz="2400" dirty="0" err="1" smtClean="0">
                <a:latin typeface="+mj-lt"/>
              </a:rPr>
              <a:t>Prostaglandin</a:t>
            </a:r>
            <a:r>
              <a:rPr lang="tr-TR" sz="2400" dirty="0" smtClean="0">
                <a:latin typeface="+mj-lt"/>
              </a:rPr>
              <a:t> + </a:t>
            </a:r>
            <a:r>
              <a:rPr lang="tr-TR" sz="2400" dirty="0" err="1" smtClean="0">
                <a:latin typeface="+mj-lt"/>
              </a:rPr>
              <a:t>Dopamine</a:t>
            </a:r>
            <a:r>
              <a:rPr lang="tr-TR" sz="2400" dirty="0" smtClean="0">
                <a:latin typeface="+mj-lt"/>
              </a:rPr>
              <a:t> </a:t>
            </a:r>
            <a:r>
              <a:rPr lang="tr-TR" sz="2400" dirty="0" err="1" smtClean="0">
                <a:latin typeface="+mj-lt"/>
              </a:rPr>
              <a:t>Agonist</a:t>
            </a:r>
            <a:r>
              <a:rPr lang="tr-TR" sz="2400" dirty="0" smtClean="0">
                <a:latin typeface="+mj-lt"/>
              </a:rPr>
              <a:t> </a:t>
            </a:r>
            <a:r>
              <a:rPr lang="tr-TR" sz="2400" dirty="0" err="1" smtClean="0">
                <a:latin typeface="+mj-lt"/>
              </a:rPr>
              <a:t>Combinations</a:t>
            </a:r>
            <a:endParaRPr lang="tr-TR" sz="2400" dirty="0" smtClean="0">
              <a:latin typeface="+mj-lt"/>
            </a:endParaRPr>
          </a:p>
          <a:p>
            <a:pPr>
              <a:lnSpc>
                <a:spcPct val="150000"/>
              </a:lnSpc>
            </a:pPr>
            <a:r>
              <a:rPr lang="tr-TR" sz="2400" dirty="0" err="1" smtClean="0">
                <a:latin typeface="+mj-lt"/>
              </a:rPr>
              <a:t>Glucocorticoids</a:t>
            </a:r>
            <a:endParaRPr lang="tr-TR" sz="2400" dirty="0" smtClean="0">
              <a:latin typeface="+mj-lt"/>
            </a:endParaRPr>
          </a:p>
          <a:p>
            <a:pPr>
              <a:lnSpc>
                <a:spcPct val="150000"/>
              </a:lnSpc>
            </a:pPr>
            <a:r>
              <a:rPr lang="tr-TR" sz="2400" dirty="0" err="1" smtClean="0">
                <a:latin typeface="+mj-lt"/>
              </a:rPr>
              <a:t>Progesterone</a:t>
            </a:r>
            <a:r>
              <a:rPr lang="tr-TR" sz="2400" dirty="0" smtClean="0">
                <a:latin typeface="+mj-lt"/>
              </a:rPr>
              <a:t> </a:t>
            </a:r>
            <a:r>
              <a:rPr lang="tr-TR" sz="2400" dirty="0" err="1" smtClean="0">
                <a:latin typeface="+mj-lt"/>
              </a:rPr>
              <a:t>Antagonists</a:t>
            </a:r>
            <a:endParaRPr lang="tr-TR" sz="2400" dirty="0" smtClean="0">
              <a:latin typeface="+mj-lt"/>
            </a:endParaRPr>
          </a:p>
          <a:p>
            <a:endParaRPr lang="tr-TR" dirty="0"/>
          </a:p>
        </p:txBody>
      </p:sp>
      <p:sp>
        <p:nvSpPr>
          <p:cNvPr id="4" name="3 Slayt Numarası Yer Tutucusu"/>
          <p:cNvSpPr>
            <a:spLocks noGrp="1"/>
          </p:cNvSpPr>
          <p:nvPr>
            <p:ph type="sldNum" sz="quarter" idx="12"/>
          </p:nvPr>
        </p:nvSpPr>
        <p:spPr/>
        <p:txBody>
          <a:bodyPr/>
          <a:lstStyle/>
          <a:p>
            <a:fld id="{95FB6149-6B03-4EA5-A314-FDF65F495461}" type="slidenum">
              <a:rPr lang="tr-TR" smtClean="0">
                <a:latin typeface="+mj-lt"/>
              </a:rPr>
              <a:pPr/>
              <a:t>5</a:t>
            </a:fld>
            <a:endParaRPr lang="tr-TR" dirty="0">
              <a:latin typeface="+mj-lt"/>
            </a:endParaRPr>
          </a:p>
        </p:txBody>
      </p:sp>
      <p:sp>
        <p:nvSpPr>
          <p:cNvPr id="5" name="4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704088"/>
            <a:ext cx="8640960" cy="852704"/>
          </a:xfrm>
        </p:spPr>
        <p:txBody>
          <a:bodyPr>
            <a:normAutofit/>
          </a:bodyPr>
          <a:lstStyle/>
          <a:p>
            <a:pPr algn="ctr"/>
            <a:r>
              <a:rPr lang="tr-TR" sz="4400" dirty="0" err="1" smtClean="0"/>
              <a:t>Alizine</a:t>
            </a:r>
            <a:r>
              <a:rPr lang="tr-TR" sz="4400" dirty="0" smtClean="0"/>
              <a:t> (</a:t>
            </a:r>
            <a:r>
              <a:rPr lang="tr-TR" sz="4400" dirty="0" err="1" smtClean="0"/>
              <a:t>Aglepristone</a:t>
            </a:r>
            <a:r>
              <a:rPr lang="tr-TR" sz="4400" dirty="0" smtClean="0"/>
              <a:t>)</a:t>
            </a:r>
            <a:endParaRPr lang="tr-TR" sz="4400" dirty="0"/>
          </a:p>
        </p:txBody>
      </p:sp>
      <p:sp>
        <p:nvSpPr>
          <p:cNvPr id="3" name="2 İçerik Yer Tutucusu"/>
          <p:cNvSpPr>
            <a:spLocks noGrp="1"/>
          </p:cNvSpPr>
          <p:nvPr>
            <p:ph idx="1"/>
          </p:nvPr>
        </p:nvSpPr>
        <p:spPr>
          <a:xfrm>
            <a:off x="251520" y="1988840"/>
            <a:ext cx="5328592" cy="3888432"/>
          </a:xfrm>
        </p:spPr>
        <p:txBody>
          <a:bodyPr>
            <a:normAutofit/>
          </a:bodyPr>
          <a:lstStyle/>
          <a:p>
            <a:pPr algn="just"/>
            <a:r>
              <a:rPr lang="tr-TR" sz="2400" dirty="0" smtClean="0">
                <a:latin typeface="+mj-lt"/>
              </a:rPr>
              <a:t>Sterile </a:t>
            </a:r>
            <a:r>
              <a:rPr lang="tr-TR" sz="2400" dirty="0" err="1" smtClean="0">
                <a:latin typeface="+mj-lt"/>
              </a:rPr>
              <a:t>oily</a:t>
            </a:r>
            <a:r>
              <a:rPr lang="tr-TR" sz="2400" dirty="0" smtClean="0">
                <a:latin typeface="+mj-lt"/>
              </a:rPr>
              <a:t> </a:t>
            </a:r>
            <a:r>
              <a:rPr lang="tr-TR" sz="2400" dirty="0" err="1" smtClean="0">
                <a:latin typeface="+mj-lt"/>
              </a:rPr>
              <a:t>solution</a:t>
            </a:r>
            <a:r>
              <a:rPr lang="tr-TR" sz="2400" dirty="0" smtClean="0">
                <a:latin typeface="+mj-lt"/>
              </a:rPr>
              <a:t> </a:t>
            </a:r>
            <a:r>
              <a:rPr lang="tr-TR" sz="2400" dirty="0" err="1" smtClean="0">
                <a:latin typeface="+mj-lt"/>
              </a:rPr>
              <a:t>containing</a:t>
            </a:r>
            <a:r>
              <a:rPr lang="tr-TR" sz="2400" dirty="0" smtClean="0">
                <a:latin typeface="+mj-lt"/>
              </a:rPr>
              <a:t> 30 </a:t>
            </a:r>
            <a:r>
              <a:rPr lang="tr-TR" sz="2400" dirty="0">
                <a:latin typeface="+mj-lt"/>
              </a:rPr>
              <a:t>mg/ml </a:t>
            </a:r>
            <a:r>
              <a:rPr lang="tr-TR" sz="2400" dirty="0" err="1" smtClean="0">
                <a:latin typeface="+mj-lt"/>
              </a:rPr>
              <a:t>aglepristone</a:t>
            </a:r>
            <a:endParaRPr lang="tr-TR" sz="2400" dirty="0">
              <a:latin typeface="+mj-lt"/>
            </a:endParaRPr>
          </a:p>
          <a:p>
            <a:pPr algn="just"/>
            <a:r>
              <a:rPr lang="tr-TR" sz="2400" dirty="0" err="1" smtClean="0">
                <a:latin typeface="+mj-lt"/>
              </a:rPr>
              <a:t>Used</a:t>
            </a:r>
            <a:r>
              <a:rPr lang="tr-TR" sz="2400" dirty="0" smtClean="0">
                <a:latin typeface="+mj-lt"/>
              </a:rPr>
              <a:t> </a:t>
            </a:r>
            <a:r>
              <a:rPr lang="tr-TR" sz="2400" dirty="0" err="1" smtClean="0">
                <a:latin typeface="+mj-lt"/>
              </a:rPr>
              <a:t>by</a:t>
            </a:r>
            <a:r>
              <a:rPr lang="tr-TR" sz="2400" dirty="0" smtClean="0">
                <a:latin typeface="+mj-lt"/>
              </a:rPr>
              <a:t> </a:t>
            </a:r>
            <a:r>
              <a:rPr lang="tr-TR" sz="2400" dirty="0" err="1" smtClean="0">
                <a:latin typeface="+mj-lt"/>
              </a:rPr>
              <a:t>subcutaneous</a:t>
            </a:r>
            <a:r>
              <a:rPr lang="tr-TR" sz="2400" dirty="0" smtClean="0">
                <a:latin typeface="+mj-lt"/>
              </a:rPr>
              <a:t> </a:t>
            </a:r>
            <a:r>
              <a:rPr lang="tr-TR" sz="2400" dirty="0" err="1" smtClean="0">
                <a:latin typeface="+mj-lt"/>
              </a:rPr>
              <a:t>injection</a:t>
            </a:r>
            <a:endParaRPr lang="tr-TR" sz="2400" dirty="0" smtClean="0">
              <a:latin typeface="+mj-lt"/>
            </a:endParaRPr>
          </a:p>
          <a:p>
            <a:pPr algn="just"/>
            <a:endParaRPr lang="tr-TR" sz="2400" dirty="0">
              <a:latin typeface="+mj-lt"/>
            </a:endParaRPr>
          </a:p>
          <a:p>
            <a:pPr algn="just"/>
            <a:r>
              <a:rPr lang="tr-TR" sz="2400" dirty="0">
                <a:latin typeface="+mj-lt"/>
              </a:rPr>
              <a:t>Q</a:t>
            </a:r>
            <a:r>
              <a:rPr lang="en-GB" sz="2400" dirty="0" err="1" smtClean="0">
                <a:latin typeface="+mj-lt"/>
              </a:rPr>
              <a:t>ueens</a:t>
            </a:r>
            <a:r>
              <a:rPr lang="en-GB" sz="2400" dirty="0" smtClean="0">
                <a:latin typeface="+mj-lt"/>
              </a:rPr>
              <a:t> </a:t>
            </a:r>
            <a:r>
              <a:rPr lang="en-GB" sz="2400" dirty="0">
                <a:latin typeface="+mj-lt"/>
              </a:rPr>
              <a:t>at days </a:t>
            </a:r>
            <a:r>
              <a:rPr lang="en-GB" sz="2400" dirty="0" smtClean="0">
                <a:latin typeface="+mj-lt"/>
              </a:rPr>
              <a:t>25-</a:t>
            </a:r>
            <a:r>
              <a:rPr lang="tr-TR" sz="2400" dirty="0" smtClean="0">
                <a:latin typeface="+mj-lt"/>
              </a:rPr>
              <a:t>45</a:t>
            </a:r>
            <a:r>
              <a:rPr lang="en-GB" sz="2400" dirty="0" smtClean="0">
                <a:latin typeface="+mj-lt"/>
              </a:rPr>
              <a:t> </a:t>
            </a:r>
            <a:r>
              <a:rPr lang="en-GB" sz="2400" dirty="0">
                <a:latin typeface="+mj-lt"/>
              </a:rPr>
              <a:t>of pregnancy </a:t>
            </a:r>
            <a:r>
              <a:rPr lang="tr-TR" sz="2400" dirty="0" err="1" smtClean="0">
                <a:latin typeface="+mj-lt"/>
              </a:rPr>
              <a:t>are</a:t>
            </a:r>
            <a:r>
              <a:rPr lang="en-GB" sz="2400" dirty="0" smtClean="0">
                <a:latin typeface="+mj-lt"/>
              </a:rPr>
              <a:t> </a:t>
            </a:r>
            <a:r>
              <a:rPr lang="en-GB" sz="2400" dirty="0">
                <a:latin typeface="+mj-lt"/>
              </a:rPr>
              <a:t>injected with </a:t>
            </a:r>
            <a:r>
              <a:rPr lang="en-GB" sz="2400" dirty="0" err="1">
                <a:latin typeface="+mj-lt"/>
              </a:rPr>
              <a:t>aglepristone</a:t>
            </a:r>
            <a:r>
              <a:rPr lang="en-GB" sz="2400" dirty="0">
                <a:latin typeface="+mj-lt"/>
              </a:rPr>
              <a:t> 10 mg/kg subcutaneously twice, 24 h </a:t>
            </a:r>
            <a:r>
              <a:rPr lang="en-GB" sz="2400" dirty="0" smtClean="0">
                <a:latin typeface="+mj-lt"/>
              </a:rPr>
              <a:t>apart</a:t>
            </a:r>
            <a:r>
              <a:rPr lang="tr-TR" sz="2400" dirty="0" smtClean="0">
                <a:latin typeface="+mj-lt"/>
              </a:rPr>
              <a:t> </a:t>
            </a:r>
            <a:r>
              <a:rPr lang="tr-TR" sz="2400" dirty="0" err="1" smtClean="0">
                <a:latin typeface="+mj-lt"/>
              </a:rPr>
              <a:t>and</a:t>
            </a:r>
            <a:r>
              <a:rPr lang="tr-TR" sz="2400" dirty="0" smtClean="0">
                <a:latin typeface="+mj-lt"/>
              </a:rPr>
              <a:t> </a:t>
            </a:r>
            <a:r>
              <a:rPr lang="tr-TR" sz="2400" dirty="0" err="1" smtClean="0">
                <a:latin typeface="+mj-lt"/>
              </a:rPr>
              <a:t>abortion</a:t>
            </a:r>
            <a:r>
              <a:rPr lang="tr-TR" sz="2400" dirty="0" smtClean="0">
                <a:latin typeface="+mj-lt"/>
              </a:rPr>
              <a:t>/</a:t>
            </a:r>
            <a:r>
              <a:rPr lang="tr-TR" sz="2400" dirty="0" err="1" smtClean="0">
                <a:latin typeface="+mj-lt"/>
              </a:rPr>
              <a:t>rezorption</a:t>
            </a:r>
            <a:r>
              <a:rPr lang="tr-TR" sz="2400" dirty="0" smtClean="0">
                <a:latin typeface="+mj-lt"/>
              </a:rPr>
              <a:t> is </a:t>
            </a:r>
            <a:r>
              <a:rPr lang="tr-TR" sz="2400" dirty="0" err="1" smtClean="0">
                <a:latin typeface="+mj-lt"/>
              </a:rPr>
              <a:t>followed</a:t>
            </a:r>
            <a:r>
              <a:rPr lang="tr-TR" sz="2400" dirty="0" smtClean="0">
                <a:latin typeface="+mj-lt"/>
              </a:rPr>
              <a:t>. </a:t>
            </a:r>
            <a:endParaRPr lang="tr-TR" sz="2400" dirty="0">
              <a:latin typeface="+mj-lt"/>
            </a:endParaRPr>
          </a:p>
          <a:p>
            <a:endParaRPr lang="tr-TR" dirty="0" smtClean="0">
              <a:latin typeface="+mj-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2564904"/>
            <a:ext cx="2059454" cy="2059454"/>
          </a:xfrm>
          <a:prstGeom prst="rect">
            <a:avLst/>
          </a:prstGeom>
        </p:spPr>
      </p:pic>
      <p:sp>
        <p:nvSpPr>
          <p:cNvPr id="5" name="4 Slayt Numarası Yer Tutucusu"/>
          <p:cNvSpPr>
            <a:spLocks noGrp="1"/>
          </p:cNvSpPr>
          <p:nvPr>
            <p:ph type="sldNum" sz="quarter" idx="12"/>
          </p:nvPr>
        </p:nvSpPr>
        <p:spPr/>
        <p:txBody>
          <a:bodyPr/>
          <a:lstStyle/>
          <a:p>
            <a:fld id="{95FB6149-6B03-4EA5-A314-FDF65F495461}" type="slidenum">
              <a:rPr lang="tr-TR" smtClean="0">
                <a:latin typeface="+mj-lt"/>
              </a:rPr>
              <a:pPr/>
              <a:t>6</a:t>
            </a:fld>
            <a:endParaRPr lang="tr-TR" dirty="0">
              <a:latin typeface="+mj-lt"/>
            </a:endParaRPr>
          </a:p>
        </p:txBody>
      </p:sp>
      <p:sp>
        <p:nvSpPr>
          <p:cNvPr id="6" name="5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704088"/>
            <a:ext cx="8640960" cy="852704"/>
          </a:xfrm>
        </p:spPr>
        <p:txBody>
          <a:bodyPr>
            <a:normAutofit/>
          </a:bodyPr>
          <a:lstStyle/>
          <a:p>
            <a:pPr algn="ctr"/>
            <a:r>
              <a:rPr lang="tr-TR" sz="4400" dirty="0" err="1"/>
              <a:t>Alizine</a:t>
            </a:r>
            <a:r>
              <a:rPr lang="tr-TR" sz="4400" dirty="0"/>
              <a:t> ( </a:t>
            </a:r>
            <a:r>
              <a:rPr lang="tr-TR" sz="4400" dirty="0" err="1"/>
              <a:t>Aglepristone</a:t>
            </a:r>
            <a:r>
              <a:rPr lang="tr-TR" sz="4400" dirty="0"/>
              <a:t>)</a:t>
            </a:r>
          </a:p>
        </p:txBody>
      </p:sp>
      <p:sp>
        <p:nvSpPr>
          <p:cNvPr id="3" name="İçerik Yer Tutucusu 2"/>
          <p:cNvSpPr>
            <a:spLocks noGrp="1"/>
          </p:cNvSpPr>
          <p:nvPr>
            <p:ph idx="1"/>
          </p:nvPr>
        </p:nvSpPr>
        <p:spPr>
          <a:xfrm>
            <a:off x="251520" y="1916832"/>
            <a:ext cx="8568952" cy="4407768"/>
          </a:xfrm>
        </p:spPr>
        <p:txBody>
          <a:bodyPr>
            <a:noAutofit/>
          </a:bodyPr>
          <a:lstStyle/>
          <a:p>
            <a:pPr algn="just"/>
            <a:r>
              <a:rPr lang="tr-TR" sz="2400" dirty="0" smtClean="0">
                <a:latin typeface="+mj-lt"/>
              </a:rPr>
              <a:t>A</a:t>
            </a:r>
            <a:r>
              <a:rPr lang="en-GB" sz="2400" dirty="0" smtClean="0">
                <a:latin typeface="+mj-lt"/>
              </a:rPr>
              <a:t> </a:t>
            </a:r>
            <a:r>
              <a:rPr lang="en-GB" sz="2400" dirty="0">
                <a:latin typeface="+mj-lt"/>
              </a:rPr>
              <a:t>progesterone antagonist </a:t>
            </a:r>
            <a:r>
              <a:rPr lang="en-GB" sz="2400" dirty="0" smtClean="0">
                <a:latin typeface="+mj-lt"/>
              </a:rPr>
              <a:t>interfere</a:t>
            </a:r>
            <a:r>
              <a:rPr lang="tr-TR" sz="2400" dirty="0" smtClean="0">
                <a:latin typeface="+mj-lt"/>
              </a:rPr>
              <a:t>s</a:t>
            </a:r>
            <a:r>
              <a:rPr lang="en-GB" sz="2400" dirty="0" smtClean="0">
                <a:latin typeface="+mj-lt"/>
              </a:rPr>
              <a:t> </a:t>
            </a:r>
            <a:r>
              <a:rPr lang="en-GB" sz="2400" dirty="0">
                <a:latin typeface="+mj-lt"/>
              </a:rPr>
              <a:t>with progesterone metabolism in the </a:t>
            </a:r>
            <a:r>
              <a:rPr lang="en-GB" sz="2400" dirty="0" smtClean="0">
                <a:latin typeface="+mj-lt"/>
              </a:rPr>
              <a:t>uterus</a:t>
            </a:r>
            <a:r>
              <a:rPr lang="tr-TR" sz="2400" dirty="0" smtClean="0">
                <a:latin typeface="+mj-lt"/>
              </a:rPr>
              <a:t> </a:t>
            </a:r>
            <a:r>
              <a:rPr lang="tr-TR" sz="2400" dirty="0" err="1" smtClean="0">
                <a:latin typeface="+mj-lt"/>
              </a:rPr>
              <a:t>by</a:t>
            </a:r>
            <a:r>
              <a:rPr lang="tr-TR" sz="2400" dirty="0" smtClean="0">
                <a:latin typeface="+mj-lt"/>
              </a:rPr>
              <a:t> </a:t>
            </a:r>
            <a:r>
              <a:rPr lang="en-US" sz="2400" dirty="0">
                <a:latin typeface="+mj-lt"/>
              </a:rPr>
              <a:t>blocking of the progesterone receptor </a:t>
            </a:r>
            <a:r>
              <a:rPr lang="tr-TR" sz="2400" dirty="0" smtClean="0">
                <a:latin typeface="+mj-lt"/>
              </a:rPr>
              <a:t> </a:t>
            </a:r>
            <a:r>
              <a:rPr lang="tr-TR" sz="2400" dirty="0" err="1" smtClean="0">
                <a:latin typeface="+mj-lt"/>
              </a:rPr>
              <a:t>and</a:t>
            </a:r>
            <a:r>
              <a:rPr lang="tr-TR" sz="2400" dirty="0" smtClean="0">
                <a:latin typeface="+mj-lt"/>
              </a:rPr>
              <a:t> </a:t>
            </a:r>
            <a:r>
              <a:rPr lang="en-US" sz="2400" dirty="0" smtClean="0">
                <a:latin typeface="+mj-lt"/>
              </a:rPr>
              <a:t>causes abortion</a:t>
            </a:r>
            <a:r>
              <a:rPr lang="tr-TR" sz="2400" dirty="0" smtClean="0">
                <a:latin typeface="+mj-lt"/>
              </a:rPr>
              <a:t>.</a:t>
            </a:r>
            <a:r>
              <a:rPr lang="en-GB" sz="2400" dirty="0" smtClean="0">
                <a:latin typeface="+mj-lt"/>
              </a:rPr>
              <a:t> </a:t>
            </a:r>
            <a:endParaRPr lang="tr-TR" sz="2400" dirty="0" smtClean="0">
              <a:latin typeface="+mj-lt"/>
            </a:endParaRPr>
          </a:p>
          <a:p>
            <a:r>
              <a:rPr lang="en-US" sz="2400" dirty="0" err="1">
                <a:latin typeface="+mj-lt"/>
              </a:rPr>
              <a:t>Antiprogestins</a:t>
            </a:r>
            <a:r>
              <a:rPr lang="en-US" sz="2400" dirty="0">
                <a:latin typeface="+mj-lt"/>
              </a:rPr>
              <a:t> are synthetic steroids which bind with great affinity to progesterone receptors without any of the effects </a:t>
            </a:r>
            <a:r>
              <a:rPr lang="en-US" sz="2400" dirty="0" smtClean="0">
                <a:latin typeface="+mj-lt"/>
              </a:rPr>
              <a:t>of</a:t>
            </a:r>
            <a:r>
              <a:rPr lang="tr-TR" sz="2400" dirty="0" smtClean="0">
                <a:latin typeface="+mj-lt"/>
              </a:rPr>
              <a:t> </a:t>
            </a:r>
            <a:r>
              <a:rPr lang="en-US" sz="2400" dirty="0" smtClean="0">
                <a:latin typeface="+mj-lt"/>
              </a:rPr>
              <a:t>progesterone</a:t>
            </a:r>
            <a:r>
              <a:rPr lang="en-US" sz="2400" dirty="0">
                <a:latin typeface="+mj-lt"/>
              </a:rPr>
              <a:t>. </a:t>
            </a:r>
            <a:endParaRPr lang="tr-TR" sz="2400" dirty="0" smtClean="0">
              <a:latin typeface="+mj-lt"/>
            </a:endParaRPr>
          </a:p>
          <a:p>
            <a:pPr marL="0" indent="0">
              <a:buNone/>
            </a:pPr>
            <a:endParaRPr lang="tr-TR" sz="2400" dirty="0">
              <a:latin typeface="+mj-lt"/>
            </a:endParaRPr>
          </a:p>
        </p:txBody>
      </p:sp>
      <p:sp>
        <p:nvSpPr>
          <p:cNvPr id="4" name="3 Slayt Numarası Yer Tutucusu"/>
          <p:cNvSpPr>
            <a:spLocks noGrp="1"/>
          </p:cNvSpPr>
          <p:nvPr>
            <p:ph type="sldNum" sz="quarter" idx="12"/>
          </p:nvPr>
        </p:nvSpPr>
        <p:spPr/>
        <p:txBody>
          <a:bodyPr/>
          <a:lstStyle/>
          <a:p>
            <a:fld id="{95FB6149-6B03-4EA5-A314-FDF65F495461}" type="slidenum">
              <a:rPr lang="tr-TR" smtClean="0">
                <a:latin typeface="+mj-lt"/>
              </a:rPr>
              <a:pPr/>
              <a:t>7</a:t>
            </a:fld>
            <a:endParaRPr lang="tr-TR" dirty="0">
              <a:latin typeface="+mj-lt"/>
            </a:endParaRPr>
          </a:p>
        </p:txBody>
      </p:sp>
      <p:sp>
        <p:nvSpPr>
          <p:cNvPr id="5" name="4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spTree>
    <p:extLst>
      <p:ext uri="{BB962C8B-B14F-4D97-AF65-F5344CB8AC3E}">
        <p14:creationId xmlns:p14="http://schemas.microsoft.com/office/powerpoint/2010/main" val="1469660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704088"/>
            <a:ext cx="8568952" cy="852704"/>
          </a:xfrm>
        </p:spPr>
        <p:txBody>
          <a:bodyPr/>
          <a:lstStyle/>
          <a:p>
            <a:pPr algn="ctr"/>
            <a:r>
              <a:rPr lang="tr-TR" sz="4400" dirty="0" err="1" smtClean="0"/>
              <a:t>Prostaglandin</a:t>
            </a:r>
            <a:r>
              <a:rPr lang="tr-TR" dirty="0" smtClean="0"/>
              <a:t> </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276872"/>
            <a:ext cx="2952328" cy="2558960"/>
          </a:xfrm>
          <a:prstGeom prst="rect">
            <a:avLst/>
          </a:prstGeom>
        </p:spPr>
      </p:pic>
      <p:sp>
        <p:nvSpPr>
          <p:cNvPr id="5" name="4 Slayt Numarası Yer Tutucusu"/>
          <p:cNvSpPr>
            <a:spLocks noGrp="1"/>
          </p:cNvSpPr>
          <p:nvPr>
            <p:ph type="sldNum" sz="quarter" idx="12"/>
          </p:nvPr>
        </p:nvSpPr>
        <p:spPr/>
        <p:txBody>
          <a:bodyPr/>
          <a:lstStyle/>
          <a:p>
            <a:fld id="{95FB6149-6B03-4EA5-A314-FDF65F495461}" type="slidenum">
              <a:rPr lang="tr-TR" smtClean="0">
                <a:latin typeface="+mj-lt"/>
              </a:rPr>
              <a:pPr/>
              <a:t>8</a:t>
            </a:fld>
            <a:endParaRPr lang="tr-TR" dirty="0">
              <a:latin typeface="+mj-lt"/>
            </a:endParaRPr>
          </a:p>
        </p:txBody>
      </p:sp>
      <p:sp>
        <p:nvSpPr>
          <p:cNvPr id="6" name="5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sp>
        <p:nvSpPr>
          <p:cNvPr id="9" name="8 Metin kutusu"/>
          <p:cNvSpPr txBox="1"/>
          <p:nvPr/>
        </p:nvSpPr>
        <p:spPr>
          <a:xfrm>
            <a:off x="251520" y="2348880"/>
            <a:ext cx="4392488" cy="2308324"/>
          </a:xfrm>
          <a:prstGeom prst="rect">
            <a:avLst/>
          </a:prstGeom>
          <a:noFill/>
        </p:spPr>
        <p:txBody>
          <a:bodyPr wrap="square" rtlCol="0">
            <a:spAutoFit/>
          </a:bodyPr>
          <a:lstStyle/>
          <a:p>
            <a:pPr algn="just"/>
            <a:r>
              <a:rPr lang="en-US" sz="2400" dirty="0" smtClean="0">
                <a:latin typeface="+mj-lt"/>
              </a:rPr>
              <a:t>Prostaglandins</a:t>
            </a:r>
            <a:r>
              <a:rPr lang="tr-TR" sz="2400" dirty="0" smtClean="0">
                <a:latin typeface="+mj-lt"/>
              </a:rPr>
              <a:t>, </a:t>
            </a:r>
            <a:r>
              <a:rPr lang="tr-TR" sz="2400" dirty="0" err="1" smtClean="0">
                <a:latin typeface="+mj-lt"/>
              </a:rPr>
              <a:t>known</a:t>
            </a:r>
            <a:r>
              <a:rPr lang="tr-TR" sz="2400" dirty="0" smtClean="0">
                <a:latin typeface="+mj-lt"/>
              </a:rPr>
              <a:t> as </a:t>
            </a:r>
            <a:r>
              <a:rPr lang="tr-TR" sz="2400" dirty="0" err="1" smtClean="0">
                <a:latin typeface="+mj-lt"/>
              </a:rPr>
              <a:t>tissue</a:t>
            </a:r>
            <a:r>
              <a:rPr lang="tr-TR" sz="2400" dirty="0" smtClean="0">
                <a:latin typeface="+mj-lt"/>
              </a:rPr>
              <a:t> </a:t>
            </a:r>
            <a:r>
              <a:rPr lang="tr-TR" sz="2400" dirty="0" err="1" smtClean="0">
                <a:latin typeface="+mj-lt"/>
              </a:rPr>
              <a:t>hormones</a:t>
            </a:r>
            <a:r>
              <a:rPr lang="tr-TR" sz="2400" dirty="0" smtClean="0">
                <a:latin typeface="+mj-lt"/>
              </a:rPr>
              <a:t>,</a:t>
            </a:r>
            <a:r>
              <a:rPr lang="en-US" sz="2400" dirty="0" smtClean="0">
                <a:latin typeface="+mj-lt"/>
              </a:rPr>
              <a:t> </a:t>
            </a:r>
            <a:r>
              <a:rPr lang="en-US" sz="2400" dirty="0">
                <a:latin typeface="+mj-lt"/>
              </a:rPr>
              <a:t>are a group of lipid compounds that are derived enzymatically from fatty acids and have important functions in the animal </a:t>
            </a:r>
            <a:r>
              <a:rPr lang="en-US" sz="2400" dirty="0" smtClean="0">
                <a:latin typeface="+mj-lt"/>
              </a:rPr>
              <a:t>body</a:t>
            </a:r>
            <a:endParaRPr lang="tr-TR" sz="24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p:txBody>
          <a:bodyPr/>
          <a:lstStyle/>
          <a:p>
            <a:pPr algn="ctr"/>
            <a:r>
              <a:rPr lang="tr-TR" dirty="0" smtClean="0">
                <a:latin typeface="+mj-lt"/>
              </a:rPr>
              <a:t>GİZEM TEZ</a:t>
            </a:r>
            <a:endParaRPr lang="tr-TR" dirty="0">
              <a:latin typeface="+mj-lt"/>
            </a:endParaRPr>
          </a:p>
        </p:txBody>
      </p:sp>
      <p:sp>
        <p:nvSpPr>
          <p:cNvPr id="5" name="4 Slayt Numarası Yer Tutucusu"/>
          <p:cNvSpPr>
            <a:spLocks noGrp="1"/>
          </p:cNvSpPr>
          <p:nvPr>
            <p:ph type="sldNum" sz="quarter" idx="12"/>
          </p:nvPr>
        </p:nvSpPr>
        <p:spPr/>
        <p:txBody>
          <a:bodyPr/>
          <a:lstStyle/>
          <a:p>
            <a:fld id="{95FB6149-6B03-4EA5-A314-FDF65F495461}" type="slidenum">
              <a:rPr lang="tr-TR" smtClean="0">
                <a:latin typeface="+mj-lt"/>
              </a:rPr>
              <a:pPr/>
              <a:t>9</a:t>
            </a:fld>
            <a:endParaRPr lang="tr-TR" dirty="0">
              <a:latin typeface="+mj-lt"/>
            </a:endParaRPr>
          </a:p>
        </p:txBody>
      </p:sp>
      <p:sp>
        <p:nvSpPr>
          <p:cNvPr id="6" name="2 İçerik Yer Tutucusu"/>
          <p:cNvSpPr>
            <a:spLocks noGrp="1"/>
          </p:cNvSpPr>
          <p:nvPr>
            <p:ph idx="1"/>
          </p:nvPr>
        </p:nvSpPr>
        <p:spPr>
          <a:xfrm>
            <a:off x="251520" y="1988840"/>
            <a:ext cx="8568952" cy="4335760"/>
          </a:xfrm>
        </p:spPr>
        <p:txBody>
          <a:bodyPr>
            <a:normAutofit/>
          </a:bodyPr>
          <a:lstStyle/>
          <a:p>
            <a:pPr algn="just"/>
            <a:r>
              <a:rPr lang="tr-TR" sz="2400" dirty="0" smtClean="0">
                <a:latin typeface="+mj-lt"/>
              </a:rPr>
              <a:t>PGF</a:t>
            </a:r>
            <a:r>
              <a:rPr lang="tr-TR" sz="2400" baseline="-25000" dirty="0" smtClean="0">
                <a:latin typeface="+mj-lt"/>
              </a:rPr>
              <a:t>2</a:t>
            </a:r>
            <a:r>
              <a:rPr lang="tr-TR" sz="2400" dirty="0" smtClean="0">
                <a:latin typeface="+mj-lt"/>
              </a:rPr>
              <a:t>α </a:t>
            </a:r>
            <a:r>
              <a:rPr lang="tr-TR" sz="2400" dirty="0" err="1" smtClean="0">
                <a:latin typeface="+mj-lt"/>
              </a:rPr>
              <a:t>supresses</a:t>
            </a:r>
            <a:r>
              <a:rPr lang="tr-TR" sz="2400" dirty="0" smtClean="0">
                <a:latin typeface="+mj-lt"/>
              </a:rPr>
              <a:t> </a:t>
            </a:r>
            <a:r>
              <a:rPr lang="tr-TR" sz="2400" dirty="0" err="1">
                <a:latin typeface="+mj-lt"/>
              </a:rPr>
              <a:t>r</a:t>
            </a:r>
            <a:r>
              <a:rPr lang="tr-TR" sz="2400" dirty="0" err="1" smtClean="0">
                <a:latin typeface="+mj-lt"/>
              </a:rPr>
              <a:t>rogesterone</a:t>
            </a:r>
            <a:r>
              <a:rPr lang="tr-TR" sz="2400" dirty="0" smtClean="0">
                <a:latin typeface="+mj-lt"/>
              </a:rPr>
              <a:t> </a:t>
            </a:r>
            <a:r>
              <a:rPr lang="tr-TR" sz="2400" dirty="0" err="1" smtClean="0">
                <a:latin typeface="+mj-lt"/>
              </a:rPr>
              <a:t>synthesis</a:t>
            </a:r>
            <a:r>
              <a:rPr lang="tr-TR" sz="2400" dirty="0" smtClean="0">
                <a:latin typeface="+mj-lt"/>
              </a:rPr>
              <a:t> </a:t>
            </a:r>
            <a:r>
              <a:rPr lang="tr-TR" sz="2400" dirty="0" err="1" smtClean="0">
                <a:latin typeface="+mj-lt"/>
              </a:rPr>
              <a:t>by</a:t>
            </a:r>
            <a:r>
              <a:rPr lang="tr-TR" sz="2400" dirty="0" smtClean="0">
                <a:latin typeface="+mj-lt"/>
              </a:rPr>
              <a:t> </a:t>
            </a:r>
            <a:r>
              <a:rPr lang="tr-TR" sz="2400" dirty="0" err="1" smtClean="0">
                <a:latin typeface="+mj-lt"/>
              </a:rPr>
              <a:t>activating</a:t>
            </a:r>
            <a:r>
              <a:rPr lang="tr-TR" sz="2400" dirty="0" smtClean="0">
                <a:latin typeface="+mj-lt"/>
              </a:rPr>
              <a:t> protein </a:t>
            </a:r>
            <a:r>
              <a:rPr lang="tr-TR" sz="2400" dirty="0" err="1" smtClean="0">
                <a:latin typeface="+mj-lt"/>
              </a:rPr>
              <a:t>kinase</a:t>
            </a:r>
            <a:r>
              <a:rPr lang="tr-TR" sz="2400" dirty="0" smtClean="0">
                <a:latin typeface="+mj-lt"/>
              </a:rPr>
              <a:t>-C. </a:t>
            </a:r>
            <a:r>
              <a:rPr lang="tr-TR" sz="2400" dirty="0">
                <a:latin typeface="+mj-lt"/>
              </a:rPr>
              <a:t>Protein </a:t>
            </a:r>
            <a:r>
              <a:rPr lang="tr-TR" sz="2400" dirty="0" err="1" smtClean="0">
                <a:latin typeface="+mj-lt"/>
              </a:rPr>
              <a:t>kinase</a:t>
            </a:r>
            <a:r>
              <a:rPr lang="tr-TR" sz="2400" dirty="0" smtClean="0">
                <a:latin typeface="+mj-lt"/>
              </a:rPr>
              <a:t>-C </a:t>
            </a:r>
            <a:r>
              <a:rPr lang="tr-TR" sz="2400" dirty="0" err="1" smtClean="0">
                <a:latin typeface="+mj-lt"/>
              </a:rPr>
              <a:t>induces</a:t>
            </a:r>
            <a:r>
              <a:rPr lang="tr-TR" sz="2400" dirty="0" smtClean="0">
                <a:latin typeface="+mj-lt"/>
              </a:rPr>
              <a:t> </a:t>
            </a:r>
            <a:r>
              <a:rPr lang="tr-TR" sz="2400" dirty="0" err="1">
                <a:latin typeface="+mj-lt"/>
              </a:rPr>
              <a:t>Ca</a:t>
            </a:r>
            <a:r>
              <a:rPr lang="tr-TR" sz="2400" baseline="30000" dirty="0">
                <a:latin typeface="+mj-lt"/>
              </a:rPr>
              <a:t>++</a:t>
            </a:r>
            <a:r>
              <a:rPr lang="tr-TR" sz="2400" dirty="0">
                <a:latin typeface="+mj-lt"/>
              </a:rPr>
              <a:t> </a:t>
            </a:r>
            <a:r>
              <a:rPr lang="tr-TR" sz="2400" dirty="0" err="1" smtClean="0">
                <a:latin typeface="+mj-lt"/>
              </a:rPr>
              <a:t>influx</a:t>
            </a:r>
            <a:r>
              <a:rPr lang="tr-TR" sz="2400" dirty="0" smtClean="0">
                <a:latin typeface="+mj-lt"/>
              </a:rPr>
              <a:t> </a:t>
            </a:r>
            <a:r>
              <a:rPr lang="tr-TR" sz="2400" dirty="0" err="1" smtClean="0">
                <a:latin typeface="+mj-lt"/>
              </a:rPr>
              <a:t>to</a:t>
            </a:r>
            <a:r>
              <a:rPr lang="tr-TR" sz="2400" dirty="0" smtClean="0">
                <a:latin typeface="+mj-lt"/>
              </a:rPr>
              <a:t> </a:t>
            </a:r>
            <a:r>
              <a:rPr lang="tr-TR" sz="2400" dirty="0" err="1" smtClean="0">
                <a:latin typeface="+mj-lt"/>
              </a:rPr>
              <a:t>corpora</a:t>
            </a:r>
            <a:r>
              <a:rPr lang="tr-TR" sz="2400" dirty="0" smtClean="0">
                <a:latin typeface="+mj-lt"/>
              </a:rPr>
              <a:t> </a:t>
            </a:r>
            <a:r>
              <a:rPr lang="tr-TR" sz="2400" dirty="0" err="1" smtClean="0">
                <a:latin typeface="+mj-lt"/>
              </a:rPr>
              <a:t>lutea</a:t>
            </a:r>
            <a:r>
              <a:rPr lang="tr-TR" sz="2400" dirty="0" smtClean="0">
                <a:latin typeface="+mj-lt"/>
              </a:rPr>
              <a:t> </a:t>
            </a:r>
            <a:r>
              <a:rPr lang="tr-TR" sz="2400" dirty="0" err="1" smtClean="0">
                <a:latin typeface="+mj-lt"/>
              </a:rPr>
              <a:t>and</a:t>
            </a:r>
            <a:r>
              <a:rPr lang="tr-TR" sz="2400" dirty="0" smtClean="0">
                <a:latin typeface="+mj-lt"/>
              </a:rPr>
              <a:t> </a:t>
            </a:r>
            <a:r>
              <a:rPr lang="tr-TR" sz="2400" dirty="0" err="1" smtClean="0">
                <a:latin typeface="+mj-lt"/>
              </a:rPr>
              <a:t>luteal</a:t>
            </a:r>
            <a:r>
              <a:rPr lang="tr-TR" sz="2400" dirty="0" smtClean="0">
                <a:latin typeface="+mj-lt"/>
              </a:rPr>
              <a:t> </a:t>
            </a:r>
            <a:r>
              <a:rPr lang="tr-TR" sz="2400" dirty="0" err="1" smtClean="0">
                <a:latin typeface="+mj-lt"/>
              </a:rPr>
              <a:t>apoptosis</a:t>
            </a:r>
            <a:r>
              <a:rPr lang="tr-TR" sz="2400" dirty="0" smtClean="0">
                <a:latin typeface="+mj-lt"/>
              </a:rPr>
              <a:t> </a:t>
            </a:r>
            <a:r>
              <a:rPr lang="tr-TR" sz="2400" dirty="0" err="1" smtClean="0">
                <a:latin typeface="+mj-lt"/>
              </a:rPr>
              <a:t>resulting</a:t>
            </a:r>
            <a:r>
              <a:rPr lang="tr-TR" sz="2400" dirty="0" smtClean="0">
                <a:latin typeface="+mj-lt"/>
              </a:rPr>
              <a:t> in </a:t>
            </a:r>
            <a:r>
              <a:rPr lang="tr-TR" sz="2400" dirty="0" err="1" smtClean="0">
                <a:latin typeface="+mj-lt"/>
              </a:rPr>
              <a:t>reduction</a:t>
            </a:r>
            <a:r>
              <a:rPr lang="tr-TR" sz="2400" dirty="0" smtClean="0">
                <a:latin typeface="+mj-lt"/>
              </a:rPr>
              <a:t> in </a:t>
            </a:r>
            <a:r>
              <a:rPr lang="tr-TR" sz="2400" dirty="0" err="1" smtClean="0">
                <a:latin typeface="+mj-lt"/>
              </a:rPr>
              <a:t>progesterone</a:t>
            </a:r>
            <a:r>
              <a:rPr lang="tr-TR" sz="2400" dirty="0" smtClean="0">
                <a:latin typeface="+mj-lt"/>
              </a:rPr>
              <a:t> </a:t>
            </a:r>
            <a:r>
              <a:rPr lang="tr-TR" sz="2400" dirty="0" err="1" smtClean="0">
                <a:latin typeface="+mj-lt"/>
              </a:rPr>
              <a:t>synthesis</a:t>
            </a:r>
            <a:r>
              <a:rPr lang="tr-TR" sz="2400" dirty="0" smtClean="0">
                <a:latin typeface="+mj-lt"/>
              </a:rPr>
              <a:t>. </a:t>
            </a:r>
            <a:r>
              <a:rPr lang="tr-TR" sz="2400" dirty="0" err="1" smtClean="0">
                <a:latin typeface="+mj-lt"/>
              </a:rPr>
              <a:t>In</a:t>
            </a:r>
            <a:r>
              <a:rPr lang="tr-TR" sz="2400" dirty="0" smtClean="0">
                <a:latin typeface="+mj-lt"/>
              </a:rPr>
              <a:t> </a:t>
            </a:r>
            <a:r>
              <a:rPr lang="tr-TR" sz="2400" dirty="0" err="1" smtClean="0">
                <a:latin typeface="+mj-lt"/>
              </a:rPr>
              <a:t>addition</a:t>
            </a:r>
            <a:r>
              <a:rPr lang="tr-TR" sz="2400" dirty="0" smtClean="0">
                <a:latin typeface="+mj-lt"/>
              </a:rPr>
              <a:t>, </a:t>
            </a:r>
            <a:r>
              <a:rPr lang="tr-TR" sz="2400" dirty="0" err="1" smtClean="0">
                <a:latin typeface="+mj-lt"/>
              </a:rPr>
              <a:t>affecting</a:t>
            </a:r>
            <a:r>
              <a:rPr lang="tr-TR" sz="2400" dirty="0" smtClean="0">
                <a:latin typeface="+mj-lt"/>
              </a:rPr>
              <a:t> </a:t>
            </a:r>
            <a:r>
              <a:rPr lang="tr-TR" sz="2400" dirty="0" err="1" smtClean="0">
                <a:latin typeface="+mj-lt"/>
              </a:rPr>
              <a:t>smooth</a:t>
            </a:r>
            <a:r>
              <a:rPr lang="tr-TR" sz="2400" dirty="0" smtClean="0">
                <a:latin typeface="+mj-lt"/>
              </a:rPr>
              <a:t> </a:t>
            </a:r>
            <a:r>
              <a:rPr lang="tr-TR" sz="2400" dirty="0" err="1" smtClean="0">
                <a:latin typeface="+mj-lt"/>
              </a:rPr>
              <a:t>muscle</a:t>
            </a:r>
            <a:r>
              <a:rPr lang="tr-TR" sz="2400" dirty="0" smtClean="0">
                <a:latin typeface="+mj-lt"/>
              </a:rPr>
              <a:t> </a:t>
            </a:r>
            <a:r>
              <a:rPr lang="tr-TR" sz="2400" dirty="0" err="1" smtClean="0">
                <a:latin typeface="+mj-lt"/>
              </a:rPr>
              <a:t>cells</a:t>
            </a:r>
            <a:r>
              <a:rPr lang="tr-TR" sz="2400" dirty="0" smtClean="0">
                <a:latin typeface="+mj-lt"/>
              </a:rPr>
              <a:t>, PGF</a:t>
            </a:r>
            <a:r>
              <a:rPr lang="tr-TR" sz="2400" baseline="-25000" dirty="0" smtClean="0">
                <a:latin typeface="+mj-lt"/>
              </a:rPr>
              <a:t>2</a:t>
            </a:r>
            <a:r>
              <a:rPr lang="tr-TR" sz="2400" dirty="0" smtClean="0">
                <a:latin typeface="+mj-lt"/>
              </a:rPr>
              <a:t>α </a:t>
            </a:r>
            <a:r>
              <a:rPr lang="tr-TR" sz="2400" dirty="0" err="1" smtClean="0">
                <a:latin typeface="+mj-lt"/>
              </a:rPr>
              <a:t>results</a:t>
            </a:r>
            <a:r>
              <a:rPr lang="tr-TR" sz="2400" dirty="0" smtClean="0">
                <a:latin typeface="+mj-lt"/>
              </a:rPr>
              <a:t> in </a:t>
            </a:r>
            <a:r>
              <a:rPr lang="tr-TR" sz="2400" dirty="0" err="1" smtClean="0">
                <a:latin typeface="+mj-lt"/>
              </a:rPr>
              <a:t>uterine</a:t>
            </a:r>
            <a:r>
              <a:rPr lang="tr-TR" sz="2400" dirty="0" smtClean="0">
                <a:latin typeface="+mj-lt"/>
              </a:rPr>
              <a:t> </a:t>
            </a:r>
            <a:r>
              <a:rPr lang="tr-TR" sz="2400" dirty="0" err="1" smtClean="0">
                <a:latin typeface="+mj-lt"/>
              </a:rPr>
              <a:t>contractions</a:t>
            </a:r>
            <a:r>
              <a:rPr lang="tr-TR" sz="2400" dirty="0" smtClean="0">
                <a:latin typeface="+mj-lt"/>
              </a:rPr>
              <a:t> </a:t>
            </a:r>
            <a:r>
              <a:rPr lang="tr-TR" sz="2400" dirty="0" err="1" smtClean="0">
                <a:latin typeface="+mj-lt"/>
              </a:rPr>
              <a:t>and</a:t>
            </a:r>
            <a:r>
              <a:rPr lang="tr-TR" sz="2400" dirty="0" smtClean="0">
                <a:latin typeface="+mj-lt"/>
              </a:rPr>
              <a:t> </a:t>
            </a:r>
            <a:r>
              <a:rPr lang="tr-TR" sz="2400" dirty="0" err="1" smtClean="0">
                <a:latin typeface="+mj-lt"/>
              </a:rPr>
              <a:t>cervical</a:t>
            </a:r>
            <a:r>
              <a:rPr lang="tr-TR" sz="2400" dirty="0" smtClean="0">
                <a:latin typeface="+mj-lt"/>
              </a:rPr>
              <a:t> </a:t>
            </a:r>
            <a:r>
              <a:rPr lang="tr-TR" sz="2400" dirty="0" err="1" smtClean="0">
                <a:latin typeface="+mj-lt"/>
              </a:rPr>
              <a:t>dilatation</a:t>
            </a:r>
            <a:r>
              <a:rPr lang="tr-TR" sz="2400" dirty="0" smtClean="0">
                <a:latin typeface="+mj-lt"/>
              </a:rPr>
              <a:t>.</a:t>
            </a:r>
          </a:p>
          <a:p>
            <a:pPr algn="just"/>
            <a:endParaRPr lang="tr-TR" sz="2400" dirty="0">
              <a:latin typeface="+mj-lt"/>
            </a:endParaRPr>
          </a:p>
          <a:p>
            <a:pPr algn="just"/>
            <a:r>
              <a:rPr lang="tr-TR" sz="2400" dirty="0" err="1" smtClean="0">
                <a:latin typeface="+mj-lt"/>
              </a:rPr>
              <a:t>Due</a:t>
            </a:r>
            <a:r>
              <a:rPr lang="tr-TR" sz="2400" dirty="0" smtClean="0">
                <a:latin typeface="+mj-lt"/>
              </a:rPr>
              <a:t> </a:t>
            </a:r>
            <a:r>
              <a:rPr lang="tr-TR" sz="2400" dirty="0" err="1" smtClean="0">
                <a:latin typeface="+mj-lt"/>
              </a:rPr>
              <a:t>to</a:t>
            </a:r>
            <a:r>
              <a:rPr lang="tr-TR" sz="2400" dirty="0" smtClean="0">
                <a:latin typeface="+mj-lt"/>
              </a:rPr>
              <a:t> </a:t>
            </a:r>
            <a:r>
              <a:rPr lang="tr-TR" sz="2400" dirty="0" err="1" smtClean="0">
                <a:latin typeface="+mj-lt"/>
              </a:rPr>
              <a:t>these</a:t>
            </a:r>
            <a:r>
              <a:rPr lang="tr-TR" sz="2400" dirty="0" smtClean="0">
                <a:latin typeface="+mj-lt"/>
              </a:rPr>
              <a:t> </a:t>
            </a:r>
            <a:r>
              <a:rPr lang="tr-TR" sz="2400" dirty="0" err="1" smtClean="0">
                <a:latin typeface="+mj-lt"/>
              </a:rPr>
              <a:t>effects</a:t>
            </a:r>
            <a:r>
              <a:rPr lang="tr-TR" sz="2400" dirty="0" smtClean="0">
                <a:latin typeface="+mj-lt"/>
              </a:rPr>
              <a:t>; PGF</a:t>
            </a:r>
            <a:r>
              <a:rPr lang="tr-TR" sz="2400" baseline="-25000" dirty="0" smtClean="0">
                <a:latin typeface="+mj-lt"/>
              </a:rPr>
              <a:t>2</a:t>
            </a:r>
            <a:r>
              <a:rPr lang="tr-TR" sz="2400" dirty="0" smtClean="0">
                <a:latin typeface="+mj-lt"/>
              </a:rPr>
              <a:t>α is </a:t>
            </a:r>
            <a:r>
              <a:rPr lang="tr-TR" sz="2400" dirty="0" err="1" smtClean="0">
                <a:latin typeface="+mj-lt"/>
              </a:rPr>
              <a:t>used</a:t>
            </a:r>
            <a:r>
              <a:rPr lang="tr-TR" sz="2400" dirty="0" smtClean="0">
                <a:latin typeface="+mj-lt"/>
              </a:rPr>
              <a:t> in </a:t>
            </a:r>
            <a:r>
              <a:rPr lang="tr-TR" sz="2400" dirty="0" err="1" smtClean="0">
                <a:latin typeface="+mj-lt"/>
              </a:rPr>
              <a:t>termination</a:t>
            </a:r>
            <a:r>
              <a:rPr lang="tr-TR" sz="2400" dirty="0" smtClean="0">
                <a:latin typeface="+mj-lt"/>
              </a:rPr>
              <a:t> of </a:t>
            </a:r>
            <a:r>
              <a:rPr lang="tr-TR" sz="2400" dirty="0" err="1" smtClean="0">
                <a:latin typeface="+mj-lt"/>
              </a:rPr>
              <a:t>pregnancy</a:t>
            </a:r>
            <a:r>
              <a:rPr lang="tr-TR" sz="2400" dirty="0" smtClean="0">
                <a:latin typeface="+mj-lt"/>
              </a:rPr>
              <a:t> in </a:t>
            </a:r>
            <a:r>
              <a:rPr lang="tr-TR" sz="2400" dirty="0" err="1" smtClean="0">
                <a:latin typeface="+mj-lt"/>
              </a:rPr>
              <a:t>the</a:t>
            </a:r>
            <a:r>
              <a:rPr lang="tr-TR" sz="2400" dirty="0" smtClean="0">
                <a:latin typeface="+mj-lt"/>
              </a:rPr>
              <a:t> </a:t>
            </a:r>
            <a:r>
              <a:rPr lang="tr-TR" sz="2400" dirty="0" err="1" smtClean="0">
                <a:latin typeface="+mj-lt"/>
              </a:rPr>
              <a:t>queen</a:t>
            </a:r>
            <a:r>
              <a:rPr lang="tr-TR" sz="2400" dirty="0">
                <a:latin typeface="+mj-lt"/>
              </a:rPr>
              <a:t> </a:t>
            </a:r>
            <a:r>
              <a:rPr lang="tr-TR" sz="2400" dirty="0" err="1" smtClean="0">
                <a:latin typeface="+mj-lt"/>
              </a:rPr>
              <a:t>after</a:t>
            </a:r>
            <a:r>
              <a:rPr lang="tr-TR" sz="2400" dirty="0" smtClean="0">
                <a:latin typeface="+mj-lt"/>
              </a:rPr>
              <a:t> </a:t>
            </a:r>
            <a:r>
              <a:rPr lang="tr-TR" sz="2400" dirty="0" err="1" smtClean="0">
                <a:latin typeface="+mj-lt"/>
              </a:rPr>
              <a:t>days</a:t>
            </a:r>
            <a:r>
              <a:rPr lang="tr-TR" sz="2400" dirty="0" smtClean="0">
                <a:latin typeface="+mj-lt"/>
              </a:rPr>
              <a:t> 25-30.</a:t>
            </a:r>
            <a:endParaRPr lang="tr-TR" dirty="0"/>
          </a:p>
        </p:txBody>
      </p:sp>
      <p:sp>
        <p:nvSpPr>
          <p:cNvPr id="7" name="1 Başlık"/>
          <p:cNvSpPr>
            <a:spLocks noGrp="1"/>
          </p:cNvSpPr>
          <p:nvPr>
            <p:ph type="title"/>
          </p:nvPr>
        </p:nvSpPr>
        <p:spPr>
          <a:xfrm>
            <a:off x="251520" y="704088"/>
            <a:ext cx="8568952" cy="852704"/>
          </a:xfrm>
        </p:spPr>
        <p:txBody>
          <a:bodyPr/>
          <a:lstStyle/>
          <a:p>
            <a:pPr algn="ctr"/>
            <a:r>
              <a:rPr lang="tr-TR" sz="4400" dirty="0" err="1" smtClean="0"/>
              <a:t>Prostaglandin</a:t>
            </a:r>
            <a:r>
              <a:rPr lang="tr-TR" sz="4400" dirty="0" smtClean="0"/>
              <a:t> (PG)</a:t>
            </a:r>
            <a:r>
              <a:rPr lang="tr-TR" dirty="0" smtClean="0"/>
              <a:t> </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TotalTime>
  <Words>728</Words>
  <Application>Microsoft Office PowerPoint</Application>
  <PresentationFormat>Ekran Gösterisi (4:3)</PresentationFormat>
  <Paragraphs>181</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Calibri</vt:lpstr>
      <vt:lpstr>Constantia</vt:lpstr>
      <vt:lpstr>Times New Roman</vt:lpstr>
      <vt:lpstr>Wingdings 2</vt:lpstr>
      <vt:lpstr>Akış</vt:lpstr>
      <vt:lpstr>Clinical Comparison of Aglepristone and Aglepristone+Prostaglandin Administrations in Termination of Feline Midterm Pregnancy</vt:lpstr>
      <vt:lpstr>Unwanted preganancy in the cat </vt:lpstr>
      <vt:lpstr>Unwanted preganancy in the cat </vt:lpstr>
      <vt:lpstr>PowerPoint Sunusu</vt:lpstr>
      <vt:lpstr>Termination of Unwanted pregnancy in the queen</vt:lpstr>
      <vt:lpstr>Alizine (Aglepristone)</vt:lpstr>
      <vt:lpstr>Alizine ( Aglepristone)</vt:lpstr>
      <vt:lpstr>Prostaglandin </vt:lpstr>
      <vt:lpstr>Prostaglandin (PG) </vt:lpstr>
      <vt:lpstr>PowerPoint Sunusu</vt:lpstr>
      <vt:lpstr>Aim of the study</vt:lpstr>
      <vt:lpstr>Materials and Method</vt:lpstr>
      <vt:lpstr>PowerPoint Sunusu</vt:lpstr>
      <vt:lpstr>Determination of Gestation Day</vt:lpstr>
      <vt:lpstr>Ultrasonography</vt:lpstr>
      <vt:lpstr>PowerPoint Sunusu</vt:lpstr>
      <vt:lpstr>Study groups</vt:lpstr>
      <vt:lpstr>Results</vt:lpstr>
      <vt:lpstr>Results</vt:lpstr>
      <vt:lpstr>References</vt:lpstr>
      <vt:lpstr>PowerPoint Sunusu</vt:lpstr>
    </vt:vector>
  </TitlesOfParts>
  <Company>Burak ESER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Kedilerde İstenmeyen Gebeliklerin Sonlandırılmasında Aglepriston ve Aglepriston + Prostaglandin Uygulamalarının Klinik Yönden Karşılaştırılması</dc:title>
  <dc:creator>KUBRA</dc:creator>
  <cp:lastModifiedBy>Halit</cp:lastModifiedBy>
  <cp:revision>79</cp:revision>
  <dcterms:created xsi:type="dcterms:W3CDTF">2013-05-03T07:54:25Z</dcterms:created>
  <dcterms:modified xsi:type="dcterms:W3CDTF">2020-01-03T11:10:34Z</dcterms:modified>
</cp:coreProperties>
</file>