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11"/>
  </p:notesMasterIdLst>
  <p:sldIdLst>
    <p:sldId id="595" r:id="rId2"/>
    <p:sldId id="596" r:id="rId3"/>
    <p:sldId id="597" r:id="rId4"/>
    <p:sldId id="599" r:id="rId5"/>
    <p:sldId id="600" r:id="rId6"/>
    <p:sldId id="601" r:id="rId7"/>
    <p:sldId id="602" r:id="rId8"/>
    <p:sldId id="604" r:id="rId9"/>
    <p:sldId id="60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0014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E13994-30AF-47AB-9AE9-BBDCDBE0CBA6}" type="datetimeFigureOut">
              <a:rPr lang="tr-TR" smtClean="0"/>
              <a:pPr/>
              <a:t>11.05.2020</a:t>
            </a:fld>
            <a:endParaRPr lang="tr-TR" dirty="0"/>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3E5B85-6C5A-42C2-98FC-D65C088BC86D}" type="slidenum">
              <a:rPr lang="tr-TR" smtClean="0"/>
              <a:pPr/>
              <a:t>‹#›</a:t>
            </a:fld>
            <a:endParaRPr lang="tr-TR" dirty="0"/>
          </a:p>
        </p:txBody>
      </p:sp>
    </p:spTree>
    <p:extLst>
      <p:ext uri="{BB962C8B-B14F-4D97-AF65-F5344CB8AC3E}">
        <p14:creationId xmlns:p14="http://schemas.microsoft.com/office/powerpoint/2010/main" val="3017591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A4E651E-FD33-42A8-ADDD-5E41CCA25CE5}"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9D93EEF-5FEB-4F91-8402-245DF9A954B4}"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876AB41A-7824-411D-AF58-4FA7B998A58B}"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2E6570B-8D22-492B-8338-008433A7E923}"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750E79A-BAD9-447F-83AE-4CCD68DD987E}"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224FA889-AD2A-48F9-8217-6F87E3C869C4}"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24089DF-6726-4B26-8188-F0FDDF0538F5}" type="datetime1">
              <a:rPr lang="tr-TR" smtClean="0"/>
              <a:pPr/>
              <a:t>11.05.2020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7220D3B0-6A4B-4030-9A7D-70DA3E38815D}" type="datetime1">
              <a:rPr lang="tr-TR" smtClean="0"/>
              <a:pPr/>
              <a:t>11.05.2020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C40591C2-C5F5-4A3A-BB92-01B6AED6A02F}" type="datetime1">
              <a:rPr lang="tr-TR" smtClean="0"/>
              <a:pPr/>
              <a:t>11.05.2020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417C6C86-EBE7-4D87-9461-68EF3F0CB5F9}"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EC35063-CCEC-42B1-A0CA-2D5FE7222A82}"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7168676-C2FF-4DD2-8FA3-79A4615BE075}" type="datetime1">
              <a:rPr lang="tr-TR" smtClean="0"/>
              <a:pPr/>
              <a:t>11.05.2020</a:t>
            </a:fld>
            <a:endParaRPr lang="tr-TR"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pPr/>
              <a:t>‹#›</a:t>
            </a:fld>
            <a:endParaRPr lang="tr-TR"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6"/>
          <p:cNvPicPr>
            <a:picLocks noChangeAspect="1" noChangeArrowheads="1"/>
          </p:cNvPicPr>
          <p:nvPr/>
        </p:nvPicPr>
        <p:blipFill>
          <a:blip r:embed="rId2" cstate="print">
            <a:extLst/>
          </a:blip>
          <a:srcRect/>
          <a:stretch>
            <a:fillRect/>
          </a:stretch>
        </p:blipFill>
        <p:spPr bwMode="auto">
          <a:xfrm>
            <a:off x="2195736" y="-171400"/>
            <a:ext cx="4752528" cy="309634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6" name="Başlık 1"/>
          <p:cNvSpPr txBox="1">
            <a:spLocks/>
          </p:cNvSpPr>
          <p:nvPr/>
        </p:nvSpPr>
        <p:spPr>
          <a:xfrm>
            <a:off x="-72516" y="2492896"/>
            <a:ext cx="8640960" cy="23042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tr-TR" sz="4000" b="1" dirty="0" smtClean="0">
              <a:solidFill>
                <a:schemeClr val="tx1"/>
              </a:solidFill>
              <a:latin typeface="Calibri" panose="020F0502020204030204" pitchFamily="34" charset="0"/>
            </a:endParaRPr>
          </a:p>
          <a:p>
            <a:r>
              <a:rPr lang="tr-TR" sz="2400" b="1" dirty="0" smtClean="0">
                <a:solidFill>
                  <a:schemeClr val="tx1"/>
                </a:solidFill>
                <a:latin typeface="Calibri" panose="020F0502020204030204" pitchFamily="34" charset="0"/>
              </a:rPr>
              <a:t>ÖLÇME</a:t>
            </a:r>
          </a:p>
          <a:p>
            <a:r>
              <a:rPr lang="tr-TR" sz="2000" b="1" dirty="0" smtClean="0">
                <a:solidFill>
                  <a:schemeClr val="tx1"/>
                </a:solidFill>
                <a:latin typeface="Calibri" panose="020F0502020204030204" pitchFamily="34" charset="0"/>
              </a:rPr>
              <a:t>                                                                                                   </a:t>
            </a:r>
            <a:endParaRPr lang="tr-TR" sz="2000" b="1" dirty="0">
              <a:solidFill>
                <a:schemeClr val="tx1"/>
              </a:solidFill>
              <a:latin typeface="Calibri" panose="020F0502020204030204" pitchFamily="34" charset="0"/>
            </a:endParaRPr>
          </a:p>
        </p:txBody>
      </p:sp>
      <p:pic>
        <p:nvPicPr>
          <p:cNvPr id="7" name="Picture 4" descr="https://upload.wikimedia.org/wikipedia/tr/5/5f/Ankara_%C3%9C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496" y="5805264"/>
            <a:ext cx="1080120" cy="1008112"/>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28384" y="5805264"/>
            <a:ext cx="1080120" cy="1008112"/>
          </a:xfrm>
          <a:prstGeom prst="rect">
            <a:avLst/>
          </a:prstGeom>
          <a:noFill/>
          <a:ln>
            <a:noFill/>
          </a:ln>
        </p:spPr>
      </p:pic>
    </p:spTree>
    <p:extLst>
      <p:ext uri="{BB962C8B-B14F-4D97-AF65-F5344CB8AC3E}">
        <p14:creationId xmlns:p14="http://schemas.microsoft.com/office/powerpoint/2010/main" val="3111355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Kabaca </a:t>
            </a:r>
            <a:r>
              <a:rPr lang="tr-TR" dirty="0"/>
              <a:t>ölçme; evrende mevcut ve araştırma </a:t>
            </a:r>
            <a:r>
              <a:rPr lang="tr-TR" dirty="0" err="1"/>
              <a:t>konusuolanolay</a:t>
            </a:r>
            <a:r>
              <a:rPr lang="tr-TR" dirty="0"/>
              <a:t>, olgu, nesne ve varlıkların ve niteliklerinin(değişkenlerin) sayılarını belirleme/sayılarla belirleme ve tasnif etme </a:t>
            </a:r>
            <a:r>
              <a:rPr lang="tr-TR" dirty="0" smtClean="0"/>
              <a:t>işlemidir.</a:t>
            </a:r>
          </a:p>
          <a:p>
            <a:r>
              <a:rPr lang="tr-TR" dirty="0" smtClean="0"/>
              <a:t>Farklı bir ifade </a:t>
            </a:r>
            <a:r>
              <a:rPr lang="tr-TR" dirty="0"/>
              <a:t>ile </a:t>
            </a:r>
            <a:r>
              <a:rPr lang="tr-TR" dirty="0" smtClean="0"/>
              <a:t>“</a:t>
            </a:r>
            <a:r>
              <a:rPr lang="tr-TR" dirty="0"/>
              <a:t>bilimsel araştırma bir ölçme işlemidir(Yıldırım, 1991: 82).</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2</a:t>
            </a:fld>
            <a:endParaRPr lang="tr-TR" dirty="0"/>
          </a:p>
        </p:txBody>
      </p:sp>
      <p:sp>
        <p:nvSpPr>
          <p:cNvPr id="4" name="Unvan 3"/>
          <p:cNvSpPr>
            <a:spLocks noGrp="1"/>
          </p:cNvSpPr>
          <p:nvPr>
            <p:ph type="title"/>
          </p:nvPr>
        </p:nvSpPr>
        <p:spPr/>
        <p:txBody>
          <a:bodyPr/>
          <a:lstStyle/>
          <a:p>
            <a:r>
              <a:rPr lang="tr-TR" dirty="0"/>
              <a:t>Ölçme Nedir?</a:t>
            </a:r>
          </a:p>
        </p:txBody>
      </p:sp>
    </p:spTree>
    <p:extLst>
      <p:ext uri="{BB962C8B-B14F-4D97-AF65-F5344CB8AC3E}">
        <p14:creationId xmlns:p14="http://schemas.microsoft.com/office/powerpoint/2010/main" val="920584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Nominal (Sembolik) Ölçme; Nominal ölçme olay, olgu, nesne ve varlıkların belli özellikleri ile ilgili olarak sadece isimlendirmek/</a:t>
            </a:r>
            <a:r>
              <a:rPr lang="tr-TR" dirty="0" err="1"/>
              <a:t>adlandırmakamacıyla</a:t>
            </a:r>
            <a:r>
              <a:rPr lang="tr-TR" dirty="0"/>
              <a:t> ya da olay, olgu, nesne ve varlıkları meta-kategoriler olarak ya da bazı özelliklerine göre kategorik sınıflamaya tabi tutmak amacıyla kullanılır.</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3</a:t>
            </a:fld>
            <a:endParaRPr lang="tr-TR" dirty="0"/>
          </a:p>
        </p:txBody>
      </p:sp>
      <p:sp>
        <p:nvSpPr>
          <p:cNvPr id="4" name="Unvan 3"/>
          <p:cNvSpPr>
            <a:spLocks noGrp="1"/>
          </p:cNvSpPr>
          <p:nvPr>
            <p:ph type="title"/>
          </p:nvPr>
        </p:nvSpPr>
        <p:spPr/>
        <p:txBody>
          <a:bodyPr/>
          <a:lstStyle/>
          <a:p>
            <a:r>
              <a:rPr lang="tr-TR" dirty="0"/>
              <a:t>Ölçme Tür ve Düzeyleri</a:t>
            </a:r>
          </a:p>
        </p:txBody>
      </p:sp>
    </p:spTree>
    <p:extLst>
      <p:ext uri="{BB962C8B-B14F-4D97-AF65-F5344CB8AC3E}">
        <p14:creationId xmlns:p14="http://schemas.microsoft.com/office/powerpoint/2010/main" val="3609258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Dereceli (</a:t>
            </a:r>
            <a:r>
              <a:rPr lang="tr-TR" dirty="0" err="1"/>
              <a:t>Ordinal</a:t>
            </a:r>
            <a:r>
              <a:rPr lang="tr-TR" dirty="0"/>
              <a:t>) Ölçme; temel düzeydeki ölçme türüdür. Bir özelliği ölçülen olay, olgu, nesne ve varlığın, ölçülen özellik bakımından rölatif(görece) farklı bir konuma yerleştirilmesi işlemini ifade eder. Yani olay, olgu, nesne ve varlıklar belli bir özellik bakımından hiyerarşik bir sıraya yerleştirilir. </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4</a:t>
            </a:fld>
            <a:endParaRPr lang="tr-TR" dirty="0"/>
          </a:p>
        </p:txBody>
      </p:sp>
      <p:sp>
        <p:nvSpPr>
          <p:cNvPr id="4" name="Unvan 3"/>
          <p:cNvSpPr>
            <a:spLocks noGrp="1"/>
          </p:cNvSpPr>
          <p:nvPr>
            <p:ph type="title"/>
          </p:nvPr>
        </p:nvSpPr>
        <p:spPr/>
        <p:txBody>
          <a:bodyPr/>
          <a:lstStyle/>
          <a:p>
            <a:r>
              <a:rPr lang="tr-TR" dirty="0"/>
              <a:t>Ölçme Tür ve Düzeyleri</a:t>
            </a:r>
          </a:p>
        </p:txBody>
      </p:sp>
    </p:spTree>
    <p:extLst>
      <p:ext uri="{BB962C8B-B14F-4D97-AF65-F5344CB8AC3E}">
        <p14:creationId xmlns:p14="http://schemas.microsoft.com/office/powerpoint/2010/main" val="3731355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Eşit Aralıklı/Eşit Görünen Aralıklı(</a:t>
            </a:r>
            <a:r>
              <a:rPr lang="tr-TR" dirty="0" err="1"/>
              <a:t>İnterval</a:t>
            </a:r>
            <a:r>
              <a:rPr lang="tr-TR" dirty="0"/>
              <a:t>) Ölçme; Olay, olgu, nesne ve varlıkların ölçülmek istenilen özelliğinin her ölçme noktasında birbirlerine eşit olarak/eşit uzaklıkta sıralandığı yani, ölçülmek istenilen özelliğin her ölçme noktasında </a:t>
            </a:r>
            <a:r>
              <a:rPr lang="tr-TR" dirty="0" smtClean="0"/>
              <a:t>aynı miktarda tasarlandığı </a:t>
            </a:r>
            <a:r>
              <a:rPr lang="tr-TR" dirty="0"/>
              <a:t>ölçeklerle gerçekleştirilen ölçme türüdür.</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5</a:t>
            </a:fld>
            <a:endParaRPr lang="tr-TR" dirty="0"/>
          </a:p>
        </p:txBody>
      </p:sp>
      <p:sp>
        <p:nvSpPr>
          <p:cNvPr id="4" name="Unvan 3"/>
          <p:cNvSpPr>
            <a:spLocks noGrp="1"/>
          </p:cNvSpPr>
          <p:nvPr>
            <p:ph type="title"/>
          </p:nvPr>
        </p:nvSpPr>
        <p:spPr/>
        <p:txBody>
          <a:bodyPr/>
          <a:lstStyle/>
          <a:p>
            <a:r>
              <a:rPr lang="tr-TR" dirty="0"/>
              <a:t>Ölçme Tür ve Düzeyleri</a:t>
            </a:r>
          </a:p>
        </p:txBody>
      </p:sp>
    </p:spTree>
    <p:extLst>
      <p:ext uri="{BB962C8B-B14F-4D97-AF65-F5344CB8AC3E}">
        <p14:creationId xmlns:p14="http://schemas.microsoft.com/office/powerpoint/2010/main" val="537226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Oranlı (</a:t>
            </a:r>
            <a:r>
              <a:rPr lang="tr-TR" dirty="0" err="1"/>
              <a:t>Rasyo</a:t>
            </a:r>
            <a:r>
              <a:rPr lang="tr-TR" dirty="0"/>
              <a:t>) </a:t>
            </a:r>
            <a:r>
              <a:rPr lang="tr-TR" dirty="0" err="1"/>
              <a:t>Ölçme;Ölçeklerde</a:t>
            </a:r>
            <a:r>
              <a:rPr lang="tr-TR" dirty="0"/>
              <a:t> yer alan “0/sıfır” noktasının gerçek bir 0”/sıfır” noktası olarak kabul edildiği ve ölçüm aralıklarının eşit sıralandığı varsayılan ölçeklerle gerçekleştirilen ölçme türüdür. Dolayısı ile olay, olgu, nesne ve varlıklar ölçülen özellikleri bakımından gerçeğe en uygun biçimde sıralanabilirler.</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6</a:t>
            </a:fld>
            <a:endParaRPr lang="tr-TR" dirty="0"/>
          </a:p>
        </p:txBody>
      </p:sp>
      <p:sp>
        <p:nvSpPr>
          <p:cNvPr id="4" name="Unvan 3"/>
          <p:cNvSpPr>
            <a:spLocks noGrp="1"/>
          </p:cNvSpPr>
          <p:nvPr>
            <p:ph type="title"/>
          </p:nvPr>
        </p:nvSpPr>
        <p:spPr/>
        <p:txBody>
          <a:bodyPr/>
          <a:lstStyle/>
          <a:p>
            <a:r>
              <a:rPr lang="tr-TR" dirty="0"/>
              <a:t>Ölçme Tür ve Düzeyleri</a:t>
            </a:r>
          </a:p>
        </p:txBody>
      </p:sp>
    </p:spTree>
    <p:extLst>
      <p:ext uri="{BB962C8B-B14F-4D97-AF65-F5344CB8AC3E}">
        <p14:creationId xmlns:p14="http://schemas.microsoft.com/office/powerpoint/2010/main" val="1334581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Ölçek, bilimsel araştırmanın </a:t>
            </a:r>
            <a:r>
              <a:rPr lang="tr-TR" dirty="0" err="1"/>
              <a:t>konusuolan</a:t>
            </a:r>
            <a:r>
              <a:rPr lang="tr-TR" dirty="0"/>
              <a:t> olay, olgu, nesne ve varlıkların ölçülmek istenilen özellikleri referans/dikkate alınarak hazırlanmış veri toplama(gözlem)aracıdır. Ölçekler araştırmanın konusu olan bu olay, olgu, nesne ve varlıkların belli özelliklerinin (ölçüme esas) sayısal olarak betimlenmesini/belirlenmesini mümkün kılar.</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7</a:t>
            </a:fld>
            <a:endParaRPr lang="tr-TR" dirty="0"/>
          </a:p>
        </p:txBody>
      </p:sp>
      <p:sp>
        <p:nvSpPr>
          <p:cNvPr id="4" name="Unvan 3"/>
          <p:cNvSpPr>
            <a:spLocks noGrp="1"/>
          </p:cNvSpPr>
          <p:nvPr>
            <p:ph type="title"/>
          </p:nvPr>
        </p:nvSpPr>
        <p:spPr/>
        <p:txBody>
          <a:bodyPr/>
          <a:lstStyle/>
          <a:p>
            <a:r>
              <a:rPr lang="tr-TR" dirty="0" err="1"/>
              <a:t>Ölçeklerve</a:t>
            </a:r>
            <a:r>
              <a:rPr lang="tr-TR" dirty="0"/>
              <a:t> Ölçek Türleri</a:t>
            </a:r>
          </a:p>
        </p:txBody>
      </p:sp>
    </p:spTree>
    <p:extLst>
      <p:ext uri="{BB962C8B-B14F-4D97-AF65-F5344CB8AC3E}">
        <p14:creationId xmlns:p14="http://schemas.microsoft.com/office/powerpoint/2010/main" val="1294151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buNone/>
            </a:pPr>
            <a:r>
              <a:rPr lang="tr-TR" dirty="0"/>
              <a:t>Bu ölçeklerle elde edilen veriler </a:t>
            </a:r>
            <a:r>
              <a:rPr lang="tr-TR" dirty="0" err="1"/>
              <a:t>konusundaşunlar</a:t>
            </a:r>
            <a:r>
              <a:rPr lang="tr-TR" dirty="0"/>
              <a:t> söylenebilir</a:t>
            </a:r>
            <a:r>
              <a:rPr lang="tr-TR" dirty="0" smtClean="0"/>
              <a:t>;</a:t>
            </a:r>
          </a:p>
          <a:p>
            <a:r>
              <a:rPr lang="tr-TR" dirty="0" smtClean="0"/>
              <a:t>Nominal </a:t>
            </a:r>
            <a:r>
              <a:rPr lang="tr-TR" dirty="0"/>
              <a:t>veriler; sayısal özelliği olmayan kategorilerden oluşur ve ölçme düzeyi zayıftır. </a:t>
            </a:r>
            <a:endParaRPr lang="tr-TR" dirty="0" smtClean="0"/>
          </a:p>
          <a:p>
            <a:r>
              <a:rPr lang="tr-TR" dirty="0" err="1" smtClean="0"/>
              <a:t>Ordinal</a:t>
            </a:r>
            <a:r>
              <a:rPr lang="tr-TR" dirty="0" smtClean="0"/>
              <a:t> </a:t>
            </a:r>
            <a:r>
              <a:rPr lang="tr-TR" dirty="0" err="1"/>
              <a:t>veriler;bu</a:t>
            </a:r>
            <a:r>
              <a:rPr lang="tr-TR" dirty="0"/>
              <a:t> veri türü ile hiyerarşik belirleme ya da sıralama yapmak mümkündür ancak uzaklık ölçümü (kategoriler arası) </a:t>
            </a:r>
            <a:r>
              <a:rPr lang="tr-TR" dirty="0" smtClean="0"/>
              <a:t>yapılamaz.</a:t>
            </a:r>
          </a:p>
          <a:p>
            <a:r>
              <a:rPr lang="tr-TR" dirty="0" err="1" smtClean="0"/>
              <a:t>İnterval</a:t>
            </a:r>
            <a:r>
              <a:rPr lang="tr-TR" dirty="0" smtClean="0"/>
              <a:t> </a:t>
            </a:r>
            <a:r>
              <a:rPr lang="tr-TR" dirty="0"/>
              <a:t>veriler; sayısal verilerdir, </a:t>
            </a:r>
            <a:r>
              <a:rPr lang="tr-TR" dirty="0" err="1"/>
              <a:t>sıralamave</a:t>
            </a:r>
            <a:r>
              <a:rPr lang="tr-TR" dirty="0"/>
              <a:t> uzaklık ölçümü mümkündür.</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8</a:t>
            </a:fld>
            <a:endParaRPr lang="tr-TR" dirty="0"/>
          </a:p>
        </p:txBody>
      </p:sp>
      <p:sp>
        <p:nvSpPr>
          <p:cNvPr id="4" name="Unvan 3"/>
          <p:cNvSpPr>
            <a:spLocks noGrp="1"/>
          </p:cNvSpPr>
          <p:nvPr>
            <p:ph type="title"/>
          </p:nvPr>
        </p:nvSpPr>
        <p:spPr/>
        <p:txBody>
          <a:bodyPr/>
          <a:lstStyle/>
          <a:p>
            <a:r>
              <a:rPr lang="tr-TR" dirty="0" err="1"/>
              <a:t>Ölçeklerve</a:t>
            </a:r>
            <a:r>
              <a:rPr lang="tr-TR" dirty="0"/>
              <a:t> Ölçek Türleri</a:t>
            </a:r>
          </a:p>
        </p:txBody>
      </p:sp>
    </p:spTree>
    <p:extLst>
      <p:ext uri="{BB962C8B-B14F-4D97-AF65-F5344CB8AC3E}">
        <p14:creationId xmlns:p14="http://schemas.microsoft.com/office/powerpoint/2010/main" val="2612454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err="1" smtClean="0"/>
              <a:t>YıldırımCemal</a:t>
            </a:r>
            <a:r>
              <a:rPr lang="tr-TR" dirty="0"/>
              <a:t>. (1991),Bilim Felsefesi, Remzi Kitabevi, İstanbul</a:t>
            </a:r>
            <a:r>
              <a:rPr lang="tr-TR" dirty="0" smtClean="0"/>
              <a:t>.</a:t>
            </a:r>
          </a:p>
          <a:p>
            <a:r>
              <a:rPr lang="tr-TR" dirty="0" err="1" smtClean="0"/>
              <a:t>Hovardaoğlu</a:t>
            </a:r>
            <a:r>
              <a:rPr lang="tr-TR" dirty="0" smtClean="0"/>
              <a:t>, </a:t>
            </a:r>
            <a:r>
              <a:rPr lang="tr-TR" dirty="0"/>
              <a:t>Selim. (2007),Davranış Bilimleri İçin Araştırma Teknikleri, Hatiboğlu Yayınları, </a:t>
            </a:r>
            <a:r>
              <a:rPr lang="tr-TR" dirty="0" smtClean="0"/>
              <a:t>Ankara</a:t>
            </a:r>
          </a:p>
          <a:p>
            <a:r>
              <a:rPr lang="tr-TR" dirty="0" err="1" smtClean="0"/>
              <a:t>NeumaN</a:t>
            </a:r>
            <a:r>
              <a:rPr lang="tr-TR" dirty="0"/>
              <a:t>, W. Lawrence. (2006), Toplumsal Araştırma Yöntemleri; Nitel ve Nicel Yaklaşımlar (</a:t>
            </a:r>
            <a:r>
              <a:rPr lang="tr-TR" dirty="0" err="1"/>
              <a:t>Çev</a:t>
            </a:r>
            <a:r>
              <a:rPr lang="tr-TR" dirty="0"/>
              <a:t>: Sedef Özge), Yayın Odası Yayınları, Ankara.</a:t>
            </a:r>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9</a:t>
            </a:fld>
            <a:endParaRPr lang="tr-TR" dirty="0"/>
          </a:p>
        </p:txBody>
      </p:sp>
      <p:sp>
        <p:nvSpPr>
          <p:cNvPr id="4" name="Unvan 3"/>
          <p:cNvSpPr>
            <a:spLocks noGrp="1"/>
          </p:cNvSpPr>
          <p:nvPr>
            <p:ph type="title"/>
          </p:nvPr>
        </p:nvSpPr>
        <p:spPr/>
        <p:txBody>
          <a:bodyPr/>
          <a:lstStyle/>
          <a:p>
            <a:r>
              <a:rPr lang="tr-TR" dirty="0" smtClean="0"/>
              <a:t>KAYNAKÇA</a:t>
            </a:r>
            <a:endParaRPr lang="tr-TR" dirty="0"/>
          </a:p>
        </p:txBody>
      </p:sp>
    </p:spTree>
    <p:extLst>
      <p:ext uri="{BB962C8B-B14F-4D97-AF65-F5344CB8AC3E}">
        <p14:creationId xmlns:p14="http://schemas.microsoft.com/office/powerpoint/2010/main" val="38648873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0</TotalTime>
  <Words>421</Words>
  <Application>Microsoft Office PowerPoint</Application>
  <PresentationFormat>Ekran Gösterisi (4:3)</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Candara</vt:lpstr>
      <vt:lpstr>Symbol</vt:lpstr>
      <vt:lpstr>Dalga Biçimi</vt:lpstr>
      <vt:lpstr>PowerPoint Sunusu</vt:lpstr>
      <vt:lpstr>Ölçme Nedir?</vt:lpstr>
      <vt:lpstr>Ölçme Tür ve Düzeyleri</vt:lpstr>
      <vt:lpstr>Ölçme Tür ve Düzeyleri</vt:lpstr>
      <vt:lpstr>Ölçme Tür ve Düzeyleri</vt:lpstr>
      <vt:lpstr>Ölçme Tür ve Düzeyleri</vt:lpstr>
      <vt:lpstr>Ölçeklerve Ölçek Türleri</vt:lpstr>
      <vt:lpstr>Ölçeklerve Ölçek Türleri</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2017-10-13T08:07:21Z</dcterms:created>
  <dcterms:modified xsi:type="dcterms:W3CDTF">2020-05-11T20:24:45Z</dcterms:modified>
</cp:coreProperties>
</file>