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1249525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4238151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89802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34091213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88704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2600501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1230621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3795518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3330514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142D52C-E94A-4151-89B1-C0F238371443}"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4142832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142D52C-E94A-4151-89B1-C0F238371443}" type="datetimeFigureOut">
              <a:rPr lang="tr-TR" smtClean="0"/>
              <a:t>19.04.2018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4222353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142D52C-E94A-4151-89B1-C0F238371443}" type="datetimeFigureOut">
              <a:rPr lang="tr-TR" smtClean="0"/>
              <a:t>19.04.2018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1905387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142D52C-E94A-4151-89B1-C0F238371443}" type="datetimeFigureOut">
              <a:rPr lang="tr-TR" smtClean="0"/>
              <a:t>19.04.2018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312086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42D52C-E94A-4151-89B1-C0F238371443}" type="datetimeFigureOut">
              <a:rPr lang="tr-TR" smtClean="0"/>
              <a:t>19.04.2018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1524347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142D52C-E94A-4151-89B1-C0F238371443}" type="datetimeFigureOut">
              <a:rPr lang="tr-TR" smtClean="0"/>
              <a:t>19.04.2018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D39694C-2517-4400-9620-FC2B90E69B6E}" type="slidenum">
              <a:rPr lang="tr-TR" smtClean="0"/>
              <a:t>‹#›</a:t>
            </a:fld>
            <a:endParaRPr lang="tr-TR"/>
          </a:p>
        </p:txBody>
      </p:sp>
    </p:spTree>
    <p:extLst>
      <p:ext uri="{BB962C8B-B14F-4D97-AF65-F5344CB8AC3E}">
        <p14:creationId xmlns:p14="http://schemas.microsoft.com/office/powerpoint/2010/main" val="2954851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D39694C-2517-4400-9620-FC2B90E69B6E}" type="slidenum">
              <a:rPr lang="tr-TR" smtClean="0"/>
              <a:t>‹#›</a:t>
            </a:fld>
            <a:endParaRPr lang="tr-TR"/>
          </a:p>
        </p:txBody>
      </p:sp>
      <p:sp>
        <p:nvSpPr>
          <p:cNvPr id="5" name="Date Placeholder 4"/>
          <p:cNvSpPr>
            <a:spLocks noGrp="1"/>
          </p:cNvSpPr>
          <p:nvPr>
            <p:ph type="dt" sz="half" idx="10"/>
          </p:nvPr>
        </p:nvSpPr>
        <p:spPr/>
        <p:txBody>
          <a:bodyPr/>
          <a:lstStyle/>
          <a:p>
            <a:fld id="{9142D52C-E94A-4151-89B1-C0F238371443}" type="datetimeFigureOut">
              <a:rPr lang="tr-TR" smtClean="0"/>
              <a:t>19.04.2018</a:t>
            </a:fld>
            <a:endParaRPr lang="tr-TR"/>
          </a:p>
        </p:txBody>
      </p:sp>
    </p:spTree>
    <p:extLst>
      <p:ext uri="{BB962C8B-B14F-4D97-AF65-F5344CB8AC3E}">
        <p14:creationId xmlns:p14="http://schemas.microsoft.com/office/powerpoint/2010/main" val="1542093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142D52C-E94A-4151-89B1-C0F238371443}" type="datetimeFigureOut">
              <a:rPr lang="tr-TR" smtClean="0"/>
              <a:t>19.04.2018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D39694C-2517-4400-9620-FC2B90E69B6E}" type="slidenum">
              <a:rPr lang="tr-TR" smtClean="0"/>
              <a:t>‹#›</a:t>
            </a:fld>
            <a:endParaRPr lang="tr-TR"/>
          </a:p>
        </p:txBody>
      </p:sp>
    </p:spTree>
    <p:extLst>
      <p:ext uri="{BB962C8B-B14F-4D97-AF65-F5344CB8AC3E}">
        <p14:creationId xmlns:p14="http://schemas.microsoft.com/office/powerpoint/2010/main" val="370944108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cap="all" dirty="0" smtClean="0"/>
              <a:t>Öncelikli endüstri bitkilerinin standartlarının hazırlanması (HAŞHAŞ)</a:t>
            </a:r>
            <a:endParaRPr lang="tr-TR" b="1" cap="all" dirty="0"/>
          </a:p>
        </p:txBody>
      </p:sp>
    </p:spTree>
    <p:extLst>
      <p:ext uri="{BB962C8B-B14F-4D97-AF65-F5344CB8AC3E}">
        <p14:creationId xmlns:p14="http://schemas.microsoft.com/office/powerpoint/2010/main" val="105580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HAŞHAŞ KAPSÜLÜ ALIM ESASLARI VE BAREM UYGULAMASI</a:t>
            </a:r>
            <a:endParaRPr lang="tr-TR" b="1" dirty="0"/>
          </a:p>
        </p:txBody>
      </p:sp>
      <p:sp>
        <p:nvSpPr>
          <p:cNvPr id="3" name="İçerik Yer Tutucusu 2"/>
          <p:cNvSpPr>
            <a:spLocks noGrp="1"/>
          </p:cNvSpPr>
          <p:nvPr>
            <p:ph idx="1"/>
          </p:nvPr>
        </p:nvSpPr>
        <p:spPr/>
        <p:txBody>
          <a:bodyPr>
            <a:normAutofit fontScale="92500" lnSpcReduction="10000"/>
          </a:bodyPr>
          <a:lstStyle/>
          <a:p>
            <a:r>
              <a:rPr lang="tr-TR" dirty="0" smtClean="0"/>
              <a:t>Haşhaş kapsülü alımları Alım Baremi ve Satın Alma Şartlarına göre yapılmaktadır. </a:t>
            </a:r>
          </a:p>
          <a:p>
            <a:r>
              <a:rPr lang="tr-TR" dirty="0" smtClean="0"/>
              <a:t> Ekolojik şartların gereği olarak haşhaş kapsülünün erken olgunlaştığı mıntıkalara öncelik tanınmak suretiyle köy veya mahalle esasına göre alım için gün sırası verilmektedir. </a:t>
            </a:r>
          </a:p>
          <a:p>
            <a:r>
              <a:rPr lang="tr-TR" dirty="0" smtClean="0"/>
              <a:t> Kapsülünü satışa getiren üreticinin kendisinde bulunan izin belgesi; iş yerindeki nüsha ile karşılaştırılacak, uygunluk hâlinde satın alınmak üzere kapsüller analize tabi tutulmaktadır. </a:t>
            </a:r>
          </a:p>
          <a:p>
            <a:r>
              <a:rPr lang="tr-TR" dirty="0" smtClean="0"/>
              <a:t> Analizlerde 2,2 </a:t>
            </a:r>
            <a:r>
              <a:rPr lang="tr-TR" dirty="0" err="1" smtClean="0"/>
              <a:t>mm’lik</a:t>
            </a:r>
            <a:r>
              <a:rPr lang="tr-TR" dirty="0" smtClean="0"/>
              <a:t> yuvarlak delikli standart Amerikan eleği ve morfin tespit cihazları (NIR) kullanılmaktadır. Temsili numuneler üretici tartısına dâhil edilmektedir. </a:t>
            </a:r>
          </a:p>
          <a:p>
            <a:r>
              <a:rPr lang="tr-TR" dirty="0" smtClean="0"/>
              <a:t> Yapılan kontrollerde çizilmiş kapsüllere rastlanılması durumunda, malın tamamına el konularak gerekli işlem yapılacak ve mahkeme sonucuna kadar bu mal için üreticiye herhangi bir ücret ödenmemektedir. </a:t>
            </a:r>
            <a:endParaRPr lang="tr-TR" dirty="0"/>
          </a:p>
        </p:txBody>
      </p:sp>
    </p:spTree>
    <p:extLst>
      <p:ext uri="{BB962C8B-B14F-4D97-AF65-F5344CB8AC3E}">
        <p14:creationId xmlns:p14="http://schemas.microsoft.com/office/powerpoint/2010/main" val="4145301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007919"/>
            <a:ext cx="8596668" cy="5033444"/>
          </a:xfrm>
        </p:spPr>
        <p:txBody>
          <a:bodyPr>
            <a:normAutofit fontScale="92500" lnSpcReduction="20000"/>
          </a:bodyPr>
          <a:lstStyle/>
          <a:p>
            <a:r>
              <a:rPr lang="tr-TR" dirty="0" smtClean="0"/>
              <a:t>Kapsüldeki toz oranı muhafazayı olumsuz etkilediği gibi morfin verimini de azaltmaktadır. Kapsül içerisindeki toz, yabancı madde kabul edilecek ve kapsüldeki toz oranı %7’yi geçmeyecektir. </a:t>
            </a:r>
          </a:p>
          <a:p>
            <a:r>
              <a:rPr lang="tr-TR" dirty="0" smtClean="0"/>
              <a:t>Haşhaş kapsüllerinin kendine has renk ve kokuda olması gerekmektedir. Muayene esnasında yeşil, kızışmış, küflenmiş ya da fermantasyona uğramış kapsüller ilgili görevli huzurunda üreticilere bir </a:t>
            </a:r>
            <a:r>
              <a:rPr lang="tr-TR" dirty="0" err="1" smtClean="0"/>
              <a:t>bir</a:t>
            </a:r>
            <a:r>
              <a:rPr lang="tr-TR" dirty="0" smtClean="0"/>
              <a:t> ayıklattırılarak muayeneye hazır hâle getirilecektir. Ayıklanan kapsüller, üretici huzurunda imha edilecektir. Kapsüller boğum yerlerinden koparılacağından sap toleransı tanınmayacak, bunlar da yabancı madde kabul edilecektir. </a:t>
            </a:r>
          </a:p>
          <a:p>
            <a:r>
              <a:rPr lang="tr-TR" dirty="0" smtClean="0"/>
              <a:t>Satın alınan kapsüllerde bulunan tohum, gerek muhafazada gerekse işlemede güçlük yarattığından kapsül içerisindeki haşhaş tohumları yabancı madde olarak kabul edilecek ancak tohum oranı %1’i geçmeyecektir. Bu oranın üzerindeki haşhaş tohumu içeren kapsüller mutlak surette üretici tarafından temizlendikten sonra satın alınacaktır. </a:t>
            </a:r>
          </a:p>
          <a:p>
            <a:r>
              <a:rPr lang="tr-TR" dirty="0" smtClean="0"/>
              <a:t>Numunenin 2,2 </a:t>
            </a:r>
            <a:r>
              <a:rPr lang="tr-TR" dirty="0" err="1" smtClean="0"/>
              <a:t>mm’lik</a:t>
            </a:r>
            <a:r>
              <a:rPr lang="tr-TR" dirty="0" smtClean="0"/>
              <a:t> yuvarlak delikli standart Amerikan eleği ile elenmesi neticesinde elek üstünde kalan kapsülden gayri tam olgunlaşmadan kurumuş yanık kapsüller, organik ve inorganik maddeler ile elek altına geçen organik ve inorganik maddelerin tamamı yabancı madde kabul edilecektir. Kapsüllerin yabancı madde nispeti %8’i geçmeyecektir. Bunu aşan miktara bedel ödenmeyecek ve müsadere edilecektir. Yapılan müsadere işlemi iş yeri personeli tarafından tutanağa bağlanacaktır.</a:t>
            </a:r>
            <a:endParaRPr lang="tr-TR" dirty="0"/>
          </a:p>
        </p:txBody>
      </p:sp>
    </p:spTree>
    <p:extLst>
      <p:ext uri="{BB962C8B-B14F-4D97-AF65-F5344CB8AC3E}">
        <p14:creationId xmlns:p14="http://schemas.microsoft.com/office/powerpoint/2010/main" val="2400997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Haşhaş kapsülü alımları, morfin tespit cihazları (NIR) kullanılarak morfin ve rutubet değerleri belirlenerek yapılacaktır. Numunelerin morfin tespit cihazlarında analizi sonucu tespit edilen morfin ve rutubet oranına göre barem uygulanarak fiyat tespiti yapılacaktır. 11. Alım noktalarında üretici numuneleri sadece bir defa analize tabi tutulacaktır. Alım noktasında alınmayan ve üçüncü şahıslarca getirilen numunelerin analizi kesinlikle yapılmayacaktır.</a:t>
            </a:r>
          </a:p>
          <a:p>
            <a:r>
              <a:rPr lang="tr-TR" dirty="0" smtClean="0"/>
              <a:t> Morfin tespit cihazları (NIR) ile yapılan ölçümlerde rutubet oranı %12’den fazla olan kapsüller satın alınmayacak, kurutularak getirilmesi için düzenlenen bir tutanak karşılığında üreticiye iade edilecektir. Kapsüllerin hasattan sonra kasten ıslatılarak bilahare kurutulmak suretiyle renk değişikliğine uğramış, buruşmuş ve büzülmüş olmaları hâlinde kapsüller satın alınmayarak müsadere edilecektir. </a:t>
            </a:r>
            <a:endParaRPr lang="tr-TR" dirty="0"/>
          </a:p>
        </p:txBody>
      </p:sp>
    </p:spTree>
    <p:extLst>
      <p:ext uri="{BB962C8B-B14F-4D97-AF65-F5344CB8AC3E}">
        <p14:creationId xmlns:p14="http://schemas.microsoft.com/office/powerpoint/2010/main" val="3059682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288473"/>
            <a:ext cx="8596668" cy="4752889"/>
          </a:xfrm>
        </p:spPr>
        <p:txBody>
          <a:bodyPr>
            <a:normAutofit/>
          </a:bodyPr>
          <a:lstStyle/>
          <a:p>
            <a:r>
              <a:rPr lang="tr-TR" dirty="0" smtClean="0"/>
              <a:t> Üreticinin morfin oranı ve diğer analiz kriterlerine itirazı durumunda usulüne uygun olarak alınan numune iki eşit parçaya bölünüp etiketlenerek paketlenecektir. Paketlenen numunelerden bir tanesi işlem sonuçlanıncaya kadar iş yerinde muhafaza altına alınacak, diğer numune ise kargo ücretleri üreticiye ait olmak üzere Afyon </a:t>
            </a:r>
            <a:r>
              <a:rPr lang="tr-TR" dirty="0" err="1" smtClean="0"/>
              <a:t>Alkaloidleri</a:t>
            </a:r>
            <a:r>
              <a:rPr lang="tr-TR" dirty="0" smtClean="0"/>
              <a:t> Fabrikasına gönderilecektir. </a:t>
            </a:r>
          </a:p>
          <a:p>
            <a:r>
              <a:rPr lang="tr-TR" dirty="0" smtClean="0"/>
              <a:t> Analiz sonuçlarına itiraz eden üreticinin ürünü, ürün muayene fişi düzenlenerek tartılıp teslim alınacaktır. Üreticinin Afyon </a:t>
            </a:r>
            <a:r>
              <a:rPr lang="tr-TR" dirty="0" err="1" smtClean="0"/>
              <a:t>Alkaloidleri</a:t>
            </a:r>
            <a:r>
              <a:rPr lang="tr-TR" dirty="0" smtClean="0"/>
              <a:t> Fabrikasında yapılacak analiz sonucunu kabul ettiğine dair taahhütname alınarak ürün muayene fişi ekinde muhafaza altına alınacaktır. Afyon </a:t>
            </a:r>
            <a:r>
              <a:rPr lang="tr-TR" dirty="0" err="1" smtClean="0"/>
              <a:t>Alkaloidleri</a:t>
            </a:r>
            <a:r>
              <a:rPr lang="tr-TR" dirty="0" smtClean="0"/>
              <a:t> Fabrikasından analiz sonuçları gelinceye kadar ürün muayene fişine ilişkin işlemler tamamlanmayacaktır.</a:t>
            </a:r>
            <a:endParaRPr lang="tr-TR" dirty="0"/>
          </a:p>
        </p:txBody>
      </p:sp>
    </p:spTree>
    <p:extLst>
      <p:ext uri="{BB962C8B-B14F-4D97-AF65-F5344CB8AC3E}">
        <p14:creationId xmlns:p14="http://schemas.microsoft.com/office/powerpoint/2010/main" val="4192520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616" y="0"/>
            <a:ext cx="8596668" cy="1320800"/>
          </a:xfrm>
        </p:spPr>
        <p:txBody>
          <a:bodyPr/>
          <a:lstStyle/>
          <a:p>
            <a:r>
              <a:rPr lang="tr-TR" dirty="0" smtClean="0"/>
              <a:t>2017 YILI ALIM DÖNEMİ ÇİZİLMEMİŞ HAŞHAŞ KAPSÜLÜ ALIM BAREMİ </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263904728"/>
              </p:ext>
            </p:extLst>
          </p:nvPr>
        </p:nvGraphicFramePr>
        <p:xfrm>
          <a:off x="126615" y="1320797"/>
          <a:ext cx="9942176" cy="5408006"/>
        </p:xfrm>
        <a:graphic>
          <a:graphicData uri="http://schemas.openxmlformats.org/drawingml/2006/table">
            <a:tbl>
              <a:tblPr firstRow="1" bandRow="1">
                <a:tableStyleId>{5C22544A-7EE6-4342-B048-85BDC9FD1C3A}</a:tableStyleId>
              </a:tblPr>
              <a:tblGrid>
                <a:gridCol w="2485544"/>
                <a:gridCol w="2435352"/>
                <a:gridCol w="2535736"/>
                <a:gridCol w="2485544"/>
              </a:tblGrid>
              <a:tr h="318118">
                <a:tc>
                  <a:txBody>
                    <a:bodyPr/>
                    <a:lstStyle/>
                    <a:p>
                      <a:pPr algn="ctr"/>
                      <a:r>
                        <a:rPr lang="tr-TR" sz="1400" b="1" dirty="0" smtClean="0"/>
                        <a:t>8110</a:t>
                      </a:r>
                      <a:endParaRPr lang="tr-TR" sz="1400" b="1" dirty="0"/>
                    </a:p>
                  </a:txBody>
                  <a:tcPr marL="74751" marR="74751"/>
                </a:tc>
                <a:tc>
                  <a:txBody>
                    <a:bodyPr/>
                    <a:lstStyle/>
                    <a:p>
                      <a:pPr algn="ctr"/>
                      <a:r>
                        <a:rPr lang="tr-TR" sz="1400" b="1" dirty="0" smtClean="0"/>
                        <a:t>Çizilmemiş Haşhaş Kapsülü</a:t>
                      </a:r>
                      <a:endParaRPr lang="tr-TR" sz="1400" b="1" dirty="0"/>
                    </a:p>
                  </a:txBody>
                  <a:tcPr marL="74751" marR="74751"/>
                </a:tc>
                <a:tc>
                  <a:txBody>
                    <a:bodyPr/>
                    <a:lstStyle/>
                    <a:p>
                      <a:pPr algn="ctr"/>
                      <a:r>
                        <a:rPr lang="tr-TR" sz="1400" b="1" dirty="0" smtClean="0"/>
                        <a:t>Alım Fiyatı</a:t>
                      </a:r>
                      <a:endParaRPr lang="tr-TR" sz="1400" b="1" dirty="0"/>
                    </a:p>
                  </a:txBody>
                  <a:tcPr marL="74751" marR="74751"/>
                </a:tc>
                <a:tc>
                  <a:txBody>
                    <a:bodyPr/>
                    <a:lstStyle/>
                    <a:p>
                      <a:pPr algn="ctr"/>
                      <a:r>
                        <a:rPr lang="tr-TR" sz="1400" b="1" dirty="0" smtClean="0"/>
                        <a:t>4,20,605</a:t>
                      </a:r>
                      <a:endParaRPr lang="tr-TR" sz="1400" b="1" dirty="0"/>
                    </a:p>
                  </a:txBody>
                  <a:tcPr marL="74751" marR="74751"/>
                </a:tc>
              </a:tr>
              <a:tr h="318118">
                <a:tc>
                  <a:txBody>
                    <a:bodyPr/>
                    <a:lstStyle/>
                    <a:p>
                      <a:pPr algn="ctr"/>
                      <a:r>
                        <a:rPr lang="tr-TR" sz="1400" b="1" dirty="0" smtClean="0"/>
                        <a:t>Hadler</a:t>
                      </a:r>
                      <a:endParaRPr lang="tr-TR" sz="1400" b="1" dirty="0"/>
                    </a:p>
                  </a:txBody>
                  <a:tcPr marL="74751" marR="74751"/>
                </a:tc>
                <a:tc>
                  <a:txBody>
                    <a:bodyPr/>
                    <a:lstStyle/>
                    <a:p>
                      <a:pPr algn="ctr"/>
                      <a:r>
                        <a:rPr lang="tr-TR" sz="1400" b="1" dirty="0" smtClean="0"/>
                        <a:t>Alt limit</a:t>
                      </a:r>
                      <a:endParaRPr lang="tr-TR" sz="1400" b="1" dirty="0"/>
                    </a:p>
                  </a:txBody>
                  <a:tcPr marL="74751" marR="74751"/>
                </a:tc>
                <a:tc>
                  <a:txBody>
                    <a:bodyPr/>
                    <a:lstStyle/>
                    <a:p>
                      <a:pPr algn="ctr"/>
                      <a:r>
                        <a:rPr lang="tr-TR" sz="1400" b="1" dirty="0" smtClean="0"/>
                        <a:t>Üst Limit</a:t>
                      </a:r>
                      <a:endParaRPr lang="tr-TR" sz="1400" b="1" dirty="0"/>
                    </a:p>
                  </a:txBody>
                  <a:tcPr marL="74751" marR="74751"/>
                </a:tc>
                <a:tc>
                  <a:txBody>
                    <a:bodyPr/>
                    <a:lstStyle/>
                    <a:p>
                      <a:pPr algn="ctr"/>
                      <a:r>
                        <a:rPr lang="tr-TR" sz="1400" b="1" dirty="0" smtClean="0"/>
                        <a:t>Fiyata Etkisi</a:t>
                      </a:r>
                      <a:r>
                        <a:rPr lang="tr-TR" sz="1400" b="1" baseline="0" dirty="0" smtClean="0"/>
                        <a:t> (%)</a:t>
                      </a:r>
                      <a:endParaRPr lang="tr-TR" sz="1400" b="1" dirty="0"/>
                    </a:p>
                  </a:txBody>
                  <a:tcPr marL="74751" marR="74751"/>
                </a:tc>
              </a:tr>
              <a:tr h="318118">
                <a:tc rowSpan="3">
                  <a:txBody>
                    <a:bodyPr/>
                    <a:lstStyle/>
                    <a:p>
                      <a:pPr algn="ctr"/>
                      <a:endParaRPr lang="tr-TR" sz="1400" b="1" dirty="0" smtClean="0"/>
                    </a:p>
                    <a:p>
                      <a:pPr algn="ctr"/>
                      <a:r>
                        <a:rPr lang="tr-TR" sz="1400" b="1" dirty="0" smtClean="0"/>
                        <a:t>Rutubet (%)</a:t>
                      </a:r>
                      <a:endParaRPr lang="tr-TR" sz="1400" b="1" dirty="0"/>
                    </a:p>
                  </a:txBody>
                  <a:tcPr marL="74751" marR="74751"/>
                </a:tc>
                <a:tc>
                  <a:txBody>
                    <a:bodyPr/>
                    <a:lstStyle/>
                    <a:p>
                      <a:pPr algn="ctr"/>
                      <a:r>
                        <a:rPr lang="tr-TR" sz="1400" b="1" dirty="0" smtClean="0"/>
                        <a:t>0,0</a:t>
                      </a:r>
                      <a:endParaRPr lang="tr-TR" sz="1400" b="1" dirty="0"/>
                    </a:p>
                  </a:txBody>
                  <a:tcPr marL="74751" marR="74751"/>
                </a:tc>
                <a:tc>
                  <a:txBody>
                    <a:bodyPr/>
                    <a:lstStyle/>
                    <a:p>
                      <a:pPr algn="ctr"/>
                      <a:r>
                        <a:rPr lang="tr-TR" sz="1400" b="1" dirty="0" smtClean="0"/>
                        <a:t>10,0</a:t>
                      </a:r>
                      <a:endParaRPr lang="tr-TR" sz="1400" b="1" dirty="0"/>
                    </a:p>
                  </a:txBody>
                  <a:tcPr marL="74751" marR="74751"/>
                </a:tc>
                <a:tc>
                  <a:txBody>
                    <a:bodyPr/>
                    <a:lstStyle/>
                    <a:p>
                      <a:pPr algn="ctr"/>
                      <a:r>
                        <a:rPr lang="tr-TR" sz="1400" b="1" dirty="0" smtClean="0"/>
                        <a:t>0</a:t>
                      </a:r>
                      <a:endParaRPr lang="tr-TR" sz="1400" b="1" dirty="0"/>
                    </a:p>
                  </a:txBody>
                  <a:tcPr marL="74751" marR="74751"/>
                </a:tc>
              </a:tr>
              <a:tr h="318118">
                <a:tc vMerge="1">
                  <a:txBody>
                    <a:bodyPr/>
                    <a:lstStyle/>
                    <a:p>
                      <a:endParaRPr lang="tr-TR" dirty="0"/>
                    </a:p>
                  </a:txBody>
                  <a:tcPr marL="74751" marR="74751"/>
                </a:tc>
                <a:tc>
                  <a:txBody>
                    <a:bodyPr/>
                    <a:lstStyle/>
                    <a:p>
                      <a:pPr algn="ctr"/>
                      <a:r>
                        <a:rPr lang="tr-TR" sz="1400" b="1" dirty="0" smtClean="0"/>
                        <a:t>10,1</a:t>
                      </a:r>
                      <a:endParaRPr lang="tr-TR" sz="1400" b="1" dirty="0"/>
                    </a:p>
                  </a:txBody>
                  <a:tcPr marL="74751" marR="74751"/>
                </a:tc>
                <a:tc>
                  <a:txBody>
                    <a:bodyPr/>
                    <a:lstStyle/>
                    <a:p>
                      <a:pPr algn="ctr"/>
                      <a:r>
                        <a:rPr lang="tr-TR" sz="1400" b="1" dirty="0" smtClean="0"/>
                        <a:t>11,0</a:t>
                      </a:r>
                      <a:endParaRPr lang="tr-TR" sz="1400" b="1" dirty="0"/>
                    </a:p>
                  </a:txBody>
                  <a:tcPr marL="74751" marR="74751"/>
                </a:tc>
                <a:tc>
                  <a:txBody>
                    <a:bodyPr/>
                    <a:lstStyle/>
                    <a:p>
                      <a:pPr algn="ctr"/>
                      <a:r>
                        <a:rPr lang="tr-TR" sz="1400" b="1" dirty="0" smtClean="0"/>
                        <a:t>-1</a:t>
                      </a:r>
                      <a:endParaRPr lang="tr-TR" sz="1400" b="1" dirty="0"/>
                    </a:p>
                  </a:txBody>
                  <a:tcPr marL="74751" marR="74751"/>
                </a:tc>
              </a:tr>
              <a:tr h="318118">
                <a:tc vMerge="1">
                  <a:txBody>
                    <a:bodyPr/>
                    <a:lstStyle/>
                    <a:p>
                      <a:endParaRPr lang="tr-TR" dirty="0"/>
                    </a:p>
                  </a:txBody>
                  <a:tcPr marL="74751" marR="74751"/>
                </a:tc>
                <a:tc>
                  <a:txBody>
                    <a:bodyPr/>
                    <a:lstStyle/>
                    <a:p>
                      <a:pPr algn="ctr"/>
                      <a:r>
                        <a:rPr lang="tr-TR" sz="1400" b="1" dirty="0" smtClean="0"/>
                        <a:t>11,1</a:t>
                      </a:r>
                      <a:endParaRPr lang="tr-TR" sz="1400" b="1" dirty="0"/>
                    </a:p>
                  </a:txBody>
                  <a:tcPr marL="74751" marR="74751"/>
                </a:tc>
                <a:tc>
                  <a:txBody>
                    <a:bodyPr/>
                    <a:lstStyle/>
                    <a:p>
                      <a:pPr algn="ctr"/>
                      <a:r>
                        <a:rPr lang="tr-TR" sz="1400" b="1" dirty="0" smtClean="0"/>
                        <a:t>12,0</a:t>
                      </a:r>
                      <a:endParaRPr lang="tr-TR" sz="1400" b="1" dirty="0"/>
                    </a:p>
                  </a:txBody>
                  <a:tcPr marL="74751" marR="74751"/>
                </a:tc>
                <a:tc>
                  <a:txBody>
                    <a:bodyPr/>
                    <a:lstStyle/>
                    <a:p>
                      <a:pPr algn="ctr"/>
                      <a:r>
                        <a:rPr lang="tr-TR" sz="1400" b="1" dirty="0" smtClean="0"/>
                        <a:t>-2</a:t>
                      </a:r>
                      <a:endParaRPr lang="tr-TR" sz="1400" b="1" dirty="0"/>
                    </a:p>
                  </a:txBody>
                  <a:tcPr marL="74751" marR="74751"/>
                </a:tc>
              </a:tr>
              <a:tr h="318118">
                <a:tc rowSpan="9">
                  <a:txBody>
                    <a:bodyPr/>
                    <a:lstStyle/>
                    <a:p>
                      <a:pPr algn="ctr"/>
                      <a:endParaRPr lang="tr-TR" sz="1400" b="1" dirty="0"/>
                    </a:p>
                    <a:p>
                      <a:pPr algn="ctr"/>
                      <a:endParaRPr lang="tr-TR" sz="1400" b="1" dirty="0"/>
                    </a:p>
                    <a:p>
                      <a:pPr algn="ctr"/>
                      <a:endParaRPr lang="tr-TR" sz="1400" b="1" dirty="0"/>
                    </a:p>
                    <a:p>
                      <a:pPr algn="ctr"/>
                      <a:endParaRPr lang="tr-TR" sz="1400" b="1" dirty="0"/>
                    </a:p>
                    <a:p>
                      <a:pPr algn="ctr"/>
                      <a:endParaRPr lang="tr-TR" sz="1400" b="1" dirty="0"/>
                    </a:p>
                    <a:p>
                      <a:pPr algn="ctr"/>
                      <a:endParaRPr lang="tr-TR" sz="1400" b="1" dirty="0"/>
                    </a:p>
                    <a:p>
                      <a:pPr algn="ctr"/>
                      <a:r>
                        <a:rPr lang="tr-TR" sz="1400" b="1" dirty="0" smtClean="0"/>
                        <a:t>Yabancı Madde(%)</a:t>
                      </a:r>
                      <a:endParaRPr lang="tr-TR" sz="1400" b="1" dirty="0"/>
                    </a:p>
                  </a:txBody>
                  <a:tcPr marL="74751" marR="74751"/>
                </a:tc>
                <a:tc>
                  <a:txBody>
                    <a:bodyPr/>
                    <a:lstStyle/>
                    <a:p>
                      <a:pPr algn="ctr"/>
                      <a:r>
                        <a:rPr lang="tr-TR" sz="1400" b="1" dirty="0" smtClean="0"/>
                        <a:t>0,0</a:t>
                      </a:r>
                      <a:endParaRPr lang="tr-TR" sz="1400" b="1" dirty="0"/>
                    </a:p>
                  </a:txBody>
                  <a:tcPr marL="74751" marR="74751"/>
                </a:tc>
                <a:tc>
                  <a:txBody>
                    <a:bodyPr/>
                    <a:lstStyle/>
                    <a:p>
                      <a:pPr algn="ctr"/>
                      <a:r>
                        <a:rPr lang="tr-TR" sz="1400" b="1" dirty="0" smtClean="0"/>
                        <a:t>0,0</a:t>
                      </a:r>
                      <a:endParaRPr lang="tr-TR" sz="1400" b="1" dirty="0"/>
                    </a:p>
                  </a:txBody>
                  <a:tcPr marL="74751" marR="74751"/>
                </a:tc>
                <a:tc>
                  <a:txBody>
                    <a:bodyPr/>
                    <a:lstStyle/>
                    <a:p>
                      <a:pPr algn="ctr"/>
                      <a:r>
                        <a:rPr lang="tr-TR" sz="1400" b="1" dirty="0" smtClean="0"/>
                        <a:t>0</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0,1</a:t>
                      </a:r>
                      <a:endParaRPr lang="tr-TR" sz="1400" b="1" dirty="0"/>
                    </a:p>
                  </a:txBody>
                  <a:tcPr marL="74751" marR="74751"/>
                </a:tc>
                <a:tc>
                  <a:txBody>
                    <a:bodyPr/>
                    <a:lstStyle/>
                    <a:p>
                      <a:pPr algn="ctr"/>
                      <a:r>
                        <a:rPr lang="tr-TR" sz="1400" b="1" dirty="0" smtClean="0"/>
                        <a:t>1,0</a:t>
                      </a:r>
                      <a:endParaRPr lang="tr-TR" sz="1400" b="1" dirty="0"/>
                    </a:p>
                  </a:txBody>
                  <a:tcPr marL="74751" marR="74751"/>
                </a:tc>
                <a:tc>
                  <a:txBody>
                    <a:bodyPr/>
                    <a:lstStyle/>
                    <a:p>
                      <a:pPr algn="ctr"/>
                      <a:r>
                        <a:rPr lang="tr-TR" sz="1400" b="1" dirty="0" smtClean="0"/>
                        <a:t>-1</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1,1</a:t>
                      </a:r>
                      <a:endParaRPr lang="tr-TR" sz="1400" b="1" dirty="0"/>
                    </a:p>
                  </a:txBody>
                  <a:tcPr marL="74751" marR="74751"/>
                </a:tc>
                <a:tc>
                  <a:txBody>
                    <a:bodyPr/>
                    <a:lstStyle/>
                    <a:p>
                      <a:pPr algn="ctr"/>
                      <a:r>
                        <a:rPr lang="tr-TR" sz="1400" b="1" dirty="0" smtClean="0"/>
                        <a:t>2,0</a:t>
                      </a:r>
                      <a:endParaRPr lang="tr-TR" sz="1400" b="1" dirty="0"/>
                    </a:p>
                  </a:txBody>
                  <a:tcPr marL="74751" marR="74751"/>
                </a:tc>
                <a:tc>
                  <a:txBody>
                    <a:bodyPr/>
                    <a:lstStyle/>
                    <a:p>
                      <a:pPr algn="ctr"/>
                      <a:r>
                        <a:rPr lang="tr-TR" sz="1400" b="1" dirty="0" smtClean="0"/>
                        <a:t>-2</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2,1</a:t>
                      </a:r>
                      <a:endParaRPr lang="tr-TR" sz="1400" b="1" dirty="0"/>
                    </a:p>
                  </a:txBody>
                  <a:tcPr marL="74751" marR="74751"/>
                </a:tc>
                <a:tc>
                  <a:txBody>
                    <a:bodyPr/>
                    <a:lstStyle/>
                    <a:p>
                      <a:pPr algn="ctr"/>
                      <a:r>
                        <a:rPr lang="tr-TR" sz="1400" b="1" dirty="0" smtClean="0"/>
                        <a:t>3,0</a:t>
                      </a:r>
                      <a:endParaRPr lang="tr-TR" sz="1400" b="1" dirty="0"/>
                    </a:p>
                  </a:txBody>
                  <a:tcPr marL="74751" marR="74751"/>
                </a:tc>
                <a:tc>
                  <a:txBody>
                    <a:bodyPr/>
                    <a:lstStyle/>
                    <a:p>
                      <a:pPr algn="ctr"/>
                      <a:r>
                        <a:rPr lang="tr-TR" sz="1400" b="1" dirty="0" smtClean="0"/>
                        <a:t>-4</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3,1</a:t>
                      </a:r>
                      <a:endParaRPr lang="tr-TR" sz="1400" b="1" dirty="0"/>
                    </a:p>
                  </a:txBody>
                  <a:tcPr marL="74751" marR="74751"/>
                </a:tc>
                <a:tc>
                  <a:txBody>
                    <a:bodyPr/>
                    <a:lstStyle/>
                    <a:p>
                      <a:pPr algn="ctr"/>
                      <a:r>
                        <a:rPr lang="tr-TR" sz="1400" b="1" dirty="0" smtClean="0"/>
                        <a:t>4,0</a:t>
                      </a:r>
                      <a:endParaRPr lang="tr-TR" sz="1400" b="1" dirty="0"/>
                    </a:p>
                  </a:txBody>
                  <a:tcPr marL="74751" marR="74751"/>
                </a:tc>
                <a:tc>
                  <a:txBody>
                    <a:bodyPr/>
                    <a:lstStyle/>
                    <a:p>
                      <a:pPr algn="ctr"/>
                      <a:r>
                        <a:rPr lang="tr-TR" sz="1400" b="1" dirty="0" smtClean="0"/>
                        <a:t>-6</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4,1</a:t>
                      </a:r>
                      <a:endParaRPr lang="tr-TR" sz="1400" b="1" dirty="0"/>
                    </a:p>
                  </a:txBody>
                  <a:tcPr marL="74751" marR="74751"/>
                </a:tc>
                <a:tc>
                  <a:txBody>
                    <a:bodyPr/>
                    <a:lstStyle/>
                    <a:p>
                      <a:pPr algn="ctr"/>
                      <a:r>
                        <a:rPr lang="tr-TR" sz="1400" b="1" dirty="0" smtClean="0"/>
                        <a:t>5,0</a:t>
                      </a:r>
                      <a:endParaRPr lang="tr-TR" sz="1400" b="1" dirty="0"/>
                    </a:p>
                  </a:txBody>
                  <a:tcPr marL="74751" marR="74751"/>
                </a:tc>
                <a:tc>
                  <a:txBody>
                    <a:bodyPr/>
                    <a:lstStyle/>
                    <a:p>
                      <a:pPr algn="ctr"/>
                      <a:r>
                        <a:rPr lang="tr-TR" sz="1400" b="1" dirty="0" smtClean="0"/>
                        <a:t>-8</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5,1</a:t>
                      </a:r>
                      <a:endParaRPr lang="tr-TR" sz="1400" b="1" dirty="0"/>
                    </a:p>
                  </a:txBody>
                  <a:tcPr marL="74751" marR="74751"/>
                </a:tc>
                <a:tc>
                  <a:txBody>
                    <a:bodyPr/>
                    <a:lstStyle/>
                    <a:p>
                      <a:pPr algn="ctr"/>
                      <a:r>
                        <a:rPr lang="tr-TR" sz="1400" b="1" dirty="0" smtClean="0"/>
                        <a:t>6,0</a:t>
                      </a:r>
                      <a:endParaRPr lang="tr-TR" sz="1400" b="1" dirty="0"/>
                    </a:p>
                  </a:txBody>
                  <a:tcPr marL="74751" marR="74751"/>
                </a:tc>
                <a:tc>
                  <a:txBody>
                    <a:bodyPr/>
                    <a:lstStyle/>
                    <a:p>
                      <a:pPr algn="ctr"/>
                      <a:r>
                        <a:rPr lang="tr-TR" sz="1400" b="1" dirty="0" smtClean="0"/>
                        <a:t>-10</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6,1</a:t>
                      </a:r>
                      <a:endParaRPr lang="tr-TR" sz="1400" b="1" dirty="0"/>
                    </a:p>
                  </a:txBody>
                  <a:tcPr marL="74751" marR="74751"/>
                </a:tc>
                <a:tc>
                  <a:txBody>
                    <a:bodyPr/>
                    <a:lstStyle/>
                    <a:p>
                      <a:pPr algn="ctr"/>
                      <a:r>
                        <a:rPr lang="tr-TR" sz="1400" b="1" dirty="0" smtClean="0"/>
                        <a:t>7,0</a:t>
                      </a:r>
                      <a:endParaRPr lang="tr-TR" sz="1400" b="1" dirty="0"/>
                    </a:p>
                  </a:txBody>
                  <a:tcPr marL="74751" marR="74751"/>
                </a:tc>
                <a:tc>
                  <a:txBody>
                    <a:bodyPr/>
                    <a:lstStyle/>
                    <a:p>
                      <a:pPr algn="ctr"/>
                      <a:r>
                        <a:rPr lang="tr-TR" sz="1400" b="1" dirty="0" smtClean="0"/>
                        <a:t>-13</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7,1</a:t>
                      </a:r>
                      <a:endParaRPr lang="tr-TR" sz="1400" b="1" dirty="0"/>
                    </a:p>
                  </a:txBody>
                  <a:tcPr marL="74751" marR="74751"/>
                </a:tc>
                <a:tc>
                  <a:txBody>
                    <a:bodyPr/>
                    <a:lstStyle/>
                    <a:p>
                      <a:pPr algn="ctr"/>
                      <a:r>
                        <a:rPr lang="tr-TR" sz="1400" b="1" dirty="0" smtClean="0"/>
                        <a:t>8,0</a:t>
                      </a:r>
                      <a:endParaRPr lang="tr-TR" sz="1400" b="1" dirty="0"/>
                    </a:p>
                  </a:txBody>
                  <a:tcPr marL="74751" marR="74751"/>
                </a:tc>
                <a:tc>
                  <a:txBody>
                    <a:bodyPr/>
                    <a:lstStyle/>
                    <a:p>
                      <a:pPr algn="ctr"/>
                      <a:r>
                        <a:rPr lang="tr-TR" sz="1400" b="1" dirty="0" smtClean="0"/>
                        <a:t>-16</a:t>
                      </a:r>
                      <a:endParaRPr lang="tr-TR" sz="1400" b="1" dirty="0"/>
                    </a:p>
                  </a:txBody>
                  <a:tcPr marL="74751" marR="74751"/>
                </a:tc>
              </a:tr>
              <a:tr h="318118">
                <a:tc rowSpan="3">
                  <a:txBody>
                    <a:bodyPr/>
                    <a:lstStyle/>
                    <a:p>
                      <a:pPr algn="ctr"/>
                      <a:endParaRPr lang="tr-TR" sz="1400" b="1" dirty="0" smtClean="0"/>
                    </a:p>
                    <a:p>
                      <a:pPr algn="ctr"/>
                      <a:r>
                        <a:rPr lang="tr-TR" sz="1400" b="1" dirty="0" smtClean="0"/>
                        <a:t>Morfin Oranı(%)</a:t>
                      </a:r>
                      <a:endParaRPr lang="tr-TR" sz="1400" b="1" dirty="0"/>
                    </a:p>
                  </a:txBody>
                  <a:tcPr marL="74751" marR="74751"/>
                </a:tc>
                <a:tc>
                  <a:txBody>
                    <a:bodyPr/>
                    <a:lstStyle/>
                    <a:p>
                      <a:pPr algn="ctr"/>
                      <a:r>
                        <a:rPr lang="tr-TR" sz="1400" b="1" dirty="0" smtClean="0"/>
                        <a:t>0,00</a:t>
                      </a:r>
                      <a:endParaRPr lang="tr-TR" sz="1400" b="1" dirty="0"/>
                    </a:p>
                  </a:txBody>
                  <a:tcPr marL="74751" marR="74751"/>
                </a:tc>
                <a:tc>
                  <a:txBody>
                    <a:bodyPr/>
                    <a:lstStyle/>
                    <a:p>
                      <a:pPr algn="ctr"/>
                      <a:r>
                        <a:rPr lang="tr-TR" sz="1400" b="1" dirty="0" smtClean="0"/>
                        <a:t>0,60</a:t>
                      </a:r>
                      <a:endParaRPr lang="tr-TR" sz="1400" b="1" dirty="0"/>
                    </a:p>
                  </a:txBody>
                  <a:tcPr marL="74751" marR="74751"/>
                </a:tc>
                <a:tc>
                  <a:txBody>
                    <a:bodyPr/>
                    <a:lstStyle/>
                    <a:p>
                      <a:pPr algn="ctr"/>
                      <a:r>
                        <a:rPr lang="tr-TR" sz="1400" b="1" dirty="0" smtClean="0"/>
                        <a:t>0</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0,61</a:t>
                      </a:r>
                      <a:endParaRPr lang="tr-TR" sz="1400" b="1" dirty="0"/>
                    </a:p>
                  </a:txBody>
                  <a:tcPr marL="74751" marR="74751"/>
                </a:tc>
                <a:tc>
                  <a:txBody>
                    <a:bodyPr/>
                    <a:lstStyle/>
                    <a:p>
                      <a:pPr algn="ctr"/>
                      <a:r>
                        <a:rPr lang="tr-TR" sz="1400" b="1" dirty="0" smtClean="0"/>
                        <a:t>0,80</a:t>
                      </a:r>
                      <a:endParaRPr lang="tr-TR" sz="1400" b="1" dirty="0"/>
                    </a:p>
                  </a:txBody>
                  <a:tcPr marL="74751" marR="74751"/>
                </a:tc>
                <a:tc>
                  <a:txBody>
                    <a:bodyPr/>
                    <a:lstStyle/>
                    <a:p>
                      <a:pPr algn="ctr"/>
                      <a:r>
                        <a:rPr lang="tr-TR" sz="1400" b="1" dirty="0" smtClean="0"/>
                        <a:t>+25</a:t>
                      </a:r>
                      <a:endParaRPr lang="tr-TR" sz="1400" b="1" dirty="0"/>
                    </a:p>
                  </a:txBody>
                  <a:tcPr marL="74751" marR="74751"/>
                </a:tc>
              </a:tr>
              <a:tr h="318118">
                <a:tc vMerge="1">
                  <a:txBody>
                    <a:bodyPr/>
                    <a:lstStyle/>
                    <a:p>
                      <a:endParaRPr lang="tr-TR" sz="1200" dirty="0"/>
                    </a:p>
                  </a:txBody>
                  <a:tcPr marL="74751" marR="74751"/>
                </a:tc>
                <a:tc>
                  <a:txBody>
                    <a:bodyPr/>
                    <a:lstStyle/>
                    <a:p>
                      <a:pPr algn="ctr"/>
                      <a:r>
                        <a:rPr lang="tr-TR" sz="1400" b="1" dirty="0" smtClean="0"/>
                        <a:t>0,81</a:t>
                      </a:r>
                      <a:endParaRPr lang="tr-TR" sz="1400" b="1" dirty="0"/>
                    </a:p>
                  </a:txBody>
                  <a:tcPr marL="74751" marR="74751"/>
                </a:tc>
                <a:tc>
                  <a:txBody>
                    <a:bodyPr/>
                    <a:lstStyle/>
                    <a:p>
                      <a:pPr algn="ctr"/>
                      <a:r>
                        <a:rPr lang="tr-TR" sz="1400" b="1" dirty="0" smtClean="0"/>
                        <a:t>-</a:t>
                      </a:r>
                      <a:endParaRPr lang="tr-TR" sz="1400" b="1" dirty="0"/>
                    </a:p>
                  </a:txBody>
                  <a:tcPr marL="74751" marR="74751"/>
                </a:tc>
                <a:tc>
                  <a:txBody>
                    <a:bodyPr/>
                    <a:lstStyle/>
                    <a:p>
                      <a:pPr algn="ctr"/>
                      <a:r>
                        <a:rPr lang="tr-TR" sz="1400" b="1" dirty="0" smtClean="0"/>
                        <a:t>+40</a:t>
                      </a:r>
                      <a:endParaRPr lang="tr-TR" sz="1400" b="1" dirty="0"/>
                    </a:p>
                  </a:txBody>
                  <a:tcPr marL="74751" marR="74751"/>
                </a:tc>
              </a:tr>
            </a:tbl>
          </a:graphicData>
        </a:graphic>
      </p:graphicFrame>
    </p:spTree>
    <p:extLst>
      <p:ext uri="{BB962C8B-B14F-4D97-AF65-F5344CB8AC3E}">
        <p14:creationId xmlns:p14="http://schemas.microsoft.com/office/powerpoint/2010/main" val="1727408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126" y="609600"/>
            <a:ext cx="10390909" cy="1320800"/>
          </a:xfrm>
        </p:spPr>
        <p:txBody>
          <a:bodyPr>
            <a:normAutofit fontScale="90000"/>
          </a:bodyPr>
          <a:lstStyle/>
          <a:p>
            <a:pPr fontAlgn="base"/>
            <a:r>
              <a:rPr lang="tr-TR" b="1" dirty="0" smtClean="0"/>
              <a:t>HAŞHAŞ KAPSÜLÜ ALIM ESASLARI</a:t>
            </a:r>
            <a:br>
              <a:rPr lang="tr-TR" b="1" dirty="0" smtClean="0"/>
            </a:br>
            <a:r>
              <a:rPr lang="tr-TR" dirty="0" smtClean="0"/>
              <a:t> </a:t>
            </a:r>
            <a:r>
              <a:rPr lang="tr-TR" b="1" dirty="0" smtClean="0"/>
              <a:t> </a:t>
            </a:r>
            <a:r>
              <a:rPr lang="tr-TR" b="1" dirty="0" smtClean="0">
                <a:solidFill>
                  <a:schemeClr val="tx1"/>
                </a:solidFill>
              </a:rPr>
              <a:t>Çizilmemiş Haşhaş Kapsülü </a:t>
            </a:r>
            <a:r>
              <a:rPr lang="tr-TR" b="1" dirty="0" err="1" smtClean="0">
                <a:solidFill>
                  <a:schemeClr val="tx1"/>
                </a:solidFill>
              </a:rPr>
              <a:t>Satınalınabilme</a:t>
            </a:r>
            <a:r>
              <a:rPr lang="tr-TR" b="1" dirty="0" smtClean="0">
                <a:solidFill>
                  <a:schemeClr val="tx1"/>
                </a:solidFill>
              </a:rPr>
              <a:t> Şartları</a:t>
            </a:r>
            <a:r>
              <a:rPr lang="tr-TR" dirty="0" smtClean="0">
                <a:solidFill>
                  <a:schemeClr val="tx1"/>
                </a:solidFill>
              </a:rPr>
              <a:t/>
            </a:r>
            <a:br>
              <a:rPr lang="tr-TR" dirty="0" smtClean="0">
                <a:solidFill>
                  <a:schemeClr val="tx1"/>
                </a:solidFill>
              </a:rPr>
            </a:br>
            <a:r>
              <a:rPr lang="tr-TR" dirty="0" smtClean="0"/>
              <a:t/>
            </a:r>
            <a:br>
              <a:rPr lang="tr-TR" dirty="0" smtClean="0"/>
            </a:br>
            <a:endParaRPr lang="tr-TR" dirty="0"/>
          </a:p>
        </p:txBody>
      </p:sp>
      <p:sp>
        <p:nvSpPr>
          <p:cNvPr id="3" name="İçerik Yer Tutucusu 2"/>
          <p:cNvSpPr>
            <a:spLocks noGrp="1"/>
          </p:cNvSpPr>
          <p:nvPr>
            <p:ph idx="1"/>
          </p:nvPr>
        </p:nvSpPr>
        <p:spPr>
          <a:xfrm>
            <a:off x="677333" y="1631373"/>
            <a:ext cx="11157911" cy="4409989"/>
          </a:xfrm>
        </p:spPr>
        <p:txBody>
          <a:bodyPr>
            <a:normAutofit fontScale="25000" lnSpcReduction="20000"/>
          </a:bodyPr>
          <a:lstStyle/>
          <a:p>
            <a:pPr fontAlgn="base"/>
            <a:r>
              <a:rPr lang="tr-TR" dirty="0"/>
              <a:t/>
            </a:r>
            <a:br>
              <a:rPr lang="tr-TR" dirty="0"/>
            </a:br>
            <a:endParaRPr lang="tr-TR" dirty="0"/>
          </a:p>
          <a:p>
            <a:pPr fontAlgn="base"/>
            <a:r>
              <a:rPr lang="tr-TR" sz="5600" dirty="0" smtClean="0"/>
              <a:t>Kendine </a:t>
            </a:r>
            <a:r>
              <a:rPr lang="tr-TR" sz="5600" dirty="0"/>
              <a:t>has tabii renk ve kokuda olacaktır</a:t>
            </a:r>
            <a:r>
              <a:rPr lang="tr-TR" sz="5600" dirty="0" smtClean="0"/>
              <a:t>.</a:t>
            </a:r>
            <a:endParaRPr lang="tr-TR" sz="5600" dirty="0"/>
          </a:p>
          <a:p>
            <a:pPr fontAlgn="base"/>
            <a:r>
              <a:rPr lang="tr-TR" sz="5600" dirty="0" smtClean="0"/>
              <a:t>Rutubet </a:t>
            </a:r>
            <a:r>
              <a:rPr lang="tr-TR" sz="5600" dirty="0"/>
              <a:t>oranı en fazla % 12 olacaktır</a:t>
            </a:r>
            <a:r>
              <a:rPr lang="tr-TR" sz="5600" dirty="0" smtClean="0"/>
              <a:t>.</a:t>
            </a:r>
            <a:endParaRPr lang="tr-TR" sz="5600" dirty="0"/>
          </a:p>
          <a:p>
            <a:pPr fontAlgn="base"/>
            <a:r>
              <a:rPr lang="tr-TR" sz="5600" dirty="0" smtClean="0"/>
              <a:t>Satışa </a:t>
            </a:r>
            <a:r>
              <a:rPr lang="tr-TR" sz="5600" dirty="0"/>
              <a:t>arz edilen partinin içinde yeşil kapsül parçaları </a:t>
            </a:r>
            <a:r>
              <a:rPr lang="tr-TR" sz="5600" dirty="0" smtClean="0"/>
              <a:t>bulunmayacaktır.</a:t>
            </a:r>
            <a:endParaRPr lang="tr-TR" sz="5600" dirty="0"/>
          </a:p>
          <a:p>
            <a:pPr fontAlgn="base"/>
            <a:r>
              <a:rPr lang="tr-TR" sz="5600" dirty="0" smtClean="0"/>
              <a:t>Kızışmış</a:t>
            </a:r>
            <a:r>
              <a:rPr lang="tr-TR" sz="5600" dirty="0"/>
              <a:t>, küflenmiş ya da fermantasyona uğramış olmayacaktır</a:t>
            </a:r>
            <a:r>
              <a:rPr lang="tr-TR" sz="5600" dirty="0" smtClean="0"/>
              <a:t>.</a:t>
            </a:r>
            <a:endParaRPr lang="tr-TR" sz="5600" dirty="0"/>
          </a:p>
          <a:p>
            <a:pPr fontAlgn="base"/>
            <a:r>
              <a:rPr lang="tr-TR" sz="5600" dirty="0" smtClean="0"/>
              <a:t>Kapsüller</a:t>
            </a:r>
            <a:r>
              <a:rPr lang="tr-TR" sz="5600" dirty="0"/>
              <a:t>, hasattan sonra kasten ıslatılarak bilahare kurutulmak suretiyle renk değişikliğine</a:t>
            </a:r>
          </a:p>
          <a:p>
            <a:pPr marL="0" indent="0" fontAlgn="base">
              <a:buNone/>
            </a:pPr>
            <a:r>
              <a:rPr lang="tr-TR" sz="5600" dirty="0"/>
              <a:t>uğramış, buruşmuş, büzülmüş olmaları halinde satın alınmayarak müsadere edilecektir</a:t>
            </a:r>
            <a:r>
              <a:rPr lang="tr-TR" sz="5600" dirty="0" smtClean="0"/>
              <a:t>.</a:t>
            </a:r>
            <a:endParaRPr lang="tr-TR" sz="5600" dirty="0"/>
          </a:p>
          <a:p>
            <a:pPr fontAlgn="base"/>
            <a:r>
              <a:rPr lang="tr-TR" sz="5600" dirty="0" smtClean="0"/>
              <a:t>Kapsüllerin </a:t>
            </a:r>
            <a:r>
              <a:rPr lang="tr-TR" sz="5600" dirty="0"/>
              <a:t>yabancı madde nispeti % 8'i geçmeyecektir. Bunu aşan miktar kadar kısma, bedel</a:t>
            </a:r>
          </a:p>
          <a:p>
            <a:pPr marL="0" indent="0" fontAlgn="base">
              <a:buNone/>
            </a:pPr>
            <a:r>
              <a:rPr lang="tr-TR" sz="5600" dirty="0"/>
              <a:t>ödenmeyecek ve müsadere edilecektir</a:t>
            </a:r>
            <a:r>
              <a:rPr lang="tr-TR" sz="5600" dirty="0" smtClean="0"/>
              <a:t>.</a:t>
            </a:r>
            <a:endParaRPr lang="tr-TR" sz="5600" dirty="0"/>
          </a:p>
          <a:p>
            <a:pPr fontAlgn="base"/>
            <a:r>
              <a:rPr lang="tr-TR" sz="5600" dirty="0" smtClean="0"/>
              <a:t>Çizilmiş </a:t>
            </a:r>
            <a:r>
              <a:rPr lang="tr-TR" sz="5600" dirty="0"/>
              <a:t>kapsül bulunmayacak ve bu kabil kapsüller bulunan partiler de topluca </a:t>
            </a:r>
            <a:r>
              <a:rPr lang="tr-TR" sz="5600" dirty="0" smtClean="0"/>
              <a:t>müsadere edilerek</a:t>
            </a:r>
            <a:r>
              <a:rPr lang="tr-TR" sz="5600" dirty="0"/>
              <a:t>, gereği yapılacaktır</a:t>
            </a:r>
            <a:r>
              <a:rPr lang="tr-TR" sz="5600" dirty="0" smtClean="0"/>
              <a:t>.</a:t>
            </a:r>
            <a:endParaRPr lang="tr-TR" sz="5600" dirty="0"/>
          </a:p>
          <a:p>
            <a:pPr fontAlgn="base"/>
            <a:r>
              <a:rPr lang="tr-TR" sz="5600" dirty="0" smtClean="0"/>
              <a:t>Yabancı </a:t>
            </a:r>
            <a:r>
              <a:rPr lang="tr-TR" sz="5600" dirty="0"/>
              <a:t>madde, elek üstünde kalan kapsülden başka, tam olgunlaşmadan kurumuş yanık kapsüller, organik ve inorganik maddeler ile 2.2 mm yuvarlak delikli standart Amerikan Eleği altına geçen organik ve inorganik maddelerin tamamının toplamıdır</a:t>
            </a:r>
            <a:r>
              <a:rPr lang="tr-TR" sz="5600" dirty="0" smtClean="0"/>
              <a:t>.</a:t>
            </a:r>
            <a:endParaRPr lang="tr-TR" sz="5600" dirty="0"/>
          </a:p>
          <a:p>
            <a:pPr fontAlgn="base"/>
            <a:r>
              <a:rPr lang="tr-TR" sz="5600" dirty="0" smtClean="0"/>
              <a:t>Kapsül </a:t>
            </a:r>
            <a:r>
              <a:rPr lang="tr-TR" sz="5600" dirty="0"/>
              <a:t>içerisindeki kapsül tozu yabancı madde kabul edilecek ve kapsül toz oranı % 7'yi geçmeyecektir</a:t>
            </a:r>
            <a:r>
              <a:rPr lang="tr-TR" sz="5600" dirty="0" smtClean="0"/>
              <a:t>.</a:t>
            </a:r>
            <a:endParaRPr lang="tr-TR" sz="5600" dirty="0"/>
          </a:p>
          <a:p>
            <a:pPr fontAlgn="base"/>
            <a:r>
              <a:rPr lang="tr-TR" sz="5600" dirty="0" smtClean="0"/>
              <a:t>1 Kapsül </a:t>
            </a:r>
            <a:r>
              <a:rPr lang="tr-TR" sz="5600" dirty="0"/>
              <a:t>içerisindeki haşhaş tohumları yabancı madde olarak kabul edilecek olup, oranı % 1'i geçmeyecektir. Bu oranın üzerindeki haşhaş tohumu içeren kapsüller mutlak surette üretici tarafından temizlendikten sonra satın alınacaktır.</a:t>
            </a:r>
          </a:p>
          <a:p>
            <a:endParaRPr lang="tr-TR" dirty="0"/>
          </a:p>
        </p:txBody>
      </p:sp>
    </p:spTree>
    <p:extLst>
      <p:ext uri="{BB962C8B-B14F-4D97-AF65-F5344CB8AC3E}">
        <p14:creationId xmlns:p14="http://schemas.microsoft.com/office/powerpoint/2010/main" val="223309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609600"/>
            <a:ext cx="9274002" cy="1320800"/>
          </a:xfrm>
        </p:spPr>
        <p:txBody>
          <a:bodyPr>
            <a:normAutofit fontScale="90000"/>
          </a:bodyPr>
          <a:lstStyle/>
          <a:p>
            <a:r>
              <a:rPr lang="tr-TR" b="1" dirty="0">
                <a:solidFill>
                  <a:schemeClr val="tx1"/>
                </a:solidFill>
              </a:rPr>
              <a:t>HAŞHAŞ KAPSÜLÜ VE TOHUMU ALIMI VE SATIMI HAKKINDA YAYIMLANAN BAKANLAR KURULU KARARLARI</a:t>
            </a:r>
            <a:endParaRPr lang="tr-TR" dirty="0">
              <a:solidFill>
                <a:schemeClr val="tx1"/>
              </a:solidFill>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45882482"/>
              </p:ext>
            </p:extLst>
          </p:nvPr>
        </p:nvGraphicFramePr>
        <p:xfrm>
          <a:off x="0" y="2199007"/>
          <a:ext cx="9580417" cy="4440238"/>
        </p:xfrm>
        <a:graphic>
          <a:graphicData uri="http://schemas.openxmlformats.org/drawingml/2006/table">
            <a:tbl>
              <a:tblPr firstRow="1" firstCol="1" bandRow="1">
                <a:tableStyleId>{5C22544A-7EE6-4342-B048-85BDC9FD1C3A}</a:tableStyleId>
              </a:tblPr>
              <a:tblGrid>
                <a:gridCol w="1881999"/>
                <a:gridCol w="2522388"/>
                <a:gridCol w="2493808"/>
                <a:gridCol w="2682222"/>
              </a:tblGrid>
              <a:tr h="264632">
                <a:tc>
                  <a:txBody>
                    <a:bodyPr/>
                    <a:lstStyle/>
                    <a:p>
                      <a:pPr algn="ctr" fontAlgn="base">
                        <a:lnSpc>
                          <a:spcPct val="107000"/>
                        </a:lnSpc>
                        <a:spcAft>
                          <a:spcPts val="0"/>
                        </a:spcAft>
                      </a:pPr>
                      <a:r>
                        <a:rPr lang="tr-TR" sz="1200" dirty="0">
                          <a:effectLst/>
                          <a:latin typeface="Arial" panose="020B0604020202020204" pitchFamily="34" charset="0"/>
                          <a:cs typeface="Arial" panose="020B0604020202020204" pitchFamily="34" charset="0"/>
                        </a:rPr>
                        <a:t>TARIM DÖNEMİ</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ct val="107000"/>
                        </a:lnSpc>
                        <a:spcAft>
                          <a:spcPts val="0"/>
                        </a:spcAft>
                      </a:pPr>
                      <a:r>
                        <a:rPr lang="tr-TR" sz="1200" dirty="0">
                          <a:effectLst/>
                          <a:latin typeface="Arial" panose="020B0604020202020204" pitchFamily="34" charset="0"/>
                          <a:cs typeface="Arial" panose="020B0604020202020204" pitchFamily="34" charset="0"/>
                        </a:rPr>
                        <a:t>YAYIMLANAN RESMİ GAZETE</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ct val="107000"/>
                        </a:lnSpc>
                        <a:spcAft>
                          <a:spcPts val="0"/>
                        </a:spcAft>
                      </a:pPr>
                      <a:r>
                        <a:rPr lang="tr-TR" sz="1200">
                          <a:effectLst/>
                          <a:latin typeface="Arial" panose="020B0604020202020204" pitchFamily="34" charset="0"/>
                          <a:cs typeface="Arial" panose="020B0604020202020204" pitchFamily="34" charset="0"/>
                        </a:rPr>
                        <a:t>BAKANLAR KURULU KARARI</a:t>
                      </a:r>
                    </a:p>
                    <a:p>
                      <a:pPr algn="ctr" fontAlgn="base">
                        <a:lnSpc>
                          <a:spcPct val="107000"/>
                        </a:lnSpc>
                        <a:spcAft>
                          <a:spcPts val="0"/>
                        </a:spcAft>
                      </a:pPr>
                      <a:r>
                        <a:rPr lang="tr-TR" sz="1200">
                          <a:effectLst/>
                          <a:latin typeface="Arial" panose="020B0604020202020204" pitchFamily="34" charset="0"/>
                          <a:cs typeface="Arial" panose="020B0604020202020204" pitchFamily="34" charset="0"/>
                        </a:rPr>
                        <a:t> </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ct val="107000"/>
                        </a:lnSpc>
                        <a:spcAft>
                          <a:spcPts val="0"/>
                        </a:spcAft>
                      </a:pPr>
                      <a:r>
                        <a:rPr lang="tr-TR" sz="1200">
                          <a:effectLst/>
                          <a:latin typeface="Arial" panose="020B0604020202020204" pitchFamily="34" charset="0"/>
                          <a:cs typeface="Arial" panose="020B0604020202020204" pitchFamily="34" charset="0"/>
                        </a:rPr>
                        <a:t>HAŞHAŞ KAPSÜLÜ ALIM FİYATI (TL/KG)</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26606">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2016/2017</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rowSpan="3">
                  <a:txBody>
                    <a:bodyPr/>
                    <a:lstStyle/>
                    <a:p>
                      <a:pPr algn="ctr" fontAlgn="base">
                        <a:lnSpc>
                          <a:spcPct val="107000"/>
                        </a:lnSpc>
                        <a:spcAft>
                          <a:spcPts val="0"/>
                        </a:spcAft>
                      </a:pPr>
                      <a:r>
                        <a:rPr lang="tr-TR" sz="1200" dirty="0">
                          <a:effectLst/>
                          <a:latin typeface="Arial" panose="020B0604020202020204" pitchFamily="34" charset="0"/>
                          <a:cs typeface="Arial" panose="020B0604020202020204" pitchFamily="34" charset="0"/>
                        </a:rPr>
                        <a:t>20.06.2015 Sayı:29392</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rowSpan="3">
                  <a:txBody>
                    <a:bodyPr/>
                    <a:lstStyle/>
                    <a:p>
                      <a:pPr algn="ctr" fontAlgn="base">
                        <a:lnSpc>
                          <a:spcPct val="107000"/>
                        </a:lnSpc>
                        <a:spcAft>
                          <a:spcPts val="0"/>
                        </a:spcAft>
                      </a:pPr>
                      <a:r>
                        <a:rPr lang="tr-TR" sz="1200">
                          <a:effectLst/>
                          <a:latin typeface="Arial" panose="020B0604020202020204" pitchFamily="34" charset="0"/>
                          <a:cs typeface="Arial" panose="020B0604020202020204" pitchFamily="34" charset="0"/>
                        </a:rPr>
                        <a:t>2015/7725</a:t>
                      </a:r>
                    </a:p>
                    <a:p>
                      <a:pPr algn="ctr" fontAlgn="base">
                        <a:lnSpc>
                          <a:spcPct val="107000"/>
                        </a:lnSpc>
                        <a:spcAft>
                          <a:spcPts val="0"/>
                        </a:spcAft>
                      </a:pPr>
                      <a:r>
                        <a:rPr lang="tr-TR" sz="1200">
                          <a:effectLst/>
                          <a:latin typeface="Arial" panose="020B0604020202020204" pitchFamily="34" charset="0"/>
                          <a:cs typeface="Arial" panose="020B0604020202020204" pitchFamily="34" charset="0"/>
                        </a:rPr>
                        <a:t>14/05/2015</a:t>
                      </a:r>
                    </a:p>
                    <a:p>
                      <a:pPr algn="ctr" fontAlgn="base">
                        <a:lnSpc>
                          <a:spcPct val="107000"/>
                        </a:lnSpc>
                        <a:spcAft>
                          <a:spcPts val="0"/>
                        </a:spcAft>
                      </a:pPr>
                      <a:r>
                        <a:rPr lang="tr-TR" sz="1200">
                          <a:effectLst/>
                          <a:latin typeface="Arial" panose="020B0604020202020204" pitchFamily="34" charset="0"/>
                          <a:cs typeface="Arial" panose="020B0604020202020204" pitchFamily="34" charset="0"/>
                        </a:rPr>
                        <a:t>(Halen yürürlükte)</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4,25</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26606">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2015/2016</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vMerge="1">
                  <a:txBody>
                    <a:bodyPr/>
                    <a:lstStyle/>
                    <a:p>
                      <a:endParaRPr lang="tr-TR"/>
                    </a:p>
                  </a:txBody>
                  <a:tcPr/>
                </a:tc>
                <a:tc vMerge="1">
                  <a:txBody>
                    <a:bodyPr/>
                    <a:lstStyle/>
                    <a:p>
                      <a:endParaRPr lang="tr-TR"/>
                    </a:p>
                  </a:txBody>
                  <a:tcPr/>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4,25</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26606">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2014/2015</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vMerge="1">
                  <a:txBody>
                    <a:bodyPr/>
                    <a:lstStyle/>
                    <a:p>
                      <a:endParaRPr lang="tr-TR"/>
                    </a:p>
                  </a:txBody>
                  <a:tcPr/>
                </a:tc>
                <a:tc vMerge="1">
                  <a:txBody>
                    <a:bodyPr/>
                    <a:lstStyle/>
                    <a:p>
                      <a:endParaRPr lang="tr-TR"/>
                    </a:p>
                  </a:txBody>
                  <a:tcPr/>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3,95</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71215">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2013/2014 </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04.08.2014 Sayı:29078 </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ct val="107000"/>
                        </a:lnSpc>
                        <a:spcAft>
                          <a:spcPts val="0"/>
                        </a:spcAft>
                      </a:pPr>
                      <a:r>
                        <a:rPr lang="tr-TR" sz="1200" dirty="0">
                          <a:effectLst/>
                          <a:latin typeface="Arial" panose="020B0604020202020204" pitchFamily="34" charset="0"/>
                          <a:cs typeface="Arial" panose="020B0604020202020204" pitchFamily="34" charset="0"/>
                        </a:rPr>
                        <a:t>2014/6646</a:t>
                      </a:r>
                    </a:p>
                    <a:p>
                      <a:pPr algn="ctr" fontAlgn="base">
                        <a:lnSpc>
                          <a:spcPct val="107000"/>
                        </a:lnSpc>
                        <a:spcAft>
                          <a:spcPts val="0"/>
                        </a:spcAft>
                      </a:pPr>
                      <a:r>
                        <a:rPr lang="tr-TR" sz="1200" dirty="0">
                          <a:effectLst/>
                          <a:latin typeface="Arial" panose="020B0604020202020204" pitchFamily="34" charset="0"/>
                          <a:cs typeface="Arial" panose="020B0604020202020204" pitchFamily="34" charset="0"/>
                        </a:rPr>
                        <a:t>15/07/2014 </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3,65</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2012/2013</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22.02.2014 Sayı:28921</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2014/5876 27.01.2014</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3,25</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2011/2012</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09.09.2012 Sayı:28406</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2012/3544 25.07.2012</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3,00</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2010/2011</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18.08.2011 Sayı:28029</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2011/2106 08.08.2011</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2,80</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2009/2010</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05.08.2010 Sayı:27663</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2010/706   19.07.2010</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2,60</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2008/2009</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18.07.2009 Sayı:27292</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2009/15195 29.06.2009</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2,40</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2007/2008</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04.07.2008 Sayı:26926</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2008/13849 30.06.2008</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2,20</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2006/2007</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19.10.2007 Sayı:26675</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2007/12634 10.09.2007</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2,00</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2005/2006</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11.08.2006 Sayı:26256</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2006/10812 17.07.2006</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1,85</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2004/2005</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24.09.2005 Sayı:25946</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2005/9361 24.08.2005</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1,75</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r h="253353">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2003/2004</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a:effectLst/>
                          <a:latin typeface="Arial" panose="020B0604020202020204" pitchFamily="34" charset="0"/>
                          <a:cs typeface="Arial" panose="020B0604020202020204" pitchFamily="34" charset="0"/>
                        </a:rPr>
                        <a:t>14.08.2004 Sayı:25553</a:t>
                      </a:r>
                      <a:endParaRPr lang="tr-TR" sz="120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2004/7679 09.08.2004</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c>
                  <a:txBody>
                    <a:bodyPr/>
                    <a:lstStyle/>
                    <a:p>
                      <a:pPr algn="ctr" fontAlgn="base">
                        <a:lnSpc>
                          <a:spcPts val="1350"/>
                        </a:lnSpc>
                        <a:spcAft>
                          <a:spcPts val="0"/>
                        </a:spcAft>
                      </a:pPr>
                      <a:r>
                        <a:rPr lang="tr-TR" sz="1200" dirty="0">
                          <a:effectLst/>
                          <a:latin typeface="Arial" panose="020B0604020202020204" pitchFamily="34" charset="0"/>
                          <a:cs typeface="Arial" panose="020B0604020202020204" pitchFamily="34" charset="0"/>
                        </a:rPr>
                        <a:t>1,65</a:t>
                      </a:r>
                      <a:endParaRPr lang="tr-TR" sz="1200" dirty="0">
                        <a:effectLst/>
                        <a:latin typeface="Arial" panose="020B0604020202020204" pitchFamily="34" charset="0"/>
                        <a:ea typeface="Calibri" panose="020F0502020204030204" pitchFamily="34" charset="0"/>
                        <a:cs typeface="Arial" panose="020B0604020202020204" pitchFamily="34" charset="0"/>
                      </a:endParaRPr>
                    </a:p>
                  </a:txBody>
                  <a:tcPr marL="44867" marR="44867" marT="44867" marB="44867" anchor="b"/>
                </a:tc>
              </a:tr>
            </a:tbl>
          </a:graphicData>
        </a:graphic>
      </p:graphicFrame>
    </p:spTree>
    <p:extLst>
      <p:ext uri="{BB962C8B-B14F-4D97-AF65-F5344CB8AC3E}">
        <p14:creationId xmlns:p14="http://schemas.microsoft.com/office/powerpoint/2010/main" val="1235112297"/>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14</TotalTime>
  <Words>740</Words>
  <Application>Microsoft Office PowerPoint</Application>
  <PresentationFormat>Geniş ekran</PresentationFormat>
  <Paragraphs>155</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Trebuchet MS</vt:lpstr>
      <vt:lpstr>Wingdings 3</vt:lpstr>
      <vt:lpstr>Kristal</vt:lpstr>
      <vt:lpstr>Öncelikli endüstri bitkilerinin standartlarının hazırlanması (HAŞHAŞ)</vt:lpstr>
      <vt:lpstr>HAŞHAŞ KAPSÜLÜ ALIM ESASLARI VE BAREM UYGULAMASI</vt:lpstr>
      <vt:lpstr>PowerPoint Sunusu</vt:lpstr>
      <vt:lpstr>PowerPoint Sunusu</vt:lpstr>
      <vt:lpstr>PowerPoint Sunusu</vt:lpstr>
      <vt:lpstr>2017 YILI ALIM DÖNEMİ ÇİZİLMEMİŞ HAŞHAŞ KAPSÜLÜ ALIM BAREMİ </vt:lpstr>
      <vt:lpstr>HAŞHAŞ KAPSÜLÜ ALIM ESASLARI   Çizilmemiş Haşhaş Kapsülü Satınalınabilme Şartları  </vt:lpstr>
      <vt:lpstr>HAŞHAŞ KAPSÜLÜ VE TOHUMU ALIMI VE SATIMI HAKKINDA YAYIMLANAN BAKANLAR KURULU KARARLARI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Öncelikli endüstri bitkilerinin standartlarının hazırlanması (HAŞHAŞ)</dc:title>
  <dc:creator>Nilüfer</dc:creator>
  <cp:lastModifiedBy>Nilüfer</cp:lastModifiedBy>
  <cp:revision>4</cp:revision>
  <dcterms:created xsi:type="dcterms:W3CDTF">2018-04-16T06:27:15Z</dcterms:created>
  <dcterms:modified xsi:type="dcterms:W3CDTF">2018-04-19T07:52:31Z</dcterms:modified>
</cp:coreProperties>
</file>