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771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85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61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21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66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03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66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94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474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41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24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8E9EB-2D35-4C73-A9B7-011234FC3A7A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1B7B-505B-406B-9068-16B3AEB63E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60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403713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F253-9BEA-49A7-B1CA-63371847FBC7}" type="slidenum">
              <a:rPr lang="tr-TR"/>
              <a:pPr/>
              <a:t>2</a:t>
            </a:fld>
            <a:endParaRPr lang="tr-TR"/>
          </a:p>
        </p:txBody>
      </p:sp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 </a:t>
            </a:r>
            <a:r>
              <a:rPr lang="tr-TR">
                <a:solidFill>
                  <a:srgbClr val="FF0000"/>
                </a:solidFill>
              </a:rPr>
              <a:t>Douglas McGregor X ve Y Kuramı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X KURAMI</a:t>
            </a:r>
          </a:p>
          <a:p>
            <a:pPr>
              <a:lnSpc>
                <a:spcPct val="90000"/>
              </a:lnSpc>
            </a:pPr>
            <a:r>
              <a:rPr lang="tr-TR"/>
              <a:t>İnsan işi sevmez, işten kaçar,</a:t>
            </a:r>
          </a:p>
          <a:p>
            <a:pPr>
              <a:lnSpc>
                <a:spcPct val="90000"/>
              </a:lnSpc>
            </a:pPr>
            <a:r>
              <a:rPr lang="tr-TR"/>
              <a:t>Sorumluluktan kaçar, yönetilmeyi tercih eder,</a:t>
            </a:r>
          </a:p>
          <a:p>
            <a:pPr>
              <a:lnSpc>
                <a:spcPct val="90000"/>
              </a:lnSpc>
            </a:pPr>
            <a:r>
              <a:rPr lang="tr-TR"/>
              <a:t>Bencildir, kendi arzu ve amaçlarını örgüt amaçlarına tercih eder,</a:t>
            </a:r>
          </a:p>
          <a:p>
            <a:pPr>
              <a:lnSpc>
                <a:spcPct val="90000"/>
              </a:lnSpc>
            </a:pPr>
            <a:r>
              <a:rPr lang="tr-TR"/>
              <a:t>Yenilik ve değişiklikten hoşlanmaz ve bunlara direnir, alışkanlıklara bağlıdır,</a:t>
            </a:r>
          </a:p>
          <a:p>
            <a:pPr>
              <a:lnSpc>
                <a:spcPct val="90000"/>
              </a:lnSpc>
            </a:pPr>
            <a:r>
              <a:rPr lang="tr-TR"/>
              <a:t>Parlak zekâlı değildir, kolayca kandırılır.</a:t>
            </a:r>
          </a:p>
          <a:p>
            <a:pPr>
              <a:lnSpc>
                <a:spcPct val="90000"/>
              </a:lnSpc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385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1D2EF-D3CF-48EC-9428-05E3162DB704}" type="slidenum">
              <a:rPr lang="tr-TR"/>
              <a:pPr/>
              <a:t>3</a:t>
            </a:fld>
            <a:endParaRPr lang="tr-TR"/>
          </a:p>
        </p:txBody>
      </p:sp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Kuramı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/>
              <a:t>Ortalama insan işten nefret etmez, iş başarı ve tatmin kaynağıdır,</a:t>
            </a:r>
          </a:p>
          <a:p>
            <a:r>
              <a:rPr lang="tr-TR" sz="2400"/>
              <a:t>Örgütü,işi ve arkadaşlarını sevmek verimliliği artırır,</a:t>
            </a:r>
          </a:p>
          <a:p>
            <a:r>
              <a:rPr lang="tr-TR" sz="2400"/>
              <a:t>Amaçlara ulaşmak için hizmet veren çalışan ödüllendirildiğinde (takdir edilme)örgütsel bağlılık ve verimlilik artar,</a:t>
            </a:r>
          </a:p>
          <a:p>
            <a:r>
              <a:rPr lang="tr-TR" sz="2400"/>
              <a:t>Elverişli koşullar sağlanırsa, normal insan sorumluluk almakla kalmaz, onu aramayı da öğrenir,</a:t>
            </a:r>
          </a:p>
          <a:p>
            <a:pPr>
              <a:buFont typeface="Wingdings" pitchFamily="2" charset="2"/>
              <a:buNone/>
            </a:pPr>
            <a:endParaRPr lang="tr-TR" sz="2400"/>
          </a:p>
          <a:p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121050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10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D694E-6407-4916-818F-BD03008B7559}" type="slidenum">
              <a:rPr lang="tr-TR"/>
              <a:pPr/>
              <a:t>4</a:t>
            </a:fld>
            <a:endParaRPr lang="tr-TR"/>
          </a:p>
        </p:txBody>
      </p:sp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</a:rPr>
              <a:t>ÖZETLE</a:t>
            </a:r>
            <a:br>
              <a:rPr lang="tr-TR" sz="3200" b="0">
                <a:solidFill>
                  <a:srgbClr val="FF0000"/>
                </a:solidFill>
              </a:rPr>
            </a:br>
            <a:endParaRPr lang="tr-TR" sz="3200" b="0">
              <a:solidFill>
                <a:srgbClr val="FF0000"/>
              </a:solidFill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r>
              <a:rPr lang="tr-TR" sz="2400"/>
              <a:t>	</a:t>
            </a:r>
            <a:r>
              <a:rPr lang="tr-TR" sz="2400" b="1"/>
              <a:t>	“</a:t>
            </a:r>
            <a:r>
              <a:rPr lang="tr-TR" sz="2400" b="1">
                <a:solidFill>
                  <a:srgbClr val="FF0000"/>
                </a:solidFill>
              </a:rPr>
              <a:t>X”</a:t>
            </a:r>
            <a:r>
              <a:rPr lang="tr-TR" sz="2400" b="1"/>
              <a:t>	</a:t>
            </a:r>
          </a:p>
          <a:p>
            <a:r>
              <a:rPr lang="tr-TR" sz="2400"/>
              <a:t>Temeli: Örgüt ilkesi,</a:t>
            </a:r>
          </a:p>
          <a:p>
            <a:r>
              <a:rPr lang="tr-TR" sz="2400"/>
              <a:t>Yetki kullanma yoluyla              Yönetme, denetlemedir</a:t>
            </a:r>
          </a:p>
          <a:p>
            <a:r>
              <a:rPr lang="tr-TR" sz="2400"/>
              <a:t>Sayıltıları tek yönlüdür.</a:t>
            </a:r>
          </a:p>
          <a:p>
            <a:r>
              <a:rPr lang="tr-TR" sz="2400"/>
              <a:t>Örgüt gerekleri önceliklidir.			.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tr-TR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“Y”</a:t>
            </a:r>
            <a:endParaRPr lang="tr-TR" sz="2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tr-TR" sz="24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5148263" y="2781300"/>
            <a:ext cx="3230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Temeli: Bütünleşmedir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219700" y="3213100"/>
            <a:ext cx="299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Sayıltıları dinamiktir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222875" y="3716338"/>
            <a:ext cx="604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İnsanoğlunun gelişme ve</a:t>
            </a:r>
          </a:p>
          <a:p>
            <a:r>
              <a:rPr lang="tr-TR" sz="2400">
                <a:latin typeface="Arial" charset="0"/>
              </a:rPr>
              <a:t>İlerlemesine yöneliktir</a:t>
            </a:r>
          </a:p>
        </p:txBody>
      </p:sp>
    </p:spTree>
    <p:extLst>
      <p:ext uri="{BB962C8B-B14F-4D97-AF65-F5344CB8AC3E}">
        <p14:creationId xmlns:p14="http://schemas.microsoft.com/office/powerpoint/2010/main" val="232614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E48A-19CD-404C-B145-461A83387796}" type="slidenum">
              <a:rPr lang="tr-TR"/>
              <a:pPr/>
              <a:t>5</a:t>
            </a:fld>
            <a:endParaRPr lang="tr-TR"/>
          </a:p>
        </p:txBody>
      </p:sp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Taylor’a göre personel</a:t>
            </a:r>
            <a:b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(X Kuramı)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  Tembel olup çalışmamak için bahane arar,</a:t>
            </a:r>
          </a:p>
          <a:p>
            <a:r>
              <a:rPr lang="tr-TR"/>
              <a:t>  Bu yüzden sıkı bir disipline gerek vardır,</a:t>
            </a:r>
          </a:p>
          <a:p>
            <a:r>
              <a:rPr lang="tr-TR"/>
              <a:t>  İnsanlar para ile motive edilebilir,</a:t>
            </a:r>
          </a:p>
          <a:p>
            <a:r>
              <a:rPr lang="tr-TR"/>
              <a:t>  Yetenek ve kapasite açısından birbirinden farklıdır. </a:t>
            </a:r>
          </a:p>
        </p:txBody>
      </p:sp>
    </p:spTree>
    <p:extLst>
      <p:ext uri="{BB962C8B-B14F-4D97-AF65-F5344CB8AC3E}">
        <p14:creationId xmlns:p14="http://schemas.microsoft.com/office/powerpoint/2010/main" val="3806882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18E0D-902C-4305-B02B-2F82EE4868F0}" type="slidenum">
              <a:rPr lang="tr-TR"/>
              <a:pPr/>
              <a:t>6</a:t>
            </a:fld>
            <a:endParaRPr lang="tr-TR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Yönetim Personel İlişkisi:</a:t>
            </a:r>
            <a:r>
              <a:rPr lang="tr-TR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32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sz="32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Örgütte verim artırımı için gerekli koşulları yaratmak yönetimin işidir.</a:t>
            </a:r>
          </a:p>
          <a:p>
            <a:r>
              <a:rPr lang="tr-TR"/>
              <a:t>Gerekli koşullar sağlanırsa verim artar.</a:t>
            </a:r>
          </a:p>
          <a:p>
            <a:r>
              <a:rPr lang="tr-TR"/>
              <a:t>Verim artınca örgütün gelirleri artar.</a:t>
            </a:r>
          </a:p>
          <a:p>
            <a:r>
              <a:rPr lang="tr-TR"/>
              <a:t>Gelir artınca ücretleri artar.</a:t>
            </a:r>
          </a:p>
          <a:p>
            <a:r>
              <a:rPr lang="tr-TR"/>
              <a:t>Parayla insan daha çok çalışır, verim artar </a:t>
            </a:r>
          </a:p>
        </p:txBody>
      </p:sp>
    </p:spTree>
    <p:extLst>
      <p:ext uri="{BB962C8B-B14F-4D97-AF65-F5344CB8AC3E}">
        <p14:creationId xmlns:p14="http://schemas.microsoft.com/office/powerpoint/2010/main" val="269746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B9AA9-D952-4830-ADAF-9FD592B83A9E}" type="slidenum">
              <a:rPr lang="tr-TR"/>
              <a:pPr/>
              <a:t>7</a:t>
            </a:fld>
            <a:endParaRPr lang="tr-TR"/>
          </a:p>
        </p:txBody>
      </p:sp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0"/>
              <a:t>Yönetim süreçlerini  5M formülüyle açıklıyor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tr-TR" sz="2400" b="1"/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 </a:t>
            </a:r>
            <a:r>
              <a:rPr lang="tr-TR" sz="2400" b="1">
                <a:solidFill>
                  <a:srgbClr val="FF6600"/>
                </a:solidFill>
              </a:rPr>
              <a:t>        : </a:t>
            </a:r>
            <a:r>
              <a:rPr lang="tr-TR" sz="2400">
                <a:solidFill>
                  <a:srgbClr val="FF6600"/>
                </a:solidFill>
              </a:rPr>
              <a:t>Örgütün işleyişinden yönetim sorumludur.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Money </a:t>
            </a:r>
            <a:r>
              <a:rPr lang="tr-TR" sz="2400" b="1">
                <a:solidFill>
                  <a:srgbClr val="FF6600"/>
                </a:solidFill>
              </a:rPr>
              <a:t>    : </a:t>
            </a:r>
            <a:r>
              <a:rPr lang="tr-TR" sz="2400">
                <a:solidFill>
                  <a:srgbClr val="FF6600"/>
                </a:solidFill>
              </a:rPr>
              <a:t>En iyi güdüleme aracı.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Material</a:t>
            </a:r>
            <a:r>
              <a:rPr lang="tr-TR" sz="2400" b="1">
                <a:solidFill>
                  <a:srgbClr val="FF6600"/>
                </a:solidFill>
              </a:rPr>
              <a:t>  : </a:t>
            </a:r>
            <a:r>
              <a:rPr lang="tr-TR" sz="2400">
                <a:solidFill>
                  <a:srgbClr val="FF6600"/>
                </a:solidFill>
              </a:rPr>
              <a:t>Kullanılacak malzeme (madde ve insan kaynakları)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Machine</a:t>
            </a:r>
            <a:r>
              <a:rPr lang="tr-TR" sz="2400" b="1">
                <a:solidFill>
                  <a:srgbClr val="FF6600"/>
                </a:solidFill>
              </a:rPr>
              <a:t>   : </a:t>
            </a:r>
            <a:r>
              <a:rPr lang="tr-TR" sz="2400">
                <a:solidFill>
                  <a:srgbClr val="FF6600"/>
                </a:solidFill>
              </a:rPr>
              <a:t>Verim artışında son derece önemli (teknoloji)</a:t>
            </a:r>
            <a:endParaRPr lang="tr-TR" sz="2400" b="1">
              <a:solidFill>
                <a:srgbClr val="FF6600"/>
              </a:solidFill>
            </a:endParaRPr>
          </a:p>
          <a:p>
            <a:r>
              <a:rPr lang="tr-TR" sz="2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  </a:t>
            </a:r>
            <a:r>
              <a:rPr lang="tr-TR" sz="2400" b="1">
                <a:solidFill>
                  <a:srgbClr val="FF6600"/>
                </a:solidFill>
              </a:rPr>
              <a:t>  : </a:t>
            </a:r>
            <a:r>
              <a:rPr lang="tr-TR" sz="2400">
                <a:solidFill>
                  <a:srgbClr val="FF6600"/>
                </a:solidFill>
              </a:rPr>
              <a:t>Kimin neyi nasıl yapacağı (iş analizi)</a:t>
            </a:r>
          </a:p>
        </p:txBody>
      </p:sp>
    </p:spTree>
    <p:extLst>
      <p:ext uri="{BB962C8B-B14F-4D97-AF65-F5344CB8AC3E}">
        <p14:creationId xmlns:p14="http://schemas.microsoft.com/office/powerpoint/2010/main" val="241904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BC76A-1C37-4491-8FC9-CDA432659D6D}" type="slidenum">
              <a:rPr lang="tr-TR"/>
              <a:pPr/>
              <a:t>8</a:t>
            </a:fld>
            <a:endParaRPr lang="tr-TR"/>
          </a:p>
        </p:txBody>
      </p:sp>
      <p:sp>
        <p:nvSpPr>
          <p:cNvPr id="2007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>
                <a:solidFill>
                  <a:srgbClr val="FF6600"/>
                </a:solidFill>
              </a:rPr>
              <a:t>KISACA TAYLOR (BİLİMSEL YÖNETİM</a:t>
            </a:r>
            <a:r>
              <a:rPr lang="tr-TR" sz="3200"/>
              <a:t>)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Örgütsel verimliliği ve üretimi geliştirmeyi amaçlamıştır. </a:t>
            </a:r>
          </a:p>
          <a:p>
            <a:r>
              <a:rPr lang="tr-TR"/>
              <a:t>Taylor bütün üretim faktörlerinin etkili bir şekilde koordine edilmesi suretiyle verimin arttırılabileceğini belirtmiştir. </a:t>
            </a:r>
          </a:p>
          <a:p>
            <a:r>
              <a:rPr lang="tr-TR"/>
              <a:t>Bu yaklaşım temelde azami verimin elde edilmesi için işlerin organize edilmesi gerektiğine karar veren bir yönetim tarzıdır.</a:t>
            </a:r>
          </a:p>
        </p:txBody>
      </p:sp>
    </p:spTree>
    <p:extLst>
      <p:ext uri="{BB962C8B-B14F-4D97-AF65-F5344CB8AC3E}">
        <p14:creationId xmlns:p14="http://schemas.microsoft.com/office/powerpoint/2010/main" val="272521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954D5-5A3B-4602-B8E4-1A708A4666B3}" type="slidenum">
              <a:rPr lang="tr-TR"/>
              <a:pPr/>
              <a:t>9</a:t>
            </a:fld>
            <a:endParaRPr lang="tr-TR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ELEŞTİRİLER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Ancak, örgütün sadece teknik yönüyle ilgilenen ve bu yüzden </a:t>
            </a:r>
            <a:r>
              <a:rPr lang="tr-TR">
                <a:solidFill>
                  <a:schemeClr val="bg2"/>
                </a:solidFill>
              </a:rPr>
              <a:t>insan unsurunu ihmal</a:t>
            </a:r>
            <a:r>
              <a:rPr lang="tr-TR">
                <a:solidFill>
                  <a:srgbClr val="FF6600"/>
                </a:solidFill>
              </a:rPr>
              <a:t> eden bilimsel yönetim anlayışı,  özellikle çalışanların hem fiziksel hem de ruhsal yönden yıpranmasına sebebiyet vermesi nedeniyle tepki toplamıştır </a:t>
            </a:r>
          </a:p>
        </p:txBody>
      </p:sp>
    </p:spTree>
    <p:extLst>
      <p:ext uri="{BB962C8B-B14F-4D97-AF65-F5344CB8AC3E}">
        <p14:creationId xmlns:p14="http://schemas.microsoft.com/office/powerpoint/2010/main" val="397775944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Ekran Gösterisi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BEDEN EĞİTİMİNDE YÖNETİM VE ORGANİZASYON</vt:lpstr>
      <vt:lpstr> Douglas McGregor X ve Y Kuramı</vt:lpstr>
      <vt:lpstr>Y Kuramı</vt:lpstr>
      <vt:lpstr>ÖZETLE </vt:lpstr>
      <vt:lpstr>Taylor’a göre personel (X Kuramı)</vt:lpstr>
      <vt:lpstr>Yönetim Personel İlişkisi: </vt:lpstr>
      <vt:lpstr>Yönetim süreçlerini  5M formülüyle açıklıyor</vt:lpstr>
      <vt:lpstr>KISACA TAYLOR (BİLİMSEL YÖNETİM)</vt:lpstr>
      <vt:lpstr>ELEŞTİRİLER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Öğretmenlik</cp:lastModifiedBy>
  <cp:revision>1</cp:revision>
  <dcterms:created xsi:type="dcterms:W3CDTF">2017-11-30T11:51:35Z</dcterms:created>
  <dcterms:modified xsi:type="dcterms:W3CDTF">2017-11-30T11:52:00Z</dcterms:modified>
</cp:coreProperties>
</file>