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8708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4919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8343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3385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416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2752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29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715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0875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2150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928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532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DÜNYADA TIBBİ BİTKİLER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650" y="1376737"/>
            <a:ext cx="6447501" cy="4993241"/>
          </a:xfrm>
        </p:spPr>
        <p:txBody>
          <a:bodyPr>
            <a:normAutofit fontScale="62500" lnSpcReduction="20000"/>
          </a:bodyPr>
          <a:lstStyle/>
          <a:p>
            <a:r>
              <a:rPr lang="tr-TR" sz="2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Tıbbi bitkilerin iki kaynağı vardır</a:t>
            </a:r>
          </a:p>
          <a:p>
            <a:pPr>
              <a:buNone/>
            </a:pPr>
            <a:r>
              <a:rPr lang="tr-TR" sz="2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tr-TR" sz="2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tr-TR" sz="2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tr-TR" sz="2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a) doğal               b) kültür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Tıbbi </a:t>
            </a: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bitkilerin büyük kısmı doğadan elde edilmektedir.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Dünyada ki 270 bin bitkiden </a:t>
            </a:r>
            <a:r>
              <a:rPr lang="tr-TR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20 </a:t>
            </a: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bin adedi tıbbi bitki olarak </a:t>
            </a:r>
            <a:endParaRPr lang="tr-TR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Dünyada </a:t>
            </a: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yaklaşık olarak 20.000 çeşit bitki türünün tıbbi amaçlı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Avrupa’da 2.000 kadar bitkisel drog ticareti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Dünya çapında popüler olan tıbbi bitki sayısının 4-6 bin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ticareti yapılan tür sayısının da 3 bin civarında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900 kadar tıbbi bitki türünün kültürü yapıldığı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Dünyada ilaç pazarı hacmi 2014 yılında 950 milyar dolar civarında olup, </a:t>
            </a:r>
            <a:r>
              <a:rPr lang="tr-TR" sz="2900" dirty="0" err="1">
                <a:latin typeface="Arial" panose="020B0604020202020204" pitchFamily="34" charset="0"/>
                <a:cs typeface="Arial" panose="020B0604020202020204" pitchFamily="34" charset="0"/>
              </a:rPr>
              <a:t>biyoteknolojik</a:t>
            </a: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 ürünlerinde bu sektöre girmesi ile bu pazarın giderek büyüyeceği tahmin </a:t>
            </a:r>
            <a:r>
              <a:rPr lang="tr-TR" sz="2900">
                <a:latin typeface="Arial" panose="020B0604020202020204" pitchFamily="34" charset="0"/>
                <a:cs typeface="Arial" panose="020B0604020202020204" pitchFamily="34" charset="0"/>
              </a:rPr>
              <a:t>edilmektedir </a:t>
            </a:r>
            <a:r>
              <a:rPr lang="tr-TR" sz="290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sz="1800" smtClean="0"/>
              <a:t>Arslan </a:t>
            </a:r>
            <a:r>
              <a:rPr lang="tr-TR" sz="1800" dirty="0"/>
              <a:t>N. Vd. 2015</a:t>
            </a:r>
            <a:r>
              <a:rPr lang="tr-TR" sz="1800" dirty="0" smtClean="0"/>
              <a:t>.)</a:t>
            </a:r>
            <a:endParaRPr lang="tr-TR" sz="1800" dirty="0"/>
          </a:p>
          <a:p>
            <a:pPr>
              <a:buFont typeface="Wingdings" panose="05000000000000000000" pitchFamily="2" charset="2"/>
              <a:buChar char="Ø"/>
            </a:pPr>
            <a:endParaRPr lang="tr-TR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4857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Dünyada Tıbbi Bitkiler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0944" y="1544140"/>
            <a:ext cx="6447501" cy="3880773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Dünya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pazarları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ileriye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yönelik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planlamaya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imkan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veren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üretim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tarzı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ile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etken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madde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miktarı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kalitesi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yüksek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standart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ürün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talep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etmektedir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Ancak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talebi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bugüne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kadar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yapıldığı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gibi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doğadan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toplayarak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karşılamamız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pazarda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kalıcı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edinmemiz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mümkün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değildir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Doğal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bitki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dokusunda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mevcut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ıtrî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tıbbi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bitkilerin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çok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az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kısmı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kültüre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alınmıştır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İç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dış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piyasada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değerlendirilen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bitki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türlerinin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önemli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kısmı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doğadan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toplanmaktadır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sz="6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Son yıllarda doğal tedavi yöntemleri ile ilgili bu konuya ağırlık verilmesi tıbbi bitkileri tekrar gündeme getirmiştir. Bugün kullanılan tıbbi bitkilerin tahmini olarak %70’inin doğadan toplandığı, %30’unun ise kültürünün yapıldığı tahmin edilmektedir</a:t>
            </a:r>
            <a:r>
              <a:rPr lang="tr-TR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İşte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nedenle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yoğun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kontrolsüz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toplamalar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nedeniyle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tıbbi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bitki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türleri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arasında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%20’den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fazlasının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geleceği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tehlike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altında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olduğu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bildirilmektedir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6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Sadece</a:t>
            </a:r>
            <a:r>
              <a:rPr lang="tr-TR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Almanya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pazarında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alınıp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satılan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tıbbi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aromati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k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bitki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sayısı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1,500’ün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ü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zerindedir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Ancak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dünya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genelinde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tıbbi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aromatik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bitkilerin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%1’den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daha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azının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ekonomik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anlamda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kültürü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yapılmaktadır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Örneğin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2,000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kadar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tıbbi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aromatik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bitkinin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pazarlandığı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Avrupa’da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kültürü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yapılanların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sayısı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fazla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150’dir.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Çok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köklü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tıbbi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aromatik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bitki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üreticisi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olan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Macaristan’da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dahi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sayı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kadardır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  <a:p>
            <a:pPr marL="0" indent="0">
              <a:buNone/>
            </a:pPr>
            <a:r>
              <a:rPr lang="tr-TR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255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43000" y="274638"/>
            <a:ext cx="6858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BİTKİSEL ÜRÜNLER-GLOBAL PAZAR PAYI (BİTKİSEL KATKI VE TEDAVİ EDİCİ ÜRÜNLER)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>
          <a:xfrm>
            <a:off x="7239762" y="5734050"/>
            <a:ext cx="457200" cy="521208"/>
          </a:xfrm>
          <a:prstGeom prst="rect">
            <a:avLst/>
          </a:prstGeom>
        </p:spPr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271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Ülkemizde Tıbbi Bitkiler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8001" y="1270000"/>
            <a:ext cx="7955775" cy="5409580"/>
          </a:xfrm>
        </p:spPr>
        <p:txBody>
          <a:bodyPr>
            <a:normAutofit fontScale="55000" lnSpcReduction="20000"/>
          </a:bodyPr>
          <a:lstStyle/>
          <a:p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800" dirty="0" smtClean="0"/>
              <a:t>Türkiye,174</a:t>
            </a:r>
            <a:r>
              <a:rPr lang="tr-TR" sz="3800" dirty="0" smtClean="0"/>
              <a:t> </a:t>
            </a:r>
            <a:r>
              <a:rPr lang="en-US" sz="3800" dirty="0" err="1" smtClean="0"/>
              <a:t>familyay</a:t>
            </a:r>
            <a:r>
              <a:rPr lang="tr-TR" sz="3800" dirty="0" smtClean="0"/>
              <a:t> </a:t>
            </a:r>
            <a:r>
              <a:rPr lang="en-US" sz="3800" dirty="0" err="1" smtClean="0"/>
              <a:t>aait</a:t>
            </a:r>
            <a:r>
              <a:rPr lang="tr-TR" sz="3800" dirty="0" smtClean="0"/>
              <a:t> </a:t>
            </a:r>
            <a:r>
              <a:rPr lang="en-US" sz="3800" dirty="0" smtClean="0"/>
              <a:t>1,251</a:t>
            </a:r>
            <a:r>
              <a:rPr lang="tr-TR" sz="3800" dirty="0" smtClean="0"/>
              <a:t> </a:t>
            </a:r>
            <a:r>
              <a:rPr lang="en-US" sz="3800" dirty="0" err="1" smtClean="0"/>
              <a:t>cins</a:t>
            </a:r>
            <a:r>
              <a:rPr lang="tr-TR" sz="3800" dirty="0" smtClean="0"/>
              <a:t> </a:t>
            </a:r>
            <a:r>
              <a:rPr lang="en-US" sz="3800" dirty="0" err="1" smtClean="0"/>
              <a:t>ve</a:t>
            </a:r>
            <a:r>
              <a:rPr lang="tr-TR" sz="3800" dirty="0" smtClean="0"/>
              <a:t> </a:t>
            </a:r>
            <a:r>
              <a:rPr lang="en-US" sz="3800" dirty="0" smtClean="0"/>
              <a:t>12,000’den</a:t>
            </a:r>
            <a:r>
              <a:rPr lang="tr-TR" sz="3800" dirty="0" smtClean="0"/>
              <a:t> </a:t>
            </a:r>
            <a:r>
              <a:rPr lang="en-US" sz="3800" dirty="0" err="1" smtClean="0"/>
              <a:t>fazla</a:t>
            </a:r>
            <a:r>
              <a:rPr lang="tr-TR" sz="3800" dirty="0" smtClean="0"/>
              <a:t> </a:t>
            </a:r>
            <a:r>
              <a:rPr lang="en-US" sz="3800" dirty="0" err="1" smtClean="0"/>
              <a:t>tür,alttür</a:t>
            </a:r>
            <a:r>
              <a:rPr lang="tr-TR" sz="3800" dirty="0" smtClean="0"/>
              <a:t>,</a:t>
            </a:r>
            <a:endParaRPr lang="en-US" sz="38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3800" dirty="0" smtClean="0"/>
              <a:t> </a:t>
            </a:r>
            <a:r>
              <a:rPr lang="tr-TR" sz="3800" dirty="0"/>
              <a:t>Bu bitkilerin 3.649’ u yöreye özgü iklim ve toprak şartlarında yetişen endemik tür ve </a:t>
            </a:r>
            <a:r>
              <a:rPr lang="tr-TR" sz="3800" dirty="0" smtClean="0"/>
              <a:t>çeşitler</a:t>
            </a:r>
            <a:endParaRPr lang="en-US" sz="38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3800" dirty="0" smtClean="0"/>
              <a:t>Yaklaşık </a:t>
            </a:r>
            <a:r>
              <a:rPr lang="tr-TR" sz="3800" dirty="0"/>
              <a:t>1.000’ i de ülkemizde veya dünyada ıtrî ve tıbbi bitki olarak </a:t>
            </a:r>
            <a:endParaRPr lang="tr-TR" sz="3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3800" dirty="0" smtClean="0"/>
              <a:t>İç </a:t>
            </a:r>
            <a:r>
              <a:rPr lang="tr-TR" sz="3800" dirty="0"/>
              <a:t>piyasada ticarete konu olan bitki sayısı ise 350 olup bu bitkilerden yaklaşık 100 bitkinin </a:t>
            </a:r>
            <a:r>
              <a:rPr lang="tr-TR" sz="3800" dirty="0" smtClean="0"/>
              <a:t>ihracatı,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800" dirty="0" smtClean="0"/>
              <a:t>Bir </a:t>
            </a:r>
            <a:r>
              <a:rPr lang="tr-TR" sz="3800" dirty="0"/>
              <a:t>başka kaynağa göre ise ülkemizdeki türlerin en az 1.000 kadarından çeşitli şekillerde yararlanıldığı ve tıbbi aromatik bitkilerin ihracatından yıllık 140 milyon dolar civarında bir gelir </a:t>
            </a:r>
            <a:r>
              <a:rPr lang="tr-TR" sz="3800" dirty="0" smtClean="0"/>
              <a:t>30 </a:t>
            </a:r>
            <a:r>
              <a:rPr lang="tr-TR" sz="3800" dirty="0"/>
              <a:t>türün kültürü yapılıyor. </a:t>
            </a:r>
            <a:endParaRPr lang="tr-TR" sz="3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3800" dirty="0" err="1" smtClean="0"/>
              <a:t>Tıpbi</a:t>
            </a:r>
            <a:r>
              <a:rPr lang="tr-TR" sz="3800" dirty="0" smtClean="0"/>
              <a:t> </a:t>
            </a:r>
            <a:r>
              <a:rPr lang="tr-TR" sz="3800" dirty="0"/>
              <a:t>bitkilerin ticareti Tıbbi bitki ihracatı yapan 110 ülke arasında Türkiye 18. sırada bulunmaktadır. Türkiye, Doğu ve Güney Doğu Avrupa ülkeleri arasında ise ihracatta 5. sırada iken, ithalatta 8. </a:t>
            </a:r>
            <a:r>
              <a:rPr lang="tr-TR" sz="3800" dirty="0" smtClean="0"/>
              <a:t>sırada (</a:t>
            </a:r>
            <a:r>
              <a:rPr lang="tr-TR" sz="2800" dirty="0"/>
              <a:t>Arslan N. Vd. </a:t>
            </a:r>
            <a:r>
              <a:rPr lang="tr-TR" sz="2800" dirty="0" smtClean="0"/>
              <a:t>2015</a:t>
            </a:r>
            <a:r>
              <a:rPr lang="tr-TR" sz="28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800" dirty="0" smtClean="0"/>
              <a:t>)</a:t>
            </a:r>
            <a:endParaRPr lang="tr-TR" sz="3800" dirty="0"/>
          </a:p>
          <a:p>
            <a:pPr>
              <a:buFont typeface="Wingdings" panose="05000000000000000000" pitchFamily="2" charset="2"/>
              <a:buChar char="Ø"/>
            </a:pPr>
            <a:endParaRPr lang="en-US" sz="3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977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Dışalımı ve Dışsatımı  yapılan türler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8735" y="1402307"/>
            <a:ext cx="8114680" cy="5299576"/>
          </a:xfrm>
        </p:spPr>
        <p:txBody>
          <a:bodyPr>
            <a:normAutofit fontScale="62500" lnSpcReduction="20000"/>
          </a:bodyPr>
          <a:lstStyle/>
          <a:p>
            <a:endParaRPr lang="en-US" dirty="0"/>
          </a:p>
          <a:p>
            <a:pPr algn="just"/>
            <a:r>
              <a:rPr lang="en-US" dirty="0" err="1" smtClean="0"/>
              <a:t>Türkiye’nin</a:t>
            </a:r>
            <a:r>
              <a:rPr lang="tr-TR" dirty="0" smtClean="0"/>
              <a:t> </a:t>
            </a:r>
            <a:r>
              <a:rPr lang="en-US" dirty="0" err="1" smtClean="0"/>
              <a:t>ihraç</a:t>
            </a:r>
            <a:r>
              <a:rPr lang="tr-TR" dirty="0" smtClean="0"/>
              <a:t> </a:t>
            </a:r>
            <a:r>
              <a:rPr lang="en-US" dirty="0" err="1" smtClean="0"/>
              <a:t>ettiği</a:t>
            </a:r>
            <a:r>
              <a:rPr lang="tr-TR" dirty="0" smtClean="0"/>
              <a:t> </a:t>
            </a:r>
            <a:r>
              <a:rPr lang="en-US" dirty="0" err="1" smtClean="0"/>
              <a:t>öneml</a:t>
            </a:r>
            <a:r>
              <a:rPr lang="tr-TR" dirty="0" smtClean="0"/>
              <a:t> </a:t>
            </a:r>
            <a:r>
              <a:rPr lang="en-US" dirty="0" err="1" smtClean="0"/>
              <a:t>itıbbi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aromatik</a:t>
            </a:r>
            <a:r>
              <a:rPr lang="tr-TR" dirty="0" smtClean="0"/>
              <a:t> </a:t>
            </a:r>
            <a:r>
              <a:rPr lang="en-US" dirty="0" err="1" smtClean="0"/>
              <a:t>ve</a:t>
            </a:r>
            <a:r>
              <a:rPr lang="tr-TR" dirty="0" smtClean="0"/>
              <a:t> </a:t>
            </a:r>
            <a:r>
              <a:rPr lang="en-US" dirty="0" err="1" smtClean="0"/>
              <a:t>baharat</a:t>
            </a:r>
            <a:r>
              <a:rPr lang="tr-TR" dirty="0" smtClean="0"/>
              <a:t> </a:t>
            </a:r>
            <a:r>
              <a:rPr lang="en-US" dirty="0" err="1" smtClean="0"/>
              <a:t>bitkileri</a:t>
            </a:r>
            <a:r>
              <a:rPr lang="en-US" dirty="0" smtClean="0"/>
              <a:t>;</a:t>
            </a:r>
            <a:r>
              <a:rPr lang="tr-TR" dirty="0" smtClean="0"/>
              <a:t> </a:t>
            </a:r>
            <a:r>
              <a:rPr lang="en-US" dirty="0" err="1" smtClean="0"/>
              <a:t>adaçayı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anason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biberiye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çemen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çörekotu</a:t>
            </a:r>
            <a:r>
              <a:rPr lang="tr-TR" dirty="0" smtClean="0"/>
              <a:t> </a:t>
            </a:r>
            <a:r>
              <a:rPr lang="en-US" dirty="0" smtClean="0"/>
              <a:t>,</a:t>
            </a:r>
            <a:r>
              <a:rPr lang="en-US" dirty="0" err="1" smtClean="0"/>
              <a:t>dağçayı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defne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kapari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kekik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kırmızı</a:t>
            </a:r>
            <a:r>
              <a:rPr lang="tr-TR" dirty="0" smtClean="0"/>
              <a:t> </a:t>
            </a:r>
            <a:r>
              <a:rPr lang="en-US" dirty="0" err="1" smtClean="0"/>
              <a:t>biber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kimyon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kişniş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mahlep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meyankökü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nane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oğulotu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rezene</a:t>
            </a:r>
            <a:r>
              <a:rPr lang="tr-TR" dirty="0" smtClean="0"/>
              <a:t> </a:t>
            </a:r>
            <a:r>
              <a:rPr lang="en-US" dirty="0" err="1" smtClean="0"/>
              <a:t>ve</a:t>
            </a:r>
            <a:r>
              <a:rPr lang="tr-TR" dirty="0" smtClean="0"/>
              <a:t> </a:t>
            </a:r>
            <a:r>
              <a:rPr lang="en-US" dirty="0" err="1" smtClean="0"/>
              <a:t>sumak</a:t>
            </a:r>
            <a:r>
              <a:rPr lang="tr-TR" dirty="0" smtClean="0"/>
              <a:t> </a:t>
            </a:r>
            <a:r>
              <a:rPr lang="en-US" dirty="0" err="1" smtClean="0"/>
              <a:t>ile</a:t>
            </a:r>
            <a:r>
              <a:rPr lang="tr-TR" dirty="0" smtClean="0"/>
              <a:t> </a:t>
            </a:r>
            <a:r>
              <a:rPr lang="en-US" dirty="0" err="1" smtClean="0"/>
              <a:t>salep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kardelen</a:t>
            </a:r>
            <a:r>
              <a:rPr lang="tr-TR" dirty="0" smtClean="0"/>
              <a:t> </a:t>
            </a:r>
            <a:r>
              <a:rPr lang="en-US" dirty="0" err="1" smtClean="0"/>
              <a:t>ve</a:t>
            </a:r>
            <a:r>
              <a:rPr lang="tr-TR" dirty="0" smtClean="0"/>
              <a:t> </a:t>
            </a:r>
            <a:r>
              <a:rPr lang="en-US" dirty="0" err="1" smtClean="0"/>
              <a:t>lale</a:t>
            </a:r>
            <a:r>
              <a:rPr lang="tr-TR" dirty="0" smtClean="0"/>
              <a:t> </a:t>
            </a:r>
            <a:r>
              <a:rPr lang="en-US" dirty="0" err="1" smtClean="0"/>
              <a:t>gibi</a:t>
            </a:r>
            <a:r>
              <a:rPr lang="tr-TR" dirty="0" smtClean="0"/>
              <a:t> </a:t>
            </a:r>
            <a:r>
              <a:rPr lang="en-US" dirty="0" err="1" smtClean="0"/>
              <a:t>bazı</a:t>
            </a:r>
            <a:r>
              <a:rPr lang="tr-TR" dirty="0" smtClean="0"/>
              <a:t> </a:t>
            </a:r>
            <a:r>
              <a:rPr lang="en-US" dirty="0" err="1" smtClean="0"/>
              <a:t>soğanlı</a:t>
            </a:r>
            <a:r>
              <a:rPr lang="tr-TR" dirty="0" smtClean="0"/>
              <a:t> </a:t>
            </a:r>
            <a:r>
              <a:rPr lang="en-US" dirty="0" err="1" smtClean="0"/>
              <a:t>ve</a:t>
            </a:r>
            <a:r>
              <a:rPr lang="tr-TR" dirty="0" smtClean="0"/>
              <a:t> </a:t>
            </a:r>
            <a:r>
              <a:rPr lang="en-US" dirty="0" err="1" smtClean="0"/>
              <a:t>yumrulu</a:t>
            </a:r>
            <a:r>
              <a:rPr lang="tr-TR" dirty="0" smtClean="0"/>
              <a:t> </a:t>
            </a:r>
            <a:r>
              <a:rPr lang="en-US" dirty="0" err="1" smtClean="0"/>
              <a:t>bitkilerdir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en-US" dirty="0" err="1" smtClean="0"/>
              <a:t>Kekik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adaçayı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defne</a:t>
            </a:r>
            <a:r>
              <a:rPr lang="tr-TR" dirty="0" smtClean="0"/>
              <a:t> </a:t>
            </a:r>
            <a:r>
              <a:rPr lang="en-US" dirty="0" err="1" smtClean="0"/>
              <a:t>yaprağı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anason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kimyon</a:t>
            </a:r>
            <a:r>
              <a:rPr lang="tr-TR" dirty="0" smtClean="0"/>
              <a:t> </a:t>
            </a:r>
            <a:r>
              <a:rPr lang="en-US" dirty="0" err="1" smtClean="0"/>
              <a:t>ve</a:t>
            </a:r>
            <a:r>
              <a:rPr lang="tr-TR" dirty="0" smtClean="0"/>
              <a:t> </a:t>
            </a:r>
            <a:r>
              <a:rPr lang="en-US" dirty="0" err="1" smtClean="0"/>
              <a:t>rezene</a:t>
            </a:r>
            <a:r>
              <a:rPr lang="tr-TR" dirty="0" smtClean="0"/>
              <a:t> </a:t>
            </a:r>
            <a:r>
              <a:rPr lang="en-US" dirty="0" err="1" smtClean="0"/>
              <a:t>Türkiye’ni</a:t>
            </a:r>
            <a:r>
              <a:rPr lang="tr-TR" dirty="0" smtClean="0"/>
              <a:t> </a:t>
            </a:r>
            <a:r>
              <a:rPr lang="en-US" dirty="0" err="1" smtClean="0"/>
              <a:t>en</a:t>
            </a:r>
            <a:r>
              <a:rPr lang="tr-TR" dirty="0" smtClean="0"/>
              <a:t> </a:t>
            </a:r>
            <a:r>
              <a:rPr lang="en-US" dirty="0" err="1" smtClean="0"/>
              <a:t>önemli</a:t>
            </a:r>
            <a:r>
              <a:rPr lang="tr-TR" dirty="0" smtClean="0"/>
              <a:t> </a:t>
            </a:r>
            <a:r>
              <a:rPr lang="en-US" dirty="0" err="1" smtClean="0"/>
              <a:t>dış</a:t>
            </a:r>
            <a:r>
              <a:rPr lang="tr-TR" dirty="0" smtClean="0"/>
              <a:t> </a:t>
            </a:r>
            <a:r>
              <a:rPr lang="en-US" dirty="0" err="1" smtClean="0"/>
              <a:t>satım</a:t>
            </a:r>
            <a:r>
              <a:rPr lang="tr-TR" dirty="0" smtClean="0"/>
              <a:t> </a:t>
            </a:r>
            <a:r>
              <a:rPr lang="en-US" dirty="0" err="1" smtClean="0"/>
              <a:t>ürünleridir</a:t>
            </a:r>
            <a:r>
              <a:rPr lang="tr-TR" dirty="0" smtClean="0"/>
              <a:t> </a:t>
            </a:r>
            <a:r>
              <a:rPr lang="en-US" dirty="0" err="1" smtClean="0"/>
              <a:t>ve</a:t>
            </a:r>
            <a:r>
              <a:rPr lang="tr-TR" dirty="0" smtClean="0"/>
              <a:t> </a:t>
            </a:r>
            <a:r>
              <a:rPr lang="en-US" dirty="0" err="1" smtClean="0"/>
              <a:t>bu</a:t>
            </a:r>
            <a:r>
              <a:rPr lang="tr-TR" dirty="0" smtClean="0"/>
              <a:t> </a:t>
            </a:r>
            <a:r>
              <a:rPr lang="en-US" dirty="0" err="1" smtClean="0"/>
              <a:t>ürünlerin</a:t>
            </a:r>
            <a:r>
              <a:rPr lang="tr-TR" dirty="0" smtClean="0"/>
              <a:t> </a:t>
            </a:r>
            <a:r>
              <a:rPr lang="en-US" dirty="0" err="1" smtClean="0"/>
              <a:t>tıbbi</a:t>
            </a:r>
            <a:r>
              <a:rPr lang="tr-TR" dirty="0" smtClean="0"/>
              <a:t> </a:t>
            </a:r>
            <a:r>
              <a:rPr lang="en-US" dirty="0" err="1" smtClean="0"/>
              <a:t>ve</a:t>
            </a:r>
            <a:r>
              <a:rPr lang="tr-TR" dirty="0" smtClean="0"/>
              <a:t> </a:t>
            </a:r>
            <a:r>
              <a:rPr lang="en-US" dirty="0" err="1" smtClean="0"/>
              <a:t>aromatik</a:t>
            </a:r>
            <a:r>
              <a:rPr lang="tr-TR" dirty="0" smtClean="0"/>
              <a:t> </a:t>
            </a:r>
            <a:r>
              <a:rPr lang="en-US" dirty="0" err="1" smtClean="0"/>
              <a:t>bitki</a:t>
            </a:r>
            <a:r>
              <a:rPr lang="tr-TR" dirty="0" smtClean="0"/>
              <a:t> </a:t>
            </a:r>
            <a:r>
              <a:rPr lang="en-US" dirty="0" err="1" smtClean="0"/>
              <a:t>ihracatındaki</a:t>
            </a:r>
            <a:r>
              <a:rPr lang="tr-TR" dirty="0" smtClean="0"/>
              <a:t> </a:t>
            </a:r>
            <a:r>
              <a:rPr lang="en-US" dirty="0" err="1" smtClean="0"/>
              <a:t>payı</a:t>
            </a:r>
            <a:r>
              <a:rPr lang="tr-TR" dirty="0" smtClean="0"/>
              <a:t> </a:t>
            </a:r>
            <a:r>
              <a:rPr lang="en-US" dirty="0" err="1" smtClean="0"/>
              <a:t>yaklaşık</a:t>
            </a:r>
            <a:r>
              <a:rPr lang="tr-TR" dirty="0" smtClean="0"/>
              <a:t> </a:t>
            </a:r>
            <a:r>
              <a:rPr lang="en-US" dirty="0" smtClean="0"/>
              <a:t>%90’dır</a:t>
            </a:r>
            <a:r>
              <a:rPr lang="en-US" dirty="0"/>
              <a:t>.</a:t>
            </a:r>
          </a:p>
          <a:p>
            <a:pPr algn="just"/>
            <a:r>
              <a:rPr lang="tr-TR" dirty="0"/>
              <a:t>T</a:t>
            </a:r>
            <a:r>
              <a:rPr lang="en-US" dirty="0" err="1" smtClean="0"/>
              <a:t>ürkiye</a:t>
            </a:r>
            <a:r>
              <a:rPr lang="tr-TR" dirty="0" smtClean="0"/>
              <a:t> </a:t>
            </a:r>
            <a:r>
              <a:rPr lang="en-US" dirty="0" err="1" smtClean="0"/>
              <a:t>yukarıda</a:t>
            </a:r>
            <a:r>
              <a:rPr lang="tr-TR" dirty="0" smtClean="0"/>
              <a:t> </a:t>
            </a:r>
            <a:r>
              <a:rPr lang="en-US" dirty="0" err="1" smtClean="0"/>
              <a:t>sayılan</a:t>
            </a:r>
            <a:r>
              <a:rPr lang="tr-TR" dirty="0" smtClean="0"/>
              <a:t> </a:t>
            </a:r>
            <a:r>
              <a:rPr lang="en-US" dirty="0" smtClean="0"/>
              <a:t>ham</a:t>
            </a:r>
            <a:r>
              <a:rPr lang="tr-TR" dirty="0" smtClean="0"/>
              <a:t> </a:t>
            </a:r>
            <a:r>
              <a:rPr lang="en-US" dirty="0" err="1" smtClean="0"/>
              <a:t>drog</a:t>
            </a:r>
            <a:r>
              <a:rPr lang="tr-TR" dirty="0" smtClean="0"/>
              <a:t> d</a:t>
            </a:r>
            <a:r>
              <a:rPr lang="en-US" dirty="0" err="1" smtClean="0"/>
              <a:t>ış</a:t>
            </a:r>
            <a:r>
              <a:rPr lang="tr-TR" dirty="0" smtClean="0"/>
              <a:t> </a:t>
            </a:r>
            <a:r>
              <a:rPr lang="en-US" dirty="0" err="1" smtClean="0"/>
              <a:t>satımından</a:t>
            </a:r>
            <a:r>
              <a:rPr lang="tr-TR" dirty="0" smtClean="0"/>
              <a:t> </a:t>
            </a:r>
            <a:r>
              <a:rPr lang="en-US" dirty="0" err="1" smtClean="0"/>
              <a:t>başka</a:t>
            </a:r>
            <a:r>
              <a:rPr lang="tr-TR" dirty="0" smtClean="0"/>
              <a:t> </a:t>
            </a:r>
            <a:r>
              <a:rPr lang="en-US" dirty="0" err="1" smtClean="0"/>
              <a:t>morfin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gülyağı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kekikyağı</a:t>
            </a:r>
            <a:r>
              <a:rPr lang="tr-TR" dirty="0" smtClean="0"/>
              <a:t> </a:t>
            </a:r>
            <a:r>
              <a:rPr lang="en-US" dirty="0" smtClean="0"/>
              <a:t>,</a:t>
            </a:r>
            <a:r>
              <a:rPr lang="en-US" dirty="0" err="1" smtClean="0"/>
              <a:t>defneyağı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adaçayı</a:t>
            </a:r>
            <a:r>
              <a:rPr lang="tr-TR" dirty="0" smtClean="0"/>
              <a:t> </a:t>
            </a:r>
            <a:r>
              <a:rPr lang="en-US" dirty="0" err="1" smtClean="0"/>
              <a:t>yağı</a:t>
            </a:r>
            <a:r>
              <a:rPr lang="tr-TR" dirty="0" smtClean="0"/>
              <a:t>, </a:t>
            </a:r>
            <a:r>
              <a:rPr lang="en-US" dirty="0" err="1" smtClean="0"/>
              <a:t>ıtır</a:t>
            </a:r>
            <a:r>
              <a:rPr lang="tr-TR" dirty="0" smtClean="0"/>
              <a:t> </a:t>
            </a:r>
            <a:r>
              <a:rPr lang="en-US" dirty="0" err="1" smtClean="0"/>
              <a:t>çiçeği</a:t>
            </a:r>
            <a:r>
              <a:rPr lang="tr-TR" dirty="0" smtClean="0"/>
              <a:t> </a:t>
            </a:r>
            <a:r>
              <a:rPr lang="en-US" dirty="0" err="1" smtClean="0"/>
              <a:t>yağı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sığlayağı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kimyon</a:t>
            </a:r>
            <a:r>
              <a:rPr lang="tr-TR" dirty="0" smtClean="0"/>
              <a:t> </a:t>
            </a:r>
            <a:r>
              <a:rPr lang="en-US" dirty="0" err="1" smtClean="0"/>
              <a:t>yağı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anason</a:t>
            </a:r>
            <a:r>
              <a:rPr lang="tr-TR" dirty="0" smtClean="0"/>
              <a:t> </a:t>
            </a:r>
            <a:r>
              <a:rPr lang="en-US" dirty="0" err="1" smtClean="0"/>
              <a:t>yağı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lavanta</a:t>
            </a:r>
            <a:r>
              <a:rPr lang="tr-TR" dirty="0" smtClean="0"/>
              <a:t> y</a:t>
            </a:r>
            <a:r>
              <a:rPr lang="en-US" dirty="0" err="1" smtClean="0"/>
              <a:t>ağı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limon</a:t>
            </a:r>
            <a:r>
              <a:rPr lang="tr-TR" dirty="0" smtClean="0"/>
              <a:t> </a:t>
            </a:r>
            <a:r>
              <a:rPr lang="en-US" dirty="0" err="1" smtClean="0"/>
              <a:t>yağı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portakal</a:t>
            </a:r>
            <a:r>
              <a:rPr lang="tr-TR" dirty="0" smtClean="0"/>
              <a:t> </a:t>
            </a:r>
            <a:r>
              <a:rPr lang="en-US" dirty="0" err="1" smtClean="0"/>
              <a:t>yağı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mersin</a:t>
            </a:r>
            <a:r>
              <a:rPr lang="tr-TR" dirty="0" smtClean="0"/>
              <a:t> </a:t>
            </a:r>
            <a:r>
              <a:rPr lang="en-US" dirty="0" err="1" smtClean="0"/>
              <a:t>yağı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biberiye</a:t>
            </a:r>
            <a:r>
              <a:rPr lang="tr-TR" dirty="0" smtClean="0"/>
              <a:t> </a:t>
            </a:r>
            <a:r>
              <a:rPr lang="en-US" dirty="0" err="1" smtClean="0"/>
              <a:t>yağı</a:t>
            </a:r>
            <a:r>
              <a:rPr lang="tr-TR" dirty="0" smtClean="0"/>
              <a:t> </a:t>
            </a:r>
            <a:r>
              <a:rPr lang="en-US" dirty="0" err="1" smtClean="0"/>
              <a:t>reçine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terebentin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oleoresin,</a:t>
            </a:r>
            <a:r>
              <a:rPr lang="tr-TR" dirty="0" smtClean="0"/>
              <a:t> </a:t>
            </a:r>
            <a:r>
              <a:rPr lang="en-US" dirty="0" err="1" smtClean="0"/>
              <a:t>sığla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kitre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sakız</a:t>
            </a:r>
            <a:r>
              <a:rPr lang="tr-TR" dirty="0" smtClean="0"/>
              <a:t> </a:t>
            </a:r>
            <a:r>
              <a:rPr lang="en-US" dirty="0" err="1" smtClean="0"/>
              <a:t>ve</a:t>
            </a:r>
            <a:r>
              <a:rPr lang="tr-TR" dirty="0" smtClean="0"/>
              <a:t> </a:t>
            </a:r>
            <a:r>
              <a:rPr lang="en-US" dirty="0" err="1" smtClean="0"/>
              <a:t>zamk</a:t>
            </a:r>
            <a:r>
              <a:rPr lang="tr-TR" dirty="0" smtClean="0"/>
              <a:t> </a:t>
            </a:r>
            <a:r>
              <a:rPr lang="en-US" dirty="0" err="1" smtClean="0"/>
              <a:t>gibi</a:t>
            </a:r>
            <a:r>
              <a:rPr lang="tr-TR" dirty="0" smtClean="0"/>
              <a:t> </a:t>
            </a:r>
            <a:r>
              <a:rPr lang="en-US" dirty="0" err="1" smtClean="0"/>
              <a:t>işlenmiş</a:t>
            </a:r>
            <a:r>
              <a:rPr lang="tr-TR" dirty="0" smtClean="0"/>
              <a:t> </a:t>
            </a:r>
            <a:r>
              <a:rPr lang="en-US" dirty="0" err="1" smtClean="0"/>
              <a:t>tıbbi</a:t>
            </a:r>
            <a:r>
              <a:rPr lang="tr-TR" dirty="0" smtClean="0"/>
              <a:t> </a:t>
            </a:r>
            <a:r>
              <a:rPr lang="en-US" dirty="0" err="1" smtClean="0"/>
              <a:t>ve</a:t>
            </a:r>
            <a:r>
              <a:rPr lang="tr-TR" dirty="0" smtClean="0"/>
              <a:t> </a:t>
            </a:r>
            <a:r>
              <a:rPr lang="en-US" dirty="0" err="1" smtClean="0"/>
              <a:t>aromatik</a:t>
            </a:r>
            <a:r>
              <a:rPr lang="tr-TR" dirty="0" smtClean="0"/>
              <a:t> </a:t>
            </a:r>
            <a:r>
              <a:rPr lang="en-US" dirty="0" err="1" smtClean="0"/>
              <a:t>bitki</a:t>
            </a:r>
            <a:r>
              <a:rPr lang="tr-TR" dirty="0" smtClean="0"/>
              <a:t> </a:t>
            </a:r>
            <a:r>
              <a:rPr lang="en-US" dirty="0" err="1" smtClean="0"/>
              <a:t>ekstre</a:t>
            </a:r>
            <a:r>
              <a:rPr lang="tr-TR" dirty="0" smtClean="0"/>
              <a:t> </a:t>
            </a:r>
            <a:r>
              <a:rPr lang="en-US" dirty="0" err="1" smtClean="0"/>
              <a:t>ve</a:t>
            </a:r>
            <a:r>
              <a:rPr lang="tr-TR" dirty="0" smtClean="0"/>
              <a:t> </a:t>
            </a:r>
            <a:r>
              <a:rPr lang="en-US" dirty="0" err="1" smtClean="0"/>
              <a:t>ekstarkatları</a:t>
            </a:r>
            <a:r>
              <a:rPr lang="tr-TR" dirty="0" smtClean="0"/>
              <a:t> </a:t>
            </a:r>
            <a:r>
              <a:rPr lang="en-US" dirty="0" err="1" smtClean="0"/>
              <a:t>ile</a:t>
            </a:r>
            <a:r>
              <a:rPr lang="tr-TR" dirty="0" smtClean="0"/>
              <a:t> </a:t>
            </a:r>
            <a:r>
              <a:rPr lang="en-US" dirty="0" err="1" smtClean="0"/>
              <a:t>ile</a:t>
            </a:r>
            <a:r>
              <a:rPr lang="tr-TR" dirty="0" smtClean="0"/>
              <a:t> </a:t>
            </a:r>
            <a:r>
              <a:rPr lang="en-US" dirty="0" err="1" smtClean="0"/>
              <a:t>orman</a:t>
            </a:r>
            <a:r>
              <a:rPr lang="tr-TR" dirty="0" smtClean="0"/>
              <a:t> </a:t>
            </a:r>
            <a:r>
              <a:rPr lang="en-US" dirty="0" err="1" smtClean="0"/>
              <a:t>tali</a:t>
            </a:r>
            <a:r>
              <a:rPr lang="tr-TR" dirty="0" smtClean="0"/>
              <a:t> </a:t>
            </a:r>
            <a:r>
              <a:rPr lang="en-US" dirty="0" err="1" smtClean="0"/>
              <a:t>ürünlerinin</a:t>
            </a:r>
            <a:r>
              <a:rPr lang="tr-TR" dirty="0" smtClean="0"/>
              <a:t> </a:t>
            </a:r>
            <a:r>
              <a:rPr lang="en-US" dirty="0" err="1" smtClean="0"/>
              <a:t>ihracatındanda</a:t>
            </a:r>
            <a:r>
              <a:rPr lang="tr-TR" dirty="0" smtClean="0"/>
              <a:t> </a:t>
            </a:r>
            <a:r>
              <a:rPr lang="en-US" dirty="0" err="1" smtClean="0"/>
              <a:t>önemli</a:t>
            </a:r>
            <a:r>
              <a:rPr lang="tr-TR" dirty="0" smtClean="0"/>
              <a:t> </a:t>
            </a:r>
            <a:r>
              <a:rPr lang="en-US" dirty="0" err="1" smtClean="0"/>
              <a:t>gelir</a:t>
            </a:r>
            <a:r>
              <a:rPr lang="tr-TR" dirty="0" smtClean="0"/>
              <a:t> </a:t>
            </a:r>
            <a:r>
              <a:rPr lang="en-US" dirty="0" err="1" smtClean="0"/>
              <a:t>sağlamaktadır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Türkiye'nin</a:t>
            </a:r>
            <a:r>
              <a:rPr lang="tr-TR" dirty="0" smtClean="0"/>
              <a:t> </a:t>
            </a:r>
            <a:r>
              <a:rPr lang="en-US" dirty="0" err="1" smtClean="0"/>
              <a:t>tıbbi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aromatik</a:t>
            </a:r>
            <a:r>
              <a:rPr lang="tr-TR" dirty="0" smtClean="0"/>
              <a:t> </a:t>
            </a:r>
            <a:r>
              <a:rPr lang="en-US" dirty="0" err="1" smtClean="0"/>
              <a:t>ve</a:t>
            </a:r>
            <a:r>
              <a:rPr lang="tr-TR" dirty="0" smtClean="0"/>
              <a:t> </a:t>
            </a:r>
            <a:r>
              <a:rPr lang="en-US" dirty="0" err="1" smtClean="0"/>
              <a:t>baharat</a:t>
            </a:r>
            <a:r>
              <a:rPr lang="tr-TR" dirty="0" smtClean="0"/>
              <a:t> </a:t>
            </a:r>
            <a:r>
              <a:rPr lang="en-US" dirty="0" err="1" smtClean="0"/>
              <a:t>bitkileri</a:t>
            </a:r>
            <a:r>
              <a:rPr lang="tr-TR" dirty="0" smtClean="0"/>
              <a:t> </a:t>
            </a:r>
            <a:r>
              <a:rPr lang="en-US" dirty="0" err="1" smtClean="0"/>
              <a:t>ithalatında</a:t>
            </a:r>
            <a:r>
              <a:rPr lang="tr-TR" dirty="0" smtClean="0"/>
              <a:t> </a:t>
            </a:r>
            <a:r>
              <a:rPr lang="en-US" dirty="0" err="1" smtClean="0"/>
              <a:t>ise</a:t>
            </a:r>
            <a:r>
              <a:rPr lang="tr-TR" dirty="0" smtClean="0"/>
              <a:t> </a:t>
            </a:r>
            <a:r>
              <a:rPr lang="en-US" dirty="0" err="1" smtClean="0"/>
              <a:t>en</a:t>
            </a:r>
            <a:r>
              <a:rPr lang="tr-TR" dirty="0" smtClean="0"/>
              <a:t> </a:t>
            </a:r>
            <a:r>
              <a:rPr lang="en-US" dirty="0" err="1" smtClean="0"/>
              <a:t>fazla</a:t>
            </a:r>
            <a:r>
              <a:rPr lang="tr-TR" dirty="0" smtClean="0"/>
              <a:t> </a:t>
            </a:r>
            <a:r>
              <a:rPr lang="en-US" dirty="0" err="1" smtClean="0"/>
              <a:t>kakule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karabiber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karanfil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muskat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vanilya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yenibahar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zencefil</a:t>
            </a:r>
            <a:r>
              <a:rPr lang="tr-TR" dirty="0" smtClean="0"/>
              <a:t> </a:t>
            </a:r>
            <a:r>
              <a:rPr lang="en-US" dirty="0" err="1" smtClean="0"/>
              <a:t>ve</a:t>
            </a:r>
            <a:r>
              <a:rPr lang="tr-TR" dirty="0" smtClean="0"/>
              <a:t> </a:t>
            </a:r>
            <a:r>
              <a:rPr lang="en-US" dirty="0" err="1" smtClean="0"/>
              <a:t>zerdeçal</a:t>
            </a:r>
            <a:r>
              <a:rPr lang="tr-TR" dirty="0" smtClean="0"/>
              <a:t> </a:t>
            </a:r>
            <a:r>
              <a:rPr lang="en-US" dirty="0" err="1" smtClean="0"/>
              <a:t>gibi</a:t>
            </a:r>
            <a:r>
              <a:rPr lang="tr-TR" dirty="0" smtClean="0"/>
              <a:t> </a:t>
            </a:r>
            <a:r>
              <a:rPr lang="en-US" dirty="0" err="1" smtClean="0"/>
              <a:t>tropikal</a:t>
            </a:r>
            <a:r>
              <a:rPr lang="tr-TR" dirty="0" smtClean="0"/>
              <a:t> </a:t>
            </a:r>
            <a:r>
              <a:rPr lang="en-US" dirty="0" err="1" smtClean="0"/>
              <a:t>kökenli</a:t>
            </a:r>
            <a:r>
              <a:rPr lang="tr-TR" dirty="0" smtClean="0"/>
              <a:t> </a:t>
            </a:r>
            <a:r>
              <a:rPr lang="en-US" dirty="0" err="1" smtClean="0"/>
              <a:t>oldukları</a:t>
            </a:r>
            <a:r>
              <a:rPr lang="tr-TR" dirty="0" smtClean="0"/>
              <a:t> </a:t>
            </a:r>
            <a:r>
              <a:rPr lang="en-US" dirty="0" err="1" smtClean="0"/>
              <a:t>için</a:t>
            </a:r>
            <a:r>
              <a:rPr lang="tr-TR" dirty="0" smtClean="0"/>
              <a:t> </a:t>
            </a:r>
            <a:r>
              <a:rPr lang="en-US" dirty="0" err="1" smtClean="0"/>
              <a:t>Anadolu’da</a:t>
            </a:r>
            <a:r>
              <a:rPr lang="tr-TR" dirty="0" smtClean="0"/>
              <a:t> </a:t>
            </a:r>
            <a:r>
              <a:rPr lang="en-US" dirty="0" err="1" smtClean="0"/>
              <a:t>yetişmeyen</a:t>
            </a:r>
            <a:r>
              <a:rPr lang="tr-TR" dirty="0" smtClean="0"/>
              <a:t> </a:t>
            </a:r>
            <a:r>
              <a:rPr lang="en-US" dirty="0" err="1" smtClean="0"/>
              <a:t>ve</a:t>
            </a:r>
            <a:r>
              <a:rPr lang="tr-TR" dirty="0" smtClean="0"/>
              <a:t> </a:t>
            </a:r>
            <a:r>
              <a:rPr lang="en-US" dirty="0" err="1" smtClean="0"/>
              <a:t>kültürü</a:t>
            </a:r>
            <a:r>
              <a:rPr lang="tr-TR" dirty="0" smtClean="0"/>
              <a:t> </a:t>
            </a:r>
            <a:r>
              <a:rPr lang="en-US" dirty="0" err="1" smtClean="0"/>
              <a:t>yapılmayan</a:t>
            </a:r>
            <a:r>
              <a:rPr lang="tr-TR" dirty="0" smtClean="0"/>
              <a:t> </a:t>
            </a:r>
            <a:r>
              <a:rPr lang="en-US" dirty="0" err="1" smtClean="0"/>
              <a:t>bitkiler</a:t>
            </a:r>
            <a:r>
              <a:rPr lang="tr-TR" dirty="0" smtClean="0"/>
              <a:t> </a:t>
            </a:r>
            <a:r>
              <a:rPr lang="en-US" dirty="0" err="1" smtClean="0"/>
              <a:t>yeralmaktadır</a:t>
            </a:r>
            <a:r>
              <a:rPr lang="en-US" dirty="0" smtClean="0"/>
              <a:t> </a:t>
            </a:r>
            <a:r>
              <a:rPr lang="tr-TR" dirty="0" smtClean="0"/>
              <a:t> (</a:t>
            </a:r>
            <a:r>
              <a:rPr lang="tr-TR" dirty="0"/>
              <a:t>Arslan N. Vd. </a:t>
            </a:r>
            <a:r>
              <a:rPr lang="tr-TR" smtClean="0"/>
              <a:t>2015). </a:t>
            </a:r>
            <a:endParaRPr lang="tr-TR" dirty="0"/>
          </a:p>
          <a:p>
            <a:pPr algn="just"/>
            <a:r>
              <a:rPr lang="tr-TR" dirty="0" smtClean="0"/>
              <a:t>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017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  <a:cs typeface="Arial" panose="020B0604020202020204" pitchFamily="34" charset="0"/>
              </a:rPr>
              <a:t>Kokulu</a:t>
            </a:r>
            <a:r>
              <a:rPr lang="en-US" alt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  <a:cs typeface="Arial" panose="020B0604020202020204" pitchFamily="34" charset="0"/>
              </a:rPr>
              <a:t>Ve</a:t>
            </a:r>
            <a:r>
              <a:rPr lang="en-US" altLang="en-US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  <a:cs typeface="Arial" panose="020B0604020202020204" pitchFamily="34" charset="0"/>
              </a:rPr>
              <a:t>Tıbbi</a:t>
            </a:r>
            <a:r>
              <a:rPr lang="en-US" altLang="en-US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  <a:cs typeface="Arial" panose="020B0604020202020204" pitchFamily="34" charset="0"/>
              </a:rPr>
              <a:t>Bitkiler</a:t>
            </a:r>
            <a:r>
              <a:rPr lang="en-US" altLang="en-US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  <a:cs typeface="Arial" panose="020B0604020202020204" pitchFamily="34" charset="0"/>
              </a:rPr>
              <a:t>Üretim</a:t>
            </a:r>
            <a:r>
              <a:rPr lang="en-US" altLang="en-US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  <a:cs typeface="Arial" panose="020B0604020202020204" pitchFamily="34" charset="0"/>
              </a:rPr>
              <a:t>Verileri</a:t>
            </a:r>
            <a:r>
              <a:rPr lang="en-US" altLang="en-US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  <a:cs typeface="Arial" panose="020B0604020202020204" pitchFamily="34" charset="0"/>
              </a:rPr>
              <a:t> (2014)</a:t>
            </a:r>
            <a:r>
              <a:rPr lang="en-US" altLang="en-US" sz="66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/>
            </a:r>
            <a:br>
              <a:rPr lang="en-US" altLang="en-US" sz="66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endParaRPr lang="en-US" b="1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8425069"/>
              </p:ext>
            </p:extLst>
          </p:nvPr>
        </p:nvGraphicFramePr>
        <p:xfrm>
          <a:off x="508000" y="1243178"/>
          <a:ext cx="6704459" cy="47261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4327"/>
                <a:gridCol w="2235066"/>
                <a:gridCol w="2235066"/>
              </a:tblGrid>
              <a:tr h="337579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en-US" sz="1400" dirty="0">
                          <a:effectLst/>
                        </a:rPr>
                        <a:t>ÜRÜN ADI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 dirty="0">
                          <a:effectLst/>
                        </a:rPr>
                        <a:t>EKİLEN ALAN (DEKAR)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 dirty="0">
                          <a:effectLst/>
                        </a:rPr>
                        <a:t>ÜRETİM (TON)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37579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en-US" sz="1400" dirty="0" err="1">
                          <a:effectLst/>
                        </a:rPr>
                        <a:t>Kimyon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 dirty="0">
                          <a:effectLst/>
                        </a:rPr>
                        <a:t>224421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>
                          <a:effectLst/>
                        </a:rPr>
                        <a:t>15570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37579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en-US" sz="1400">
                          <a:effectLst/>
                        </a:rPr>
                        <a:t>Nane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 dirty="0">
                          <a:effectLst/>
                        </a:rPr>
                        <a:t>10652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>
                          <a:effectLst/>
                        </a:rPr>
                        <a:t>14700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37579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en-US" sz="1400">
                          <a:effectLst/>
                        </a:rPr>
                        <a:t>Kekik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 dirty="0">
                          <a:effectLst/>
                        </a:rPr>
                        <a:t>92959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>
                          <a:effectLst/>
                        </a:rPr>
                        <a:t>11752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37579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en-US" sz="1400">
                          <a:effectLst/>
                        </a:rPr>
                        <a:t>Gül (Yağlık)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 dirty="0">
                          <a:effectLst/>
                        </a:rPr>
                        <a:t>28359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 dirty="0">
                          <a:effectLst/>
                        </a:rPr>
                        <a:t>10831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37579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en-US" sz="1400">
                          <a:effectLst/>
                        </a:rPr>
                        <a:t>Anason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 dirty="0">
                          <a:effectLst/>
                        </a:rPr>
                        <a:t>140506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 dirty="0">
                          <a:effectLst/>
                        </a:rPr>
                        <a:t>9309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37579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en-US" sz="1400">
                          <a:effectLst/>
                        </a:rPr>
                        <a:t>Rezene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 dirty="0">
                          <a:effectLst/>
                        </a:rPr>
                        <a:t>15848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 dirty="0">
                          <a:effectLst/>
                        </a:rPr>
                        <a:t>2289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37579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en-US" sz="1400">
                          <a:effectLst/>
                        </a:rPr>
                        <a:t>Şerbetçiotu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 dirty="0">
                          <a:effectLst/>
                        </a:rPr>
                        <a:t>3530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 dirty="0">
                          <a:effectLst/>
                        </a:rPr>
                        <a:t>1832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37579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en-US" sz="1400">
                          <a:effectLst/>
                        </a:rPr>
                        <a:t>Çörekotu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 dirty="0">
                          <a:effectLst/>
                        </a:rPr>
                        <a:t>1717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 dirty="0">
                          <a:effectLst/>
                        </a:rPr>
                        <a:t>140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37579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en-US" sz="1400">
                          <a:effectLst/>
                        </a:rPr>
                        <a:t>Oğulotu (Melissa)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>
                          <a:effectLst/>
                        </a:rPr>
                        <a:t>505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 dirty="0">
                          <a:effectLst/>
                        </a:rPr>
                        <a:t>238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37579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en-US" sz="1400">
                          <a:effectLst/>
                        </a:rPr>
                        <a:t>Lavanta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>
                          <a:effectLst/>
                        </a:rPr>
                        <a:t>2189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 dirty="0">
                          <a:effectLst/>
                        </a:rPr>
                        <a:t>297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37579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en-US" sz="1400">
                          <a:effectLst/>
                        </a:rPr>
                        <a:t>Adaçayı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>
                          <a:effectLst/>
                        </a:rPr>
                        <a:t>130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 dirty="0">
                          <a:effectLst/>
                        </a:rPr>
                        <a:t>19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37579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en-US" sz="1400">
                          <a:effectLst/>
                        </a:rPr>
                        <a:t>Kişniş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>
                          <a:effectLst/>
                        </a:rPr>
                        <a:t>11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40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37579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en-US" sz="1400" dirty="0" err="1">
                          <a:effectLst/>
                        </a:rPr>
                        <a:t>Kaynak</a:t>
                      </a:r>
                      <a:r>
                        <a:rPr lang="en-US" sz="1400" dirty="0">
                          <a:effectLst/>
                        </a:rPr>
                        <a:t>: </a:t>
                      </a:r>
                      <a:r>
                        <a:rPr lang="en-US" sz="1400" dirty="0" smtClean="0">
                          <a:effectLst/>
                        </a:rPr>
                        <a:t>TÜİK</a:t>
                      </a:r>
                      <a:r>
                        <a:rPr lang="tr-TR" sz="1400" dirty="0" smtClean="0">
                          <a:effectLst/>
                        </a:rPr>
                        <a:t> (2015)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6961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Doğadan toplanarak veya üretilerek yurt içinde kullanılan ve yurt dışına ihraç edilen </a:t>
            </a:r>
            <a:r>
              <a:rPr lang="tr-TR" b="1" dirty="0" smtClean="0"/>
              <a:t>bazı türler</a:t>
            </a:r>
            <a:endParaRPr lang="en-US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508397" y="2160588"/>
          <a:ext cx="6447234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3617"/>
                <a:gridCol w="3223617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tr-TR" b="1" dirty="0" smtClean="0"/>
                        <a:t>ADAÇAYI,</a:t>
                      </a: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lang="tr-TR" b="1" dirty="0" smtClean="0"/>
                        <a:t>OĞULOTU,</a:t>
                      </a: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lang="tr-TR" b="1" dirty="0" smtClean="0"/>
                        <a:t>KEKİK,</a:t>
                      </a: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lang="tr-TR" b="1" dirty="0" smtClean="0"/>
                        <a:t>LAVANTA, </a:t>
                      </a: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lang="tr-TR" b="1" dirty="0" smtClean="0"/>
                        <a:t>SALEP ORKİDESİ, </a:t>
                      </a: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lang="tr-TR" b="1" dirty="0" smtClean="0"/>
                        <a:t>NANE, </a:t>
                      </a: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lang="tr-TR" b="1" dirty="0" smtClean="0"/>
                        <a:t>GÜL(Yağlık), 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/>
                        <a:t>REZENE,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/>
                        <a:t> ANASON,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/>
                        <a:t>KİMYON,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/>
                        <a:t>KİŞNİŞ,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/>
                        <a:t>ŞERBETÇİOTU,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/>
                        <a:t>SAFRAN,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/>
                        <a:t>ÇÖREKOTU</a:t>
                      </a:r>
                      <a:endParaRPr lang="en-US" dirty="0" smtClean="0"/>
                    </a:p>
                    <a:p>
                      <a:pPr>
                        <a:lnSpc>
                          <a:spcPct val="200000"/>
                        </a:lnSpc>
                      </a:pPr>
                      <a:endParaRPr lang="en-US" dirty="0"/>
                    </a:p>
                  </a:txBody>
                  <a:tcPr marL="68580" marR="6858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847734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787</Words>
  <Application>Microsoft Office PowerPoint</Application>
  <PresentationFormat>Ekran Gösterisi (4:3)</PresentationFormat>
  <Paragraphs>99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DÜNYADA TIBBİ BİTKİLER</vt:lpstr>
      <vt:lpstr>Dünyada Tıbbi Bitkiler</vt:lpstr>
      <vt:lpstr>BİTKİSEL ÜRÜNLER-GLOBAL PAZAR PAYI (BİTKİSEL KATKI VE TEDAVİ EDİCİ ÜRÜNLER)</vt:lpstr>
      <vt:lpstr>Ülkemizde Tıbbi Bitkiler</vt:lpstr>
      <vt:lpstr>Dışalımı ve Dışsatımı  yapılan türler</vt:lpstr>
      <vt:lpstr>Kokulu Ve Tıbbi Bitkiler Üretim Verileri (2014) </vt:lpstr>
      <vt:lpstr>Doğadan toplanarak veya üretilerek yurt içinde kullanılan ve yurt dışına ihraç edilen bazı türler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DÜNYADA TIBBİ BİTKİLER</dc:title>
  <dc:creator>user</dc:creator>
  <cp:lastModifiedBy>user</cp:lastModifiedBy>
  <cp:revision>3</cp:revision>
  <dcterms:created xsi:type="dcterms:W3CDTF">2017-01-30T16:24:08Z</dcterms:created>
  <dcterms:modified xsi:type="dcterms:W3CDTF">2017-01-31T12:20:14Z</dcterms:modified>
</cp:coreProperties>
</file>