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326" r:id="rId4"/>
    <p:sldId id="323" r:id="rId5"/>
    <p:sldId id="328" r:id="rId6"/>
    <p:sldId id="324" r:id="rId7"/>
    <p:sldId id="325" r:id="rId8"/>
    <p:sldId id="327" r:id="rId9"/>
    <p:sldId id="32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Uygun İstatistiksel Teknik Seçiminde Yapılması Gereken İşlemler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analizi, verilerden uygun istatistiksel teknikler kullanarak bilimsel geçerliğe sahip sonuçlar çıkartma süreci olarak tanımlanabilir.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Veri analizi tekniğinin seçiminde dikkat edilmesi gereken </a:t>
            </a:r>
            <a:r>
              <a:rPr lang="tr-TR" dirty="0" smtClean="0"/>
              <a:t>pek çok özellik vardır </a:t>
            </a:r>
            <a:r>
              <a:rPr lang="tr-TR" dirty="0"/>
              <a:t>(değişken tür ve düzeyi, araştırma deseni, tekniğin varsayımlarının incelenmesi vb</a:t>
            </a:r>
            <a:r>
              <a:rPr lang="tr-TR" dirty="0" smtClean="0"/>
              <a:t>. gibi) </a:t>
            </a:r>
          </a:p>
          <a:p>
            <a:endParaRPr lang="tr-TR" dirty="0"/>
          </a:p>
          <a:p>
            <a:r>
              <a:rPr lang="tr-TR" dirty="0" smtClean="0"/>
              <a:t>Elde edilen sonuçların ve yapılan yorumların doğruluğu için doğru tekniğin seçilmiş olması oldukça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8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istatistiksel tekniğin seçiminde ya da kullanımında dikkate alınması gereken başlıca ölçütler;</a:t>
            </a:r>
          </a:p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Desenin türü.</a:t>
            </a:r>
            <a:r>
              <a:rPr lang="tr-TR" b="1" dirty="0"/>
              <a:t> 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Bağımlı değişkenin ölçme düzeyi, sayısı, türü ve dağılımı</a:t>
            </a:r>
          </a:p>
          <a:p>
            <a:pPr marL="514350" indent="-514350">
              <a:buAutoNum type="arabicPeriod"/>
            </a:pPr>
            <a:r>
              <a:rPr lang="tr-TR" dirty="0"/>
              <a:t>Bağımlı değişkende etkisi gözlenen değişken (faktör) sayısı, alt örneklemlerin sayısı ve büyüklükleri</a:t>
            </a:r>
          </a:p>
          <a:p>
            <a:pPr marL="514350" indent="-514350">
              <a:buAutoNum type="arabicPeriod"/>
            </a:pPr>
            <a:r>
              <a:rPr lang="tr-TR" dirty="0"/>
              <a:t>İstatistiksel kontrol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601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Veri analizinde kullanılan teknikleri çok genel olarak parametrik ve parametrik olmayan teknikler olarak ikiye </a:t>
            </a:r>
            <a:r>
              <a:rPr lang="tr-TR" dirty="0" smtClean="0"/>
              <a:t>ayırabiliriz.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Parametrik mi parametrik olmayan bir teknik mi kullanacağız karar vermenin en önemli unsuru dağılımın normal dağılıp dağılmaması durumudur.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5611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Normal dağılım varsayımı karşılandığı takdirde sıklıkla kullanılan parametrik istatistikler; t testleri, </a:t>
            </a:r>
            <a:r>
              <a:rPr lang="tr-TR" dirty="0" err="1"/>
              <a:t>Varyans</a:t>
            </a:r>
            <a:r>
              <a:rPr lang="tr-TR" dirty="0"/>
              <a:t> Analizleri, Korelasyon (</a:t>
            </a:r>
            <a:r>
              <a:rPr lang="tr-TR" dirty="0" err="1"/>
              <a:t>Pearson</a:t>
            </a:r>
            <a:r>
              <a:rPr lang="tr-TR" dirty="0"/>
              <a:t>), Doğrusal Regresyon Analizleri </a:t>
            </a:r>
            <a:r>
              <a:rPr lang="tr-TR" dirty="0" err="1"/>
              <a:t>vs</a:t>
            </a:r>
            <a:r>
              <a:rPr lang="tr-TR" dirty="0"/>
              <a:t> iken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Sosyal </a:t>
            </a:r>
            <a:r>
              <a:rPr lang="tr-TR" dirty="0"/>
              <a:t>Bilimlerde sıklıkla kullanılan ve bu </a:t>
            </a:r>
            <a:r>
              <a:rPr lang="tr-TR" dirty="0" smtClean="0"/>
              <a:t>ders </a:t>
            </a:r>
            <a:r>
              <a:rPr lang="tr-TR" dirty="0"/>
              <a:t>kapsamında öğreneceğimiz parametrik olmayan istatistiksel teknikler ise Ki-kare, Mann </a:t>
            </a:r>
            <a:r>
              <a:rPr lang="tr-TR" dirty="0" err="1"/>
              <a:t>Whitney</a:t>
            </a:r>
            <a:r>
              <a:rPr lang="tr-TR" dirty="0"/>
              <a:t> U Testi, </a:t>
            </a:r>
            <a:r>
              <a:rPr lang="tr-TR" dirty="0" err="1"/>
              <a:t>Wilcoxon</a:t>
            </a:r>
            <a:r>
              <a:rPr lang="tr-TR" dirty="0"/>
              <a:t> İşaretli sıralar testi, </a:t>
            </a:r>
            <a:r>
              <a:rPr lang="tr-TR" dirty="0" err="1"/>
              <a:t>Kruskal</a:t>
            </a:r>
            <a:r>
              <a:rPr lang="tr-TR" dirty="0"/>
              <a:t> Wallis ve </a:t>
            </a:r>
            <a:r>
              <a:rPr lang="tr-TR" dirty="0" err="1"/>
              <a:t>Friedman</a:t>
            </a:r>
            <a:r>
              <a:rPr lang="tr-TR" dirty="0"/>
              <a:t> Testi vb. </a:t>
            </a:r>
            <a:r>
              <a:rPr lang="tr-TR" dirty="0" err="1"/>
              <a:t>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419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546273" cy="4351338"/>
          </a:xfrm>
        </p:spPr>
        <p:txBody>
          <a:bodyPr/>
          <a:lstStyle/>
          <a:p>
            <a:r>
              <a:rPr lang="tr-TR" dirty="0" smtClean="0"/>
              <a:t>Normallik Kontrolü SPSS uygulaması</a:t>
            </a:r>
          </a:p>
          <a:p>
            <a:r>
              <a:rPr lang="tr-TR" dirty="0" err="1" smtClean="0"/>
              <a:t>Analyze</a:t>
            </a:r>
            <a:r>
              <a:rPr lang="tr-TR" dirty="0" smtClean="0"/>
              <a:t> / </a:t>
            </a:r>
            <a:r>
              <a:rPr lang="tr-TR" dirty="0" err="1" smtClean="0"/>
              <a:t>Descriptive</a:t>
            </a:r>
            <a:r>
              <a:rPr lang="tr-TR" dirty="0" smtClean="0"/>
              <a:t> </a:t>
            </a:r>
            <a:r>
              <a:rPr lang="tr-TR" dirty="0" err="1" smtClean="0"/>
              <a:t>Analyze</a:t>
            </a:r>
            <a:r>
              <a:rPr lang="tr-TR" dirty="0" smtClean="0"/>
              <a:t> / </a:t>
            </a:r>
            <a:r>
              <a:rPr lang="tr-TR" dirty="0" err="1" smtClean="0"/>
              <a:t>Explore</a:t>
            </a:r>
            <a:r>
              <a:rPr lang="tr-TR" dirty="0" smtClean="0"/>
              <a:t> sekmelerine tıklanır, normallik kontrolü yapılan değişken 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list</a:t>
            </a:r>
            <a:r>
              <a:rPr lang="tr-TR" dirty="0" smtClean="0"/>
              <a:t> kısmına atılır </a:t>
            </a:r>
            <a:r>
              <a:rPr lang="tr-TR" dirty="0" err="1" smtClean="0"/>
              <a:t>plots</a:t>
            </a:r>
            <a:r>
              <a:rPr lang="tr-TR" dirty="0" smtClean="0"/>
              <a:t> sekmesi tıklanır, sonra yanda görüldüğü şekilde </a:t>
            </a:r>
            <a:r>
              <a:rPr lang="tr-TR" dirty="0" err="1" smtClean="0"/>
              <a:t>normallity</a:t>
            </a:r>
            <a:r>
              <a:rPr lang="tr-TR" dirty="0" smtClean="0"/>
              <a:t> </a:t>
            </a:r>
            <a:r>
              <a:rPr lang="tr-TR" dirty="0" err="1" smtClean="0"/>
              <a:t>plots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sekmesi </a:t>
            </a:r>
            <a:r>
              <a:rPr lang="tr-TR" dirty="0" err="1" smtClean="0"/>
              <a:t>tıknalır</a:t>
            </a:r>
            <a:r>
              <a:rPr lang="tr-TR" dirty="0" smtClean="0"/>
              <a:t>  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24" y="1825626"/>
            <a:ext cx="3459740" cy="38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30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407727" cy="4351338"/>
          </a:xfrm>
        </p:spPr>
        <p:txBody>
          <a:bodyPr/>
          <a:lstStyle/>
          <a:p>
            <a:pPr algn="just"/>
            <a:r>
              <a:rPr lang="tr-TR" dirty="0" smtClean="0"/>
              <a:t>Aynı zamanda SPSS de grafik oluşturma işlemi sürecinde de, oluşturulan </a:t>
            </a:r>
            <a:r>
              <a:rPr lang="tr-TR" dirty="0" err="1" smtClean="0"/>
              <a:t>histogram</a:t>
            </a:r>
            <a:r>
              <a:rPr lang="tr-TR" dirty="0" smtClean="0"/>
              <a:t> grafiğini normal dağılım eğrisi ile birlikte oluşturup, görsel olarak sapma miktarını karşılaştırma şansı da olabilir. </a:t>
            </a:r>
          </a:p>
          <a:p>
            <a:pPr algn="just"/>
            <a:r>
              <a:rPr lang="tr-TR" dirty="0" smtClean="0"/>
              <a:t>Bunun için </a:t>
            </a:r>
            <a:r>
              <a:rPr lang="tr-TR" dirty="0" err="1" smtClean="0"/>
              <a:t>Descriptive</a:t>
            </a:r>
            <a:r>
              <a:rPr lang="tr-TR" dirty="0" smtClean="0"/>
              <a:t> </a:t>
            </a:r>
            <a:r>
              <a:rPr lang="tr-TR" dirty="0" err="1" smtClean="0"/>
              <a:t>statistics</a:t>
            </a:r>
            <a:r>
              <a:rPr lang="tr-TR" dirty="0" smtClean="0"/>
              <a:t> / </a:t>
            </a:r>
            <a:r>
              <a:rPr lang="tr-TR" dirty="0" err="1" smtClean="0"/>
              <a:t>Frequences</a:t>
            </a:r>
            <a:r>
              <a:rPr lang="tr-TR" dirty="0" smtClean="0"/>
              <a:t> sekmesinde </a:t>
            </a:r>
            <a:r>
              <a:rPr lang="tr-TR" dirty="0" err="1" smtClean="0"/>
              <a:t>Charts</a:t>
            </a:r>
            <a:r>
              <a:rPr lang="tr-TR" dirty="0" smtClean="0"/>
              <a:t> butonu tıklanıp yandaki görselde görüldüğü gibi Show normal </a:t>
            </a:r>
            <a:r>
              <a:rPr lang="tr-TR" dirty="0" err="1" smtClean="0"/>
              <a:t>curve</a:t>
            </a:r>
            <a:r>
              <a:rPr lang="tr-TR" dirty="0" smtClean="0"/>
              <a:t> on </a:t>
            </a:r>
            <a:r>
              <a:rPr lang="tr-TR" dirty="0" err="1" smtClean="0"/>
              <a:t>histogram</a:t>
            </a:r>
            <a:r>
              <a:rPr lang="tr-TR" dirty="0" smtClean="0"/>
              <a:t> sekmesi tıklanmalıdır.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836" y="1825625"/>
            <a:ext cx="3491346" cy="3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4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Uygun İstatistiksel Teknik Seçiminde Yapılması Gereken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tr-TR" dirty="0" smtClean="0"/>
              <a:t>Yapılan normallik testi sonucu </a:t>
            </a:r>
            <a:r>
              <a:rPr lang="tr-TR" dirty="0" err="1" smtClean="0"/>
              <a:t>Kolmogrov</a:t>
            </a:r>
            <a:r>
              <a:rPr lang="tr-TR" dirty="0" smtClean="0"/>
              <a:t> </a:t>
            </a:r>
            <a:r>
              <a:rPr lang="tr-TR" dirty="0" err="1" smtClean="0"/>
              <a:t>Smirnov</a:t>
            </a:r>
            <a:r>
              <a:rPr lang="tr-TR" dirty="0" smtClean="0"/>
              <a:t> ve </a:t>
            </a:r>
            <a:r>
              <a:rPr lang="tr-TR" dirty="0" err="1" smtClean="0"/>
              <a:t>Shapiro-Wilk</a:t>
            </a:r>
            <a:r>
              <a:rPr lang="tr-TR" dirty="0" smtClean="0"/>
              <a:t> olmak üzere iki farklı normallik testi sonucu üretilmektedir. </a:t>
            </a:r>
          </a:p>
          <a:p>
            <a:r>
              <a:rPr lang="tr-TR" dirty="0" smtClean="0"/>
              <a:t>Örneklem büyüklüğüne göre hangi testin sonucunun (</a:t>
            </a:r>
            <a:r>
              <a:rPr lang="tr-TR" dirty="0" err="1" smtClean="0"/>
              <a:t>sig</a:t>
            </a:r>
            <a:r>
              <a:rPr lang="tr-TR" dirty="0" smtClean="0"/>
              <a:t>. değerinin) yorumlanacağına karar verilmektedir.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618" y="3782291"/>
            <a:ext cx="7398327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649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Kaynaklar 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113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3383</TotalTime>
  <Words>485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ÖDE5024 DAVRANIŞ BİLİMLERİNDE İSTATİSTİK  Yüksek Lisans</vt:lpstr>
      <vt:lpstr>Uygun İstatistiksel Teknik Seçiminde Yapılması Gereken İşlemler</vt:lpstr>
      <vt:lpstr>Uygun İstatistiksel Teknik Seçiminde Yapılması Gereken İşlemler</vt:lpstr>
      <vt:lpstr>Uygun İstatistiksel Teknik Seçiminde Yapılması Gereken İşlemler</vt:lpstr>
      <vt:lpstr>Uygun İstatistiksel Teknik Seçiminde Yapılması Gereken İşlemler</vt:lpstr>
      <vt:lpstr>Uygun İstatistiksel Teknik Seçiminde Yapılması Gereken İşlemler</vt:lpstr>
      <vt:lpstr>Uygun İstatistiksel Teknik Seçiminde Yapılması Gereken İşlemler</vt:lpstr>
      <vt:lpstr>Uygun İstatistiksel Teknik Seçiminde Yapılması Gereken İşlemler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84</cp:revision>
  <dcterms:created xsi:type="dcterms:W3CDTF">2017-05-17T14:02:52Z</dcterms:created>
  <dcterms:modified xsi:type="dcterms:W3CDTF">2018-02-01T12:03:50Z</dcterms:modified>
</cp:coreProperties>
</file>