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22" r:id="rId3"/>
    <p:sldId id="326" r:id="rId4"/>
    <p:sldId id="323" r:id="rId5"/>
    <p:sldId id="328" r:id="rId6"/>
    <p:sldId id="324" r:id="rId7"/>
    <p:sldId id="325" r:id="rId8"/>
    <p:sldId id="327" r:id="rId9"/>
    <p:sldId id="321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65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23532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2616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1117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991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2294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5438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57694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48281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4446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7139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DFC91E-67F0-4EA2-BBD4-8571E6ED2344}" type="datetimeFigureOut">
              <a:rPr lang="tr-TR" smtClean="0"/>
              <a:t>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8C2F69-8B49-487C-B0B4-A7A74796CD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1195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37855" y="845127"/>
            <a:ext cx="9144000" cy="3246727"/>
          </a:xfrm>
        </p:spPr>
        <p:txBody>
          <a:bodyPr>
            <a:normAutofit/>
          </a:bodyPr>
          <a:lstStyle/>
          <a:p>
            <a:r>
              <a:rPr lang="tr-TR" sz="4000" b="1" dirty="0" smtClean="0"/>
              <a:t>ÖDE5024</a:t>
            </a:r>
            <a:br>
              <a:rPr lang="tr-TR" sz="4000" b="1" dirty="0" smtClean="0"/>
            </a:br>
            <a:r>
              <a:rPr lang="tr-TR" sz="4000" b="1" dirty="0" smtClean="0"/>
              <a:t>DAVRANIŞ BİLİMLERİNDE İSTATİSTİK</a:t>
            </a:r>
            <a:br>
              <a:rPr lang="tr-TR" sz="4000" b="1" dirty="0" smtClean="0"/>
            </a:br>
            <a:r>
              <a:rPr lang="tr-TR" sz="4000" b="1" dirty="0" smtClean="0"/>
              <a:t/>
            </a:r>
            <a:br>
              <a:rPr lang="tr-TR" sz="4000" b="1" dirty="0" smtClean="0"/>
            </a:br>
            <a:r>
              <a:rPr lang="tr-TR" sz="4000" b="1" dirty="0" smtClean="0"/>
              <a:t>Yüksek Lisans</a:t>
            </a:r>
            <a:endParaRPr lang="tr-TR" sz="4000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427018" y="4391747"/>
            <a:ext cx="9144000" cy="1655762"/>
          </a:xfrm>
        </p:spPr>
        <p:txBody>
          <a:bodyPr/>
          <a:lstStyle/>
          <a:p>
            <a:r>
              <a:rPr lang="tr-TR" b="1" dirty="0" smtClean="0"/>
              <a:t>Doç. Dr. ÖMAY ÇOKLUK BÖKEOĞLU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6156239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Uygun İstatistiksel Teknik Seçiminde Yapılması Gereken İşlemler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Veri analizi, verilerden uygun istatistiksel teknikler kullanarak bilimsel geçerliğe sahip sonuçlar çıkartma süreci olarak tanımlanabilir. 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/>
              <a:t>Veri analizi tekniğinin seçiminde dikkat edilmesi gereken </a:t>
            </a:r>
            <a:r>
              <a:rPr lang="tr-TR" dirty="0" smtClean="0"/>
              <a:t>pek çok özellik vardır </a:t>
            </a:r>
            <a:r>
              <a:rPr lang="tr-TR" dirty="0"/>
              <a:t>(değişken tür ve düzeyi, araştırma deseni, tekniğin varsayımlarının incelenmesi vb</a:t>
            </a:r>
            <a:r>
              <a:rPr lang="tr-TR" dirty="0" smtClean="0"/>
              <a:t>. gibi) </a:t>
            </a:r>
          </a:p>
          <a:p>
            <a:endParaRPr lang="tr-TR" dirty="0"/>
          </a:p>
          <a:p>
            <a:r>
              <a:rPr lang="tr-TR" dirty="0" smtClean="0"/>
              <a:t>Elde edilen sonuçların ve yapılan yorumların doğruluğu için doğru tekniğin seçilmiş olması oldukça önemlidir.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81813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Uygun İstatistiksel Teknik Seçiminde Yapılması Gereken İşlemler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Bir istatistiksel tekniğin seçiminde ya da kullanımında dikkate alınması gereken başlıca ölçütler;</a:t>
            </a:r>
          </a:p>
          <a:p>
            <a:pPr marL="0" indent="0">
              <a:buNone/>
            </a:pPr>
            <a:endParaRPr lang="tr-TR" dirty="0"/>
          </a:p>
          <a:p>
            <a:pPr marL="514350" indent="-514350">
              <a:buAutoNum type="arabicPeriod"/>
            </a:pPr>
            <a:r>
              <a:rPr lang="tr-TR" dirty="0"/>
              <a:t>Desenin türü.</a:t>
            </a:r>
            <a:r>
              <a:rPr lang="tr-TR" b="1" dirty="0"/>
              <a:t> </a:t>
            </a:r>
            <a:endParaRPr lang="tr-TR" dirty="0"/>
          </a:p>
          <a:p>
            <a:pPr marL="514350" indent="-514350">
              <a:buAutoNum type="arabicPeriod"/>
            </a:pPr>
            <a:r>
              <a:rPr lang="tr-TR" dirty="0"/>
              <a:t>Bağımlı değişkenin ölçme düzeyi, sayısı, türü ve dağılımı</a:t>
            </a:r>
          </a:p>
          <a:p>
            <a:pPr marL="514350" indent="-514350">
              <a:buAutoNum type="arabicPeriod"/>
            </a:pPr>
            <a:r>
              <a:rPr lang="tr-TR" dirty="0"/>
              <a:t>Bağımlı değişkende etkisi gözlenen değişken (faktör) sayısı, alt örneklemlerin sayısı ve büyüklükleri</a:t>
            </a:r>
          </a:p>
          <a:p>
            <a:pPr marL="514350" indent="-514350">
              <a:buAutoNum type="arabicPeriod"/>
            </a:pPr>
            <a:r>
              <a:rPr lang="tr-TR" dirty="0"/>
              <a:t>İstatistiksel kontrol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560170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Uygun İstatistiksel Teknik Seçiminde Yapılması Gereken İşlemler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Veri analizinde kullanılan teknikleri çok genel olarak parametrik ve parametrik olmayan teknikler olarak ikiye </a:t>
            </a:r>
            <a:r>
              <a:rPr lang="tr-TR" dirty="0" smtClean="0"/>
              <a:t>ayırabiliriz. 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 smtClean="0"/>
              <a:t>Parametrik mi parametrik olmayan bir teknik mi kullanacağız karar vermenin en önemli unsuru dağılımın normal dağılıp dağılmaması durumudur. 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8561122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Uygun İstatistiksel Teknik Seçiminde Yapılması Gereken İşlemler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Normal dağılım varsayımı karşılandığı takdirde sıklıkla kullanılan parametrik istatistikler; t testleri, </a:t>
            </a:r>
            <a:r>
              <a:rPr lang="tr-TR" dirty="0" err="1"/>
              <a:t>Varyans</a:t>
            </a:r>
            <a:r>
              <a:rPr lang="tr-TR" dirty="0"/>
              <a:t> Analizleri, Korelasyon (</a:t>
            </a:r>
            <a:r>
              <a:rPr lang="tr-TR" dirty="0" err="1"/>
              <a:t>Pearson</a:t>
            </a:r>
            <a:r>
              <a:rPr lang="tr-TR" dirty="0"/>
              <a:t>), Doğrusal Regresyon Analizleri </a:t>
            </a:r>
            <a:r>
              <a:rPr lang="tr-TR" dirty="0" err="1"/>
              <a:t>vs</a:t>
            </a:r>
            <a:r>
              <a:rPr lang="tr-TR" dirty="0"/>
              <a:t> iken</a:t>
            </a:r>
            <a:r>
              <a:rPr lang="tr-TR" dirty="0" smtClean="0"/>
              <a:t>,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 smtClean="0"/>
              <a:t>Sosyal </a:t>
            </a:r>
            <a:r>
              <a:rPr lang="tr-TR" dirty="0"/>
              <a:t>Bilimlerde sıklıkla kullanılan ve bu </a:t>
            </a:r>
            <a:r>
              <a:rPr lang="tr-TR" dirty="0" smtClean="0"/>
              <a:t>ders </a:t>
            </a:r>
            <a:r>
              <a:rPr lang="tr-TR" dirty="0"/>
              <a:t>kapsamında öğreneceğimiz parametrik olmayan istatistiksel teknikler ise Ki-kare, Mann </a:t>
            </a:r>
            <a:r>
              <a:rPr lang="tr-TR" dirty="0" err="1"/>
              <a:t>Whitney</a:t>
            </a:r>
            <a:r>
              <a:rPr lang="tr-TR" dirty="0"/>
              <a:t> U Testi, </a:t>
            </a:r>
            <a:r>
              <a:rPr lang="tr-TR" dirty="0" err="1"/>
              <a:t>Wilcoxon</a:t>
            </a:r>
            <a:r>
              <a:rPr lang="tr-TR" dirty="0"/>
              <a:t> İşaretli sıralar testi, </a:t>
            </a:r>
            <a:r>
              <a:rPr lang="tr-TR" dirty="0" err="1"/>
              <a:t>Kruskal</a:t>
            </a:r>
            <a:r>
              <a:rPr lang="tr-TR" dirty="0"/>
              <a:t> Wallis ve </a:t>
            </a:r>
            <a:r>
              <a:rPr lang="tr-TR" dirty="0" err="1"/>
              <a:t>Friedman</a:t>
            </a:r>
            <a:r>
              <a:rPr lang="tr-TR" dirty="0"/>
              <a:t> Testi vb. </a:t>
            </a:r>
            <a:r>
              <a:rPr lang="tr-TR" dirty="0" err="1"/>
              <a:t>dir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254198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Uygun İstatistiksel Teknik Seçiminde Yapılması Gereken İşlemler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6546273" cy="4351338"/>
          </a:xfrm>
        </p:spPr>
        <p:txBody>
          <a:bodyPr/>
          <a:lstStyle/>
          <a:p>
            <a:r>
              <a:rPr lang="tr-TR" dirty="0" smtClean="0"/>
              <a:t>Normallik Kontrolü SPSS uygulaması</a:t>
            </a:r>
          </a:p>
          <a:p>
            <a:r>
              <a:rPr lang="tr-TR" dirty="0" err="1" smtClean="0"/>
              <a:t>Analyze</a:t>
            </a:r>
            <a:r>
              <a:rPr lang="tr-TR" dirty="0" smtClean="0"/>
              <a:t> / </a:t>
            </a:r>
            <a:r>
              <a:rPr lang="tr-TR" dirty="0" err="1" smtClean="0"/>
              <a:t>Descriptive</a:t>
            </a:r>
            <a:r>
              <a:rPr lang="tr-TR" dirty="0" smtClean="0"/>
              <a:t> </a:t>
            </a:r>
            <a:r>
              <a:rPr lang="tr-TR" dirty="0" err="1" smtClean="0"/>
              <a:t>Analyze</a:t>
            </a:r>
            <a:r>
              <a:rPr lang="tr-TR" dirty="0" smtClean="0"/>
              <a:t> / </a:t>
            </a:r>
            <a:r>
              <a:rPr lang="tr-TR" dirty="0" err="1" smtClean="0"/>
              <a:t>Explore</a:t>
            </a:r>
            <a:r>
              <a:rPr lang="tr-TR" dirty="0" smtClean="0"/>
              <a:t> sekmelerine tıklanır, normallik kontrolü yapılan değişken </a:t>
            </a:r>
            <a:r>
              <a:rPr lang="tr-TR" dirty="0" err="1" smtClean="0"/>
              <a:t>dependent</a:t>
            </a:r>
            <a:r>
              <a:rPr lang="tr-TR" dirty="0" smtClean="0"/>
              <a:t> </a:t>
            </a:r>
            <a:r>
              <a:rPr lang="tr-TR" dirty="0" err="1" smtClean="0"/>
              <a:t>list</a:t>
            </a:r>
            <a:r>
              <a:rPr lang="tr-TR" dirty="0" smtClean="0"/>
              <a:t> kısmına atılır </a:t>
            </a:r>
            <a:r>
              <a:rPr lang="tr-TR" dirty="0" err="1" smtClean="0"/>
              <a:t>plots</a:t>
            </a:r>
            <a:r>
              <a:rPr lang="tr-TR" dirty="0" smtClean="0"/>
              <a:t> sekmesi tıklanır, sonra yanda görüldüğü şekilde </a:t>
            </a:r>
            <a:r>
              <a:rPr lang="tr-TR" dirty="0" err="1" smtClean="0"/>
              <a:t>normallity</a:t>
            </a:r>
            <a:r>
              <a:rPr lang="tr-TR" dirty="0" smtClean="0"/>
              <a:t> </a:t>
            </a:r>
            <a:r>
              <a:rPr lang="tr-TR" dirty="0" err="1" smtClean="0"/>
              <a:t>plots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tests</a:t>
            </a:r>
            <a:r>
              <a:rPr lang="tr-TR" dirty="0" smtClean="0"/>
              <a:t> sekmesi </a:t>
            </a:r>
            <a:r>
              <a:rPr lang="tr-TR" dirty="0" err="1" smtClean="0"/>
              <a:t>tıknalır</a:t>
            </a:r>
            <a:r>
              <a:rPr lang="tr-TR" dirty="0" smtClean="0"/>
              <a:t>  </a:t>
            </a:r>
          </a:p>
          <a:p>
            <a:endParaRPr lang="tr-TR" dirty="0" smtClean="0"/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7024" y="1825626"/>
            <a:ext cx="3459740" cy="386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3011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Uygun İstatistiksel Teknik Seçiminde Yapılması Gereken İşlemler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6407727" cy="4351338"/>
          </a:xfrm>
        </p:spPr>
        <p:txBody>
          <a:bodyPr/>
          <a:lstStyle/>
          <a:p>
            <a:pPr algn="just"/>
            <a:r>
              <a:rPr lang="tr-TR" dirty="0" smtClean="0"/>
              <a:t>Aynı zamanda SPSS de grafik oluşturma işlemi sürecinde de, oluşturulan </a:t>
            </a:r>
            <a:r>
              <a:rPr lang="tr-TR" dirty="0" err="1" smtClean="0"/>
              <a:t>histogram</a:t>
            </a:r>
            <a:r>
              <a:rPr lang="tr-TR" dirty="0" smtClean="0"/>
              <a:t> grafiğini normal dağılım eğrisi ile birlikte oluşturup, görsel olarak sapma miktarını karşılaştırma şansı da olabilir. </a:t>
            </a:r>
          </a:p>
          <a:p>
            <a:pPr algn="just"/>
            <a:r>
              <a:rPr lang="tr-TR" dirty="0" smtClean="0"/>
              <a:t>Bunun için </a:t>
            </a:r>
            <a:r>
              <a:rPr lang="tr-TR" dirty="0" err="1" smtClean="0"/>
              <a:t>Descriptive</a:t>
            </a:r>
            <a:r>
              <a:rPr lang="tr-TR" dirty="0" smtClean="0"/>
              <a:t> </a:t>
            </a:r>
            <a:r>
              <a:rPr lang="tr-TR" dirty="0" err="1" smtClean="0"/>
              <a:t>statistics</a:t>
            </a:r>
            <a:r>
              <a:rPr lang="tr-TR" dirty="0" smtClean="0"/>
              <a:t> / </a:t>
            </a:r>
            <a:r>
              <a:rPr lang="tr-TR" dirty="0" err="1" smtClean="0"/>
              <a:t>Frequences</a:t>
            </a:r>
            <a:r>
              <a:rPr lang="tr-TR" dirty="0" smtClean="0"/>
              <a:t> sekmesinde </a:t>
            </a:r>
            <a:r>
              <a:rPr lang="tr-TR" dirty="0" err="1" smtClean="0"/>
              <a:t>Charts</a:t>
            </a:r>
            <a:r>
              <a:rPr lang="tr-TR" dirty="0" smtClean="0"/>
              <a:t> butonu tıklanıp yandaki görselde görüldüğü gibi Show normal </a:t>
            </a:r>
            <a:r>
              <a:rPr lang="tr-TR" dirty="0" err="1" smtClean="0"/>
              <a:t>curve</a:t>
            </a:r>
            <a:r>
              <a:rPr lang="tr-TR" dirty="0" smtClean="0"/>
              <a:t> on </a:t>
            </a:r>
            <a:r>
              <a:rPr lang="tr-TR" dirty="0" err="1" smtClean="0"/>
              <a:t>histogram</a:t>
            </a:r>
            <a:r>
              <a:rPr lang="tr-TR" dirty="0" smtClean="0"/>
              <a:t> sekmesi tıklanmalıdır. 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0836" y="1825625"/>
            <a:ext cx="3491346" cy="3965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0459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Uygun İstatistiksel Teknik Seçiminde Yapılması Gereken İşlemler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r>
              <a:rPr lang="tr-TR" dirty="0" smtClean="0"/>
              <a:t>Yapılan normallik testi sonucu </a:t>
            </a:r>
            <a:r>
              <a:rPr lang="tr-TR" dirty="0" err="1" smtClean="0"/>
              <a:t>Kolmogrov</a:t>
            </a:r>
            <a:r>
              <a:rPr lang="tr-TR" dirty="0" smtClean="0"/>
              <a:t> </a:t>
            </a:r>
            <a:r>
              <a:rPr lang="tr-TR" dirty="0" err="1" smtClean="0"/>
              <a:t>Smirnov</a:t>
            </a:r>
            <a:r>
              <a:rPr lang="tr-TR" dirty="0" smtClean="0"/>
              <a:t> ve </a:t>
            </a:r>
            <a:r>
              <a:rPr lang="tr-TR" dirty="0" err="1" smtClean="0"/>
              <a:t>Shapiro-Wilk</a:t>
            </a:r>
            <a:r>
              <a:rPr lang="tr-TR" dirty="0" smtClean="0"/>
              <a:t> olmak üzere iki farklı normallik testi sonucu üretilmektedir. </a:t>
            </a:r>
          </a:p>
          <a:p>
            <a:r>
              <a:rPr lang="tr-TR" dirty="0" smtClean="0"/>
              <a:t>Örneklem büyüklüğüne göre hangi testin sonucunun (</a:t>
            </a:r>
            <a:r>
              <a:rPr lang="tr-TR" dirty="0" err="1" smtClean="0"/>
              <a:t>sig</a:t>
            </a:r>
            <a:r>
              <a:rPr lang="tr-TR" dirty="0" smtClean="0"/>
              <a:t>. değerinin) yorumlanacağına karar verilmektedir. 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6618" y="3782291"/>
            <a:ext cx="7398327" cy="194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6491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b="1" dirty="0" smtClean="0"/>
              <a:t>Kaynaklar </a:t>
            </a:r>
            <a:endParaRPr lang="tr-TR" sz="32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/>
              <a:t>Büyüköztürk, Ş. Çokluk-</a:t>
            </a:r>
            <a:r>
              <a:rPr lang="tr-TR" dirty="0" err="1"/>
              <a:t>Bökeoğlu</a:t>
            </a:r>
            <a:r>
              <a:rPr lang="tr-TR" dirty="0"/>
              <a:t>, Ö. Köklü, N. (2016). Sosyal Bilimler için İstatistik. Ankara: </a:t>
            </a:r>
            <a:r>
              <a:rPr lang="tr-TR" dirty="0" err="1"/>
              <a:t>Pegem</a:t>
            </a:r>
            <a:r>
              <a:rPr lang="tr-TR" dirty="0"/>
              <a:t> Akademi Yayıncılık. </a:t>
            </a:r>
          </a:p>
          <a:p>
            <a:pPr algn="just"/>
            <a:r>
              <a:rPr lang="tr-TR" dirty="0"/>
              <a:t>Büyüköztürk, Ş. (1995). </a:t>
            </a:r>
            <a:r>
              <a:rPr lang="tr-TR" dirty="0" err="1"/>
              <a:t>Kestirisel</a:t>
            </a:r>
            <a:r>
              <a:rPr lang="tr-TR" dirty="0"/>
              <a:t> istatistik. Ankara Üniversitesi Eğitim Bilimleri Fakültesi Dergisi, 26 (1), 409-28.</a:t>
            </a:r>
          </a:p>
          <a:p>
            <a:pPr algn="just"/>
            <a:r>
              <a:rPr lang="tr-TR" dirty="0"/>
              <a:t>Büyüköztürk, Ş. (2017) Sosyal Bilimler için Veri Analizi El Kitabı: İstatistik, Araştırma Deseni SPSS Uygulamaları ve Yorum. Ankara: </a:t>
            </a:r>
            <a:r>
              <a:rPr lang="tr-TR" dirty="0" err="1"/>
              <a:t>Pegem</a:t>
            </a:r>
            <a:r>
              <a:rPr lang="tr-TR" dirty="0"/>
              <a:t> Akademi Yayıncılık. </a:t>
            </a:r>
          </a:p>
          <a:p>
            <a:r>
              <a:rPr lang="tr-TR" dirty="0"/>
              <a:t>Çokluk, Ö. Şekercioğlu, G. Büyüköztürk, Ş. (2016). Sosyal Bilimler İçin Çok Değişkenli İstatistik SPSS ve LISREL Uygulamaları. Ankara: </a:t>
            </a:r>
            <a:r>
              <a:rPr lang="tr-TR" dirty="0" err="1"/>
              <a:t>Pegem</a:t>
            </a:r>
            <a:r>
              <a:rPr lang="tr-TR" dirty="0"/>
              <a:t> Akademi Yayıncılık. </a:t>
            </a:r>
          </a:p>
          <a:p>
            <a:pPr marL="0" indent="0" algn="just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41139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3383</TotalTime>
  <Words>485</Words>
  <Application>Microsoft Office PowerPoint</Application>
  <PresentationFormat>Geniş ekran</PresentationFormat>
  <Paragraphs>37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ÖDE5024 DAVRANIŞ BİLİMLERİNDE İSTATİSTİK  Yüksek Lisans</vt:lpstr>
      <vt:lpstr>Uygun İstatistiksel Teknik Seçiminde Yapılması Gereken İşlemler</vt:lpstr>
      <vt:lpstr>Uygun İstatistiksel Teknik Seçiminde Yapılması Gereken İşlemler</vt:lpstr>
      <vt:lpstr>Uygun İstatistiksel Teknik Seçiminde Yapılması Gereken İşlemler</vt:lpstr>
      <vt:lpstr>Uygun İstatistiksel Teknik Seçiminde Yapılması Gereken İşlemler</vt:lpstr>
      <vt:lpstr>Uygun İstatistiksel Teknik Seçiminde Yapılması Gereken İşlemler</vt:lpstr>
      <vt:lpstr>Uygun İstatistiksel Teknik Seçiminde Yapılması Gereken İşlemler</vt:lpstr>
      <vt:lpstr>Uygun İstatistiksel Teknik Seçiminde Yapılması Gereken İşlemler</vt:lpstr>
      <vt:lpstr>Kaynaklar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İSTATİSTİK</dc:title>
  <dc:creator>eğitim</dc:creator>
  <cp:lastModifiedBy>CAT_Proje_PC_1</cp:lastModifiedBy>
  <cp:revision>84</cp:revision>
  <dcterms:created xsi:type="dcterms:W3CDTF">2017-05-17T14:02:52Z</dcterms:created>
  <dcterms:modified xsi:type="dcterms:W3CDTF">2018-02-01T12:03:50Z</dcterms:modified>
</cp:coreProperties>
</file>