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2" r:id="rId10"/>
    <p:sldId id="271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313" r:id="rId46"/>
    <p:sldId id="307" r:id="rId47"/>
    <p:sldId id="310" r:id="rId48"/>
    <p:sldId id="309" r:id="rId49"/>
    <p:sldId id="311" r:id="rId50"/>
    <p:sldId id="312" r:id="rId51"/>
    <p:sldId id="314" r:id="rId52"/>
    <p:sldId id="315" r:id="rId53"/>
    <p:sldId id="316" r:id="rId54"/>
    <p:sldId id="317" r:id="rId55"/>
    <p:sldId id="318" r:id="rId56"/>
  </p:sldIdLst>
  <p:sldSz cx="12192000" cy="6858000"/>
  <p:notesSz cx="6858000" cy="994727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B8E58813-66EB-414E-860E-F81A10FF3315}">
          <p14:sldIdLst>
            <p14:sldId id="256"/>
            <p14:sldId id="264"/>
            <p14:sldId id="265"/>
            <p14:sldId id="266"/>
            <p14:sldId id="267"/>
            <p14:sldId id="268"/>
            <p14:sldId id="269"/>
            <p14:sldId id="270"/>
            <p14:sldId id="272"/>
            <p14:sldId id="271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13"/>
            <p14:sldId id="307"/>
            <p14:sldId id="310"/>
            <p14:sldId id="309"/>
            <p14:sldId id="311"/>
            <p14:sldId id="312"/>
            <p14:sldId id="314"/>
            <p14:sldId id="315"/>
            <p14:sldId id="316"/>
            <p14:sldId id="317"/>
            <p14:sldId id="31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89" autoAdjust="0"/>
    <p:restoredTop sz="94660"/>
  </p:normalViewPr>
  <p:slideViewPr>
    <p:cSldViewPr snapToGrid="0">
      <p:cViewPr varScale="1">
        <p:scale>
          <a:sx n="92" d="100"/>
          <a:sy n="92" d="100"/>
        </p:scale>
        <p:origin x="33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06DC7AF-4052-403A-878F-54DA6A1301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E6647748-07D8-4AFA-89CB-2A1154AC31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974C14CC-4206-4215-AB9D-988504B71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EA4A4-DDC4-4621-AB88-79DFF901D79D}" type="datetimeFigureOut">
              <a:rPr lang="tr-TR" smtClean="0"/>
              <a:pPr/>
              <a:t>9.5.2019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B693C820-2905-43D5-888F-303C99AD5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A5A8DBE7-4C58-4D0A-9569-E37B0FAC8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4223E-0635-4513-8E42-F47C06A690D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0821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AD62245-3417-417E-9E52-4C8A01EF9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C7EC753A-B1B5-4767-AD45-C847640D67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3462E82E-FA80-48E6-BB83-D6E652A97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EA4A4-DDC4-4621-AB88-79DFF901D79D}" type="datetimeFigureOut">
              <a:rPr lang="tr-TR" smtClean="0"/>
              <a:pPr/>
              <a:t>9.5.2019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DD616CA1-1AD4-4488-993A-084AF5136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8548ECE4-0AA4-490B-A602-24BCB0522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4223E-0635-4513-8E42-F47C06A690D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0490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ED082247-8211-443D-B755-0097CCA6C2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867EC634-4E1F-4B72-9C0D-906694B32E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1AA9884C-3937-424E-B067-D22448143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EA4A4-DDC4-4621-AB88-79DFF901D79D}" type="datetimeFigureOut">
              <a:rPr lang="tr-TR" smtClean="0"/>
              <a:pPr/>
              <a:t>9.5.2019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6BB9DACF-0930-48D8-9D7F-96272793D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82AFB964-37B1-455C-BBDB-1A5C87456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4223E-0635-4513-8E42-F47C06A690D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4338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863DDD51-58E2-45FB-BA88-2EBE5577C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273613A6-9DCA-448B-99EF-9133BB3971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4A3B1209-87E8-4593-990C-8438F89FB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EA4A4-DDC4-4621-AB88-79DFF901D79D}" type="datetimeFigureOut">
              <a:rPr lang="tr-TR" smtClean="0"/>
              <a:pPr/>
              <a:t>9.5.2019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A0F4EC9C-B32E-4C83-83D7-D83B1B37A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E814C44D-041D-40D8-A656-8D0BB5201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4223E-0635-4513-8E42-F47C06A690D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2670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1185B45-01EF-47FF-B521-3AC1A6A2D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C0B5868A-A60C-4530-B331-451CEEAD4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BC54E2D8-C0FC-4DB0-9D67-CC4B753F4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EA4A4-DDC4-4621-AB88-79DFF901D79D}" type="datetimeFigureOut">
              <a:rPr lang="tr-TR" smtClean="0"/>
              <a:pPr/>
              <a:t>9.5.2019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12E95AB3-D478-485E-A2A5-757EF87C7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C6E73EDF-D0E4-4B1D-83DD-9524F5A3A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4223E-0635-4513-8E42-F47C06A690D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420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53AF8DC-65BE-44E2-ACD0-275C37B21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0E736923-0BC1-4B6F-A0C7-3F0095A082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BF9AAA84-CB57-4C84-A9CB-1BEE132282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AE455C9B-791D-43C7-82B8-FCF50395E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EA4A4-DDC4-4621-AB88-79DFF901D79D}" type="datetimeFigureOut">
              <a:rPr lang="tr-TR" smtClean="0"/>
              <a:pPr/>
              <a:t>9.5.2019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C6A15DFE-EA5A-45B7-B799-568B06C9A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17C8F760-B1EC-47C0-B493-90985447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4223E-0635-4513-8E42-F47C06A690D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0188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51EEBBBB-C443-42CC-8BFB-12C16C0E8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EEF92713-5098-4A28-A814-8E1776702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B6B1FE60-D127-4F33-810A-2F31854A45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91EA6576-6360-43F9-BE17-56479803A1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31562061-6EA5-4055-81E3-A0C900ACB0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045C42E7-2B9A-4074-AE74-BFB2ADFA9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EA4A4-DDC4-4621-AB88-79DFF901D79D}" type="datetimeFigureOut">
              <a:rPr lang="tr-TR" smtClean="0"/>
              <a:pPr/>
              <a:t>9.5.2019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567037B3-5969-4F29-BB31-921790BA8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E435C1B3-50BC-4B80-8CCC-2E014D69F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4223E-0635-4513-8E42-F47C06A690D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374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10F49B4-77A6-4B87-AB5D-322F4272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97043501-A297-433C-BC23-DCE8D6534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EA4A4-DDC4-4621-AB88-79DFF901D79D}" type="datetimeFigureOut">
              <a:rPr lang="tr-TR" smtClean="0"/>
              <a:pPr/>
              <a:t>9.5.2019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01A9C4F6-42A1-44AE-8CD7-1BB86B9D3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B4EB1845-416A-422D-885C-ECE98E1BA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4223E-0635-4513-8E42-F47C06A690D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8959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73A990D0-7E87-4254-88F3-7232D33D0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EA4A4-DDC4-4621-AB88-79DFF901D79D}" type="datetimeFigureOut">
              <a:rPr lang="tr-TR" smtClean="0"/>
              <a:pPr/>
              <a:t>9.5.2019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38D83D76-E2B6-4E63-A4CF-090A6CEB4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45F13D21-2A54-4A68-8249-7B1E212FB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4223E-0635-4513-8E42-F47C06A690D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2414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5594E483-AED4-408B-8052-A4CA84683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82D57138-7C1F-4B97-B811-333ECA8E4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05870F65-21B1-47E5-BCAD-B4FC35EE44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823C2F54-E92F-4D30-A4C5-4AC5388D5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EA4A4-DDC4-4621-AB88-79DFF901D79D}" type="datetimeFigureOut">
              <a:rPr lang="tr-TR" smtClean="0"/>
              <a:pPr/>
              <a:t>9.5.2019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CA480BE5-396E-4CD7-B73D-3D0C21470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A76C627D-8983-4E47-AAEB-07B37BC9F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4223E-0635-4513-8E42-F47C06A690D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8187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18406954-8BD1-4E26-A54B-87FE15595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80DE76F5-9925-4B4B-BCDD-6A4899C3BD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46450423-BD27-4802-B50E-77416E23D0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200F6EE4-BCFD-4BF4-AB43-7136F854D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EA4A4-DDC4-4621-AB88-79DFF901D79D}" type="datetimeFigureOut">
              <a:rPr lang="tr-TR" smtClean="0"/>
              <a:pPr/>
              <a:t>9.5.2019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CE8C8329-3723-48AD-883C-2D99ED99F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7429A464-A3D8-4417-AD00-DB2EA945A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4223E-0635-4513-8E42-F47C06A690D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4144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1170C8FE-F8F8-4C10-9451-E7A9FB828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B42178C1-2DD1-48D6-B6FC-99ECBF0CDF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BD4CFDD7-6B7C-4DC2-A50C-441DA010AD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EA4A4-DDC4-4621-AB88-79DFF901D79D}" type="datetimeFigureOut">
              <a:rPr lang="tr-TR" smtClean="0"/>
              <a:pPr/>
              <a:t>9.5.2019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0AF010FC-BAF5-4990-B471-B892B6C0F6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BDE71FB3-A1E5-4DA0-B3D2-9C828CAA22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4223E-0635-4513-8E42-F47C06A690D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218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DA31715-45BB-437B-869F-53D112C87C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2046" y="2078868"/>
            <a:ext cx="9144000" cy="2387600"/>
          </a:xfrm>
        </p:spPr>
        <p:txBody>
          <a:bodyPr/>
          <a:lstStyle/>
          <a:p>
            <a:r>
              <a:rPr lang="tr-TR" b="1" dirty="0">
                <a:latin typeface="Garamond" panose="02020404030301010803" pitchFamily="18" charset="0"/>
              </a:rPr>
              <a:t>Hareket Sistemi Terminolojisi</a:t>
            </a:r>
          </a:p>
        </p:txBody>
      </p:sp>
    </p:spTree>
    <p:extLst>
      <p:ext uri="{BB962C8B-B14F-4D97-AF65-F5344CB8AC3E}">
        <p14:creationId xmlns:p14="http://schemas.microsoft.com/office/powerpoint/2010/main" val="4111636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A0A519C0-ABA1-4652-8170-4BECAC033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Ameliyat Terimler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C73E7A97-F1A2-4005-A7F7-F7DC2A0B9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Efusion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Vücut boşluklarında veya doku içerisinde sıvı birikmesi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Contusion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Çeşitli nedenlerle yumuşak dokuların (kasların) ezilmesine </a:t>
            </a:r>
            <a:r>
              <a:rPr lang="tr-TR" sz="1600" dirty="0" err="1">
                <a:latin typeface="Garamond" panose="02020404030301010803" pitchFamily="18" charset="0"/>
              </a:rPr>
              <a:t>kontüzyon</a:t>
            </a:r>
            <a:r>
              <a:rPr lang="tr-TR" sz="1600" dirty="0">
                <a:latin typeface="Garamond" panose="02020404030301010803" pitchFamily="18" charset="0"/>
              </a:rPr>
              <a:t> denir. Ezik, çürük, bere.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Intact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Sağlam, kusursuz, bozulmamış.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Debridement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Yara yüzeyinden ölü dokuyu kesip çıkarma, ölü dokuyu cerrahi yolla temizleme.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Elevation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Bir vücut parçasını yukarıya doğru kaldırma.</a:t>
            </a:r>
          </a:p>
          <a:p>
            <a:endParaRPr lang="tr-TR" sz="1600" dirty="0"/>
          </a:p>
        </p:txBody>
      </p:sp>
      <p:pic>
        <p:nvPicPr>
          <p:cNvPr id="4" name="Picture 2" descr="Elevation first aid ile ilgili gÃ¶rsel sonucu">
            <a:extLst>
              <a:ext uri="{FF2B5EF4-FFF2-40B4-BE49-F238E27FC236}">
                <a16:creationId xmlns:a16="http://schemas.microsoft.com/office/drawing/2014/main" xmlns="" id="{0951238D-E4C6-46C1-8C57-AA5B6CC502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429000"/>
            <a:ext cx="3251200" cy="196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Debridement ile ilgili gÃ¶rsel sonucu">
            <a:extLst>
              <a:ext uri="{FF2B5EF4-FFF2-40B4-BE49-F238E27FC236}">
                <a16:creationId xmlns:a16="http://schemas.microsoft.com/office/drawing/2014/main" xmlns="" id="{9CB518C2-45A2-45B4-B6F2-3412625AE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449" y="3428999"/>
            <a:ext cx="2959101" cy="196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KontÃ¼zyon ile ilgili gÃ¶rsel sonucu">
            <a:extLst>
              <a:ext uri="{FF2B5EF4-FFF2-40B4-BE49-F238E27FC236}">
                <a16:creationId xmlns:a16="http://schemas.microsoft.com/office/drawing/2014/main" xmlns="" id="{5B975252-F83D-467A-8054-AE0BE1DD1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599" y="3428998"/>
            <a:ext cx="2959101" cy="196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xmlns="" id="{277E7B4F-5518-4FBD-A92F-7C2AFF165244}"/>
              </a:ext>
            </a:extLst>
          </p:cNvPr>
          <p:cNvSpPr txBox="1"/>
          <p:nvPr/>
        </p:nvSpPr>
        <p:spPr>
          <a:xfrm>
            <a:off x="838200" y="5604669"/>
            <a:ext cx="3251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18-Elevasyon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713DD752-8C6D-45E5-A9FD-31E579D151B3}"/>
              </a:ext>
            </a:extLst>
          </p:cNvPr>
          <p:cNvSpPr txBox="1"/>
          <p:nvPr/>
        </p:nvSpPr>
        <p:spPr>
          <a:xfrm>
            <a:off x="4616448" y="5604669"/>
            <a:ext cx="29591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19-Debridement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xmlns="" id="{9AB857B1-E695-4A5C-B858-4A4110A3A434}"/>
              </a:ext>
            </a:extLst>
          </p:cNvPr>
          <p:cNvSpPr txBox="1"/>
          <p:nvPr/>
        </p:nvSpPr>
        <p:spPr>
          <a:xfrm>
            <a:off x="8102599" y="5571343"/>
            <a:ext cx="29591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20-Kontüzyon</a:t>
            </a:r>
          </a:p>
        </p:txBody>
      </p:sp>
    </p:spTree>
    <p:extLst>
      <p:ext uri="{BB962C8B-B14F-4D97-AF65-F5344CB8AC3E}">
        <p14:creationId xmlns:p14="http://schemas.microsoft.com/office/powerpoint/2010/main" val="3991799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E5C6DD3B-8947-46B3-BF1C-39418A619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Anatomik Terimler</a:t>
            </a:r>
            <a:br>
              <a:rPr lang="tr-TR" sz="3200" b="1" dirty="0">
                <a:latin typeface="Garamond" panose="02020404030301010803" pitchFamily="18" charset="0"/>
              </a:rPr>
            </a:br>
            <a:endParaRPr lang="tr-TR" sz="3200" b="1" dirty="0">
              <a:latin typeface="Garamond" panose="02020404030301010803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E319F9EE-136B-4063-A6B2-4879C7AD1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Periosteum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Periost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Kemiklerin dış yüzlerini sıkıca saran ve sıkı bağ dokudan yapılmış zardır. Kemiği korur ve kemik kırıklarında onarımı sağlar.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Endosteum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Kemik içindeki boşluklarda yüzeyi örten bağ dokudan zardır. Kemiğe sıkıca yapışmışlardır. Kemik iliği ile komşudurlar.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Substantia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Compacta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Substansya</a:t>
            </a:r>
            <a:r>
              <a:rPr lang="tr-TR" sz="1600" b="1" dirty="0">
                <a:latin typeface="Garamond" panose="02020404030301010803" pitchFamily="18" charset="0"/>
              </a:rPr>
              <a:t> Kompakta : </a:t>
            </a:r>
            <a:r>
              <a:rPr lang="tr-TR" sz="1600" dirty="0">
                <a:latin typeface="Garamond" panose="02020404030301010803" pitchFamily="18" charset="0"/>
              </a:rPr>
              <a:t>Sıkı (kompakt) olarak adlandırılan kemik yapısıdır. </a:t>
            </a:r>
          </a:p>
          <a:p>
            <a:r>
              <a:rPr lang="tr-TR" sz="1600" dirty="0">
                <a:latin typeface="Garamond" panose="02020404030301010803" pitchFamily="18" charset="0"/>
              </a:rPr>
              <a:t>Bu kemik sıkı bir yapı gösterir. İçerisinde boşluk ya da kovuk yoktur. Kemiğin beslenmesini sağlayan kanalcıklar içerir. Dıştan </a:t>
            </a:r>
            <a:r>
              <a:rPr lang="tr-TR" sz="1600" dirty="0" err="1">
                <a:latin typeface="Garamond" panose="02020404030301010803" pitchFamily="18" charset="0"/>
              </a:rPr>
              <a:t>peryosteumla</a:t>
            </a:r>
            <a:r>
              <a:rPr lang="tr-TR" sz="1600" dirty="0">
                <a:latin typeface="Garamond" panose="02020404030301010803" pitchFamily="18" charset="0"/>
              </a:rPr>
              <a:t> içten </a:t>
            </a:r>
            <a:r>
              <a:rPr lang="tr-TR" sz="1600" dirty="0" err="1">
                <a:latin typeface="Garamond" panose="02020404030301010803" pitchFamily="18" charset="0"/>
              </a:rPr>
              <a:t>endosteumla</a:t>
            </a:r>
            <a:r>
              <a:rPr lang="tr-TR" sz="1600" dirty="0">
                <a:latin typeface="Garamond" panose="02020404030301010803" pitchFamily="18" charset="0"/>
              </a:rPr>
              <a:t> sarılıdır. Sıkı kemik uzun kemiklerin gövdelerinde görülür.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24841386-29A3-45DF-B84B-AE8CD7D01F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00" y="3429000"/>
            <a:ext cx="4089400" cy="3063875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xmlns="" id="{AC7D493D-5080-46E5-985E-436B37A5E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6982" y="3429000"/>
            <a:ext cx="4089400" cy="3060113"/>
          </a:xfrm>
          <a:prstGeom prst="rect">
            <a:avLst/>
          </a:prstGeom>
        </p:spPr>
      </p:pic>
      <p:sp>
        <p:nvSpPr>
          <p:cNvPr id="12" name="Metin kutusu 11">
            <a:extLst>
              <a:ext uri="{FF2B5EF4-FFF2-40B4-BE49-F238E27FC236}">
                <a16:creationId xmlns:a16="http://schemas.microsoft.com/office/drawing/2014/main" xmlns="" id="{6C698766-3277-4BED-8F9D-939960EEFBFC}"/>
              </a:ext>
            </a:extLst>
          </p:cNvPr>
          <p:cNvSpPr txBox="1"/>
          <p:nvPr/>
        </p:nvSpPr>
        <p:spPr>
          <a:xfrm>
            <a:off x="1248229" y="6212114"/>
            <a:ext cx="3497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21-Endosteum ve </a:t>
            </a:r>
            <a:r>
              <a:rPr lang="tr-TR" sz="1200" dirty="0" err="1">
                <a:latin typeface="Garamond" panose="02020404030301010803" pitchFamily="18" charset="0"/>
              </a:rPr>
              <a:t>Periosteum</a:t>
            </a:r>
            <a:endParaRPr lang="tr-TR" sz="1200" dirty="0">
              <a:latin typeface="Garamond" panose="02020404030301010803" pitchFamily="18" charset="0"/>
            </a:endParaRP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xmlns="" id="{75B6F0FF-95AD-4335-877D-4348484DACDF}"/>
              </a:ext>
            </a:extLst>
          </p:cNvPr>
          <p:cNvSpPr txBox="1"/>
          <p:nvPr/>
        </p:nvSpPr>
        <p:spPr>
          <a:xfrm>
            <a:off x="6358308" y="6350613"/>
            <a:ext cx="301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err="1">
                <a:latin typeface="Garamond" panose="02020404030301010803" pitchFamily="18" charset="0"/>
              </a:rPr>
              <a:t>Substantia</a:t>
            </a:r>
            <a:r>
              <a:rPr lang="tr-TR" sz="1200" dirty="0">
                <a:latin typeface="Garamond" panose="02020404030301010803" pitchFamily="18" charset="0"/>
              </a:rPr>
              <a:t> </a:t>
            </a:r>
            <a:r>
              <a:rPr lang="tr-TR" sz="1200" dirty="0" err="1">
                <a:latin typeface="Garamond" panose="02020404030301010803" pitchFamily="18" charset="0"/>
              </a:rPr>
              <a:t>Compacta</a:t>
            </a:r>
            <a:endParaRPr lang="tr-TR" sz="12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944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5CDCA365-924A-4F6C-B7A3-ADA608CAE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Anatomik Terimler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>
              <a:latin typeface="Garamond" panose="02020404030301010803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0DD8D550-8332-46C4-A810-5842572CD7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Substantiasponglosa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Substansyaspongylosa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 err="1">
                <a:latin typeface="Garamond" panose="02020404030301010803" pitchFamily="18" charset="0"/>
              </a:rPr>
              <a:t>Spongyos</a:t>
            </a:r>
            <a:r>
              <a:rPr lang="tr-TR" sz="1600" dirty="0">
                <a:latin typeface="Garamond" panose="02020404030301010803" pitchFamily="18" charset="0"/>
              </a:rPr>
              <a:t> (süngersi) kemik. Kemiğin içinde süngerlerde görüldüğü gibi küçük ya da büyük boşluklar bulunur. </a:t>
            </a:r>
            <a:r>
              <a:rPr lang="tr-TR" sz="1600" dirty="0" err="1">
                <a:latin typeface="Garamond" panose="02020404030301010803" pitchFamily="18" charset="0"/>
              </a:rPr>
              <a:t>Spongyos</a:t>
            </a:r>
            <a:r>
              <a:rPr lang="tr-TR" sz="1600" dirty="0">
                <a:latin typeface="Garamond" panose="02020404030301010803" pitchFamily="18" charset="0"/>
              </a:rPr>
              <a:t> kemik (süngersi kemik) denmesinin nedeni budur.</a:t>
            </a:r>
          </a:p>
          <a:p>
            <a:r>
              <a:rPr lang="tr-TR" sz="1600" dirty="0">
                <a:latin typeface="Garamond" panose="02020404030301010803" pitchFamily="18" charset="0"/>
              </a:rPr>
              <a:t> Bu tür kemik yapısı uzun kemiklerin uçları ile, kısa ve küçük kemiklerde </a:t>
            </a:r>
            <a:r>
              <a:rPr lang="tr-TR" sz="1600" dirty="0" err="1">
                <a:latin typeface="Garamond" panose="02020404030301010803" pitchFamily="18" charset="0"/>
              </a:rPr>
              <a:t>dgörülürler</a:t>
            </a:r>
            <a:r>
              <a:rPr lang="tr-TR" sz="1600" dirty="0">
                <a:latin typeface="Garamond" panose="02020404030301010803" pitchFamily="18" charset="0"/>
              </a:rPr>
              <a:t>. Bu kemiklerin dış yüzleri kompakt (sıkı) kemik yapısıyla örtülüdür. Bunun da dışında </a:t>
            </a:r>
            <a:r>
              <a:rPr lang="tr-TR" sz="1600" dirty="0" err="1">
                <a:solidFill>
                  <a:srgbClr val="FF0000"/>
                </a:solidFill>
                <a:latin typeface="Garamond" panose="02020404030301010803" pitchFamily="18" charset="0"/>
              </a:rPr>
              <a:t>peryosteum</a:t>
            </a:r>
            <a:r>
              <a:rPr lang="tr-TR" sz="1600" dirty="0">
                <a:latin typeface="Garamond" panose="02020404030301010803" pitchFamily="18" charset="0"/>
              </a:rPr>
              <a:t> bulunur.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Os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longum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Uzun kemik. </a:t>
            </a:r>
            <a:r>
              <a:rPr lang="tr-TR" sz="1600" dirty="0" err="1">
                <a:latin typeface="Garamond" panose="02020404030301010803" pitchFamily="18" charset="0"/>
              </a:rPr>
              <a:t>Femur</a:t>
            </a:r>
            <a:r>
              <a:rPr lang="tr-TR" sz="1600" dirty="0">
                <a:latin typeface="Garamond" panose="02020404030301010803" pitchFamily="18" charset="0"/>
              </a:rPr>
              <a:t>, </a:t>
            </a:r>
            <a:r>
              <a:rPr lang="tr-TR" sz="1600" dirty="0" err="1">
                <a:latin typeface="Garamond" panose="02020404030301010803" pitchFamily="18" charset="0"/>
              </a:rPr>
              <a:t>humerus</a:t>
            </a:r>
            <a:r>
              <a:rPr lang="tr-TR" sz="1600" dirty="0">
                <a:latin typeface="Garamond" panose="02020404030301010803" pitchFamily="18" charset="0"/>
              </a:rPr>
              <a:t> vb.</a:t>
            </a:r>
          </a:p>
          <a:p>
            <a:endParaRPr lang="tr-TR" sz="16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6FEC7707-4A96-4FA6-A681-9EB7795F07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153568"/>
            <a:ext cx="3086100" cy="2688431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96EEABB2-FF44-4BC3-9BB3-1822FE83E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7527" y="3153569"/>
            <a:ext cx="3086100" cy="2688430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xmlns="" id="{E2784DEA-8000-42FA-91EF-1DD34AAA5303}"/>
              </a:ext>
            </a:extLst>
          </p:cNvPr>
          <p:cNvSpPr txBox="1"/>
          <p:nvPr/>
        </p:nvSpPr>
        <p:spPr>
          <a:xfrm>
            <a:off x="838200" y="6052456"/>
            <a:ext cx="38027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22-Substaniasponglosa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BCD20243-D32E-4ED2-AF50-8BC15348F298}"/>
              </a:ext>
            </a:extLst>
          </p:cNvPr>
          <p:cNvSpPr txBox="1"/>
          <p:nvPr/>
        </p:nvSpPr>
        <p:spPr>
          <a:xfrm>
            <a:off x="6676571" y="6052457"/>
            <a:ext cx="345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23-Os </a:t>
            </a:r>
            <a:r>
              <a:rPr lang="tr-TR" sz="1200" dirty="0" err="1">
                <a:latin typeface="Garamond" panose="02020404030301010803" pitchFamily="18" charset="0"/>
              </a:rPr>
              <a:t>Longum</a:t>
            </a:r>
            <a:r>
              <a:rPr lang="tr-TR" sz="1200" dirty="0">
                <a:latin typeface="Garamond" panose="02020404030301010803" pitchFamily="18" charset="0"/>
              </a:rPr>
              <a:t> grubundan </a:t>
            </a:r>
            <a:r>
              <a:rPr lang="tr-TR" sz="1200" dirty="0" err="1">
                <a:latin typeface="Garamond" panose="02020404030301010803" pitchFamily="18" charset="0"/>
              </a:rPr>
              <a:t>Os</a:t>
            </a:r>
            <a:r>
              <a:rPr lang="tr-TR" sz="1200" dirty="0">
                <a:latin typeface="Garamond" panose="02020404030301010803" pitchFamily="18" charset="0"/>
              </a:rPr>
              <a:t> </a:t>
            </a:r>
            <a:r>
              <a:rPr lang="tr-TR" sz="1200" dirty="0" err="1">
                <a:latin typeface="Garamond" panose="02020404030301010803" pitchFamily="18" charset="0"/>
              </a:rPr>
              <a:t>Humerus</a:t>
            </a:r>
            <a:endParaRPr lang="tr-TR" sz="12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289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939956C3-D445-4381-AC57-5941A6491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Anatomik Terimler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CA7481E-C38B-4177-A315-6C29291F0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Os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breve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Kısa kemik. El bileği ve ayak bileği kemikleri.</a:t>
            </a:r>
          </a:p>
          <a:p>
            <a:r>
              <a:rPr lang="tr-TR" sz="1600" b="1" dirty="0">
                <a:latin typeface="Garamond" panose="02020404030301010803" pitchFamily="18" charset="0"/>
              </a:rPr>
              <a:t>O </a:t>
            </a:r>
            <a:r>
              <a:rPr lang="tr-TR" sz="1600" b="1" dirty="0" err="1">
                <a:latin typeface="Garamond" panose="02020404030301010803" pitchFamily="18" charset="0"/>
              </a:rPr>
              <a:t>splanum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Yassı kemik. Kafada bulunan yassı kemikler.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Os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irregulare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Os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irregülar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Düzensiz kemik. Belli bir şekli olmayan kemik. </a:t>
            </a:r>
            <a:r>
              <a:rPr lang="tr-TR" sz="1600" dirty="0" err="1">
                <a:latin typeface="Garamond" panose="02020404030301010803" pitchFamily="18" charset="0"/>
              </a:rPr>
              <a:t>Sakrum</a:t>
            </a:r>
            <a:r>
              <a:rPr lang="tr-TR" sz="1600" dirty="0">
                <a:latin typeface="Garamond" panose="02020404030301010803" pitchFamily="18" charset="0"/>
              </a:rPr>
              <a:t>, koksa ve </a:t>
            </a:r>
            <a:r>
              <a:rPr lang="tr-TR" sz="1600" dirty="0" err="1">
                <a:latin typeface="Garamond" panose="02020404030301010803" pitchFamily="18" charset="0"/>
              </a:rPr>
              <a:t>mandibula</a:t>
            </a:r>
            <a:r>
              <a:rPr lang="tr-TR" sz="1600" dirty="0">
                <a:latin typeface="Garamond" panose="02020404030301010803" pitchFamily="18" charset="0"/>
              </a:rPr>
              <a:t> bu gruba girer.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FaciesArticularis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Fasyesartikularis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dirty="0">
                <a:latin typeface="Garamond" panose="02020404030301010803" pitchFamily="18" charset="0"/>
              </a:rPr>
              <a:t>: Uzun kemiklerde iki uçtan kemiğin ekleme katılan yüzüdür. Eklem yüzü. </a:t>
            </a:r>
            <a:r>
              <a:rPr lang="tr-TR" sz="1600" dirty="0" err="1">
                <a:latin typeface="Garamond" panose="02020404030301010803" pitchFamily="18" charset="0"/>
              </a:rPr>
              <a:t>Artikular</a:t>
            </a:r>
            <a:r>
              <a:rPr lang="tr-TR" sz="1600" dirty="0">
                <a:latin typeface="Garamond" panose="02020404030301010803" pitchFamily="18" charset="0"/>
              </a:rPr>
              <a:t> yüz.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Cavitasmedullaris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Kavitas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Medullaris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Kemiklerin ortasında bulunan boşluk. İlik boşluğu anlamına gelir. İçinde sarı ya da kırmızı kemik iliği bulunur. Kısaca </a:t>
            </a:r>
            <a:r>
              <a:rPr lang="tr-TR" sz="1600" dirty="0" err="1">
                <a:latin typeface="Garamond" panose="02020404030301010803" pitchFamily="18" charset="0"/>
              </a:rPr>
              <a:t>medulla</a:t>
            </a:r>
            <a:r>
              <a:rPr lang="tr-TR" sz="1600" dirty="0">
                <a:latin typeface="Garamond" panose="02020404030301010803" pitchFamily="18" charset="0"/>
              </a:rPr>
              <a:t> olarak da söylenir.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EC3F7377-8825-46F7-BE68-831DC8BF62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429000"/>
            <a:ext cx="3860800" cy="264160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C893961C-5F44-4DC9-8B60-3B77DB09D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6158" y="3429000"/>
            <a:ext cx="3168650" cy="264160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xmlns="" id="{9EACCD4D-009E-42D2-A578-8C928F1C0C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1966" y="3429000"/>
            <a:ext cx="3396334" cy="2641600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xmlns="" id="{B6DD8209-ADD7-46D1-B49C-BF1B1620EB2F}"/>
              </a:ext>
            </a:extLst>
          </p:cNvPr>
          <p:cNvSpPr txBox="1"/>
          <p:nvPr/>
        </p:nvSpPr>
        <p:spPr>
          <a:xfrm>
            <a:off x="838200" y="6070600"/>
            <a:ext cx="33963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24-Os </a:t>
            </a:r>
            <a:r>
              <a:rPr lang="tr-TR" sz="1200" dirty="0" err="1">
                <a:latin typeface="Garamond" panose="02020404030301010803" pitchFamily="18" charset="0"/>
              </a:rPr>
              <a:t>Breve</a:t>
            </a:r>
            <a:endParaRPr lang="tr-TR" sz="1200" dirty="0">
              <a:latin typeface="Garamond" panose="02020404030301010803" pitchFamily="18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D3769A1C-0C5B-47A3-A461-07DC902A37ED}"/>
              </a:ext>
            </a:extLst>
          </p:cNvPr>
          <p:cNvSpPr txBox="1"/>
          <p:nvPr/>
        </p:nvSpPr>
        <p:spPr>
          <a:xfrm>
            <a:off x="4966158" y="6118999"/>
            <a:ext cx="2946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25-Os </a:t>
            </a:r>
            <a:r>
              <a:rPr lang="tr-TR" sz="1200" dirty="0" err="1">
                <a:latin typeface="Garamond" panose="02020404030301010803" pitchFamily="18" charset="0"/>
              </a:rPr>
              <a:t>İrregular</a:t>
            </a:r>
            <a:endParaRPr lang="tr-TR" sz="1200" dirty="0">
              <a:latin typeface="Garamond" panose="02020404030301010803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FF96D4FE-1728-408E-A1DC-15F1A0F45BA8}"/>
              </a:ext>
            </a:extLst>
          </p:cNvPr>
          <p:cNvSpPr txBox="1"/>
          <p:nvPr/>
        </p:nvSpPr>
        <p:spPr>
          <a:xfrm>
            <a:off x="8606971" y="6118998"/>
            <a:ext cx="2746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26-Os </a:t>
            </a:r>
            <a:r>
              <a:rPr lang="tr-TR" sz="1200" dirty="0" err="1">
                <a:latin typeface="Garamond" panose="02020404030301010803" pitchFamily="18" charset="0"/>
              </a:rPr>
              <a:t>Splanum</a:t>
            </a:r>
            <a:endParaRPr lang="tr-TR" sz="12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5148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06C7F4F-8302-4846-9E69-1CA1A7D96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Anatomik Terimler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361820A8-4D54-4329-AFE7-EDFC432BF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Foramen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Nutriens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Foramen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Nutriyens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Kemiklerin yüzeyinde görülen ince delikler. Beslenme deliği anlamındadır. Damar ve sinirler bu deliklerden içeriye girerler.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Osteoblastocytus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Osteoblast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Kemik yapan hücrelerdir. Kemik yapımı sırasında ortaya çıkarlar.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Osteocytus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Osteosit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Kemik hücresidir. Kemik içindeki </a:t>
            </a:r>
            <a:r>
              <a:rPr lang="tr-TR" sz="1600" dirty="0" err="1">
                <a:latin typeface="Garamond" panose="02020404030301010803" pitchFamily="18" charset="0"/>
              </a:rPr>
              <a:t>lakuna</a:t>
            </a:r>
            <a:r>
              <a:rPr lang="tr-TR" sz="1600" dirty="0">
                <a:latin typeface="Garamond" panose="02020404030301010803" pitchFamily="18" charset="0"/>
              </a:rPr>
              <a:t> denen boşluklarda yerleşiktirler.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Osteoclastocytus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Osteoklast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Kemik yiyen hücre. Kemik onarımı sırasında ortaya çıkarlar. Çok çekirdekli büyük hücrelerdir.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BFB8AEBF-EC56-4EE2-A0CB-3EA475FC9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9450" y="2922587"/>
            <a:ext cx="3036300" cy="3570288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1360E725-A521-461A-B766-CD3584C81CA9}"/>
              </a:ext>
            </a:extLst>
          </p:cNvPr>
          <p:cNvSpPr txBox="1"/>
          <p:nvPr/>
        </p:nvSpPr>
        <p:spPr>
          <a:xfrm>
            <a:off x="591457" y="5149433"/>
            <a:ext cx="2603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27-Foramen </a:t>
            </a:r>
            <a:r>
              <a:rPr lang="tr-TR" sz="1200" dirty="0" err="1">
                <a:latin typeface="Garamond" panose="02020404030301010803" pitchFamily="18" charset="0"/>
              </a:rPr>
              <a:t>Nutriens</a:t>
            </a:r>
            <a:r>
              <a:rPr lang="tr-TR" sz="1200" dirty="0">
                <a:latin typeface="Garamond" panose="02020404030301010803" pitchFamily="18" charset="0"/>
              </a:rPr>
              <a:t>-</a:t>
            </a:r>
            <a:r>
              <a:rPr lang="tr-TR" sz="1200" dirty="0">
                <a:latin typeface="Garamond" panose="02020404030301010803" pitchFamily="18" charset="0"/>
                <a:sym typeface="Wingdings" panose="05000000000000000000" pitchFamily="2" charset="2"/>
              </a:rPr>
              <a:t></a:t>
            </a:r>
            <a:endParaRPr lang="tr-TR" sz="1200" dirty="0">
              <a:latin typeface="Garamond" panose="02020404030301010803" pitchFamily="18" charset="0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065AF89D-F0C0-4EA7-8A50-27B7B0FCDE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7774" y="2922587"/>
            <a:ext cx="3774825" cy="2944813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xmlns="" id="{706A0FF1-C801-4921-A8B8-D7C097F28764}"/>
              </a:ext>
            </a:extLst>
          </p:cNvPr>
          <p:cNvSpPr txBox="1"/>
          <p:nvPr/>
        </p:nvSpPr>
        <p:spPr>
          <a:xfrm>
            <a:off x="7315199" y="5867400"/>
            <a:ext cx="23803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28-Osteoblast / </a:t>
            </a:r>
            <a:r>
              <a:rPr lang="tr-TR" sz="1200" dirty="0" err="1">
                <a:latin typeface="Garamond" panose="02020404030301010803" pitchFamily="18" charset="0"/>
              </a:rPr>
              <a:t>Osteoclast</a:t>
            </a:r>
            <a:endParaRPr lang="tr-TR" sz="12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299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6076AD11-74AF-4D45-8441-F85FC3CA2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Vücuttaki Önemli Kemikler</a:t>
            </a:r>
            <a:br>
              <a:rPr lang="tr-TR" sz="3200" b="1" dirty="0">
                <a:latin typeface="Garamond" panose="02020404030301010803" pitchFamily="18" charset="0"/>
              </a:rPr>
            </a:br>
            <a:endParaRPr lang="tr-TR" sz="3200" dirty="0">
              <a:latin typeface="Garamond" panose="02020404030301010803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1A05668-445E-429F-A040-2491C09C5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/>
              <a:t>Os</a:t>
            </a:r>
            <a:r>
              <a:rPr lang="tr-TR" sz="1600" b="1" dirty="0"/>
              <a:t> </a:t>
            </a:r>
            <a:r>
              <a:rPr lang="tr-TR" sz="1600" b="1" dirty="0" err="1"/>
              <a:t>Parietale</a:t>
            </a:r>
            <a:r>
              <a:rPr lang="tr-TR" sz="1600" b="1" dirty="0"/>
              <a:t> – </a:t>
            </a:r>
            <a:r>
              <a:rPr lang="tr-TR" sz="1600" b="1" dirty="0" err="1"/>
              <a:t>Osparyetal</a:t>
            </a:r>
            <a:r>
              <a:rPr lang="tr-TR" sz="1600" b="1" dirty="0"/>
              <a:t> : </a:t>
            </a:r>
            <a:r>
              <a:rPr lang="tr-TR" sz="1600" dirty="0"/>
              <a:t>Kafanın iki yan duvarını yapar. İki kemiktir. Yan kafa kemiği.</a:t>
            </a:r>
          </a:p>
          <a:p>
            <a:r>
              <a:rPr lang="tr-TR" sz="1600" b="1" dirty="0" err="1"/>
              <a:t>Os</a:t>
            </a:r>
            <a:r>
              <a:rPr lang="tr-TR" sz="1600" b="1" dirty="0"/>
              <a:t> </a:t>
            </a:r>
            <a:r>
              <a:rPr lang="tr-TR" sz="1600" b="1" dirty="0" err="1"/>
              <a:t>Occipitale</a:t>
            </a:r>
            <a:r>
              <a:rPr lang="tr-TR" sz="1600" b="1" dirty="0"/>
              <a:t> – </a:t>
            </a:r>
            <a:r>
              <a:rPr lang="tr-TR" sz="1600" b="1" dirty="0" err="1"/>
              <a:t>OsOksipital</a:t>
            </a:r>
            <a:r>
              <a:rPr lang="tr-TR" sz="1600" b="1" dirty="0"/>
              <a:t> : </a:t>
            </a:r>
            <a:r>
              <a:rPr lang="tr-TR" sz="1600" dirty="0"/>
              <a:t>Kafanın en arkasında bulunan ve birinci </a:t>
            </a:r>
            <a:r>
              <a:rPr lang="tr-TR" sz="1600" dirty="0" err="1"/>
              <a:t>vertebra</a:t>
            </a:r>
            <a:r>
              <a:rPr lang="tr-TR" sz="1600" dirty="0"/>
              <a:t> ile eklem yapan kemik. Art kafa kemiği</a:t>
            </a:r>
          </a:p>
          <a:p>
            <a:r>
              <a:rPr lang="tr-TR" sz="1600" b="1" dirty="0" err="1"/>
              <a:t>Os</a:t>
            </a:r>
            <a:r>
              <a:rPr lang="tr-TR" sz="1600" b="1" dirty="0"/>
              <a:t> </a:t>
            </a:r>
            <a:r>
              <a:rPr lang="tr-TR" sz="1600" b="1" dirty="0" err="1"/>
              <a:t>Frontale</a:t>
            </a:r>
            <a:r>
              <a:rPr lang="tr-TR" sz="1600" b="1" dirty="0"/>
              <a:t> – </a:t>
            </a:r>
            <a:r>
              <a:rPr lang="tr-TR" sz="1600" b="1" dirty="0" err="1"/>
              <a:t>OsFrontal</a:t>
            </a:r>
            <a:r>
              <a:rPr lang="tr-TR" sz="1600" b="1" dirty="0"/>
              <a:t> : </a:t>
            </a:r>
            <a:r>
              <a:rPr lang="tr-TR" sz="1600" dirty="0"/>
              <a:t>Kafanın önünde, göz boşluklarının olduğu kemik. İçinde iki sinüs </a:t>
            </a:r>
            <a:r>
              <a:rPr lang="tr-TR" sz="1600" dirty="0" err="1"/>
              <a:t>frontalis</a:t>
            </a:r>
            <a:r>
              <a:rPr lang="tr-TR" sz="1600" dirty="0"/>
              <a:t> bulunur. Alın kemiği.</a:t>
            </a:r>
          </a:p>
          <a:p>
            <a:r>
              <a:rPr lang="tr-TR" sz="1600" b="1" dirty="0" err="1"/>
              <a:t>Os</a:t>
            </a:r>
            <a:r>
              <a:rPr lang="tr-TR" sz="1600" b="1" dirty="0"/>
              <a:t> </a:t>
            </a:r>
            <a:r>
              <a:rPr lang="tr-TR" sz="1600" b="1" dirty="0" err="1"/>
              <a:t>Temporale</a:t>
            </a:r>
            <a:r>
              <a:rPr lang="tr-TR" sz="1600" b="1" dirty="0"/>
              <a:t> – </a:t>
            </a:r>
            <a:r>
              <a:rPr lang="tr-TR" sz="1600" b="1" dirty="0" err="1"/>
              <a:t>OsTemporal</a:t>
            </a:r>
            <a:r>
              <a:rPr lang="tr-TR" sz="1600" b="1" dirty="0"/>
              <a:t> : </a:t>
            </a:r>
            <a:r>
              <a:rPr lang="tr-TR" sz="1600" dirty="0"/>
              <a:t>Kafanın yan-alt kısmında bulunur. Kulak deliği buradadır. Şakak kemiği.</a:t>
            </a:r>
          </a:p>
          <a:p>
            <a:endParaRPr lang="tr-TR" sz="16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0486953B-CE32-4F76-B7D4-BCEC6C2E2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172" y="2578895"/>
            <a:ext cx="6858000" cy="3604192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DA2127A7-1E73-4437-AC37-EA3F2C8280D9}"/>
              </a:ext>
            </a:extLst>
          </p:cNvPr>
          <p:cNvSpPr txBox="1"/>
          <p:nvPr/>
        </p:nvSpPr>
        <p:spPr>
          <a:xfrm>
            <a:off x="2333172" y="6354375"/>
            <a:ext cx="6299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29-Önemli kafa kemikleri</a:t>
            </a:r>
          </a:p>
        </p:txBody>
      </p:sp>
    </p:spTree>
    <p:extLst>
      <p:ext uri="{BB962C8B-B14F-4D97-AF65-F5344CB8AC3E}">
        <p14:creationId xmlns:p14="http://schemas.microsoft.com/office/powerpoint/2010/main" val="7733965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358558C-7DCF-4C5A-9D61-DB0669C63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Vücuttaki Önemli Kemikler</a:t>
            </a:r>
            <a:br>
              <a:rPr lang="tr-TR" sz="3200" b="1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E0306FF7-C294-404A-809D-51783BC78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Os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Sphenoidale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Os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Sfenoid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Kafanın orta taban bölümünde bulunur. Cisim kısmının içinde sinüs </a:t>
            </a:r>
            <a:r>
              <a:rPr lang="tr-TR" sz="1600" dirty="0" err="1">
                <a:latin typeface="Garamond" panose="02020404030301010803" pitchFamily="18" charset="0"/>
              </a:rPr>
              <a:t>sfenoidalis</a:t>
            </a:r>
            <a:r>
              <a:rPr lang="tr-TR" sz="1600" dirty="0">
                <a:latin typeface="Garamond" panose="02020404030301010803" pitchFamily="18" charset="0"/>
              </a:rPr>
              <a:t> denilen </a:t>
            </a:r>
            <a:r>
              <a:rPr lang="tr-TR" sz="1600" dirty="0" err="1">
                <a:latin typeface="Garamond" panose="02020404030301010803" pitchFamily="18" charset="0"/>
              </a:rPr>
              <a:t>paranazal</a:t>
            </a:r>
            <a:r>
              <a:rPr lang="tr-TR" sz="1600" dirty="0">
                <a:latin typeface="Garamond" panose="02020404030301010803" pitchFamily="18" charset="0"/>
              </a:rPr>
              <a:t> boşluk vardır. Hipofiz bezi bu kemiğin çukurluğunda yerleşmiştir. Temel ya da taban kemik.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Os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Nasale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Os</a:t>
            </a:r>
            <a:r>
              <a:rPr lang="tr-TR" sz="1600" b="1" dirty="0">
                <a:latin typeface="Garamond" panose="02020404030301010803" pitchFamily="18" charset="0"/>
              </a:rPr>
              <a:t> Nazal : </a:t>
            </a:r>
            <a:r>
              <a:rPr lang="tr-TR" sz="1600" dirty="0">
                <a:latin typeface="Garamond" panose="02020404030301010803" pitchFamily="18" charset="0"/>
              </a:rPr>
              <a:t>Yaprak, şeklinde burun boşluğunu üstten örten iki kemiktir. Burun kemiği.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Os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Maxilla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Os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Maksilla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Üst çene kemiği. İki tanedir. Ortasında sinüs </a:t>
            </a:r>
            <a:r>
              <a:rPr lang="tr-TR" sz="1600" dirty="0" err="1">
                <a:latin typeface="Garamond" panose="02020404030301010803" pitchFamily="18" charset="0"/>
              </a:rPr>
              <a:t>maksillaris</a:t>
            </a:r>
            <a:r>
              <a:rPr lang="tr-TR" sz="1600" dirty="0">
                <a:latin typeface="Garamond" panose="02020404030301010803" pitchFamily="18" charset="0"/>
              </a:rPr>
              <a:t> bulunur. Alt kenarında üst dişler dizilidir.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Os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Mandibula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Alt çene kemiği.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Clavaria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Kalvarya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Kafa tavanı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E17191E0-ECC2-4042-BC54-DC2A7A2C1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5587" y="3254829"/>
            <a:ext cx="6600825" cy="300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381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583311F-2D7F-4CA1-8FE7-3CB0289C3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Vücuttaki Önemli Kemikler</a:t>
            </a:r>
            <a:br>
              <a:rPr lang="tr-TR" sz="3200" b="1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E655B63-950A-4F95-B84C-B922D777B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Orbita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Gözlerin bulunduğu boşluk.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Fonticulus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Fontikulus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Bıngıldak. </a:t>
            </a:r>
            <a:r>
              <a:rPr lang="tr-TR" sz="1600" dirty="0" err="1">
                <a:latin typeface="Garamond" panose="02020404030301010803" pitchFamily="18" charset="0"/>
              </a:rPr>
              <a:t>Fontanella</a:t>
            </a:r>
            <a:r>
              <a:rPr lang="tr-TR" sz="1600" dirty="0">
                <a:latin typeface="Garamond" panose="02020404030301010803" pitchFamily="18" charset="0"/>
              </a:rPr>
              <a:t>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Paranazal</a:t>
            </a:r>
            <a:r>
              <a:rPr lang="tr-TR" sz="1600" b="1" dirty="0">
                <a:latin typeface="Garamond" panose="02020404030301010803" pitchFamily="18" charset="0"/>
              </a:rPr>
              <a:t> Sinüsler : </a:t>
            </a:r>
            <a:r>
              <a:rPr lang="tr-TR" sz="1600" dirty="0" err="1">
                <a:latin typeface="Garamond" panose="02020404030301010803" pitchFamily="18" charset="0"/>
              </a:rPr>
              <a:t>Maksilla</a:t>
            </a:r>
            <a:r>
              <a:rPr lang="tr-TR" sz="1600" dirty="0">
                <a:latin typeface="Garamond" panose="02020404030301010803" pitchFamily="18" charset="0"/>
              </a:rPr>
              <a:t>, </a:t>
            </a:r>
            <a:r>
              <a:rPr lang="tr-TR" sz="1600" dirty="0" err="1">
                <a:latin typeface="Garamond" panose="02020404030301010803" pitchFamily="18" charset="0"/>
              </a:rPr>
              <a:t>etmoid</a:t>
            </a:r>
            <a:r>
              <a:rPr lang="tr-TR" sz="1600" dirty="0">
                <a:latin typeface="Garamond" panose="02020404030301010803" pitchFamily="18" charset="0"/>
              </a:rPr>
              <a:t>, </a:t>
            </a:r>
            <a:r>
              <a:rPr lang="tr-TR" sz="1600" dirty="0" err="1">
                <a:latin typeface="Garamond" panose="02020404030301010803" pitchFamily="18" charset="0"/>
              </a:rPr>
              <a:t>sfenoid</a:t>
            </a:r>
            <a:r>
              <a:rPr lang="tr-TR" sz="1600" dirty="0">
                <a:latin typeface="Garamond" panose="02020404030301010803" pitchFamily="18" charset="0"/>
              </a:rPr>
              <a:t> ve </a:t>
            </a:r>
            <a:r>
              <a:rPr lang="tr-TR" sz="1600" dirty="0" err="1">
                <a:latin typeface="Garamond" panose="02020404030301010803" pitchFamily="18" charset="0"/>
              </a:rPr>
              <a:t>frontal</a:t>
            </a:r>
            <a:r>
              <a:rPr lang="tr-TR" sz="1600" dirty="0">
                <a:latin typeface="Garamond" panose="02020404030301010803" pitchFamily="18" charset="0"/>
              </a:rPr>
              <a:t> kemiklerin içindeki boşluklar. İçlerinde hava bulunur. Duvarlarını döşeyen bağ dokusunun iltihabına sinüzit denir.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Columna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Vertebralis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Kolumna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Vertebralis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Omurga.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Rachis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Rakis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Omurga.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EF65D351-50B4-4509-A911-6A9DC61D6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3161619"/>
            <a:ext cx="6858000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960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4D9DC98A-7A75-4CBB-87CC-50224F190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Vücuttaki Önemli Kemikler</a:t>
            </a:r>
            <a:br>
              <a:rPr lang="tr-TR" sz="3200" b="1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27E4F5B-D959-4163-8504-6DA889BC76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Cervical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Vertebra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ServikalVertebra</a:t>
            </a:r>
            <a:r>
              <a:rPr lang="tr-TR" sz="1600" b="1" dirty="0">
                <a:latin typeface="Garamond" panose="02020404030301010803" pitchFamily="18" charset="0"/>
              </a:rPr>
              <a:t> :</a:t>
            </a:r>
            <a:r>
              <a:rPr lang="tr-TR" sz="1600" dirty="0">
                <a:latin typeface="Garamond" panose="02020404030301010803" pitchFamily="18" charset="0"/>
              </a:rPr>
              <a:t> Boyun omuru. C olarak kısaltılır.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Thoracal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Vertebra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TorakalVertebra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Göğüs omurları. T olarak kısaltılır.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Lumbal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Vertebra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Bel omuru. L olarak kısaltılır.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Costa</a:t>
            </a:r>
            <a:r>
              <a:rPr lang="tr-TR" sz="1600" b="1" dirty="0">
                <a:latin typeface="Garamond" panose="02020404030301010803" pitchFamily="18" charset="0"/>
              </a:rPr>
              <a:t> – Kosta : </a:t>
            </a:r>
            <a:r>
              <a:rPr lang="tr-TR" sz="1600" dirty="0">
                <a:latin typeface="Garamond" panose="02020404030301010803" pitchFamily="18" charset="0"/>
              </a:rPr>
              <a:t>Kaburga.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Sternum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Göğüs kemiği.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sp>
        <p:nvSpPr>
          <p:cNvPr id="4" name="AutoShape 2" descr="blob:https://web.whatsapp.com/1868e7fb-3111-4a15-aa2f-90c23f6c9332">
            <a:extLst>
              <a:ext uri="{FF2B5EF4-FFF2-40B4-BE49-F238E27FC236}">
                <a16:creationId xmlns:a16="http://schemas.microsoft.com/office/drawing/2014/main" xmlns="" id="{35DD63F1-9534-458E-B051-7C429ADDBC7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313C883E-047E-4940-AEAD-B83E6985F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276600"/>
            <a:ext cx="5105400" cy="2898775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xmlns="" id="{F6219DB2-C698-4E78-9BDC-7F4999B501B8}"/>
              </a:ext>
            </a:extLst>
          </p:cNvPr>
          <p:cNvSpPr txBox="1"/>
          <p:nvPr/>
        </p:nvSpPr>
        <p:spPr>
          <a:xfrm>
            <a:off x="838200" y="6175375"/>
            <a:ext cx="541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err="1">
                <a:latin typeface="Garamond" panose="02020404030301010803" pitchFamily="18" charset="0"/>
              </a:rPr>
              <a:t>Costae</a:t>
            </a:r>
            <a:r>
              <a:rPr lang="tr-TR" sz="1200" dirty="0">
                <a:latin typeface="Garamond" panose="02020404030301010803" pitchFamily="18" charset="0"/>
              </a:rPr>
              <a:t> - </a:t>
            </a:r>
            <a:r>
              <a:rPr lang="tr-TR" sz="1200" dirty="0" err="1">
                <a:latin typeface="Garamond" panose="02020404030301010803" pitchFamily="18" charset="0"/>
              </a:rPr>
              <a:t>Sternum</a:t>
            </a:r>
            <a:endParaRPr lang="tr-TR" sz="1200" dirty="0">
              <a:latin typeface="Garamond" panose="02020404030301010803" pitchFamily="18" charset="0"/>
            </a:endParaRP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xmlns="" id="{E381B14A-33EE-4712-B7A3-61A077AD6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6858" y="3276600"/>
            <a:ext cx="4386942" cy="2898775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C57E5763-1B26-405C-824B-0FCFC70F9114}"/>
              </a:ext>
            </a:extLst>
          </p:cNvPr>
          <p:cNvSpPr txBox="1"/>
          <p:nvPr/>
        </p:nvSpPr>
        <p:spPr>
          <a:xfrm>
            <a:off x="6966858" y="6175374"/>
            <a:ext cx="3976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30 - </a:t>
            </a:r>
            <a:r>
              <a:rPr lang="tr-TR" sz="1200" dirty="0" err="1">
                <a:latin typeface="Garamond" panose="02020404030301010803" pitchFamily="18" charset="0"/>
              </a:rPr>
              <a:t>Vertebra</a:t>
            </a:r>
            <a:endParaRPr lang="tr-TR" sz="12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6151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EF1DB0D9-4721-41F6-AE6E-82A6FA0F0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Vücuttaki Önemli Kemikler</a:t>
            </a:r>
            <a:br>
              <a:rPr lang="tr-TR" sz="3200" b="1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58C7E74-4DAC-4FBD-A6C8-42D6A9719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/>
              <a:t>Clavicula</a:t>
            </a:r>
            <a:r>
              <a:rPr lang="tr-TR" sz="1600" b="1" dirty="0"/>
              <a:t> – </a:t>
            </a:r>
            <a:r>
              <a:rPr lang="tr-TR" sz="1600" b="1" dirty="0" err="1"/>
              <a:t>Klavikula</a:t>
            </a:r>
            <a:r>
              <a:rPr lang="tr-TR" sz="1600" b="1" dirty="0"/>
              <a:t> : </a:t>
            </a:r>
            <a:r>
              <a:rPr lang="tr-TR" sz="1600" dirty="0"/>
              <a:t>Köprücük kemiği</a:t>
            </a:r>
          </a:p>
          <a:p>
            <a:r>
              <a:rPr lang="tr-TR" sz="1600" b="1" dirty="0" err="1"/>
              <a:t>Scapula</a:t>
            </a:r>
            <a:r>
              <a:rPr lang="tr-TR" sz="1600" b="1" dirty="0"/>
              <a:t> – </a:t>
            </a:r>
            <a:r>
              <a:rPr lang="tr-TR" sz="1600" b="1" dirty="0" err="1"/>
              <a:t>Skapula</a:t>
            </a:r>
            <a:r>
              <a:rPr lang="tr-TR" sz="1600" b="1" dirty="0"/>
              <a:t> : </a:t>
            </a:r>
            <a:r>
              <a:rPr lang="tr-TR" sz="1600" dirty="0"/>
              <a:t>Kürek kemiği</a:t>
            </a:r>
          </a:p>
          <a:p>
            <a:r>
              <a:rPr lang="tr-TR" sz="1600" b="1" dirty="0" err="1"/>
              <a:t>Humerus</a:t>
            </a:r>
            <a:r>
              <a:rPr lang="tr-TR" sz="1600" b="1" dirty="0"/>
              <a:t> : </a:t>
            </a:r>
            <a:r>
              <a:rPr lang="tr-TR" sz="1600" dirty="0"/>
              <a:t>Kol kemiği.</a:t>
            </a:r>
          </a:p>
          <a:p>
            <a:r>
              <a:rPr lang="tr-TR" sz="1600" b="1" dirty="0"/>
              <a:t>Radius : </a:t>
            </a:r>
            <a:r>
              <a:rPr lang="tr-TR" sz="1600" dirty="0"/>
              <a:t>Ön kolda döner kemik.</a:t>
            </a:r>
          </a:p>
          <a:p>
            <a:r>
              <a:rPr lang="tr-TR" sz="1600" b="1" dirty="0" err="1"/>
              <a:t>Ulna</a:t>
            </a:r>
            <a:r>
              <a:rPr lang="tr-TR" sz="1600" b="1" dirty="0"/>
              <a:t> : </a:t>
            </a:r>
            <a:r>
              <a:rPr lang="tr-TR" sz="1600" dirty="0"/>
              <a:t>Ön kolda dirsek kemiği.</a:t>
            </a:r>
          </a:p>
          <a:p>
            <a:endParaRPr lang="tr-TR" sz="16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D63176BD-8D70-418C-9B88-DF31E124B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4914" y="1027906"/>
            <a:ext cx="3730171" cy="4465298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516F3E06-E3A5-4870-AB1B-CB3A84DB2D57}"/>
              </a:ext>
            </a:extLst>
          </p:cNvPr>
          <p:cNvSpPr txBox="1"/>
          <p:nvPr/>
        </p:nvSpPr>
        <p:spPr>
          <a:xfrm>
            <a:off x="7242629" y="5510780"/>
            <a:ext cx="33382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29-Üst </a:t>
            </a:r>
            <a:r>
              <a:rPr lang="tr-TR" sz="1200" dirty="0" err="1">
                <a:latin typeface="Garamond" panose="02020404030301010803" pitchFamily="18" charset="0"/>
              </a:rPr>
              <a:t>Ekstremiteler</a:t>
            </a:r>
            <a:endParaRPr lang="tr-TR" sz="12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308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A0781C19-7735-4D04-8ACB-240C0812C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Semptom Terimler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AA54A23F-DBD2-4697-8151-2E4A88405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Arthralgia</a:t>
            </a:r>
            <a:r>
              <a:rPr lang="tr-TR" sz="1600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Artralji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Eklem ağrısı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Myalgia</a:t>
            </a:r>
            <a:r>
              <a:rPr lang="tr-TR" sz="1600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Miyalji</a:t>
            </a:r>
            <a:r>
              <a:rPr lang="tr-TR" sz="1600" b="1" dirty="0">
                <a:latin typeface="Garamond" panose="02020404030301010803" pitchFamily="18" charset="0"/>
              </a:rPr>
              <a:t> :</a:t>
            </a:r>
            <a:r>
              <a:rPr lang="tr-TR" sz="1600" dirty="0">
                <a:latin typeface="Garamond" panose="02020404030301010803" pitchFamily="18" charset="0"/>
              </a:rPr>
              <a:t> Kas ağrısı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Şiyatalji</a:t>
            </a:r>
            <a:r>
              <a:rPr lang="tr-TR" sz="1600" dirty="0">
                <a:latin typeface="Garamond" panose="02020404030301010803" pitchFamily="18" charset="0"/>
              </a:rPr>
              <a:t> : </a:t>
            </a:r>
            <a:r>
              <a:rPr lang="tr-TR" sz="1600" dirty="0" err="1">
                <a:latin typeface="Garamond" panose="02020404030301010803" pitchFamily="18" charset="0"/>
              </a:rPr>
              <a:t>N.Ischiadicus’un</a:t>
            </a:r>
            <a:r>
              <a:rPr lang="tr-TR" sz="1600" dirty="0">
                <a:latin typeface="Garamond" panose="02020404030301010803" pitchFamily="18" charset="0"/>
              </a:rPr>
              <a:t> (siyatik sinir) </a:t>
            </a:r>
            <a:r>
              <a:rPr lang="tr-TR" sz="1600" dirty="0" err="1">
                <a:latin typeface="Garamond" panose="02020404030301010803" pitchFamily="18" charset="0"/>
              </a:rPr>
              <a:t>inverve</a:t>
            </a:r>
            <a:r>
              <a:rPr lang="tr-TR" sz="1600" dirty="0">
                <a:latin typeface="Garamond" panose="02020404030301010803" pitchFamily="18" charset="0"/>
              </a:rPr>
              <a:t> ettiği (yayıldığı) alanda duyulan ağrı. Bacağa yayılan ağrı.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Metatarsalgia</a:t>
            </a:r>
            <a:r>
              <a:rPr lang="tr-TR" sz="1600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Metatarsalji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Ayak tarağında hissedilen ağrı.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Contracture</a:t>
            </a:r>
            <a:r>
              <a:rPr lang="tr-TR" sz="1600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Kontraktür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b="1" dirty="0">
                <a:latin typeface="Garamond" panose="02020404030301010803" pitchFamily="18" charset="0"/>
              </a:rPr>
              <a:t>:</a:t>
            </a:r>
            <a:r>
              <a:rPr lang="tr-TR" sz="1600" dirty="0">
                <a:latin typeface="Garamond" panose="02020404030301010803" pitchFamily="18" charset="0"/>
              </a:rPr>
              <a:t> Kasın devamlı kasılma halinde olması.</a:t>
            </a:r>
          </a:p>
          <a:p>
            <a:endParaRPr lang="tr-TR" sz="1600" dirty="0"/>
          </a:p>
        </p:txBody>
      </p:sp>
      <p:pic>
        <p:nvPicPr>
          <p:cNvPr id="4" name="Picture 2" descr="Contracture ile ilgili gÃ¶rsel sonucu">
            <a:extLst>
              <a:ext uri="{FF2B5EF4-FFF2-40B4-BE49-F238E27FC236}">
                <a16:creationId xmlns:a16="http://schemas.microsoft.com/office/drawing/2014/main" xmlns="" id="{E2DA4137-D290-4806-88B0-E33DC45D9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429000"/>
            <a:ext cx="4699000" cy="227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xmlns="" id="{C930B43B-618C-420F-B865-3226FE383864}"/>
              </a:ext>
            </a:extLst>
          </p:cNvPr>
          <p:cNvSpPr txBox="1"/>
          <p:nvPr/>
        </p:nvSpPr>
        <p:spPr>
          <a:xfrm>
            <a:off x="831852" y="5703887"/>
            <a:ext cx="53657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1-Kontraktür.</a:t>
            </a:r>
          </a:p>
        </p:txBody>
      </p:sp>
    </p:spTree>
    <p:extLst>
      <p:ext uri="{BB962C8B-B14F-4D97-AF65-F5344CB8AC3E}">
        <p14:creationId xmlns:p14="http://schemas.microsoft.com/office/powerpoint/2010/main" val="17776990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CC9B4C3-8107-4DDA-8154-46E13FB48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Vücuttaki Önemli Kemikler</a:t>
            </a:r>
            <a:br>
              <a:rPr lang="tr-TR" sz="3200" b="1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EF32D9B-8838-4971-AC21-9C7925F36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Carpus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 err="1">
                <a:latin typeface="Garamond" panose="02020404030301010803" pitchFamily="18" charset="0"/>
              </a:rPr>
              <a:t>Elbileği</a:t>
            </a:r>
            <a:r>
              <a:rPr lang="tr-TR" sz="1600" dirty="0">
                <a:latin typeface="Garamond" panose="02020404030301010803" pitchFamily="18" charset="0"/>
              </a:rPr>
              <a:t> kemiklerinin genel adı.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Metacarpus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Metakarpus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El tarağı kemikleri.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Coxa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Kalça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Pelvis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İki kalça kemiği ile </a:t>
            </a:r>
            <a:r>
              <a:rPr lang="tr-TR" sz="1600" dirty="0" err="1">
                <a:latin typeface="Garamond" panose="02020404030301010803" pitchFamily="18" charset="0"/>
              </a:rPr>
              <a:t>sakrumun</a:t>
            </a:r>
            <a:r>
              <a:rPr lang="tr-TR" sz="1600" dirty="0">
                <a:latin typeface="Garamond" panose="02020404030301010803" pitchFamily="18" charset="0"/>
              </a:rPr>
              <a:t> ortasında oluşan vücut boşluğu.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Femur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Uyluk kemiği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43E7D5C2-A62E-416D-A218-E59FF906F0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0378" y="1253331"/>
            <a:ext cx="4777945" cy="3583459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F090A49C-6A96-4F7F-BBDE-9942B4F34F0C}"/>
              </a:ext>
            </a:extLst>
          </p:cNvPr>
          <p:cNvSpPr txBox="1"/>
          <p:nvPr/>
        </p:nvSpPr>
        <p:spPr>
          <a:xfrm>
            <a:off x="6940378" y="5082230"/>
            <a:ext cx="42486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/>
              <a:t>***</a:t>
            </a:r>
            <a:r>
              <a:rPr lang="tr-TR" sz="1200" dirty="0" err="1"/>
              <a:t>Femur</a:t>
            </a:r>
            <a:r>
              <a:rPr lang="tr-TR" sz="1200" dirty="0"/>
              <a:t>/ </a:t>
            </a:r>
            <a:r>
              <a:rPr lang="tr-TR" sz="1200" dirty="0" err="1"/>
              <a:t>Pelvis</a:t>
            </a:r>
            <a:r>
              <a:rPr lang="tr-TR" sz="1200" dirty="0"/>
              <a:t> / </a:t>
            </a:r>
            <a:r>
              <a:rPr lang="tr-TR" sz="1200" dirty="0" err="1"/>
              <a:t>Coxa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15080651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C91AF4A-0799-451E-AE4D-D9F19CB7C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Vücuttaki Önemli Kemikler</a:t>
            </a:r>
            <a:br>
              <a:rPr lang="tr-TR" sz="3200" b="1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2641857-45F8-4E9A-BCBA-A0EF9D475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Crus</a:t>
            </a:r>
            <a:r>
              <a:rPr lang="tr-TR" sz="1600" b="1" dirty="0">
                <a:latin typeface="Garamond" panose="02020404030301010803" pitchFamily="18" charset="0"/>
              </a:rPr>
              <a:t> –  </a:t>
            </a:r>
            <a:r>
              <a:rPr lang="tr-TR" sz="1600" b="1" dirty="0" err="1">
                <a:latin typeface="Garamond" panose="02020404030301010803" pitchFamily="18" charset="0"/>
              </a:rPr>
              <a:t>Krus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Bacak.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Patella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Diz kapağı kemiği.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Fibula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İki bacak kemiğinden arka dış yanda ince olanı. Kamış kemik.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Tibia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İki bacak kemiğinden kalın olanı. Kaval kemiği.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Tasus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Ayak bileği kemiklerinin genel adı.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AFD24FF8-41A3-45FB-AED8-E53CB6341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2297" y="511628"/>
            <a:ext cx="3118788" cy="583474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9D5981E0-3379-4906-86E1-67644F65B8FE}"/>
              </a:ext>
            </a:extLst>
          </p:cNvPr>
          <p:cNvSpPr txBox="1"/>
          <p:nvPr/>
        </p:nvSpPr>
        <p:spPr>
          <a:xfrm>
            <a:off x="8621486" y="6354375"/>
            <a:ext cx="2946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29-Alt </a:t>
            </a:r>
            <a:r>
              <a:rPr lang="tr-TR" sz="1200" dirty="0" err="1">
                <a:latin typeface="Garamond" panose="02020404030301010803" pitchFamily="18" charset="0"/>
              </a:rPr>
              <a:t>Ekstremiteler</a:t>
            </a:r>
            <a:endParaRPr lang="tr-TR" sz="12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1266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5A348DCD-4B40-46FC-A069-1C9E07F66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Vücuttaki Önemli Kemikler</a:t>
            </a:r>
            <a:br>
              <a:rPr lang="tr-TR" sz="3200" b="1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27AD7BBE-8D90-4BFE-B4AE-1A9F77CED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Talus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Aşık kemiği.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Calcaneus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Kalkaneus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Topuk kemiği.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Metatarsus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Ayak tarağı kemikleri.</a:t>
            </a:r>
          </a:p>
          <a:p>
            <a:r>
              <a:rPr lang="tr-TR" sz="1600" b="1" dirty="0">
                <a:latin typeface="Garamond" panose="02020404030301010803" pitchFamily="18" charset="0"/>
              </a:rPr>
              <a:t>Pes, </a:t>
            </a:r>
            <a:r>
              <a:rPr lang="tr-TR" sz="1600" b="1" dirty="0" err="1">
                <a:latin typeface="Garamond" panose="02020404030301010803" pitchFamily="18" charset="0"/>
              </a:rPr>
              <a:t>pedis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Ayak.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Phalanx</a:t>
            </a:r>
            <a:r>
              <a:rPr lang="tr-TR" sz="1600" b="1" dirty="0">
                <a:latin typeface="Garamond" panose="02020404030301010803" pitchFamily="18" charset="0"/>
              </a:rPr>
              <a:t>  - </a:t>
            </a:r>
            <a:r>
              <a:rPr lang="tr-TR" sz="1600" b="1" dirty="0" err="1">
                <a:latin typeface="Garamond" panose="02020404030301010803" pitchFamily="18" charset="0"/>
              </a:rPr>
              <a:t>Falanks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Parmak kemiği.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FFF94CA3-EEB1-44DA-9953-C18930A65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1125" y="1027906"/>
            <a:ext cx="2352675" cy="4276725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16B85120-9CC1-4256-BCBE-A0338A94E193}"/>
              </a:ext>
            </a:extLst>
          </p:cNvPr>
          <p:cNvSpPr txBox="1"/>
          <p:nvPr/>
        </p:nvSpPr>
        <p:spPr>
          <a:xfrm>
            <a:off x="9001125" y="5288692"/>
            <a:ext cx="2271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**</a:t>
            </a:r>
            <a:r>
              <a:rPr lang="tr-TR" sz="1200" dirty="0" err="1">
                <a:latin typeface="Garamond" panose="02020404030301010803" pitchFamily="18" charset="0"/>
              </a:rPr>
              <a:t>Metatarsus</a:t>
            </a:r>
            <a:r>
              <a:rPr lang="tr-TR" sz="1200" dirty="0">
                <a:latin typeface="Garamond" panose="02020404030301010803" pitchFamily="18" charset="0"/>
              </a:rPr>
              <a:t> / </a:t>
            </a:r>
            <a:r>
              <a:rPr lang="tr-TR" sz="1200" dirty="0" err="1">
                <a:latin typeface="Garamond" panose="02020404030301010803" pitchFamily="18" charset="0"/>
              </a:rPr>
              <a:t>Pedis</a:t>
            </a:r>
            <a:r>
              <a:rPr lang="tr-TR" sz="1200" dirty="0">
                <a:latin typeface="Garamond" panose="02020404030301010803" pitchFamily="18" charset="0"/>
              </a:rPr>
              <a:t> / </a:t>
            </a:r>
            <a:r>
              <a:rPr lang="tr-TR" sz="1200" dirty="0" err="1">
                <a:latin typeface="Garamond" panose="02020404030301010803" pitchFamily="18" charset="0"/>
              </a:rPr>
              <a:t>Phalanx</a:t>
            </a:r>
            <a:endParaRPr lang="tr-TR" sz="12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8446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0FB41ED-226D-4834-8BD9-D3B85640F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Vücuttaki Önemli Kemikler</a:t>
            </a:r>
            <a:br>
              <a:rPr lang="tr-TR" sz="3200" b="1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5F7B3C5-9384-4021-B966-9B19A3B23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Digitus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Dijitus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Parmak.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Dactylus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Daktilus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Parmak.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8085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7F0B9CE-7604-4EF0-83BA-033376FD4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Eklemler ile ilgi önemli terimler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>
              <a:latin typeface="Garamond" panose="02020404030301010803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8A781F71-A474-4FA9-BFB7-9675DF083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Articulatio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Artikulasyo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Eklem.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Arthron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Arton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Eklem.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Arhtrologia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Artroloji</a:t>
            </a:r>
            <a:r>
              <a:rPr lang="tr-TR" sz="1600" b="1" dirty="0">
                <a:latin typeface="Garamond" panose="02020404030301010803" pitchFamily="18" charset="0"/>
              </a:rPr>
              <a:t> :</a:t>
            </a:r>
            <a:r>
              <a:rPr lang="tr-TR" sz="1600" dirty="0">
                <a:latin typeface="Garamond" panose="02020404030301010803" pitchFamily="18" charset="0"/>
              </a:rPr>
              <a:t> Eklem bilim. Eklemleri konu alan bilim dalı.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Ligamentum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Eklem bağı. Çoğulu </a:t>
            </a:r>
            <a:r>
              <a:rPr lang="tr-TR" sz="1600" dirty="0" err="1">
                <a:latin typeface="Garamond" panose="02020404030301010803" pitchFamily="18" charset="0"/>
              </a:rPr>
              <a:t>Ligamenta</a:t>
            </a:r>
            <a:r>
              <a:rPr lang="tr-TR" sz="1600" dirty="0">
                <a:latin typeface="Garamond" panose="02020404030301010803" pitchFamily="18" charset="0"/>
              </a:rPr>
              <a:t>, </a:t>
            </a:r>
            <a:r>
              <a:rPr lang="tr-TR" sz="1600" dirty="0" err="1">
                <a:latin typeface="Garamond" panose="02020404030301010803" pitchFamily="18" charset="0"/>
              </a:rPr>
              <a:t>Ligg</a:t>
            </a:r>
            <a:r>
              <a:rPr lang="tr-TR" sz="1600" dirty="0">
                <a:latin typeface="Garamond" panose="02020404030301010803" pitchFamily="18" charset="0"/>
              </a:rPr>
              <a:t> olarak yazılır.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Sutura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Sutur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Kısa kemiklerde ekleme katılan yüzeydeki testere benzeri dişli kısım.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42C12BC4-29EE-4F7E-AFE6-86534532D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8429" y="3429000"/>
            <a:ext cx="3356429" cy="2175669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C3C20FF0-D5E5-4750-B202-C1ED3A52967E}"/>
              </a:ext>
            </a:extLst>
          </p:cNvPr>
          <p:cNvSpPr txBox="1"/>
          <p:nvPr/>
        </p:nvSpPr>
        <p:spPr>
          <a:xfrm>
            <a:off x="4118429" y="5757069"/>
            <a:ext cx="274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31-Ligamentum</a:t>
            </a:r>
          </a:p>
        </p:txBody>
      </p:sp>
      <p:sp>
        <p:nvSpPr>
          <p:cNvPr id="7" name="AutoShape 4" descr="blob:https://web.whatsapp.com/e99c82be-d502-4c0a-89d2-2662ab9efeb2">
            <a:extLst>
              <a:ext uri="{FF2B5EF4-FFF2-40B4-BE49-F238E27FC236}">
                <a16:creationId xmlns:a16="http://schemas.microsoft.com/office/drawing/2014/main" xmlns="" id="{05247C0E-2EEC-4499-B901-7032B131A4A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60919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F2DCD7B-933A-4AFC-9F78-B77AC2DA5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Eklemler ile ilgi önemli terimler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914871E-EC7D-41C5-A542-39DFB83865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Gomphosis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Gomfozis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Dişlerle çene kemiklerindeki alveol kemik duvarları arasında meydana gelen eklem.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Cartilago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Articularis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Kartilago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Artikularis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Eklem kıkırdağı.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Capsula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Articularis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Kapsula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Artikularis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Eklem kapsülü. Ekleme katılan kemiğin eklemleşen uçlarını içine alan bağ dokudan kapsül.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Cavitas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Articularis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Kavitas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Artikularis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Eklem boşluğu.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Fascia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Fasya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Kaslar arasında, kasları birbirinden ayıran ince saydam zar. 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6A4C8270-33D1-42C0-ACB5-584A1D4A9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429000"/>
            <a:ext cx="2984500" cy="2562225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81EA697E-03F5-4300-88F0-76F8E4E3C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5886" y="3429000"/>
            <a:ext cx="3786416" cy="3200400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FDFD1BFA-B2A3-4F4F-8FE8-12E35B739F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7100" y="3429000"/>
            <a:ext cx="3048000" cy="2562225"/>
          </a:xfrm>
          <a:prstGeom prst="rect">
            <a:avLst/>
          </a:prstGeom>
        </p:spPr>
      </p:pic>
      <p:sp>
        <p:nvSpPr>
          <p:cNvPr id="11" name="Metin kutusu 10">
            <a:extLst>
              <a:ext uri="{FF2B5EF4-FFF2-40B4-BE49-F238E27FC236}">
                <a16:creationId xmlns:a16="http://schemas.microsoft.com/office/drawing/2014/main" xmlns="" id="{45B4C1FC-CDAA-4AF6-862B-DFB28B0E49F6}"/>
              </a:ext>
            </a:extLst>
          </p:cNvPr>
          <p:cNvSpPr txBox="1"/>
          <p:nvPr/>
        </p:nvSpPr>
        <p:spPr>
          <a:xfrm>
            <a:off x="838200" y="6110514"/>
            <a:ext cx="2984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32-Gomfozis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xmlns="" id="{FBC32ACC-8405-4A87-81F8-9BD9B8870357}"/>
              </a:ext>
            </a:extLst>
          </p:cNvPr>
          <p:cNvSpPr txBox="1"/>
          <p:nvPr/>
        </p:nvSpPr>
        <p:spPr>
          <a:xfrm>
            <a:off x="4862286" y="6382657"/>
            <a:ext cx="243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33-Capsula </a:t>
            </a:r>
            <a:r>
              <a:rPr lang="tr-TR" sz="1200" dirty="0" err="1">
                <a:latin typeface="Garamond" panose="02020404030301010803" pitchFamily="18" charset="0"/>
              </a:rPr>
              <a:t>Articularis</a:t>
            </a:r>
            <a:endParaRPr lang="tr-TR" sz="1200" dirty="0">
              <a:latin typeface="Garamond" panose="02020404030301010803" pitchFamily="18" charset="0"/>
            </a:endParaRP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xmlns="" id="{37FD3193-0992-42E7-AD65-B7CEF2AB374F}"/>
              </a:ext>
            </a:extLst>
          </p:cNvPr>
          <p:cNvSpPr txBox="1"/>
          <p:nvPr/>
        </p:nvSpPr>
        <p:spPr>
          <a:xfrm>
            <a:off x="8766629" y="6110514"/>
            <a:ext cx="21626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34-Fascia</a:t>
            </a:r>
          </a:p>
        </p:txBody>
      </p:sp>
    </p:spTree>
    <p:extLst>
      <p:ext uri="{BB962C8B-B14F-4D97-AF65-F5344CB8AC3E}">
        <p14:creationId xmlns:p14="http://schemas.microsoft.com/office/powerpoint/2010/main" val="4811274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6BA7B335-93CC-4F69-B08D-17B998F2A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Eklemler ile ilgi önemli terimler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333786C0-A650-423D-A95E-9D9E6F34A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Myocytus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Miyosit</a:t>
            </a:r>
            <a:r>
              <a:rPr lang="tr-TR" sz="1600" b="1" dirty="0">
                <a:latin typeface="Garamond" panose="02020404030301010803" pitchFamily="18" charset="0"/>
              </a:rPr>
              <a:t> :</a:t>
            </a:r>
            <a:r>
              <a:rPr lang="tr-TR" sz="1600" dirty="0">
                <a:latin typeface="Garamond" panose="02020404030301010803" pitchFamily="18" charset="0"/>
              </a:rPr>
              <a:t> Kas hücresi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Sarcoplasma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Sarkoplazma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Kas hücresi sitoplazması.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Fibramusuclaris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Fibramuskularis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Kas teli.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Myofibrilla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Miyofibril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Kas hücresi </a:t>
            </a:r>
            <a:r>
              <a:rPr lang="tr-TR" sz="1600" dirty="0" err="1">
                <a:latin typeface="Garamond" panose="02020404030301010803" pitchFamily="18" charset="0"/>
              </a:rPr>
              <a:t>sarkoplazması</a:t>
            </a:r>
            <a:r>
              <a:rPr lang="tr-TR" sz="1600" dirty="0">
                <a:latin typeface="Garamond" panose="02020404030301010803" pitchFamily="18" charset="0"/>
              </a:rPr>
              <a:t> içinde uzanan ince </a:t>
            </a:r>
            <a:r>
              <a:rPr lang="tr-TR" sz="1600" dirty="0" err="1">
                <a:latin typeface="Garamond" panose="02020404030301010803" pitchFamily="18" charset="0"/>
              </a:rPr>
              <a:t>iplikçikler</a:t>
            </a:r>
            <a:r>
              <a:rPr lang="tr-TR" sz="1600" dirty="0">
                <a:latin typeface="Garamond" panose="02020404030301010803" pitchFamily="18" charset="0"/>
              </a:rPr>
              <a:t>. 1-3 mikron kalınlığında.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Discus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İntercalatus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Discus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İnterkalatus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 err="1">
                <a:latin typeface="Garamond" panose="02020404030301010803" pitchFamily="18" charset="0"/>
              </a:rPr>
              <a:t>İnterkalat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diskus</a:t>
            </a:r>
            <a:r>
              <a:rPr lang="tr-TR" sz="1600" dirty="0">
                <a:latin typeface="Garamond" panose="02020404030301010803" pitchFamily="18" charset="0"/>
              </a:rPr>
              <a:t>. Kalp kası hücreleri arasındaki bağlantı yerleridir.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BC597FBD-2DA9-4548-83DB-3DA824D6B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895601"/>
            <a:ext cx="4734289" cy="3597274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C709C95E-B29D-4D62-9839-5D194397C33F}"/>
              </a:ext>
            </a:extLst>
          </p:cNvPr>
          <p:cNvSpPr txBox="1"/>
          <p:nvPr/>
        </p:nvSpPr>
        <p:spPr>
          <a:xfrm>
            <a:off x="838200" y="6241143"/>
            <a:ext cx="4517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35-Miyofibril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8409CBC0-7C1E-4842-858B-C570545E9D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981721"/>
            <a:ext cx="4920343" cy="3259421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xmlns="" id="{A4DFD54F-00DA-4A81-A689-D2DF5146C2BA}"/>
              </a:ext>
            </a:extLst>
          </p:cNvPr>
          <p:cNvSpPr txBox="1"/>
          <p:nvPr/>
        </p:nvSpPr>
        <p:spPr>
          <a:xfrm>
            <a:off x="6619513" y="6242371"/>
            <a:ext cx="41946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36-Myosin ve </a:t>
            </a:r>
            <a:r>
              <a:rPr lang="tr-TR" sz="1200" dirty="0" err="1">
                <a:latin typeface="Garamond" panose="02020404030301010803" pitchFamily="18" charset="0"/>
              </a:rPr>
              <a:t>Sarcoplasma</a:t>
            </a:r>
            <a:endParaRPr lang="tr-TR" sz="12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0155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FD3EE51-447C-4929-A797-569811E0B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Eklemler ile ilgi önemli terimler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C3AA5046-6E8C-4AF5-ADC2-F341B3BEE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Periarthritis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Periartrit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Eklem çevresindeki dokuların iltihabı.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Osteoarthritis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Osteoartirit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Eklemi oluşturan kemik yüzlerinde ve eklem kıkırdağında </a:t>
            </a:r>
            <a:r>
              <a:rPr lang="tr-TR" sz="1600" dirty="0" err="1">
                <a:latin typeface="Garamond" panose="02020404030301010803" pitchFamily="18" charset="0"/>
              </a:rPr>
              <a:t>dejenaratif</a:t>
            </a:r>
            <a:r>
              <a:rPr lang="tr-TR" sz="1600" dirty="0">
                <a:latin typeface="Garamond" panose="02020404030301010803" pitchFamily="18" charset="0"/>
              </a:rPr>
              <a:t> değişikliklerle belirgin eklemde ağrı, hareket azalması ve şekil bozukluğuna sebep olan eklem hastalığı.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Lordosis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Lordoz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Öne doğru kamburluk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Kyphosis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Kifoz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Arkaya doğru kamburluk.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1F7BA1DA-EA08-4EC2-9AA9-CB115D00D89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2946400"/>
            <a:ext cx="3443514" cy="3178629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36266D91-52D6-4E55-A4A8-F9FD28AA8708}"/>
              </a:ext>
            </a:extLst>
          </p:cNvPr>
          <p:cNvSpPr txBox="1"/>
          <p:nvPr/>
        </p:nvSpPr>
        <p:spPr>
          <a:xfrm>
            <a:off x="838200" y="6184312"/>
            <a:ext cx="3628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37-Periarthritis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EB7930DB-2701-4568-8781-F2E0F7A44E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1714" y="2946400"/>
            <a:ext cx="4777041" cy="3178629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xmlns="" id="{AF1C342A-DA45-4688-B121-D2AD504B3CA2}"/>
              </a:ext>
            </a:extLst>
          </p:cNvPr>
          <p:cNvSpPr txBox="1"/>
          <p:nvPr/>
        </p:nvSpPr>
        <p:spPr>
          <a:xfrm>
            <a:off x="4700788" y="6184312"/>
            <a:ext cx="42817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38-Lordoz ve </a:t>
            </a:r>
            <a:r>
              <a:rPr lang="tr-TR" sz="1200" dirty="0" err="1">
                <a:latin typeface="Garamond" panose="02020404030301010803" pitchFamily="18" charset="0"/>
              </a:rPr>
              <a:t>Kifoz</a:t>
            </a:r>
            <a:endParaRPr lang="tr-TR" sz="1200" dirty="0">
              <a:latin typeface="Garamond" panose="02020404030301010803" pitchFamily="18" charset="0"/>
            </a:endParaRP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xmlns="" id="{1A91314B-C317-4BB8-99B6-AEFE2C3656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8755" y="2946399"/>
            <a:ext cx="2828446" cy="3178629"/>
          </a:xfrm>
          <a:prstGeom prst="rect">
            <a:avLst/>
          </a:prstGeom>
        </p:spPr>
      </p:pic>
      <p:sp>
        <p:nvSpPr>
          <p:cNvPr id="12" name="Metin kutusu 11">
            <a:extLst>
              <a:ext uri="{FF2B5EF4-FFF2-40B4-BE49-F238E27FC236}">
                <a16:creationId xmlns:a16="http://schemas.microsoft.com/office/drawing/2014/main" xmlns="" id="{FA836B21-F386-4F34-ABB6-F2104CC18DC2}"/>
              </a:ext>
            </a:extLst>
          </p:cNvPr>
          <p:cNvSpPr txBox="1"/>
          <p:nvPr/>
        </p:nvSpPr>
        <p:spPr>
          <a:xfrm>
            <a:off x="9058755" y="6184311"/>
            <a:ext cx="25545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39-Osteoarthritis</a:t>
            </a:r>
          </a:p>
        </p:txBody>
      </p:sp>
    </p:spTree>
    <p:extLst>
      <p:ext uri="{BB962C8B-B14F-4D97-AF65-F5344CB8AC3E}">
        <p14:creationId xmlns:p14="http://schemas.microsoft.com/office/powerpoint/2010/main" val="22156229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E9C8E0BB-0E83-4754-A0D4-2EEE04634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Eklemler ile ilgi önemli terimler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C5F1D71F-87C3-4DF3-A226-038088A321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Juvenile</a:t>
            </a:r>
            <a:r>
              <a:rPr lang="tr-TR" sz="1600" b="1" dirty="0">
                <a:latin typeface="Garamond" panose="02020404030301010803" pitchFamily="18" charset="0"/>
              </a:rPr>
              <a:t>  </a:t>
            </a:r>
            <a:r>
              <a:rPr lang="tr-TR" sz="1600" b="1" dirty="0" err="1">
                <a:latin typeface="Garamond" panose="02020404030301010803" pitchFamily="18" charset="0"/>
              </a:rPr>
              <a:t>Kyphosis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Juvenil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Kifoz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Genç ve </a:t>
            </a:r>
            <a:r>
              <a:rPr lang="tr-TR" sz="1600" dirty="0" err="1">
                <a:latin typeface="Garamond" panose="02020404030301010803" pitchFamily="18" charset="0"/>
              </a:rPr>
              <a:t>adolesan</a:t>
            </a:r>
            <a:r>
              <a:rPr lang="tr-TR" sz="1600" dirty="0">
                <a:latin typeface="Garamond" panose="02020404030301010803" pitchFamily="18" charset="0"/>
              </a:rPr>
              <a:t> yaşlarda görülen vücut duruş bozukluğu.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Scoliosis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Skolyoz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Omurganın yanlara doğru çarpıklığı.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Gout</a:t>
            </a:r>
            <a:r>
              <a:rPr lang="tr-TR" sz="1600" b="1" dirty="0">
                <a:latin typeface="Garamond" panose="02020404030301010803" pitchFamily="18" charset="0"/>
              </a:rPr>
              <a:t> - Gut : </a:t>
            </a:r>
            <a:r>
              <a:rPr lang="tr-TR" sz="1600" dirty="0">
                <a:latin typeface="Garamond" panose="02020404030301010803" pitchFamily="18" charset="0"/>
              </a:rPr>
              <a:t>Kanda ürik asit düzeyinin yükselmesi, sodyum </a:t>
            </a:r>
            <a:r>
              <a:rPr lang="tr-TR" sz="1600" dirty="0" err="1">
                <a:latin typeface="Garamond" panose="02020404030301010803" pitchFamily="18" charset="0"/>
              </a:rPr>
              <a:t>biurat</a:t>
            </a:r>
            <a:r>
              <a:rPr lang="tr-TR" sz="1600" dirty="0">
                <a:latin typeface="Garamond" panose="02020404030301010803" pitchFamily="18" charset="0"/>
              </a:rPr>
              <a:t> kristallerinin bağ dokularda ve özellikle küçük eklemlerin, en çok ayak başparmağının </a:t>
            </a:r>
            <a:r>
              <a:rPr lang="tr-TR" sz="1600" dirty="0" err="1">
                <a:latin typeface="Garamond" panose="02020404030301010803" pitchFamily="18" charset="0"/>
              </a:rPr>
              <a:t>metatarso-falangeal</a:t>
            </a:r>
            <a:r>
              <a:rPr lang="tr-TR" sz="1600" dirty="0">
                <a:latin typeface="Garamond" panose="02020404030301010803" pitchFamily="18" charset="0"/>
              </a:rPr>
              <a:t> eklem çevresinde birikmesi olgusu.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Osteoma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Kemik doku tümörü.</a:t>
            </a:r>
          </a:p>
          <a:p>
            <a:endParaRPr lang="tr-TR" sz="1600" dirty="0">
              <a:latin typeface="Garamond" panose="02020404030301010803" pitchFamily="18" charset="0"/>
            </a:endParaRP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A9220158-7228-425B-B7D3-5EA92327E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091543"/>
            <a:ext cx="3535163" cy="2975429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7838158F-3F94-4434-9CF9-EF9A64046FF3}"/>
              </a:ext>
            </a:extLst>
          </p:cNvPr>
          <p:cNvSpPr txBox="1"/>
          <p:nvPr/>
        </p:nvSpPr>
        <p:spPr>
          <a:xfrm>
            <a:off x="838200" y="6082714"/>
            <a:ext cx="3367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40-Gut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88B9CC8E-2799-4E0F-A07F-E383AB1D0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7538" y="3091543"/>
            <a:ext cx="3969203" cy="2991171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xmlns="" id="{7C732132-744B-4231-84E4-4ED2194F26F2}"/>
              </a:ext>
            </a:extLst>
          </p:cNvPr>
          <p:cNvSpPr txBox="1"/>
          <p:nvPr/>
        </p:nvSpPr>
        <p:spPr>
          <a:xfrm>
            <a:off x="6437538" y="6082714"/>
            <a:ext cx="39043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40-Juvienile </a:t>
            </a:r>
            <a:r>
              <a:rPr lang="tr-TR" sz="1200" dirty="0" err="1">
                <a:latin typeface="Garamond" panose="02020404030301010803" pitchFamily="18" charset="0"/>
              </a:rPr>
              <a:t>Kyphosis</a:t>
            </a:r>
            <a:endParaRPr lang="tr-TR" sz="12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4110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95C7CC62-27F2-4562-968B-D8F63C988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Eklemler ile ilgi önemli terimler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14D44D3-6629-41C4-83B7-9AE37216A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Chondroma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Kondroma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Kemiğin, kıkırdak hücrelerinden oluşan iyicil tümör.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Osteogenic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Sarcoma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Osteojenik</a:t>
            </a:r>
            <a:r>
              <a:rPr lang="tr-TR" sz="1600" b="1" dirty="0">
                <a:latin typeface="Garamond" panose="02020404030301010803" pitchFamily="18" charset="0"/>
              </a:rPr>
              <a:t> Sarkoma : </a:t>
            </a:r>
            <a:r>
              <a:rPr lang="tr-TR" sz="1600" dirty="0">
                <a:latin typeface="Garamond" panose="02020404030301010803" pitchFamily="18" charset="0"/>
              </a:rPr>
              <a:t>Kemik hücrelerinden köken alan kötücül kemik tümörü. En yaygın görülenidir.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Congentinal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Torticollis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Konjential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Tortikolis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 err="1">
                <a:latin typeface="Garamond" panose="02020404030301010803" pitchFamily="18" charset="0"/>
              </a:rPr>
              <a:t>Sternokleidomastoid</a:t>
            </a:r>
            <a:r>
              <a:rPr lang="tr-TR" sz="1600" dirty="0">
                <a:latin typeface="Garamond" panose="02020404030301010803" pitchFamily="18" charset="0"/>
              </a:rPr>
              <a:t> kasında doğum travmasına başlı olarak </a:t>
            </a:r>
            <a:r>
              <a:rPr lang="tr-TR" sz="1600" dirty="0" err="1">
                <a:latin typeface="Garamond" panose="02020404030301010803" pitchFamily="18" charset="0"/>
              </a:rPr>
              <a:t>hematom</a:t>
            </a:r>
            <a:r>
              <a:rPr lang="tr-TR" sz="1600" dirty="0">
                <a:latin typeface="Garamond" panose="02020404030301010803" pitchFamily="18" charset="0"/>
              </a:rPr>
              <a:t> sonra da </a:t>
            </a:r>
            <a:r>
              <a:rPr lang="tr-TR" sz="1600" dirty="0" err="1">
                <a:latin typeface="Garamond" panose="02020404030301010803" pitchFamily="18" charset="0"/>
              </a:rPr>
              <a:t>fibrozis</a:t>
            </a:r>
            <a:r>
              <a:rPr lang="tr-TR" sz="1600" dirty="0">
                <a:latin typeface="Garamond" panose="02020404030301010803" pitchFamily="18" charset="0"/>
              </a:rPr>
              <a:t> oluşumunun sorumlu olduğu olgu. </a:t>
            </a:r>
          </a:p>
          <a:p>
            <a:r>
              <a:rPr lang="tr-TR" sz="1600" dirty="0">
                <a:latin typeface="Garamond" panose="02020404030301010803" pitchFamily="18" charset="0"/>
              </a:rPr>
              <a:t>Büyüme evresinde kas kısa kalır, baş bir tarafa doğru yatar ve yüzde asimetri ortaya çıkar.</a:t>
            </a:r>
          </a:p>
          <a:p>
            <a:r>
              <a:rPr lang="tr-TR" sz="1600" b="1" dirty="0">
                <a:latin typeface="Garamond" panose="02020404030301010803" pitchFamily="18" charset="0"/>
              </a:rPr>
              <a:t>Doğuştan (</a:t>
            </a:r>
            <a:r>
              <a:rPr lang="tr-TR" sz="1600" b="1" dirty="0" err="1">
                <a:latin typeface="Garamond" panose="02020404030301010803" pitchFamily="18" charset="0"/>
              </a:rPr>
              <a:t>Konjentinal</a:t>
            </a:r>
            <a:r>
              <a:rPr lang="tr-TR" sz="1600" b="1" dirty="0">
                <a:latin typeface="Garamond" panose="02020404030301010803" pitchFamily="18" charset="0"/>
              </a:rPr>
              <a:t>) Kalça Çıkığı : </a:t>
            </a:r>
            <a:r>
              <a:rPr lang="tr-TR" sz="1600" dirty="0" err="1">
                <a:latin typeface="Garamond" panose="02020404030301010803" pitchFamily="18" charset="0"/>
              </a:rPr>
              <a:t>Femur</a:t>
            </a:r>
            <a:r>
              <a:rPr lang="tr-TR" sz="1600" dirty="0">
                <a:latin typeface="Garamond" panose="02020404030301010803" pitchFamily="18" charset="0"/>
              </a:rPr>
              <a:t> başının </a:t>
            </a:r>
            <a:r>
              <a:rPr lang="tr-TR" sz="1600" dirty="0" err="1">
                <a:latin typeface="Garamond" panose="02020404030301010803" pitchFamily="18" charset="0"/>
              </a:rPr>
              <a:t>asetabulum</a:t>
            </a:r>
            <a:r>
              <a:rPr lang="tr-TR" sz="1600" dirty="0">
                <a:latin typeface="Garamond" panose="02020404030301010803" pitchFamily="18" charset="0"/>
              </a:rPr>
              <a:t> dışına doğumsal olarak çıkmış olması olgusu.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E82F4CF1-150F-4288-B6C2-871659115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429000"/>
            <a:ext cx="3670360" cy="2498498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8E83FB4D-E7E7-41F0-B20B-7B9D8D02C4B9}"/>
              </a:ext>
            </a:extLst>
          </p:cNvPr>
          <p:cNvSpPr txBox="1"/>
          <p:nvPr/>
        </p:nvSpPr>
        <p:spPr>
          <a:xfrm>
            <a:off x="838200" y="5986529"/>
            <a:ext cx="36176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42-Osteogenic </a:t>
            </a:r>
            <a:r>
              <a:rPr lang="tr-TR" sz="1200" dirty="0" err="1">
                <a:latin typeface="Garamond" panose="02020404030301010803" pitchFamily="18" charset="0"/>
              </a:rPr>
              <a:t>Sarcoma</a:t>
            </a:r>
            <a:endParaRPr lang="tr-TR" sz="1200" dirty="0">
              <a:latin typeface="Garamond" panose="02020404030301010803" pitchFamily="18" charset="0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4BDE3196-EE44-41C2-BB30-EC0B258359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2832" y="3429000"/>
            <a:ext cx="4326987" cy="2603727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xmlns="" id="{EAA7AF9F-F4AB-435E-AD50-A6B3BF6ECA2C}"/>
              </a:ext>
            </a:extLst>
          </p:cNvPr>
          <p:cNvSpPr txBox="1"/>
          <p:nvPr/>
        </p:nvSpPr>
        <p:spPr>
          <a:xfrm>
            <a:off x="6512832" y="6032727"/>
            <a:ext cx="41801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43-Congentinal </a:t>
            </a:r>
            <a:r>
              <a:rPr lang="tr-TR" sz="1200" dirty="0" err="1">
                <a:latin typeface="Garamond" panose="02020404030301010803" pitchFamily="18" charset="0"/>
              </a:rPr>
              <a:t>Torticollis</a:t>
            </a:r>
            <a:endParaRPr lang="tr-TR" sz="12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180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549814EE-2279-4244-8669-2A8A42463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Semptom Terimler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DBC2E377-AE54-455A-B94E-886D1111D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>
                <a:latin typeface="Garamond" panose="02020404030301010803" pitchFamily="18" charset="0"/>
              </a:rPr>
              <a:t>Kas </a:t>
            </a:r>
            <a:r>
              <a:rPr lang="tr-TR" sz="1600" b="1" dirty="0" err="1">
                <a:latin typeface="Garamond" panose="02020404030301010803" pitchFamily="18" charset="0"/>
              </a:rPr>
              <a:t>atrofisi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b="1" dirty="0">
                <a:latin typeface="Garamond" panose="02020404030301010803" pitchFamily="18" charset="0"/>
              </a:rPr>
              <a:t>:</a:t>
            </a:r>
            <a:r>
              <a:rPr lang="tr-TR" sz="1600" dirty="0">
                <a:latin typeface="Garamond" panose="02020404030301010803" pitchFamily="18" charset="0"/>
              </a:rPr>
              <a:t> Kas kitlesinin küçülmesi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Crepitation</a:t>
            </a:r>
            <a:r>
              <a:rPr lang="tr-TR" sz="1600" dirty="0">
                <a:latin typeface="Garamond" panose="02020404030301010803" pitchFamily="18" charset="0"/>
              </a:rPr>
              <a:t> – </a:t>
            </a:r>
            <a:r>
              <a:rPr lang="tr-TR" sz="1600" dirty="0" err="1">
                <a:latin typeface="Garamond" panose="02020404030301010803" pitchFamily="18" charset="0"/>
              </a:rPr>
              <a:t>Krepitasyon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b="1" dirty="0">
                <a:latin typeface="Garamond" panose="02020404030301010803" pitchFamily="18" charset="0"/>
              </a:rPr>
              <a:t>:</a:t>
            </a:r>
            <a:r>
              <a:rPr lang="tr-TR" sz="1600" dirty="0">
                <a:latin typeface="Garamond" panose="02020404030301010803" pitchFamily="18" charset="0"/>
              </a:rPr>
              <a:t> Kırık kemiğin uçlarının birbirine sürtünmesinden çıkan ses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Fracture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Fraktür</a:t>
            </a:r>
            <a:r>
              <a:rPr lang="tr-TR" sz="1600" b="1" dirty="0">
                <a:latin typeface="Garamond" panose="02020404030301010803" pitchFamily="18" charset="0"/>
              </a:rPr>
              <a:t> :</a:t>
            </a:r>
            <a:r>
              <a:rPr lang="tr-TR" sz="1600" dirty="0">
                <a:latin typeface="Garamond" panose="02020404030301010803" pitchFamily="18" charset="0"/>
              </a:rPr>
              <a:t> Kırık. Bir kemiğin kırılarak bütünlüğünün bozulması olgusu.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Retracture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Retraktür</a:t>
            </a:r>
            <a:r>
              <a:rPr lang="tr-TR" sz="1600" b="1" dirty="0">
                <a:latin typeface="Garamond" panose="02020404030301010803" pitchFamily="18" charset="0"/>
              </a:rPr>
              <a:t> :</a:t>
            </a:r>
            <a:r>
              <a:rPr lang="tr-TR" sz="1600" dirty="0">
                <a:latin typeface="Garamond" panose="02020404030301010803" pitchFamily="18" charset="0"/>
              </a:rPr>
              <a:t> Eski bir kırıktan sonra kaynayan kemiğin yeniden kırılması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Dislocation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Dislokasyon</a:t>
            </a:r>
            <a:r>
              <a:rPr lang="tr-TR" sz="1600" b="1" dirty="0">
                <a:latin typeface="Garamond" panose="02020404030301010803" pitchFamily="18" charset="0"/>
              </a:rPr>
              <a:t> :</a:t>
            </a:r>
            <a:r>
              <a:rPr lang="tr-TR" sz="1600" dirty="0">
                <a:latin typeface="Garamond" panose="02020404030301010803" pitchFamily="18" charset="0"/>
              </a:rPr>
              <a:t> Çıkık. Ekleme katılan kemiklerdeki eklem yüzeylerinin konumlarının değişmesi.</a:t>
            </a:r>
          </a:p>
          <a:p>
            <a:endParaRPr lang="tr-TR" sz="16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F62C1F3E-4691-4419-81D0-8964B36280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100" y="3201194"/>
            <a:ext cx="4178300" cy="2403475"/>
          </a:xfrm>
          <a:prstGeom prst="rect">
            <a:avLst/>
          </a:prstGeom>
        </p:spPr>
      </p:pic>
      <p:pic>
        <p:nvPicPr>
          <p:cNvPr id="5" name="Picture 2" descr="Ã§Ä±kÄ±k ile ilgili gÃ¶rsel sonucu">
            <a:extLst>
              <a:ext uri="{FF2B5EF4-FFF2-40B4-BE49-F238E27FC236}">
                <a16:creationId xmlns:a16="http://schemas.microsoft.com/office/drawing/2014/main" xmlns="" id="{081E2ACF-ECF4-4CA5-B3D7-9C9FF965D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12" y="3201194"/>
            <a:ext cx="5133975" cy="240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DCDBA8F5-9482-4A3C-8125-9D3874C4FF54}"/>
              </a:ext>
            </a:extLst>
          </p:cNvPr>
          <p:cNvSpPr txBox="1"/>
          <p:nvPr/>
        </p:nvSpPr>
        <p:spPr>
          <a:xfrm>
            <a:off x="1054100" y="5791201"/>
            <a:ext cx="4178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2-Fraktür ve çeşitleri.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xmlns="" id="{52D442F6-B36C-4955-A998-CF02D88F9DB4}"/>
              </a:ext>
            </a:extLst>
          </p:cNvPr>
          <p:cNvSpPr txBox="1"/>
          <p:nvPr/>
        </p:nvSpPr>
        <p:spPr>
          <a:xfrm>
            <a:off x="6096000" y="5791200"/>
            <a:ext cx="4178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3-Dislokasyon/Çıkık.</a:t>
            </a:r>
          </a:p>
        </p:txBody>
      </p:sp>
    </p:spTree>
    <p:extLst>
      <p:ext uri="{BB962C8B-B14F-4D97-AF65-F5344CB8AC3E}">
        <p14:creationId xmlns:p14="http://schemas.microsoft.com/office/powerpoint/2010/main" val="33822046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94EF864-301F-48BF-966E-0C85612B8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Eklemler ile ilgi önemli terimler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A56F920F-6EAC-41CA-A85E-57AD7280A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Cervial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Strain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Servikal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Strain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Boyunda zorlanma sonucu oluşan incinme. 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Osteosclerosis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Osteosklerozis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Yerel kemik kalınlaşması.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Osteoporosis</a:t>
            </a:r>
            <a:r>
              <a:rPr lang="tr-TR" sz="1600" b="1" dirty="0">
                <a:latin typeface="Garamond" panose="02020404030301010803" pitchFamily="18" charset="0"/>
              </a:rPr>
              <a:t> - Osteoporoz :</a:t>
            </a:r>
            <a:r>
              <a:rPr lang="tr-TR" sz="1600" dirty="0">
                <a:latin typeface="Garamond" panose="02020404030301010803" pitchFamily="18" charset="0"/>
              </a:rPr>
              <a:t> Kemik dokusunda </a:t>
            </a:r>
            <a:r>
              <a:rPr lang="tr-TR" sz="1600" dirty="0" err="1">
                <a:latin typeface="Garamond" panose="02020404030301010803" pitchFamily="18" charset="0"/>
              </a:rPr>
              <a:t>atrofi</a:t>
            </a:r>
            <a:r>
              <a:rPr lang="tr-TR" sz="1600" dirty="0">
                <a:latin typeface="Garamond" panose="02020404030301010803" pitchFamily="18" charset="0"/>
              </a:rPr>
              <a:t> gelişmesi ile belirgin durum.</a:t>
            </a:r>
          </a:p>
          <a:p>
            <a:r>
              <a:rPr lang="tr-TR" sz="1600" b="1" dirty="0">
                <a:latin typeface="Garamond" panose="02020404030301010803" pitchFamily="18" charset="0"/>
              </a:rPr>
              <a:t>Pes </a:t>
            </a:r>
            <a:r>
              <a:rPr lang="tr-TR" sz="1600" b="1" dirty="0" err="1">
                <a:latin typeface="Garamond" panose="02020404030301010803" pitchFamily="18" charset="0"/>
              </a:rPr>
              <a:t>Planus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Doğumsal kökenli düz tabanlık.</a:t>
            </a:r>
          </a:p>
          <a:p>
            <a:r>
              <a:rPr lang="tr-TR" sz="1600" b="1" dirty="0">
                <a:latin typeface="Garamond" panose="02020404030301010803" pitchFamily="18" charset="0"/>
              </a:rPr>
              <a:t>Pes </a:t>
            </a:r>
            <a:r>
              <a:rPr lang="tr-TR" sz="1600" b="1" dirty="0" err="1">
                <a:latin typeface="Garamond" panose="02020404030301010803" pitchFamily="18" charset="0"/>
              </a:rPr>
              <a:t>Valgus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Dışa bükük ayak.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8CEA4E34-50A0-4457-AA6C-204ADA261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194731"/>
            <a:ext cx="4038600" cy="2656642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BD75D9C2-72B6-4CBC-A1D7-205CEC990CE2}"/>
              </a:ext>
            </a:extLst>
          </p:cNvPr>
          <p:cNvSpPr txBox="1"/>
          <p:nvPr/>
        </p:nvSpPr>
        <p:spPr>
          <a:xfrm>
            <a:off x="838200" y="5884929"/>
            <a:ext cx="4038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44-Osteosclerosis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629BEC6A-1F8E-4BEA-BAF5-EA59E8EEB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387" y="3184373"/>
            <a:ext cx="4642871" cy="2667000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xmlns="" id="{CCDE92AE-5887-4C6B-A346-6F050106121E}"/>
              </a:ext>
            </a:extLst>
          </p:cNvPr>
          <p:cNvSpPr txBox="1"/>
          <p:nvPr/>
        </p:nvSpPr>
        <p:spPr>
          <a:xfrm>
            <a:off x="6286387" y="5851373"/>
            <a:ext cx="467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45-Pes </a:t>
            </a:r>
            <a:r>
              <a:rPr lang="tr-TR" sz="1200" dirty="0" err="1">
                <a:latin typeface="Garamond" panose="02020404030301010803" pitchFamily="18" charset="0"/>
              </a:rPr>
              <a:t>Planus</a:t>
            </a:r>
            <a:endParaRPr lang="tr-TR" sz="12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7770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E3D04AD-1349-48E5-AB86-9E73435E6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Eklemler ile ilgi önemli terimler SOR.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01C7444-3221-419C-AF5C-EBF67CF73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Hallux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Valgus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Bunion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Halluks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Valgus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Bunyon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Ayak baş parmağının diğer parmaklara yanaşmak üzere dışarıya bükük oluşu. Dışa çarpık ayak baş parmağı.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Claudication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Klodikasyon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Topallık, topallama.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Achondroplasia</a:t>
            </a:r>
            <a:r>
              <a:rPr lang="tr-TR" sz="1600" b="1" dirty="0">
                <a:latin typeface="Garamond" panose="02020404030301010803" pitchFamily="18" charset="0"/>
              </a:rPr>
              <a:t> - </a:t>
            </a:r>
            <a:r>
              <a:rPr lang="tr-TR" sz="1600" b="1" dirty="0" err="1">
                <a:latin typeface="Garamond" panose="02020404030301010803" pitchFamily="18" charset="0"/>
              </a:rPr>
              <a:t>Akondroplazi</a:t>
            </a:r>
            <a:r>
              <a:rPr lang="tr-TR" sz="1600" b="1" dirty="0">
                <a:latin typeface="Garamond" panose="02020404030301010803" pitchFamily="18" charset="0"/>
              </a:rPr>
              <a:t> :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Ekstremitelerin</a:t>
            </a:r>
            <a:r>
              <a:rPr lang="tr-TR" sz="1600" dirty="0">
                <a:latin typeface="Garamond" panose="02020404030301010803" pitchFamily="18" charset="0"/>
              </a:rPr>
              <a:t> kısalığı sonucu cücelik.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Claudication</a:t>
            </a:r>
            <a:r>
              <a:rPr lang="tr-TR" sz="1600" b="1" dirty="0">
                <a:latin typeface="Garamond" panose="02020404030301010803" pitchFamily="18" charset="0"/>
              </a:rPr>
              <a:t> (L) (</a:t>
            </a:r>
            <a:r>
              <a:rPr lang="tr-TR" sz="1600" b="1" dirty="0" err="1">
                <a:latin typeface="Garamond" panose="02020404030301010803" pitchFamily="18" charset="0"/>
              </a:rPr>
              <a:t>Klodikasyon</a:t>
            </a:r>
            <a:r>
              <a:rPr lang="tr-TR" sz="1600" b="1" dirty="0">
                <a:latin typeface="Garamond" panose="02020404030301010803" pitchFamily="18" charset="0"/>
              </a:rPr>
              <a:t>): </a:t>
            </a:r>
            <a:r>
              <a:rPr lang="tr-TR" sz="1600" dirty="0">
                <a:latin typeface="Garamond" panose="02020404030301010803" pitchFamily="18" charset="0"/>
              </a:rPr>
              <a:t>Topallık, topallama.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BE740BC8-7849-49C3-A014-9BDF20EAC3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3429000"/>
            <a:ext cx="4180113" cy="2594429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DD3BCC25-1ED6-40D9-A307-AB992FC9B155}"/>
              </a:ext>
            </a:extLst>
          </p:cNvPr>
          <p:cNvSpPr txBox="1"/>
          <p:nvPr/>
        </p:nvSpPr>
        <p:spPr>
          <a:xfrm>
            <a:off x="838200" y="6095999"/>
            <a:ext cx="28012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46-Hallux </a:t>
            </a:r>
            <a:r>
              <a:rPr lang="tr-TR" sz="1200" dirty="0" err="1">
                <a:latin typeface="Garamond" panose="02020404030301010803" pitchFamily="18" charset="0"/>
              </a:rPr>
              <a:t>Valgus</a:t>
            </a:r>
            <a:r>
              <a:rPr lang="tr-TR" sz="1200" dirty="0">
                <a:latin typeface="Garamond" panose="02020404030301010803" pitchFamily="18" charset="0"/>
              </a:rPr>
              <a:t> </a:t>
            </a:r>
            <a:r>
              <a:rPr lang="tr-TR" sz="1200" dirty="0" err="1">
                <a:latin typeface="Garamond" panose="02020404030301010803" pitchFamily="18" charset="0"/>
              </a:rPr>
              <a:t>Bunion</a:t>
            </a:r>
            <a:endParaRPr lang="tr-TR" sz="1200" dirty="0">
              <a:latin typeface="Garamond" panose="02020404030301010803" pitchFamily="18" charset="0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67BC39E7-4BF4-433C-87D6-A30DE6472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294744"/>
            <a:ext cx="4180114" cy="2728686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xmlns="" id="{B0F91CB7-CA88-48BC-B378-C21D1C031B90}"/>
              </a:ext>
            </a:extLst>
          </p:cNvPr>
          <p:cNvSpPr txBox="1"/>
          <p:nvPr/>
        </p:nvSpPr>
        <p:spPr>
          <a:xfrm>
            <a:off x="6096000" y="6095998"/>
            <a:ext cx="3222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47-Achondroplasia</a:t>
            </a:r>
          </a:p>
        </p:txBody>
      </p:sp>
    </p:spTree>
    <p:extLst>
      <p:ext uri="{BB962C8B-B14F-4D97-AF65-F5344CB8AC3E}">
        <p14:creationId xmlns:p14="http://schemas.microsoft.com/office/powerpoint/2010/main" val="26709347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4B95EFC7-0132-4ADE-B8D0-6D52402AF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TANISAL TERİMLER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>
              <a:latin typeface="Garamond" panose="02020404030301010803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AB96034E-13B5-4AA4-A371-77B7AED72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Ankylosis</a:t>
            </a:r>
            <a:r>
              <a:rPr lang="tr-TR" sz="1600" b="1" dirty="0">
                <a:latin typeface="Garamond" panose="02020404030301010803" pitchFamily="18" charset="0"/>
              </a:rPr>
              <a:t>-Ankiloz:</a:t>
            </a:r>
            <a:r>
              <a:rPr lang="tr-TR" sz="1600" dirty="0">
                <a:latin typeface="Garamond" panose="02020404030301010803" pitchFamily="18" charset="0"/>
              </a:rPr>
              <a:t> Eklemin bükülmemesi.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Arthtritis-Artrit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Eklemin iltihabı.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Artropathy-Arthropati</a:t>
            </a:r>
            <a:r>
              <a:rPr lang="tr-TR" sz="1600" b="1" dirty="0">
                <a:latin typeface="Garamond" panose="02020404030301010803" pitchFamily="18" charset="0"/>
              </a:rPr>
              <a:t>:</a:t>
            </a:r>
            <a:r>
              <a:rPr lang="tr-TR" sz="1600" dirty="0">
                <a:latin typeface="Garamond" panose="02020404030301010803" pitchFamily="18" charset="0"/>
              </a:rPr>
              <a:t> Eklemin herhangi bir hastalığı.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Bunion-Bünyon</a:t>
            </a:r>
            <a:r>
              <a:rPr lang="tr-TR" sz="1600" b="1" dirty="0">
                <a:latin typeface="Garamond" panose="02020404030301010803" pitchFamily="18" charset="0"/>
              </a:rPr>
              <a:t>:</a:t>
            </a:r>
            <a:r>
              <a:rPr lang="tr-TR" sz="1600" dirty="0">
                <a:latin typeface="Garamond" panose="02020404030301010803" pitchFamily="18" charset="0"/>
              </a:rPr>
              <a:t> Ayak başparmağındaki bursun iltihabı ve şişmesi.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Bursitis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Bursun iltihabı.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7C16F54E-5F53-4393-99A3-D4BFF9BA4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290094"/>
            <a:ext cx="4909457" cy="2472077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49A67627-27E4-48C2-B785-88B33FB2FB6B}"/>
              </a:ext>
            </a:extLst>
          </p:cNvPr>
          <p:cNvSpPr txBox="1"/>
          <p:nvPr/>
        </p:nvSpPr>
        <p:spPr>
          <a:xfrm>
            <a:off x="838200" y="5826871"/>
            <a:ext cx="5399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48-Ankiloz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0073B94B-4231-493D-B9C2-5F17BEFEF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1680" y="3290094"/>
            <a:ext cx="3638097" cy="2477141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xmlns="" id="{10467E7B-3C86-45EF-8928-21C0C4C1069B}"/>
              </a:ext>
            </a:extLst>
          </p:cNvPr>
          <p:cNvSpPr txBox="1"/>
          <p:nvPr/>
        </p:nvSpPr>
        <p:spPr>
          <a:xfrm>
            <a:off x="6731680" y="5762171"/>
            <a:ext cx="3526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49-Bunion</a:t>
            </a:r>
          </a:p>
        </p:txBody>
      </p:sp>
    </p:spTree>
    <p:extLst>
      <p:ext uri="{BB962C8B-B14F-4D97-AF65-F5344CB8AC3E}">
        <p14:creationId xmlns:p14="http://schemas.microsoft.com/office/powerpoint/2010/main" val="20603491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87F541E5-7F33-47EB-97D4-A7B8607FF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TANISAL TERİMLER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90497D1-909C-482F-8FF8-FD283F699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Carpoptosis-Karpootoz</a:t>
            </a:r>
            <a:r>
              <a:rPr lang="tr-TR" sz="1600" b="1" dirty="0">
                <a:latin typeface="Garamond" panose="02020404030301010803" pitchFamily="18" charset="0"/>
              </a:rPr>
              <a:t>:</a:t>
            </a:r>
            <a:r>
              <a:rPr lang="tr-TR" sz="1600" dirty="0">
                <a:latin typeface="Garamond" panose="02020404030301010803" pitchFamily="18" charset="0"/>
              </a:rPr>
              <a:t> El bileğinin düşmesi, önkoldaki </a:t>
            </a:r>
            <a:r>
              <a:rPr lang="tr-TR" sz="1600" dirty="0" err="1">
                <a:latin typeface="Garamond" panose="02020404030301010803" pitchFamily="18" charset="0"/>
              </a:rPr>
              <a:t>ekstansörlerinfelci</a:t>
            </a:r>
            <a:r>
              <a:rPr lang="tr-TR" sz="1600" dirty="0">
                <a:latin typeface="Garamond" panose="02020404030301010803" pitchFamily="18" charset="0"/>
              </a:rPr>
              <a:t> sebebiyle </a:t>
            </a:r>
            <a:r>
              <a:rPr lang="tr-TR" sz="1600" dirty="0" err="1">
                <a:latin typeface="Garamond" panose="02020404030301010803" pitchFamily="18" charset="0"/>
              </a:rPr>
              <a:t>fleksiyon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deformitesi</a:t>
            </a:r>
            <a:r>
              <a:rPr lang="tr-TR" sz="1600" dirty="0">
                <a:latin typeface="Garamond" panose="02020404030301010803" pitchFamily="18" charset="0"/>
              </a:rPr>
              <a:t>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Cervical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Costae-Servikal</a:t>
            </a:r>
            <a:r>
              <a:rPr lang="tr-TR" sz="1600" b="1" dirty="0">
                <a:latin typeface="Garamond" panose="02020404030301010803" pitchFamily="18" charset="0"/>
              </a:rPr>
              <a:t> Kosta: </a:t>
            </a:r>
            <a:r>
              <a:rPr lang="tr-TR" sz="1600" dirty="0" err="1">
                <a:latin typeface="Garamond" panose="02020404030301010803" pitchFamily="18" charset="0"/>
              </a:rPr>
              <a:t>Servikal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vertebraya</a:t>
            </a:r>
            <a:r>
              <a:rPr lang="tr-TR" sz="1600" dirty="0">
                <a:latin typeface="Garamond" panose="02020404030301010803" pitchFamily="18" charset="0"/>
              </a:rPr>
              <a:t> tutunan fazla kaburga kemiği.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Chondritis-Kondrit</a:t>
            </a:r>
            <a:r>
              <a:rPr lang="tr-TR" sz="1600" b="1" dirty="0">
                <a:latin typeface="Garamond" panose="02020404030301010803" pitchFamily="18" charset="0"/>
              </a:rPr>
              <a:t>:</a:t>
            </a:r>
            <a:r>
              <a:rPr lang="tr-TR" sz="1600" dirty="0">
                <a:latin typeface="Garamond" panose="02020404030301010803" pitchFamily="18" charset="0"/>
              </a:rPr>
              <a:t> Kıkırdak iltihabı.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Chondroma-Kondrom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Kıkırdak dokusundan oluşan selim ur.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Chondrosarcomo-Kondrosarkom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Kıkırdak dokusundan oluşan habis ur.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421A6848-A87D-4631-AF4C-88CAB8EC8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914" y="2995386"/>
            <a:ext cx="3080657" cy="3080657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2184888A-0B6A-47D3-969D-4570C639B13D}"/>
              </a:ext>
            </a:extLst>
          </p:cNvPr>
          <p:cNvSpPr txBox="1"/>
          <p:nvPr/>
        </p:nvSpPr>
        <p:spPr>
          <a:xfrm>
            <a:off x="1055914" y="6110514"/>
            <a:ext cx="3603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50-Chondorosarcomo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5FD85097-B43D-4637-8669-55051C10BD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995386"/>
            <a:ext cx="4881784" cy="3007179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xmlns="" id="{C9A3C0A9-CC86-4330-B925-00DD7CA3367C}"/>
              </a:ext>
            </a:extLst>
          </p:cNvPr>
          <p:cNvSpPr txBox="1"/>
          <p:nvPr/>
        </p:nvSpPr>
        <p:spPr>
          <a:xfrm>
            <a:off x="6096000" y="6110513"/>
            <a:ext cx="44123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51-Carpoptosis</a:t>
            </a:r>
          </a:p>
        </p:txBody>
      </p:sp>
    </p:spTree>
    <p:extLst>
      <p:ext uri="{BB962C8B-B14F-4D97-AF65-F5344CB8AC3E}">
        <p14:creationId xmlns:p14="http://schemas.microsoft.com/office/powerpoint/2010/main" val="27435112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86B98F9-774C-4AE8-B484-577372D3A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TANISAL TERİMLER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40FBA6C-CCFF-4305-802C-4BAF9B3430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Claudication-Klodikasyon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Topallık.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Contracture-Kontraktür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Felç veya spazm dolayısıyla kasın kasılıp kalması.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Coxa</a:t>
            </a:r>
            <a:r>
              <a:rPr lang="tr-TR" sz="1600" b="1" dirty="0">
                <a:latin typeface="Garamond" panose="02020404030301010803" pitchFamily="18" charset="0"/>
              </a:rPr>
              <a:t>-Koksa: </a:t>
            </a:r>
            <a:r>
              <a:rPr lang="tr-TR" sz="1600" dirty="0">
                <a:latin typeface="Garamond" panose="02020404030301010803" pitchFamily="18" charset="0"/>
              </a:rPr>
              <a:t>Kalça.</a:t>
            </a:r>
          </a:p>
          <a:p>
            <a:r>
              <a:rPr lang="tr-TR" sz="1600" b="1" dirty="0">
                <a:latin typeface="Garamond" panose="02020404030301010803" pitchFamily="18" charset="0"/>
              </a:rPr>
              <a:t>A. </a:t>
            </a:r>
            <a:r>
              <a:rPr lang="tr-TR" sz="1600" b="1" dirty="0" err="1">
                <a:latin typeface="Garamond" panose="02020404030301010803" pitchFamily="18" charset="0"/>
              </a:rPr>
              <a:t>Coxa</a:t>
            </a:r>
            <a:r>
              <a:rPr lang="tr-TR" sz="1600" b="1" dirty="0">
                <a:latin typeface="Garamond" panose="02020404030301010803" pitchFamily="18" charset="0"/>
              </a:rPr>
              <a:t> Plana-Koksa Plana: </a:t>
            </a:r>
            <a:r>
              <a:rPr lang="tr-TR" sz="1600" dirty="0" err="1">
                <a:latin typeface="Garamond" panose="02020404030301010803" pitchFamily="18" charset="0"/>
              </a:rPr>
              <a:t>Femur</a:t>
            </a:r>
            <a:r>
              <a:rPr lang="tr-TR" sz="1600" dirty="0">
                <a:latin typeface="Garamond" panose="02020404030301010803" pitchFamily="18" charset="0"/>
              </a:rPr>
              <a:t> başının düzleşmesi.</a:t>
            </a:r>
          </a:p>
          <a:p>
            <a:r>
              <a:rPr lang="tr-TR" sz="1600" b="1" dirty="0">
                <a:latin typeface="Garamond" panose="02020404030301010803" pitchFamily="18" charset="0"/>
              </a:rPr>
              <a:t>B. </a:t>
            </a:r>
            <a:r>
              <a:rPr lang="tr-TR" sz="1600" b="1" dirty="0" err="1">
                <a:latin typeface="Garamond" panose="02020404030301010803" pitchFamily="18" charset="0"/>
              </a:rPr>
              <a:t>Coxa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Valga</a:t>
            </a:r>
            <a:r>
              <a:rPr lang="tr-TR" sz="1600" b="1" dirty="0">
                <a:latin typeface="Garamond" panose="02020404030301010803" pitchFamily="18" charset="0"/>
              </a:rPr>
              <a:t>-Koksa </a:t>
            </a:r>
            <a:r>
              <a:rPr lang="tr-TR" sz="1600" b="1" dirty="0" err="1">
                <a:latin typeface="Garamond" panose="02020404030301010803" pitchFamily="18" charset="0"/>
              </a:rPr>
              <a:t>Valga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 err="1">
                <a:latin typeface="Garamond" panose="02020404030301010803" pitchFamily="18" charset="0"/>
              </a:rPr>
              <a:t>Femur</a:t>
            </a:r>
            <a:r>
              <a:rPr lang="tr-TR" sz="1600" dirty="0">
                <a:latin typeface="Garamond" panose="02020404030301010803" pitchFamily="18" charset="0"/>
              </a:rPr>
              <a:t> gövdesi ve boyun arasındaki açının küçülmesi.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9F59A751-2ADD-4F9F-825C-908F7E8D6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429000"/>
            <a:ext cx="3177997" cy="2175669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47402924-8FAD-40F0-955E-B7B5040C7DDA}"/>
              </a:ext>
            </a:extLst>
          </p:cNvPr>
          <p:cNvSpPr txBox="1"/>
          <p:nvPr/>
        </p:nvSpPr>
        <p:spPr>
          <a:xfrm>
            <a:off x="852083" y="5718629"/>
            <a:ext cx="31641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52-Contracture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EE76B641-43D0-48EF-B98E-0D889B727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9944" y="3214393"/>
            <a:ext cx="4978400" cy="2638213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xmlns="" id="{D8722262-9011-443C-8877-61D497294472}"/>
              </a:ext>
            </a:extLst>
          </p:cNvPr>
          <p:cNvSpPr txBox="1"/>
          <p:nvPr/>
        </p:nvSpPr>
        <p:spPr>
          <a:xfrm>
            <a:off x="5529944" y="5857128"/>
            <a:ext cx="36430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53-Coxa </a:t>
            </a:r>
            <a:r>
              <a:rPr lang="tr-TR" sz="1200" dirty="0" err="1">
                <a:latin typeface="Garamond" panose="02020404030301010803" pitchFamily="18" charset="0"/>
              </a:rPr>
              <a:t>Valga</a:t>
            </a:r>
            <a:endParaRPr lang="tr-TR" sz="12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6142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929B6B0-9563-4702-97E5-4CC2FE22A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TANISAL TERİMLER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C0E9B95A-6F72-4D5D-81C3-F8D012F67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Deformity-Deformite</a:t>
            </a:r>
            <a:r>
              <a:rPr lang="tr-TR" sz="1600" b="1" dirty="0">
                <a:latin typeface="Garamond" panose="02020404030301010803" pitchFamily="18" charset="0"/>
              </a:rPr>
              <a:t>:</a:t>
            </a:r>
            <a:r>
              <a:rPr lang="tr-TR" sz="1600" dirty="0">
                <a:latin typeface="Garamond" panose="02020404030301010803" pitchFamily="18" charset="0"/>
              </a:rPr>
              <a:t> Şekil bozukluğu.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Dislocation-Dislokasyon</a:t>
            </a:r>
            <a:r>
              <a:rPr lang="tr-TR" sz="1600" b="1" dirty="0">
                <a:latin typeface="Garamond" panose="02020404030301010803" pitchFamily="18" charset="0"/>
              </a:rPr>
              <a:t>:</a:t>
            </a:r>
            <a:r>
              <a:rPr lang="tr-TR" sz="1600" dirty="0">
                <a:latin typeface="Garamond" panose="02020404030301010803" pitchFamily="18" charset="0"/>
              </a:rPr>
              <a:t> Çıkık.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Disuse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Atrophy-Disyuz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Atrofi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 err="1">
                <a:latin typeface="Garamond" panose="02020404030301010803" pitchFamily="18" charset="0"/>
              </a:rPr>
              <a:t>Adelenin</a:t>
            </a:r>
            <a:r>
              <a:rPr lang="tr-TR" sz="1600" dirty="0">
                <a:latin typeface="Garamond" panose="02020404030301010803" pitchFamily="18" charset="0"/>
              </a:rPr>
              <a:t> egzersiz yapmama veya az kullanılma </a:t>
            </a:r>
            <a:r>
              <a:rPr lang="tr-TR" sz="1600" dirty="0" err="1">
                <a:latin typeface="Garamond" panose="02020404030301010803" pitchFamily="18" charset="0"/>
              </a:rPr>
              <a:t>sebeiyle</a:t>
            </a:r>
            <a:r>
              <a:rPr lang="tr-TR" sz="1600" dirty="0">
                <a:latin typeface="Garamond" panose="02020404030301010803" pitchFamily="18" charset="0"/>
              </a:rPr>
              <a:t> zayıflaması.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Epiphysiolysis-Epifizyoliz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 err="1">
                <a:latin typeface="Garamond" panose="02020404030301010803" pitchFamily="18" charset="0"/>
              </a:rPr>
              <a:t>Epifizin</a:t>
            </a:r>
            <a:r>
              <a:rPr lang="tr-TR" sz="1600" dirty="0">
                <a:latin typeface="Garamond" panose="02020404030301010803" pitchFamily="18" charset="0"/>
              </a:rPr>
              <a:t> kemikten ayrılması.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Epiphysitis-Epifizit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 err="1">
                <a:latin typeface="Garamond" panose="02020404030301010803" pitchFamily="18" charset="0"/>
              </a:rPr>
              <a:t>Epifizin</a:t>
            </a:r>
            <a:r>
              <a:rPr lang="tr-TR" sz="1600" dirty="0">
                <a:latin typeface="Garamond" panose="02020404030301010803" pitchFamily="18" charset="0"/>
              </a:rPr>
              <a:t> iltihabı.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41BBA91C-D0EF-44F2-9426-D09695FB5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161393"/>
            <a:ext cx="3530600" cy="28575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C14D786F-6D15-42E1-B10C-2D45974D54EF}"/>
              </a:ext>
            </a:extLst>
          </p:cNvPr>
          <p:cNvSpPr txBox="1"/>
          <p:nvPr/>
        </p:nvSpPr>
        <p:spPr>
          <a:xfrm>
            <a:off x="838200" y="6140771"/>
            <a:ext cx="31786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54-Facial </a:t>
            </a:r>
            <a:r>
              <a:rPr lang="tr-TR" sz="1200" dirty="0" err="1">
                <a:latin typeface="Garamond" panose="02020404030301010803" pitchFamily="18" charset="0"/>
              </a:rPr>
              <a:t>Deformity</a:t>
            </a:r>
            <a:endParaRPr lang="tr-TR" sz="1200" dirty="0">
              <a:latin typeface="Garamond" panose="02020404030301010803" pitchFamily="18" charset="0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69EA2146-CEC7-49D5-9757-60467B676B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161393"/>
            <a:ext cx="4278086" cy="2857500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xmlns="" id="{2B5F0D83-6FC3-41DC-B812-8CF5C24254B5}"/>
              </a:ext>
            </a:extLst>
          </p:cNvPr>
          <p:cNvSpPr txBox="1"/>
          <p:nvPr/>
        </p:nvSpPr>
        <p:spPr>
          <a:xfrm>
            <a:off x="6096000" y="6018893"/>
            <a:ext cx="4209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55-Dislocation</a:t>
            </a:r>
          </a:p>
        </p:txBody>
      </p:sp>
    </p:spTree>
    <p:extLst>
      <p:ext uri="{BB962C8B-B14F-4D97-AF65-F5344CB8AC3E}">
        <p14:creationId xmlns:p14="http://schemas.microsoft.com/office/powerpoint/2010/main" val="7554264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0C486F60-2880-4A89-94B4-85E4C8949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TANISAL TERİMLER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A41C1B9B-C84B-4189-A2BF-A7170C717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Epulis-Epulis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Diş etinde oluşan </a:t>
            </a:r>
            <a:r>
              <a:rPr lang="tr-TR" sz="1600" dirty="0" err="1">
                <a:latin typeface="Garamond" panose="02020404030301010803" pitchFamily="18" charset="0"/>
              </a:rPr>
              <a:t>fibröz</a:t>
            </a:r>
            <a:r>
              <a:rPr lang="tr-TR" sz="1600" dirty="0">
                <a:latin typeface="Garamond" panose="02020404030301010803" pitchFamily="18" charset="0"/>
              </a:rPr>
              <a:t> tümör.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Ewing's</a:t>
            </a:r>
            <a:r>
              <a:rPr lang="tr-TR" sz="1600" b="1" dirty="0">
                <a:latin typeface="Garamond" panose="02020404030301010803" pitchFamily="18" charset="0"/>
              </a:rPr>
              <a:t> Sarkoma-</a:t>
            </a:r>
            <a:r>
              <a:rPr lang="tr-TR" sz="1600" b="1" dirty="0" err="1">
                <a:latin typeface="Garamond" panose="02020404030301010803" pitchFamily="18" charset="0"/>
              </a:rPr>
              <a:t>Ewing</a:t>
            </a:r>
            <a:r>
              <a:rPr lang="tr-TR" sz="1600" b="1" dirty="0">
                <a:latin typeface="Garamond" panose="02020404030301010803" pitchFamily="18" charset="0"/>
              </a:rPr>
              <a:t> Sarkoma: </a:t>
            </a:r>
            <a:r>
              <a:rPr lang="tr-TR" sz="1600" dirty="0">
                <a:latin typeface="Garamond" panose="02020404030301010803" pitchFamily="18" charset="0"/>
              </a:rPr>
              <a:t>Uzun kemiklerin gövdesinde oluşan habis ur.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Exostosis-Ekzostoz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Kemik tümörü, </a:t>
            </a:r>
            <a:r>
              <a:rPr lang="tr-TR" sz="1600" dirty="0" err="1">
                <a:latin typeface="Garamond" panose="02020404030301010803" pitchFamily="18" charset="0"/>
              </a:rPr>
              <a:t>osteom</a:t>
            </a:r>
            <a:r>
              <a:rPr lang="tr-TR" sz="1600" dirty="0">
                <a:latin typeface="Garamond" panose="02020404030301010803" pitchFamily="18" charset="0"/>
              </a:rPr>
              <a:t>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Fascilitis</a:t>
            </a:r>
            <a:r>
              <a:rPr lang="tr-TR" sz="1600" b="1" dirty="0">
                <a:latin typeface="Garamond" panose="02020404030301010803" pitchFamily="18" charset="0"/>
              </a:rPr>
              <a:t>-Fasit: </a:t>
            </a:r>
            <a:r>
              <a:rPr lang="tr-TR" sz="1600" dirty="0" err="1">
                <a:latin typeface="Garamond" panose="02020404030301010803" pitchFamily="18" charset="0"/>
              </a:rPr>
              <a:t>Fasya</a:t>
            </a:r>
            <a:r>
              <a:rPr lang="tr-TR" sz="1600" dirty="0">
                <a:latin typeface="Garamond" panose="02020404030301010803" pitchFamily="18" charset="0"/>
              </a:rPr>
              <a:t> iltihabı.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Fibrositis-Fibrozit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 err="1">
                <a:latin typeface="Garamond" panose="02020404030301010803" pitchFamily="18" charset="0"/>
              </a:rPr>
              <a:t>Fibröz</a:t>
            </a:r>
            <a:r>
              <a:rPr lang="tr-TR" sz="1600" dirty="0">
                <a:latin typeface="Garamond" panose="02020404030301010803" pitchFamily="18" charset="0"/>
              </a:rPr>
              <a:t> (lif) dokunun iltihabı, </a:t>
            </a:r>
            <a:r>
              <a:rPr lang="tr-TR" sz="1600" dirty="0" err="1">
                <a:latin typeface="Garamond" panose="02020404030301010803" pitchFamily="18" charset="0"/>
              </a:rPr>
              <a:t>müsküler</a:t>
            </a:r>
            <a:r>
              <a:rPr lang="tr-TR" sz="1600" dirty="0">
                <a:latin typeface="Garamond" panose="02020404030301010803" pitchFamily="18" charset="0"/>
              </a:rPr>
              <a:t> romatizma.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D082FFC3-3406-432A-9ABB-D6DA4D1814DC}"/>
              </a:ext>
            </a:extLst>
          </p:cNvPr>
          <p:cNvSpPr txBox="1"/>
          <p:nvPr/>
        </p:nvSpPr>
        <p:spPr>
          <a:xfrm>
            <a:off x="838200" y="6073614"/>
            <a:ext cx="4270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56-Fibrositis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6BB81F7A-64E1-4E80-AEC1-E1F26E0F37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338" y="3289137"/>
            <a:ext cx="3840844" cy="2773943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xmlns="" id="{4482DD04-5F94-4E48-9EC3-F5B505E6A829}"/>
              </a:ext>
            </a:extLst>
          </p:cNvPr>
          <p:cNvSpPr txBox="1"/>
          <p:nvPr/>
        </p:nvSpPr>
        <p:spPr>
          <a:xfrm>
            <a:off x="6776338" y="6073614"/>
            <a:ext cx="4020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57-Epulis</a:t>
            </a: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xmlns="" id="{6DE3F16C-75B3-43FE-B1B0-2A932031E2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289138"/>
            <a:ext cx="4577464" cy="2773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1513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E58ACA63-354E-430A-B41B-46C434F34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TANISAL TERİMLER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0AF28F53-9150-47D3-AACA-351033F2F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Fracture-Fraktür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Kırık.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Giant</a:t>
            </a:r>
            <a:r>
              <a:rPr lang="tr-TR" sz="1600" b="1" dirty="0">
                <a:latin typeface="Garamond" panose="02020404030301010803" pitchFamily="18" charset="0"/>
              </a:rPr>
              <a:t> Cell </a:t>
            </a:r>
            <a:r>
              <a:rPr lang="tr-TR" sz="1600" b="1" dirty="0" err="1">
                <a:latin typeface="Garamond" panose="02020404030301010803" pitchFamily="18" charset="0"/>
              </a:rPr>
              <a:t>Tumor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Dev hücreli tümör.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Graphospasm-Grafospazm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Yazı yazmayı önleyen </a:t>
            </a:r>
            <a:r>
              <a:rPr lang="tr-TR" sz="1600" dirty="0" err="1">
                <a:latin typeface="Garamond" panose="02020404030301010803" pitchFamily="18" charset="0"/>
              </a:rPr>
              <a:t>adele</a:t>
            </a:r>
            <a:r>
              <a:rPr lang="tr-TR" sz="1600" dirty="0">
                <a:latin typeface="Garamond" panose="02020404030301010803" pitchFamily="18" charset="0"/>
              </a:rPr>
              <a:t> spazmı.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Hemarthrosis-Hemartroz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Eklem boşluğunda kan bulunması.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Herniation</a:t>
            </a:r>
            <a:r>
              <a:rPr lang="tr-TR" sz="1600" b="1" dirty="0">
                <a:latin typeface="Garamond" panose="02020404030301010803" pitchFamily="18" charset="0"/>
              </a:rPr>
              <a:t> of </a:t>
            </a:r>
            <a:r>
              <a:rPr lang="tr-TR" sz="1600" b="1" dirty="0" err="1">
                <a:latin typeface="Garamond" panose="02020404030301010803" pitchFamily="18" charset="0"/>
              </a:rPr>
              <a:t>Nucleus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Pulposus</a:t>
            </a:r>
            <a:r>
              <a:rPr lang="tr-TR" sz="1600" b="1" dirty="0">
                <a:latin typeface="Garamond" panose="02020404030301010803" pitchFamily="18" charset="0"/>
              </a:rPr>
              <a:t>-Bel Fıtığı: </a:t>
            </a:r>
            <a:r>
              <a:rPr lang="tr-TR" sz="1600" dirty="0" err="1">
                <a:latin typeface="Garamond" panose="02020404030301010803" pitchFamily="18" charset="0"/>
              </a:rPr>
              <a:t>Vertebralar</a:t>
            </a:r>
            <a:r>
              <a:rPr lang="tr-TR" sz="1600" dirty="0">
                <a:latin typeface="Garamond" panose="02020404030301010803" pitchFamily="18" charset="0"/>
              </a:rPr>
              <a:t> arasındaki diskin kayması.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02A24E9F-8AA2-48BE-90DE-B8DFC4DF8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470" y="3237298"/>
            <a:ext cx="3690257" cy="2895600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xmlns="" id="{CD588FEB-ADF4-4D28-8424-E38BB6A672D3}"/>
              </a:ext>
            </a:extLst>
          </p:cNvPr>
          <p:cNvSpPr txBox="1"/>
          <p:nvPr/>
        </p:nvSpPr>
        <p:spPr>
          <a:xfrm>
            <a:off x="415470" y="6301653"/>
            <a:ext cx="41801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58-Graphospasm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xmlns="" id="{BACFF94C-595D-4BF4-9CA1-BC2C381D4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9001" y="3237298"/>
            <a:ext cx="3991429" cy="2895600"/>
          </a:xfrm>
          <a:prstGeom prst="rect">
            <a:avLst/>
          </a:prstGeom>
        </p:spPr>
      </p:pic>
      <p:sp>
        <p:nvSpPr>
          <p:cNvPr id="11" name="Metin kutusu 10">
            <a:extLst>
              <a:ext uri="{FF2B5EF4-FFF2-40B4-BE49-F238E27FC236}">
                <a16:creationId xmlns:a16="http://schemas.microsoft.com/office/drawing/2014/main" xmlns="" id="{485CE715-2B4D-49A1-B298-B385064070FA}"/>
              </a:ext>
            </a:extLst>
          </p:cNvPr>
          <p:cNvSpPr txBox="1"/>
          <p:nvPr/>
        </p:nvSpPr>
        <p:spPr>
          <a:xfrm>
            <a:off x="4105727" y="6301652"/>
            <a:ext cx="467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59-Herniation of </a:t>
            </a:r>
            <a:r>
              <a:rPr lang="tr-TR" sz="1200" dirty="0" err="1">
                <a:latin typeface="Garamond" panose="02020404030301010803" pitchFamily="18" charset="0"/>
              </a:rPr>
              <a:t>Nucleus</a:t>
            </a:r>
            <a:r>
              <a:rPr lang="tr-TR" sz="1200" dirty="0">
                <a:latin typeface="Garamond" panose="02020404030301010803" pitchFamily="18" charset="0"/>
              </a:rPr>
              <a:t> </a:t>
            </a:r>
            <a:r>
              <a:rPr lang="tr-TR" sz="1200" dirty="0" err="1">
                <a:latin typeface="Garamond" panose="02020404030301010803" pitchFamily="18" charset="0"/>
              </a:rPr>
              <a:t>Pulposus</a:t>
            </a:r>
            <a:endParaRPr lang="tr-TR" sz="1200" dirty="0">
              <a:latin typeface="Garamond" panose="02020404030301010803" pitchFamily="18" charset="0"/>
            </a:endParaRPr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xmlns="" id="{6E17C867-256C-41B6-9A79-B076D409C1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3349" y="3265704"/>
            <a:ext cx="4781908" cy="2867193"/>
          </a:xfrm>
          <a:prstGeom prst="rect">
            <a:avLst/>
          </a:prstGeom>
        </p:spPr>
      </p:pic>
      <p:sp>
        <p:nvSpPr>
          <p:cNvPr id="14" name="Metin kutusu 13">
            <a:extLst>
              <a:ext uri="{FF2B5EF4-FFF2-40B4-BE49-F238E27FC236}">
                <a16:creationId xmlns:a16="http://schemas.microsoft.com/office/drawing/2014/main" xmlns="" id="{B9E93EB4-EEF5-437E-A45C-5E1912717A0F}"/>
              </a:ext>
            </a:extLst>
          </p:cNvPr>
          <p:cNvSpPr txBox="1"/>
          <p:nvPr/>
        </p:nvSpPr>
        <p:spPr>
          <a:xfrm>
            <a:off x="7074448" y="6301652"/>
            <a:ext cx="4615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60-Hemoarthrosis</a:t>
            </a:r>
          </a:p>
        </p:txBody>
      </p:sp>
    </p:spTree>
    <p:extLst>
      <p:ext uri="{BB962C8B-B14F-4D97-AF65-F5344CB8AC3E}">
        <p14:creationId xmlns:p14="http://schemas.microsoft.com/office/powerpoint/2010/main" val="1961622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14036198-0655-447B-B240-7E0CF138B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TANISAL TERİMLER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813C8B50-3817-430B-90FF-E4A284BEE8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Hiatus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Hernia-Hiatal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Herni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Karın boşluğundaki bir organın </a:t>
            </a:r>
            <a:r>
              <a:rPr lang="tr-TR" sz="1600" dirty="0" err="1">
                <a:latin typeface="Garamond" panose="02020404030301010803" pitchFamily="18" charset="0"/>
              </a:rPr>
              <a:t>diyafragmadaki</a:t>
            </a:r>
            <a:r>
              <a:rPr lang="tr-TR" sz="1600" dirty="0">
                <a:latin typeface="Garamond" panose="02020404030301010803" pitchFamily="18" charset="0"/>
              </a:rPr>
              <a:t> bir açıklık yoluyla göğüs </a:t>
            </a:r>
            <a:r>
              <a:rPr lang="tr-TR" sz="1600" dirty="0" err="1">
                <a:latin typeface="Garamond" panose="02020404030301010803" pitchFamily="18" charset="0"/>
              </a:rPr>
              <a:t>boşlığuna</a:t>
            </a:r>
            <a:r>
              <a:rPr lang="tr-TR" sz="1600" dirty="0">
                <a:latin typeface="Garamond" panose="02020404030301010803" pitchFamily="18" charset="0"/>
              </a:rPr>
              <a:t> doğru çıkması.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Kyphosis-Kifoz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Arkaya doğru kamburluk.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Leiomyoma-Leiomiyom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Çizgisiz kas tümörü.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Lordosis-Lordoz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Öne doğru kamburluk.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Multiple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Myoloma-Multipl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Myelom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Kemik iliğinin habis tümörü.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3979D20E-3540-480D-AAA6-B3DAD62288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429000"/>
            <a:ext cx="4466130" cy="2745468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BEEFBD36-9C0A-463E-ACF8-C5426400EF98}"/>
              </a:ext>
            </a:extLst>
          </p:cNvPr>
          <p:cNvSpPr txBox="1"/>
          <p:nvPr/>
        </p:nvSpPr>
        <p:spPr>
          <a:xfrm>
            <a:off x="886865" y="6174468"/>
            <a:ext cx="436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61-Lordoz – </a:t>
            </a:r>
            <a:r>
              <a:rPr lang="tr-TR" sz="1200" dirty="0" err="1">
                <a:latin typeface="Garamond" panose="02020404030301010803" pitchFamily="18" charset="0"/>
              </a:rPr>
              <a:t>Skolyoz</a:t>
            </a:r>
            <a:r>
              <a:rPr lang="tr-TR" sz="1200" dirty="0">
                <a:latin typeface="Garamond" panose="02020404030301010803" pitchFamily="18" charset="0"/>
              </a:rPr>
              <a:t> - </a:t>
            </a:r>
            <a:r>
              <a:rPr lang="tr-TR" sz="1200" dirty="0" err="1">
                <a:latin typeface="Garamond" panose="02020404030301010803" pitchFamily="18" charset="0"/>
              </a:rPr>
              <a:t>Kfoz</a:t>
            </a:r>
            <a:endParaRPr lang="tr-TR" sz="1200" dirty="0">
              <a:latin typeface="Garamond" panose="02020404030301010803" pitchFamily="18" charset="0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2321DB55-6C15-4C77-9A66-6E8A79D3C7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3949" y="3352224"/>
            <a:ext cx="4368800" cy="2814854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xmlns="" id="{0412020A-40FA-4E44-92D4-B12D4F6251CB}"/>
              </a:ext>
            </a:extLst>
          </p:cNvPr>
          <p:cNvSpPr txBox="1"/>
          <p:nvPr/>
        </p:nvSpPr>
        <p:spPr>
          <a:xfrm>
            <a:off x="6353949" y="6174468"/>
            <a:ext cx="36787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62-Hiatus </a:t>
            </a:r>
            <a:r>
              <a:rPr lang="tr-TR" sz="1200" dirty="0" err="1">
                <a:latin typeface="Garamond" panose="02020404030301010803" pitchFamily="18" charset="0"/>
              </a:rPr>
              <a:t>Hernia</a:t>
            </a:r>
            <a:endParaRPr lang="tr-TR" sz="12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2473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55775C82-9467-4B1D-BB79-391896400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TANISAL TERİMLER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E2E1474C-C4C9-4D6E-94F2-1AECFA98D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Muscular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Dystrophy-Müsküler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Distrofi</a:t>
            </a:r>
            <a:r>
              <a:rPr lang="tr-TR" sz="1600" b="1" dirty="0">
                <a:latin typeface="Garamond" panose="02020404030301010803" pitchFamily="18" charset="0"/>
              </a:rPr>
              <a:t>:</a:t>
            </a:r>
            <a:r>
              <a:rPr lang="tr-TR" sz="1600" dirty="0">
                <a:latin typeface="Garamond" panose="02020404030301010803" pitchFamily="18" charset="0"/>
              </a:rPr>
              <a:t> Kasın hatalı beslenmesi.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Myasthenia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Gravis</a:t>
            </a:r>
            <a:r>
              <a:rPr lang="tr-TR" sz="1600" b="1" dirty="0">
                <a:latin typeface="Garamond" panose="02020404030301010803" pitchFamily="18" charset="0"/>
              </a:rPr>
              <a:t>- </a:t>
            </a:r>
            <a:r>
              <a:rPr lang="tr-TR" sz="1600" b="1" dirty="0" err="1">
                <a:latin typeface="Garamond" panose="02020404030301010803" pitchFamily="18" charset="0"/>
              </a:rPr>
              <a:t>Miyasteni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Gravi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 err="1">
                <a:latin typeface="Garamond" panose="02020404030301010803" pitchFamily="18" charset="0"/>
              </a:rPr>
              <a:t>Müsküler</a:t>
            </a:r>
            <a:r>
              <a:rPr lang="tr-TR" sz="1600" dirty="0">
                <a:latin typeface="Garamond" panose="02020404030301010803" pitchFamily="18" charset="0"/>
              </a:rPr>
              <a:t> sistemin bitkinliği.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Myoma</a:t>
            </a:r>
            <a:r>
              <a:rPr lang="tr-TR" sz="1600" b="1" dirty="0">
                <a:latin typeface="Garamond" panose="02020404030301010803" pitchFamily="18" charset="0"/>
              </a:rPr>
              <a:t>-Miyom: </a:t>
            </a:r>
            <a:r>
              <a:rPr lang="tr-TR" sz="1600" dirty="0">
                <a:latin typeface="Garamond" panose="02020404030301010803" pitchFamily="18" charset="0"/>
              </a:rPr>
              <a:t>Kas tümörü.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Myosarcoma-Miyosarkom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Kasın sarkomla karışık tümörü.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Myositis-Miyozit:</a:t>
            </a:r>
            <a:r>
              <a:rPr lang="tr-TR" sz="1600" dirty="0" err="1">
                <a:latin typeface="Garamond" panose="02020404030301010803" pitchFamily="18" charset="0"/>
              </a:rPr>
              <a:t>Kas</a:t>
            </a:r>
            <a:r>
              <a:rPr lang="tr-TR" sz="1600" dirty="0">
                <a:latin typeface="Garamond" panose="02020404030301010803" pitchFamily="18" charset="0"/>
              </a:rPr>
              <a:t> iltihabı.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FD6BD526-6D6D-4DA4-9B2D-7C4BF4743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921907"/>
            <a:ext cx="4140200" cy="3457008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2252383B-C285-4EFF-AA10-F1BB3606B81A}"/>
              </a:ext>
            </a:extLst>
          </p:cNvPr>
          <p:cNvSpPr txBox="1"/>
          <p:nvPr/>
        </p:nvSpPr>
        <p:spPr>
          <a:xfrm>
            <a:off x="838200" y="6212114"/>
            <a:ext cx="39043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63-Muscular </a:t>
            </a:r>
            <a:r>
              <a:rPr lang="tr-TR" sz="1200" dirty="0" err="1">
                <a:latin typeface="Garamond" panose="02020404030301010803" pitchFamily="18" charset="0"/>
              </a:rPr>
              <a:t>Dystrophy</a:t>
            </a:r>
            <a:endParaRPr lang="tr-TR" sz="1200" dirty="0">
              <a:latin typeface="Garamond" panose="02020404030301010803" pitchFamily="18" charset="0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8DD61F19-93E7-4F08-8A36-D5ABE781F0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4116" y="3429000"/>
            <a:ext cx="4320344" cy="2783114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xmlns="" id="{96D4834A-D40B-4D65-BBA8-1A7118377544}"/>
              </a:ext>
            </a:extLst>
          </p:cNvPr>
          <p:cNvSpPr txBox="1"/>
          <p:nvPr/>
        </p:nvSpPr>
        <p:spPr>
          <a:xfrm>
            <a:off x="6304116" y="6212114"/>
            <a:ext cx="414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64-Myoma</a:t>
            </a:r>
          </a:p>
        </p:txBody>
      </p:sp>
    </p:spTree>
    <p:extLst>
      <p:ext uri="{BB962C8B-B14F-4D97-AF65-F5344CB8AC3E}">
        <p14:creationId xmlns:p14="http://schemas.microsoft.com/office/powerpoint/2010/main" val="3662292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A18251EF-7CFA-4092-9EC3-C8BBF9EC7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Semptom Terimler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C5A697FE-E3F2-4FE9-8610-07FFE7243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Myorrnexis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Miyoreksis</a:t>
            </a:r>
            <a:r>
              <a:rPr lang="tr-TR" sz="1600" b="1" dirty="0">
                <a:latin typeface="Garamond" panose="02020404030301010803" pitchFamily="18" charset="0"/>
              </a:rPr>
              <a:t> :</a:t>
            </a:r>
            <a:r>
              <a:rPr lang="tr-TR" sz="1600" dirty="0">
                <a:latin typeface="Garamond" panose="02020404030301010803" pitchFamily="18" charset="0"/>
              </a:rPr>
              <a:t> Kas yırtılması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Hematoma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Hematom</a:t>
            </a:r>
            <a:r>
              <a:rPr lang="tr-TR" sz="1600" b="1" dirty="0">
                <a:latin typeface="Garamond" panose="02020404030301010803" pitchFamily="18" charset="0"/>
              </a:rPr>
              <a:t> :</a:t>
            </a:r>
            <a:r>
              <a:rPr lang="tr-TR" sz="1600" dirty="0">
                <a:latin typeface="Garamond" panose="02020404030301010803" pitchFamily="18" charset="0"/>
              </a:rPr>
              <a:t> Damarlarda görülen lezyonlar sonucu bir bölgede kan birikmesi.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Hemarthrosis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Hemartroz</a:t>
            </a:r>
            <a:r>
              <a:rPr lang="tr-TR" sz="1600" b="1" dirty="0">
                <a:latin typeface="Garamond" panose="02020404030301010803" pitchFamily="18" charset="0"/>
              </a:rPr>
              <a:t> :</a:t>
            </a:r>
            <a:r>
              <a:rPr lang="tr-TR" sz="1600" dirty="0">
                <a:latin typeface="Garamond" panose="02020404030301010803" pitchFamily="18" charset="0"/>
              </a:rPr>
              <a:t> Eklem boşluğunda kanama, eklem boşluğunda kan toplanması.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Ankylosis</a:t>
            </a:r>
            <a:r>
              <a:rPr lang="tr-TR" sz="1600" b="1" dirty="0">
                <a:latin typeface="Garamond" panose="02020404030301010803" pitchFamily="18" charset="0"/>
              </a:rPr>
              <a:t> – Ankiloz :</a:t>
            </a:r>
            <a:r>
              <a:rPr lang="tr-TR" sz="1600" dirty="0">
                <a:latin typeface="Garamond" panose="02020404030301010803" pitchFamily="18" charset="0"/>
              </a:rPr>
              <a:t> Eklemi meydana getiren kemiklerin, eklem yüzlerinin birbirine kaynaşması. Böylece eklem hareket yeteneğini kaybeder, sertleşir.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Osteoarthritis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Osteoartritis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Eklemi oluşturan kemik yüzlerinde ve eklem kıkırdağında </a:t>
            </a:r>
            <a:r>
              <a:rPr lang="tr-TR" sz="1600" dirty="0" err="1">
                <a:latin typeface="Garamond" panose="02020404030301010803" pitchFamily="18" charset="0"/>
              </a:rPr>
              <a:t>dejenaratif</a:t>
            </a:r>
            <a:r>
              <a:rPr lang="tr-TR" sz="1600" dirty="0">
                <a:latin typeface="Garamond" panose="02020404030301010803" pitchFamily="18" charset="0"/>
              </a:rPr>
              <a:t> değişikliklere belirgin eklemde ağrı, hareket azalması ve şekil bozukluğuna sebep olan eklem hastalığı.</a:t>
            </a:r>
          </a:p>
          <a:p>
            <a:endParaRPr lang="tr-TR" sz="1600" dirty="0"/>
          </a:p>
        </p:txBody>
      </p:sp>
      <p:pic>
        <p:nvPicPr>
          <p:cNvPr id="4" name="Picture 2" descr="hematom ile ilgili gÃ¶rsel sonucu">
            <a:extLst>
              <a:ext uri="{FF2B5EF4-FFF2-40B4-BE49-F238E27FC236}">
                <a16:creationId xmlns:a16="http://schemas.microsoft.com/office/drawing/2014/main" xmlns="" id="{C936A281-B5F0-4FFD-8740-3EC6B9426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00" y="3648869"/>
            <a:ext cx="4152900" cy="195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nkylosis ile ilgili gÃ¶rsel sonucu">
            <a:extLst>
              <a:ext uri="{FF2B5EF4-FFF2-40B4-BE49-F238E27FC236}">
                <a16:creationId xmlns:a16="http://schemas.microsoft.com/office/drawing/2014/main" xmlns="" id="{907F7D63-6B76-40D7-8692-9385EC6DC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648869"/>
            <a:ext cx="1905000" cy="195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Kas yÄ±rtÄ±lmasÄ± ile ilgili gÃ¶rsel sonucu">
            <a:extLst>
              <a:ext uri="{FF2B5EF4-FFF2-40B4-BE49-F238E27FC236}">
                <a16:creationId xmlns:a16="http://schemas.microsoft.com/office/drawing/2014/main" xmlns="" id="{08BAFDFF-0471-48EC-8D3A-A588FAF07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1800" y="3648869"/>
            <a:ext cx="3302000" cy="2012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xmlns="" id="{0CC18685-A22E-4DE3-902C-E489CC39D143}"/>
              </a:ext>
            </a:extLst>
          </p:cNvPr>
          <p:cNvSpPr txBox="1"/>
          <p:nvPr/>
        </p:nvSpPr>
        <p:spPr>
          <a:xfrm>
            <a:off x="838200" y="5822434"/>
            <a:ext cx="4152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4-Hematom.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C159FB71-F35E-49F5-BA90-F71FAF1E1610}"/>
              </a:ext>
            </a:extLst>
          </p:cNvPr>
          <p:cNvSpPr txBox="1"/>
          <p:nvPr/>
        </p:nvSpPr>
        <p:spPr>
          <a:xfrm>
            <a:off x="5638800" y="5822434"/>
            <a:ext cx="1739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5-Ankiloz.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xmlns="" id="{4F33FAE6-7BFA-4BB4-97B1-2EEAB35879A0}"/>
              </a:ext>
            </a:extLst>
          </p:cNvPr>
          <p:cNvSpPr txBox="1"/>
          <p:nvPr/>
        </p:nvSpPr>
        <p:spPr>
          <a:xfrm>
            <a:off x="8153400" y="5822434"/>
            <a:ext cx="1739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6-Kas Yırtılması</a:t>
            </a:r>
          </a:p>
        </p:txBody>
      </p:sp>
    </p:spTree>
    <p:extLst>
      <p:ext uri="{BB962C8B-B14F-4D97-AF65-F5344CB8AC3E}">
        <p14:creationId xmlns:p14="http://schemas.microsoft.com/office/powerpoint/2010/main" val="22298654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3799550-661A-4750-8356-5292572EB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TANISAL TERİMLER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02E5DC5-B572-4939-98C1-FDEE3ADC1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Osteitis-Osteit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Kemik iltihabı.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Osteitis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Deformans-Deforman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Osteit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Uzun kemiklerin eğilmesine yassı kemiklerin </a:t>
            </a:r>
            <a:r>
              <a:rPr lang="tr-TR" sz="1600" dirty="0" err="1">
                <a:latin typeface="Garamond" panose="02020404030301010803" pitchFamily="18" charset="0"/>
              </a:rPr>
              <a:t>deforne</a:t>
            </a:r>
            <a:r>
              <a:rPr lang="tr-TR" sz="1600" dirty="0">
                <a:latin typeface="Garamond" panose="02020404030301010803" pitchFamily="18" charset="0"/>
              </a:rPr>
              <a:t> olmasına yol açan kemik iltihabı.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Osteomyelitis-Osteomyelit</a:t>
            </a:r>
            <a:r>
              <a:rPr lang="tr-TR" sz="1600" b="1" dirty="0">
                <a:latin typeface="Garamond" panose="02020404030301010803" pitchFamily="18" charset="0"/>
              </a:rPr>
              <a:t>:</a:t>
            </a:r>
            <a:r>
              <a:rPr lang="tr-TR" sz="1600" dirty="0">
                <a:latin typeface="Garamond" panose="02020404030301010803" pitchFamily="18" charset="0"/>
              </a:rPr>
              <a:t> Kemik iliği iltihabı, bir </a:t>
            </a:r>
            <a:r>
              <a:rPr lang="tr-TR" sz="1600" dirty="0" err="1">
                <a:latin typeface="Garamond" panose="02020404030301010803" pitchFamily="18" charset="0"/>
              </a:rPr>
              <a:t>piyojenik</a:t>
            </a:r>
            <a:r>
              <a:rPr lang="tr-TR" sz="1600" dirty="0">
                <a:latin typeface="Garamond" panose="02020404030301010803" pitchFamily="18" charset="0"/>
              </a:rPr>
              <a:t> organizmanın neden olduğu kemik iltihabı.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Osteoprosis</a:t>
            </a:r>
            <a:r>
              <a:rPr lang="tr-TR" sz="1600" b="1" dirty="0">
                <a:latin typeface="Garamond" panose="02020404030301010803" pitchFamily="18" charset="0"/>
              </a:rPr>
              <a:t>-Osteoporoz: </a:t>
            </a:r>
            <a:r>
              <a:rPr lang="tr-TR" sz="1600" dirty="0">
                <a:latin typeface="Garamond" panose="02020404030301010803" pitchFamily="18" charset="0"/>
              </a:rPr>
              <a:t>Kemikteki kanal veya gözeneklerin büyümesi ve kemiğin yumuşaması.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Paget's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Disease-Paget</a:t>
            </a:r>
            <a:r>
              <a:rPr lang="tr-TR" sz="1600" b="1" dirty="0">
                <a:latin typeface="Garamond" panose="02020404030301010803" pitchFamily="18" charset="0"/>
              </a:rPr>
              <a:t> Hastalığı: </a:t>
            </a:r>
            <a:r>
              <a:rPr lang="tr-TR" sz="1600" dirty="0">
                <a:latin typeface="Garamond" panose="02020404030301010803" pitchFamily="18" charset="0"/>
              </a:rPr>
              <a:t>Uzun kemiklerin eğilmesine yassı kemiklerin deforme olmasına yol açan kemik iltihabı.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817A3C63-1CE1-47DF-921C-33B5975AC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78184"/>
            <a:ext cx="4140200" cy="271279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43A89070-B86F-43BC-85FB-EDC87DF251B7}"/>
              </a:ext>
            </a:extLst>
          </p:cNvPr>
          <p:cNvSpPr txBox="1"/>
          <p:nvPr/>
        </p:nvSpPr>
        <p:spPr>
          <a:xfrm>
            <a:off x="838200" y="6010141"/>
            <a:ext cx="3976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65-Deforman </a:t>
            </a:r>
            <a:r>
              <a:rPr lang="tr-TR" sz="1200" dirty="0" err="1">
                <a:latin typeface="Garamond" panose="02020404030301010803" pitchFamily="18" charset="0"/>
              </a:rPr>
              <a:t>Osteit</a:t>
            </a:r>
            <a:endParaRPr lang="tr-TR" sz="1200" dirty="0">
              <a:latin typeface="Garamond" panose="02020404030301010803" pitchFamily="18" charset="0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D0C87383-D456-4165-8FED-689D3D2C2A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3391" y="3297348"/>
            <a:ext cx="3788227" cy="2712793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xmlns="" id="{159ED859-BFE7-491D-ADD5-853E8865D137}"/>
              </a:ext>
            </a:extLst>
          </p:cNvPr>
          <p:cNvSpPr txBox="1"/>
          <p:nvPr/>
        </p:nvSpPr>
        <p:spPr>
          <a:xfrm>
            <a:off x="4702631" y="5971814"/>
            <a:ext cx="3628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66-Osteoporosis</a:t>
            </a: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xmlns="" id="{B3768387-7426-42E6-A699-D8A70FD7C6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1202" y="3278184"/>
            <a:ext cx="3508827" cy="2693630"/>
          </a:xfrm>
          <a:prstGeom prst="rect">
            <a:avLst/>
          </a:prstGeom>
        </p:spPr>
      </p:pic>
      <p:sp>
        <p:nvSpPr>
          <p:cNvPr id="12" name="Metin kutusu 11">
            <a:extLst>
              <a:ext uri="{FF2B5EF4-FFF2-40B4-BE49-F238E27FC236}">
                <a16:creationId xmlns:a16="http://schemas.microsoft.com/office/drawing/2014/main" xmlns="" id="{A0FAA94C-B9CB-4C40-AEF7-E20D49525858}"/>
              </a:ext>
            </a:extLst>
          </p:cNvPr>
          <p:cNvSpPr txBox="1"/>
          <p:nvPr/>
        </p:nvSpPr>
        <p:spPr>
          <a:xfrm>
            <a:off x="8331202" y="6012595"/>
            <a:ext cx="2906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67-Paget’s </a:t>
            </a:r>
            <a:r>
              <a:rPr lang="tr-TR" sz="1200" dirty="0" err="1">
                <a:latin typeface="Garamond" panose="02020404030301010803" pitchFamily="18" charset="0"/>
              </a:rPr>
              <a:t>Disease</a:t>
            </a:r>
            <a:endParaRPr lang="tr-TR" sz="12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4258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D536520-30B7-4F8E-B55D-BA4FF4FD9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TANISAL TERİMLER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C440B186-A508-4443-82E0-436CDBBD2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Paralysis</a:t>
            </a:r>
            <a:r>
              <a:rPr lang="tr-TR" sz="1600" b="1" dirty="0">
                <a:latin typeface="Garamond" panose="02020404030301010803" pitchFamily="18" charset="0"/>
              </a:rPr>
              <a:t>-Paralizi:</a:t>
            </a:r>
            <a:r>
              <a:rPr lang="tr-TR" sz="1600" dirty="0">
                <a:latin typeface="Garamond" panose="02020404030301010803" pitchFamily="18" charset="0"/>
              </a:rPr>
              <a:t> Felç, geçici veya sürekli bir zaman için duygunun ve istekli hareketlerin kaybı.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Periostitis-Periostit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Kemiğin üst tabakasının iltihabı.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Pott's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Disease-Pott</a:t>
            </a:r>
            <a:r>
              <a:rPr lang="tr-TR" sz="1600" b="1" dirty="0">
                <a:latin typeface="Garamond" panose="02020404030301010803" pitchFamily="18" charset="0"/>
              </a:rPr>
              <a:t> Hastalığı: </a:t>
            </a:r>
            <a:r>
              <a:rPr lang="tr-TR" sz="1600" dirty="0">
                <a:latin typeface="Garamond" panose="02020404030301010803" pitchFamily="18" charset="0"/>
              </a:rPr>
              <a:t>Bel kemiğinin tüberkülozu.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Rhabdomyoma-Rabdomiyom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Çizgili kas tümörü.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Rickets-Rikets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Raşitizm, çocuklukta D vitamini eksikliğine bağlanan kemikleşme bozukluğu.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370DF9F1-4695-477A-9B60-0053FD5D6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197" y="3146879"/>
            <a:ext cx="2862943" cy="2803979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56E92B71-A766-4237-BA9F-6AF9B8B4C0E0}"/>
              </a:ext>
            </a:extLst>
          </p:cNvPr>
          <p:cNvSpPr txBox="1"/>
          <p:nvPr/>
        </p:nvSpPr>
        <p:spPr>
          <a:xfrm>
            <a:off x="1841197" y="6013904"/>
            <a:ext cx="26742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68-Pott’s </a:t>
            </a:r>
            <a:r>
              <a:rPr lang="tr-TR" sz="1200" dirty="0" err="1">
                <a:latin typeface="Garamond" panose="02020404030301010803" pitchFamily="18" charset="0"/>
              </a:rPr>
              <a:t>Disease</a:t>
            </a:r>
            <a:endParaRPr lang="tr-TR" sz="1200" dirty="0">
              <a:latin typeface="Garamond" panose="02020404030301010803" pitchFamily="18" charset="0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358E8B86-B3B0-4F4B-8888-D3E12D311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6157" y="3146878"/>
            <a:ext cx="3165626" cy="2803979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xmlns="" id="{92152146-7839-488B-A9AC-A899400B4185}"/>
              </a:ext>
            </a:extLst>
          </p:cNvPr>
          <p:cNvSpPr txBox="1"/>
          <p:nvPr/>
        </p:nvSpPr>
        <p:spPr>
          <a:xfrm>
            <a:off x="6446157" y="6013903"/>
            <a:ext cx="31768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69-Rickets</a:t>
            </a:r>
          </a:p>
        </p:txBody>
      </p:sp>
    </p:spTree>
    <p:extLst>
      <p:ext uri="{BB962C8B-B14F-4D97-AF65-F5344CB8AC3E}">
        <p14:creationId xmlns:p14="http://schemas.microsoft.com/office/powerpoint/2010/main" val="40357859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FA69728-873E-46B6-A9D5-DFC4B674C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TANISAL TERİMLER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6FA07818-57E4-43AC-ABD6-519B9AC6A3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Scoliosis-Skolyoz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Bel kemiğinin yana doğru büküm yapması.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Sequestrastion-Sekestrasyon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Bir kemik parçasının etrafındaki dokulardan ayrılması.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Spondylitis-Spondilit</a:t>
            </a:r>
            <a:r>
              <a:rPr lang="tr-TR" sz="1600" b="1" dirty="0">
                <a:latin typeface="Garamond" panose="02020404030301010803" pitchFamily="18" charset="0"/>
              </a:rPr>
              <a:t>:</a:t>
            </a:r>
            <a:r>
              <a:rPr lang="tr-TR" sz="1600" dirty="0">
                <a:latin typeface="Garamond" panose="02020404030301010803" pitchFamily="18" charset="0"/>
              </a:rPr>
              <a:t> Bel kemiğinin tüberkülozu.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Subuxation-Sublüksayon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Yarı çıkık.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Talipes-Talips</a:t>
            </a:r>
            <a:r>
              <a:rPr lang="tr-TR" sz="1600" b="1" dirty="0">
                <a:latin typeface="Garamond" panose="02020404030301010803" pitchFamily="18" charset="0"/>
              </a:rPr>
              <a:t>:</a:t>
            </a:r>
            <a:r>
              <a:rPr lang="tr-TR" sz="1600" dirty="0">
                <a:latin typeface="Garamond" panose="02020404030301010803" pitchFamily="18" charset="0"/>
              </a:rPr>
              <a:t> Ayağın doğuştan </a:t>
            </a:r>
            <a:r>
              <a:rPr lang="tr-TR" sz="1600" dirty="0" err="1">
                <a:latin typeface="Garamond" panose="02020404030301010803" pitchFamily="18" charset="0"/>
              </a:rPr>
              <a:t>deformitesi</a:t>
            </a:r>
            <a:r>
              <a:rPr lang="tr-TR" sz="1600" dirty="0">
                <a:latin typeface="Garamond" panose="02020404030301010803" pitchFamily="18" charset="0"/>
              </a:rPr>
              <a:t>.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5EA6796F-0301-42BA-AEE0-3FD1570FC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247571"/>
            <a:ext cx="4343400" cy="2950029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9FB53D45-D246-4766-AA21-16CF8FAC0D57}"/>
              </a:ext>
            </a:extLst>
          </p:cNvPr>
          <p:cNvSpPr txBox="1"/>
          <p:nvPr/>
        </p:nvSpPr>
        <p:spPr>
          <a:xfrm>
            <a:off x="838200" y="6215876"/>
            <a:ext cx="477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70-Pulmoner </a:t>
            </a:r>
            <a:r>
              <a:rPr lang="tr-TR" sz="1200" dirty="0" err="1">
                <a:latin typeface="Garamond" panose="02020404030301010803" pitchFamily="18" charset="0"/>
              </a:rPr>
              <a:t>Sekestrasyon</a:t>
            </a:r>
            <a:endParaRPr lang="tr-TR" sz="1200" dirty="0">
              <a:latin typeface="Garamond" panose="02020404030301010803" pitchFamily="18" charset="0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CC94B380-AEB2-4D24-AC4B-BC1CB0CF9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4677" y="3247571"/>
            <a:ext cx="5449853" cy="2950029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xmlns="" id="{15D5E938-ABB2-46D5-A8F3-7E191E46C52D}"/>
              </a:ext>
            </a:extLst>
          </p:cNvPr>
          <p:cNvSpPr txBox="1"/>
          <p:nvPr/>
        </p:nvSpPr>
        <p:spPr>
          <a:xfrm>
            <a:off x="5864677" y="6242903"/>
            <a:ext cx="4528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71-Ankilozan </a:t>
            </a:r>
            <a:r>
              <a:rPr lang="tr-TR" sz="1200" dirty="0" err="1">
                <a:latin typeface="Garamond" panose="02020404030301010803" pitchFamily="18" charset="0"/>
              </a:rPr>
              <a:t>Spondylitis</a:t>
            </a:r>
            <a:endParaRPr lang="tr-TR" sz="12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0775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E5AC805-3079-48D2-9B71-CC38EA34D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TANISAL TERİMLER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82301D7-6BA3-4200-A18C-F07D642DC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>
                <a:latin typeface="Garamond" panose="02020404030301010803" pitchFamily="18" charset="0"/>
              </a:rPr>
              <a:t>A. </a:t>
            </a:r>
            <a:r>
              <a:rPr lang="tr-TR" sz="1600" b="1" dirty="0" err="1">
                <a:latin typeface="Garamond" panose="02020404030301010803" pitchFamily="18" charset="0"/>
              </a:rPr>
              <a:t>Talipes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Planus-Talips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Planus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Ayak düz tabanlıdır. </a:t>
            </a:r>
          </a:p>
          <a:p>
            <a:r>
              <a:rPr lang="tr-TR" sz="1600" b="1" dirty="0">
                <a:latin typeface="Garamond" panose="02020404030301010803" pitchFamily="18" charset="0"/>
              </a:rPr>
              <a:t>B. </a:t>
            </a:r>
            <a:r>
              <a:rPr lang="tr-TR" sz="1600" b="1" dirty="0" err="1">
                <a:latin typeface="Garamond" panose="02020404030301010803" pitchFamily="18" charset="0"/>
              </a:rPr>
              <a:t>Talipes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Eqinus-Talips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Ekinus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Ayak aşağı doğru sarkıktır.</a:t>
            </a:r>
          </a:p>
          <a:p>
            <a:r>
              <a:rPr lang="tr-TR" sz="1600" b="1" dirty="0">
                <a:latin typeface="Garamond" panose="02020404030301010803" pitchFamily="18" charset="0"/>
              </a:rPr>
              <a:t>C. </a:t>
            </a:r>
            <a:r>
              <a:rPr lang="tr-TR" sz="1600" b="1" dirty="0" err="1">
                <a:latin typeface="Garamond" panose="02020404030301010803" pitchFamily="18" charset="0"/>
              </a:rPr>
              <a:t>Talipes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Calcaneus-Talips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Kalkaneus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Ayak yukarı doğru kalkıktır.</a:t>
            </a:r>
          </a:p>
          <a:p>
            <a:r>
              <a:rPr lang="tr-TR" sz="1600" b="1" dirty="0">
                <a:latin typeface="Garamond" panose="02020404030301010803" pitchFamily="18" charset="0"/>
              </a:rPr>
              <a:t>D. </a:t>
            </a:r>
            <a:r>
              <a:rPr lang="tr-TR" sz="1600" b="1" dirty="0" err="1">
                <a:latin typeface="Garamond" panose="02020404030301010803" pitchFamily="18" charset="0"/>
              </a:rPr>
              <a:t>Talipes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Valgus-Talips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Valgus</a:t>
            </a:r>
            <a:r>
              <a:rPr lang="tr-TR" sz="1600" dirty="0">
                <a:latin typeface="Garamond" panose="02020404030301010803" pitchFamily="18" charset="0"/>
              </a:rPr>
              <a:t>: Ayak dışa doğru dönüktür.</a:t>
            </a:r>
          </a:p>
          <a:p>
            <a:r>
              <a:rPr lang="tr-TR" sz="1600" b="1" dirty="0">
                <a:latin typeface="Garamond" panose="02020404030301010803" pitchFamily="18" charset="0"/>
              </a:rPr>
              <a:t>E: </a:t>
            </a:r>
            <a:r>
              <a:rPr lang="tr-TR" sz="1600" b="1" dirty="0" err="1">
                <a:latin typeface="Garamond" panose="02020404030301010803" pitchFamily="18" charset="0"/>
              </a:rPr>
              <a:t>Talipes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Varus-Talips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Varus</a:t>
            </a:r>
            <a:r>
              <a:rPr lang="tr-TR" sz="1600" b="1" dirty="0">
                <a:latin typeface="Garamond" panose="02020404030301010803" pitchFamily="18" charset="0"/>
              </a:rPr>
              <a:t>: </a:t>
            </a:r>
            <a:r>
              <a:rPr lang="tr-TR" sz="1600" dirty="0">
                <a:latin typeface="Garamond" panose="02020404030301010803" pitchFamily="18" charset="0"/>
              </a:rPr>
              <a:t>Ayak içe doğru dönüktür.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93AA996F-7A80-4491-B2BB-2DE80200F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040517"/>
            <a:ext cx="5140853" cy="3084512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550006C0-8EBD-40CC-A175-95CB59AAB2B2}"/>
              </a:ext>
            </a:extLst>
          </p:cNvPr>
          <p:cNvSpPr txBox="1"/>
          <p:nvPr/>
        </p:nvSpPr>
        <p:spPr>
          <a:xfrm>
            <a:off x="838200" y="5849257"/>
            <a:ext cx="43252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72-Talipes </a:t>
            </a:r>
            <a:r>
              <a:rPr lang="tr-TR" sz="1200" dirty="0" err="1">
                <a:latin typeface="Garamond" panose="02020404030301010803" pitchFamily="18" charset="0"/>
              </a:rPr>
              <a:t>Planus</a:t>
            </a:r>
            <a:endParaRPr lang="tr-TR" sz="1200" dirty="0">
              <a:latin typeface="Garamond" panose="02020404030301010803" pitchFamily="18" charset="0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7D5DDD92-1654-483A-9E70-F80889FEA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9581" y="3040517"/>
            <a:ext cx="4133690" cy="3084511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F85557A9-0A5D-4A21-9AB9-EDDFDFB7D25F}"/>
              </a:ext>
            </a:extLst>
          </p:cNvPr>
          <p:cNvSpPr txBox="1"/>
          <p:nvPr/>
        </p:nvSpPr>
        <p:spPr>
          <a:xfrm>
            <a:off x="6599581" y="6125029"/>
            <a:ext cx="35850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73-Bütün </a:t>
            </a:r>
            <a:r>
              <a:rPr lang="tr-TR" sz="1200" dirty="0" err="1">
                <a:latin typeface="Garamond" panose="02020404030301010803" pitchFamily="18" charset="0"/>
              </a:rPr>
              <a:t>Talipes</a:t>
            </a:r>
            <a:r>
              <a:rPr lang="tr-TR" sz="1200" dirty="0">
                <a:latin typeface="Garamond" panose="02020404030301010803" pitchFamily="18" charset="0"/>
              </a:rPr>
              <a:t> Çeşitleri</a:t>
            </a:r>
          </a:p>
        </p:txBody>
      </p:sp>
    </p:spTree>
    <p:extLst>
      <p:ext uri="{BB962C8B-B14F-4D97-AF65-F5344CB8AC3E}">
        <p14:creationId xmlns:p14="http://schemas.microsoft.com/office/powerpoint/2010/main" val="3375093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72CD10C-3D6E-4D5A-AB39-BDFE76F70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TANISAL TERİMLER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AF200F51-608C-4C7C-BEFC-101A225A1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Tenisynovitis-Tendosynovitis</a:t>
            </a:r>
            <a:r>
              <a:rPr lang="tr-TR" sz="1600" b="1" dirty="0">
                <a:latin typeface="Garamond" panose="02020404030301010803" pitchFamily="18" charset="0"/>
              </a:rPr>
              <a:t>: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Tenosinovit-Tendosinovit</a:t>
            </a:r>
            <a:r>
              <a:rPr lang="tr-TR" sz="1600" dirty="0">
                <a:latin typeface="Garamond" panose="02020404030301010803" pitchFamily="18" charset="0"/>
              </a:rPr>
              <a:t>: </a:t>
            </a:r>
            <a:r>
              <a:rPr lang="tr-TR" sz="1600" dirty="0" err="1">
                <a:latin typeface="Garamond" panose="02020404030301010803" pitchFamily="18" charset="0"/>
              </a:rPr>
              <a:t>Tendon</a:t>
            </a:r>
            <a:r>
              <a:rPr lang="tr-TR" sz="1600" dirty="0">
                <a:latin typeface="Garamond" panose="02020404030301010803" pitchFamily="18" charset="0"/>
              </a:rPr>
              <a:t> ve onun </a:t>
            </a:r>
            <a:r>
              <a:rPr lang="tr-TR" sz="1600" dirty="0" err="1">
                <a:latin typeface="Garamond" panose="02020404030301010803" pitchFamily="18" charset="0"/>
              </a:rPr>
              <a:t>sinoviyal</a:t>
            </a:r>
            <a:r>
              <a:rPr lang="tr-TR" sz="1600" dirty="0">
                <a:latin typeface="Garamond" panose="02020404030301010803" pitchFamily="18" charset="0"/>
              </a:rPr>
              <a:t> örtüsünün iltihabı.</a:t>
            </a: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38149240-3433-43E8-B381-0E0364AC3E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0112" y="1899444"/>
            <a:ext cx="2771775" cy="3705225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1E074745-4684-40C5-9D1E-6D15E7D5ACA4}"/>
              </a:ext>
            </a:extLst>
          </p:cNvPr>
          <p:cNvSpPr txBox="1"/>
          <p:nvPr/>
        </p:nvSpPr>
        <p:spPr>
          <a:xfrm>
            <a:off x="4717143" y="5762170"/>
            <a:ext cx="2931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74-Tendosynoyitis</a:t>
            </a:r>
          </a:p>
        </p:txBody>
      </p:sp>
    </p:spTree>
    <p:extLst>
      <p:ext uri="{BB962C8B-B14F-4D97-AF65-F5344CB8AC3E}">
        <p14:creationId xmlns:p14="http://schemas.microsoft.com/office/powerpoint/2010/main" val="10671335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D6CE08F-2824-4BA5-B864-7C1902DAC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7200" b="1" dirty="0">
                <a:latin typeface="Garamond" panose="02020404030301010803" pitchFamily="18" charset="0"/>
              </a:rPr>
              <a:t>Vaka #1</a:t>
            </a:r>
          </a:p>
        </p:txBody>
      </p:sp>
    </p:spTree>
    <p:extLst>
      <p:ext uri="{BB962C8B-B14F-4D97-AF65-F5344CB8AC3E}">
        <p14:creationId xmlns:p14="http://schemas.microsoft.com/office/powerpoint/2010/main" val="6499397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6193A0B-BB7A-4F0B-A4FD-730C83FFA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Vaka</a:t>
            </a:r>
            <a:br>
              <a:rPr lang="tr-TR" sz="3200" b="1" dirty="0">
                <a:latin typeface="Garamond" panose="02020404030301010803" pitchFamily="18" charset="0"/>
              </a:rPr>
            </a:br>
            <a:endParaRPr lang="tr-TR" sz="3200" b="1" dirty="0">
              <a:latin typeface="Garamond" panose="02020404030301010803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242A965-DF90-48E3-9E63-CA10E1C6E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3917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>
                <a:latin typeface="Garamond" panose="02020404030301010803" pitchFamily="18" charset="0"/>
              </a:rPr>
              <a:t>Araç içi trafik kazası</a:t>
            </a:r>
          </a:p>
          <a:p>
            <a:r>
              <a:rPr lang="tr-TR" sz="1600" dirty="0">
                <a:latin typeface="Garamond" panose="02020404030301010803" pitchFamily="18" charset="0"/>
              </a:rPr>
              <a:t>Hasta acil servise boyunluk takılarak getirilmiştir.</a:t>
            </a:r>
          </a:p>
          <a:p>
            <a:r>
              <a:rPr lang="tr-TR" sz="1600" dirty="0">
                <a:latin typeface="Garamond" panose="02020404030301010803" pitchFamily="18" charset="0"/>
              </a:rPr>
              <a:t>Hastanın yapılan muayenelerinde bilinci </a:t>
            </a:r>
            <a:r>
              <a:rPr lang="tr-TR" sz="1600" dirty="0" err="1">
                <a:latin typeface="Garamond" panose="02020404030301010803" pitchFamily="18" charset="0"/>
              </a:rPr>
              <a:t>oryante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koopere</a:t>
            </a:r>
            <a:r>
              <a:rPr lang="tr-TR" sz="1600" dirty="0">
                <a:latin typeface="Garamond" panose="02020404030301010803" pitchFamily="18" charset="0"/>
              </a:rPr>
              <a:t>.</a:t>
            </a:r>
          </a:p>
          <a:p>
            <a:r>
              <a:rPr lang="tr-TR" sz="1600" dirty="0" err="1">
                <a:latin typeface="Garamond" panose="02020404030301010803" pitchFamily="18" charset="0"/>
              </a:rPr>
              <a:t>Glaskow</a:t>
            </a:r>
            <a:r>
              <a:rPr lang="tr-TR" sz="1600" dirty="0">
                <a:latin typeface="Garamond" panose="02020404030301010803" pitchFamily="18" charset="0"/>
              </a:rPr>
              <a:t> Koma Skoru 13</a:t>
            </a:r>
          </a:p>
          <a:p>
            <a:r>
              <a:rPr lang="tr-TR" sz="1600" dirty="0">
                <a:latin typeface="Garamond" panose="02020404030301010803" pitchFamily="18" charset="0"/>
              </a:rPr>
              <a:t>Hastanın sağ </a:t>
            </a:r>
            <a:r>
              <a:rPr lang="tr-TR" sz="1600" dirty="0" err="1">
                <a:latin typeface="Garamond" panose="02020404030301010803" pitchFamily="18" charset="0"/>
              </a:rPr>
              <a:t>femur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distalinde</a:t>
            </a:r>
            <a:r>
              <a:rPr lang="tr-TR" sz="1600" dirty="0">
                <a:latin typeface="Garamond" panose="02020404030301010803" pitchFamily="18" charset="0"/>
              </a:rPr>
              <a:t> lezyon tipi kesik mevcuttur.</a:t>
            </a:r>
          </a:p>
        </p:txBody>
      </p:sp>
      <p:pic>
        <p:nvPicPr>
          <p:cNvPr id="19458" name="Picture 2" descr="Trafik kazasÄ± ile ilgili gÃ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1727" y="3076101"/>
            <a:ext cx="5905500" cy="32766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85820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Vaka</a:t>
            </a:r>
            <a:br>
              <a:rPr lang="tr-TR" sz="3200" b="1" dirty="0">
                <a:latin typeface="Garamond" panose="02020404030301010803" pitchFamily="18" charset="0"/>
              </a:rPr>
            </a:br>
            <a:endParaRPr lang="tr-TR" sz="3200" b="1" dirty="0">
              <a:latin typeface="Garamond" panose="020204040303010108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27906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dirty="0" err="1">
                <a:latin typeface="Garamond" panose="02020404030301010803" pitchFamily="18" charset="0"/>
              </a:rPr>
              <a:t>Tibia</a:t>
            </a:r>
            <a:r>
              <a:rPr lang="tr-TR" sz="1600" dirty="0">
                <a:latin typeface="Garamond" panose="02020404030301010803" pitchFamily="18" charset="0"/>
              </a:rPr>
              <a:t> kemiğinde gözle görülen </a:t>
            </a:r>
            <a:r>
              <a:rPr lang="tr-TR" sz="1600" dirty="0" err="1">
                <a:latin typeface="Garamond" panose="02020404030301010803" pitchFamily="18" charset="0"/>
              </a:rPr>
              <a:t>fraktür</a:t>
            </a:r>
            <a:r>
              <a:rPr lang="tr-TR" sz="1600" dirty="0">
                <a:latin typeface="Garamond" panose="02020404030301010803" pitchFamily="18" charset="0"/>
              </a:rPr>
              <a:t> mevcuttur.</a:t>
            </a:r>
          </a:p>
          <a:p>
            <a:r>
              <a:rPr lang="tr-TR" sz="1600" dirty="0" err="1">
                <a:latin typeface="Garamond" panose="02020404030301010803" pitchFamily="18" charset="0"/>
              </a:rPr>
              <a:t>Patellasında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Abrazyon</a:t>
            </a:r>
            <a:r>
              <a:rPr lang="tr-TR" sz="1600" dirty="0">
                <a:latin typeface="Garamond" panose="02020404030301010803" pitchFamily="18" charset="0"/>
              </a:rPr>
              <a:t> mevcuttur (sıyrık)</a:t>
            </a:r>
          </a:p>
          <a:p>
            <a:r>
              <a:rPr lang="tr-TR" sz="1600" dirty="0">
                <a:latin typeface="Garamond" panose="02020404030301010803" pitchFamily="18" charset="0"/>
              </a:rPr>
              <a:t>Sol </a:t>
            </a:r>
            <a:r>
              <a:rPr lang="tr-TR" sz="1600" dirty="0" err="1">
                <a:latin typeface="Garamond" panose="02020404030301010803" pitchFamily="18" charset="0"/>
              </a:rPr>
              <a:t>humerus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lateralinde</a:t>
            </a:r>
            <a:r>
              <a:rPr lang="tr-TR" sz="1600" dirty="0">
                <a:latin typeface="Garamond" panose="02020404030301010803" pitchFamily="18" charset="0"/>
              </a:rPr>
              <a:t> açık yarası olan hastanın </a:t>
            </a:r>
            <a:r>
              <a:rPr lang="tr-TR" sz="1600" dirty="0" err="1">
                <a:latin typeface="Garamond" panose="02020404030301010803" pitchFamily="18" charset="0"/>
              </a:rPr>
              <a:t>Muschulus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Brachioradialis</a:t>
            </a:r>
            <a:r>
              <a:rPr lang="tr-TR" sz="1600" dirty="0">
                <a:latin typeface="Garamond" panose="02020404030301010803" pitchFamily="18" charset="0"/>
              </a:rPr>
              <a:t> kası görülmektedir.</a:t>
            </a:r>
          </a:p>
          <a:p>
            <a:r>
              <a:rPr lang="tr-TR" sz="1600" dirty="0">
                <a:latin typeface="Garamond" panose="02020404030301010803" pitchFamily="18" charset="0"/>
              </a:rPr>
              <a:t>Hasta </a:t>
            </a:r>
            <a:r>
              <a:rPr lang="tr-TR" sz="1600" dirty="0" err="1">
                <a:latin typeface="Garamond" panose="02020404030301010803" pitchFamily="18" charset="0"/>
              </a:rPr>
              <a:t>Thorax</a:t>
            </a:r>
            <a:r>
              <a:rPr lang="tr-TR" sz="1600" dirty="0">
                <a:latin typeface="Garamond" panose="02020404030301010803" pitchFamily="18" charset="0"/>
              </a:rPr>
              <a:t> bölgesi ( Göğüs )muayenesinde sol tarafta 4. </a:t>
            </a:r>
            <a:r>
              <a:rPr lang="tr-TR" sz="1600" dirty="0" err="1">
                <a:latin typeface="Garamond" panose="02020404030301010803" pitchFamily="18" charset="0"/>
              </a:rPr>
              <a:t>Costae</a:t>
            </a:r>
            <a:r>
              <a:rPr lang="tr-TR" sz="1600" dirty="0">
                <a:latin typeface="Garamond" panose="02020404030301010803" pitchFamily="18" charset="0"/>
              </a:rPr>
              <a:t> (Kaburga) hizasında kırmızı </a:t>
            </a:r>
            <a:r>
              <a:rPr lang="tr-TR" sz="1600" dirty="0" err="1">
                <a:latin typeface="Garamond" panose="02020404030301010803" pitchFamily="18" charset="0"/>
              </a:rPr>
              <a:t>Ekimozları</a:t>
            </a:r>
            <a:r>
              <a:rPr lang="tr-TR" sz="1600" dirty="0">
                <a:latin typeface="Garamond" panose="02020404030301010803" pitchFamily="18" charset="0"/>
              </a:rPr>
              <a:t> ( Kanın cilt altına sızması ) vardır.</a:t>
            </a:r>
          </a:p>
          <a:p>
            <a:r>
              <a:rPr lang="tr-TR" sz="1600" dirty="0">
                <a:latin typeface="Garamond" panose="02020404030301010803" pitchFamily="18" charset="0"/>
              </a:rPr>
              <a:t>Sağ 6. </a:t>
            </a:r>
            <a:r>
              <a:rPr lang="tr-TR" sz="1600" dirty="0" err="1">
                <a:latin typeface="Garamond" panose="02020404030301010803" pitchFamily="18" charset="0"/>
              </a:rPr>
              <a:t>Costae</a:t>
            </a:r>
            <a:r>
              <a:rPr lang="tr-TR" sz="1600" dirty="0">
                <a:latin typeface="Garamond" panose="02020404030301010803" pitchFamily="18" charset="0"/>
              </a:rPr>
              <a:t> ( Kaburga ) </a:t>
            </a:r>
            <a:r>
              <a:rPr lang="tr-TR" sz="1600" dirty="0" err="1">
                <a:latin typeface="Garamond" panose="02020404030301010803" pitchFamily="18" charset="0"/>
              </a:rPr>
              <a:t>Lateralinde</a:t>
            </a:r>
            <a:r>
              <a:rPr lang="tr-TR" sz="1600" dirty="0">
                <a:latin typeface="Garamond" panose="02020404030301010803" pitchFamily="18" charset="0"/>
              </a:rPr>
              <a:t> Lezyon mevcut olup </a:t>
            </a:r>
            <a:r>
              <a:rPr lang="tr-TR" sz="1600" dirty="0" err="1">
                <a:latin typeface="Garamond" panose="02020404030301010803" pitchFamily="18" charset="0"/>
              </a:rPr>
              <a:t>Musculus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Pectoralis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Major</a:t>
            </a:r>
            <a:r>
              <a:rPr lang="tr-TR" sz="1600" dirty="0">
                <a:latin typeface="Garamond" panose="02020404030301010803" pitchFamily="18" charset="0"/>
              </a:rPr>
              <a:t> ( Göğüs büyük kası.)kası görülmektedir.</a:t>
            </a:r>
          </a:p>
          <a:p>
            <a:endParaRPr lang="tr-TR" sz="1600" dirty="0"/>
          </a:p>
        </p:txBody>
      </p:sp>
      <p:pic>
        <p:nvPicPr>
          <p:cNvPr id="18433" name="Picture 1" descr="C:\Users\NETHOUSE\Desktop\Terminoloji-1\vaka\WhatsApp Image 2018-10-20 at 19.40.18 (2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65064" y="3039762"/>
            <a:ext cx="2864757" cy="35422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80936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Vaka</a:t>
            </a:r>
            <a:br>
              <a:rPr lang="tr-TR" sz="3200" b="1" dirty="0">
                <a:latin typeface="Garamond" panose="02020404030301010803" pitchFamily="18" charset="0"/>
              </a:rPr>
            </a:br>
            <a:endParaRPr lang="tr-TR" sz="3200" b="1" dirty="0">
              <a:latin typeface="Garamond" panose="020204040303010108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27906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dirty="0" err="1">
                <a:latin typeface="Garamond" panose="02020404030301010803" pitchFamily="18" charset="0"/>
              </a:rPr>
              <a:t>Monitörize</a:t>
            </a:r>
            <a:r>
              <a:rPr lang="tr-TR" sz="1600" dirty="0">
                <a:latin typeface="Garamond" panose="02020404030301010803" pitchFamily="18" charset="0"/>
              </a:rPr>
              <a:t> edilen hasta da </a:t>
            </a:r>
            <a:r>
              <a:rPr lang="tr-TR" sz="1600" dirty="0" err="1">
                <a:latin typeface="Garamond" panose="02020404030301010803" pitchFamily="18" charset="0"/>
              </a:rPr>
              <a:t>Satürasyon</a:t>
            </a:r>
            <a:r>
              <a:rPr lang="tr-TR" sz="1600" dirty="0">
                <a:latin typeface="Garamond" panose="02020404030301010803" pitchFamily="18" charset="0"/>
              </a:rPr>
              <a:t> ( Kanda ki oksijen miktarı ) O2: %98</a:t>
            </a:r>
          </a:p>
          <a:p>
            <a:r>
              <a:rPr lang="tr-TR" sz="1600" dirty="0">
                <a:latin typeface="Garamond" panose="02020404030301010803" pitchFamily="18" charset="0"/>
              </a:rPr>
              <a:t>Tansiyon 140/70 </a:t>
            </a:r>
            <a:r>
              <a:rPr lang="tr-TR" sz="1600" dirty="0" err="1">
                <a:latin typeface="Garamond" panose="02020404030301010803" pitchFamily="18" charset="0"/>
              </a:rPr>
              <a:t>mmHg</a:t>
            </a:r>
            <a:r>
              <a:rPr lang="tr-TR" sz="1600" dirty="0">
                <a:latin typeface="Garamond" panose="02020404030301010803" pitchFamily="18" charset="0"/>
              </a:rPr>
              <a:t>  Nabız: 90 olarak saptanmıştır.</a:t>
            </a:r>
          </a:p>
          <a:p>
            <a:r>
              <a:rPr lang="tr-TR" sz="1600" dirty="0">
                <a:latin typeface="Garamond" panose="02020404030301010803" pitchFamily="18" charset="0"/>
              </a:rPr>
              <a:t>Hastadan alınan kanlar sonrası </a:t>
            </a:r>
            <a:r>
              <a:rPr lang="tr-TR" sz="1600" dirty="0" err="1">
                <a:latin typeface="Garamond" panose="02020404030301010803" pitchFamily="18" charset="0"/>
              </a:rPr>
              <a:t>urea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creatine</a:t>
            </a:r>
            <a:r>
              <a:rPr lang="tr-TR" sz="1600" dirty="0">
                <a:latin typeface="Garamond" panose="02020404030301010803" pitchFamily="18" charset="0"/>
              </a:rPr>
              <a:t> ( üre </a:t>
            </a:r>
            <a:r>
              <a:rPr lang="tr-TR" sz="1600" dirty="0" err="1">
                <a:latin typeface="Garamond" panose="02020404030301010803" pitchFamily="18" charset="0"/>
              </a:rPr>
              <a:t>kreatin</a:t>
            </a:r>
            <a:r>
              <a:rPr lang="tr-TR" sz="1600" dirty="0">
                <a:latin typeface="Garamond" panose="02020404030301010803" pitchFamily="18" charset="0"/>
              </a:rPr>
              <a:t> ) değerleri normal sınırlarda olup hastaya </a:t>
            </a:r>
            <a:r>
              <a:rPr lang="tr-TR" sz="1600" dirty="0" err="1">
                <a:latin typeface="Garamond" panose="02020404030301010803" pitchFamily="18" charset="0"/>
              </a:rPr>
              <a:t>Cervical</a:t>
            </a:r>
            <a:r>
              <a:rPr lang="tr-TR" sz="1600" dirty="0">
                <a:latin typeface="Garamond" panose="02020404030301010803" pitchFamily="18" charset="0"/>
              </a:rPr>
              <a:t> ( Boyun Bölgesi ), </a:t>
            </a:r>
            <a:r>
              <a:rPr lang="tr-TR" sz="1600" dirty="0" err="1">
                <a:latin typeface="Garamond" panose="02020404030301010803" pitchFamily="18" charset="0"/>
              </a:rPr>
              <a:t>Throcal</a:t>
            </a:r>
            <a:r>
              <a:rPr lang="tr-TR" sz="1600" dirty="0">
                <a:latin typeface="Garamond" panose="02020404030301010803" pitchFamily="18" charset="0"/>
              </a:rPr>
              <a:t> - </a:t>
            </a:r>
            <a:r>
              <a:rPr lang="tr-TR" sz="1600" dirty="0" err="1">
                <a:latin typeface="Garamond" panose="02020404030301010803" pitchFamily="18" charset="0"/>
              </a:rPr>
              <a:t>Lomber</a:t>
            </a:r>
            <a:r>
              <a:rPr lang="tr-TR" sz="1600" dirty="0">
                <a:latin typeface="Garamond" panose="02020404030301010803" pitchFamily="18" charset="0"/>
              </a:rPr>
              <a:t> ( Gövde ), tüm vücut kontrastlı bilgisayarlı tomografi (BT), bacak </a:t>
            </a:r>
            <a:r>
              <a:rPr lang="tr-TR" sz="1600" dirty="0" err="1">
                <a:latin typeface="Garamond" panose="02020404030301010803" pitchFamily="18" charset="0"/>
              </a:rPr>
              <a:t>bilateral</a:t>
            </a:r>
            <a:r>
              <a:rPr lang="tr-TR" sz="1600" dirty="0">
                <a:latin typeface="Garamond" panose="02020404030301010803" pitchFamily="18" charset="0"/>
              </a:rPr>
              <a:t>, kol </a:t>
            </a:r>
            <a:r>
              <a:rPr lang="tr-TR" sz="1600" dirty="0" err="1">
                <a:latin typeface="Garamond" panose="02020404030301010803" pitchFamily="18" charset="0"/>
              </a:rPr>
              <a:t>bilateral</a:t>
            </a:r>
            <a:r>
              <a:rPr lang="tr-TR" sz="1600" dirty="0">
                <a:latin typeface="Garamond" panose="02020404030301010803" pitchFamily="18" charset="0"/>
              </a:rPr>
              <a:t> (iki taraflı) iki yönlü direkt </a:t>
            </a:r>
            <a:r>
              <a:rPr lang="tr-TR" sz="1600" dirty="0" err="1">
                <a:latin typeface="Garamond" panose="02020404030301010803" pitchFamily="18" charset="0"/>
              </a:rPr>
              <a:t>grafi</a:t>
            </a:r>
            <a:r>
              <a:rPr lang="tr-TR" sz="1600" dirty="0">
                <a:latin typeface="Garamond" panose="02020404030301010803" pitchFamily="18" charset="0"/>
              </a:rPr>
              <a:t> (röntgen) çekilmesi planlanmıştır.</a:t>
            </a:r>
          </a:p>
          <a:p>
            <a:r>
              <a:rPr lang="tr-TR" sz="1600" dirty="0">
                <a:latin typeface="Garamond" panose="02020404030301010803" pitchFamily="18" charset="0"/>
              </a:rPr>
              <a:t>Çekilen tomografi de : 3.Servical </a:t>
            </a:r>
            <a:r>
              <a:rPr lang="tr-TR" sz="1600" dirty="0" err="1">
                <a:latin typeface="Garamond" panose="02020404030301010803" pitchFamily="18" charset="0"/>
              </a:rPr>
              <a:t>Vertebrae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Corpusunda</a:t>
            </a:r>
            <a:r>
              <a:rPr lang="tr-TR" sz="1600" dirty="0">
                <a:latin typeface="Garamond" panose="02020404030301010803" pitchFamily="18" charset="0"/>
              </a:rPr>
              <a:t> ( 3. Boyun omuru gövdesinde ) çökme </a:t>
            </a:r>
            <a:r>
              <a:rPr lang="tr-TR" sz="1600" dirty="0" err="1">
                <a:latin typeface="Garamond" panose="02020404030301010803" pitchFamily="18" charset="0"/>
              </a:rPr>
              <a:t>Fraktürü</a:t>
            </a:r>
            <a:r>
              <a:rPr lang="tr-TR" sz="1600" dirty="0">
                <a:latin typeface="Garamond" panose="02020404030301010803" pitchFamily="18" charset="0"/>
              </a:rPr>
              <a:t> (kırığı) saptanmıştır.</a:t>
            </a:r>
          </a:p>
          <a:p>
            <a:r>
              <a:rPr lang="tr-TR" sz="1600" dirty="0">
                <a:latin typeface="Garamond" panose="02020404030301010803" pitchFamily="18" charset="0"/>
              </a:rPr>
              <a:t>4. </a:t>
            </a:r>
            <a:r>
              <a:rPr lang="tr-TR" sz="1600" dirty="0" err="1">
                <a:latin typeface="Garamond" panose="02020404030301010803" pitchFamily="18" charset="0"/>
              </a:rPr>
              <a:t>Cervical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Vertebrae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Spinos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Procheste</a:t>
            </a:r>
            <a:r>
              <a:rPr lang="tr-TR" sz="1600" dirty="0">
                <a:latin typeface="Garamond" panose="02020404030301010803" pitchFamily="18" charset="0"/>
              </a:rPr>
              <a:t> Lineer Kırık görülmüştür.</a:t>
            </a:r>
          </a:p>
          <a:p>
            <a:r>
              <a:rPr lang="tr-TR" sz="1600" dirty="0" err="1">
                <a:latin typeface="Garamond" panose="02020404030301010803" pitchFamily="18" charset="0"/>
              </a:rPr>
              <a:t>Thorcalomber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Vertebraelerda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fraktür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saptanmayanan</a:t>
            </a:r>
            <a:r>
              <a:rPr lang="tr-TR" sz="1600" dirty="0">
                <a:latin typeface="Garamond" panose="02020404030301010803" pitchFamily="18" charset="0"/>
              </a:rPr>
              <a:t> hastanın sağ 6.Costae da deplase ( Yerinden ayrılan </a:t>
            </a:r>
            <a:r>
              <a:rPr lang="tr-TR" sz="1600" dirty="0" err="1">
                <a:latin typeface="Garamond" panose="02020404030301010803" pitchFamily="18" charset="0"/>
              </a:rPr>
              <a:t>kemikleriçin</a:t>
            </a:r>
            <a:r>
              <a:rPr lang="tr-TR" sz="1600" dirty="0">
                <a:latin typeface="Garamond" panose="02020404030301010803" pitchFamily="18" charset="0"/>
              </a:rPr>
              <a:t> kullanılır ) </a:t>
            </a:r>
            <a:r>
              <a:rPr lang="tr-TR" sz="1600" dirty="0" err="1">
                <a:latin typeface="Garamond" panose="02020404030301010803" pitchFamily="18" charset="0"/>
              </a:rPr>
              <a:t>fraktür</a:t>
            </a:r>
            <a:r>
              <a:rPr lang="tr-TR" sz="1600" dirty="0">
                <a:latin typeface="Garamond" panose="02020404030301010803" pitchFamily="18" charset="0"/>
              </a:rPr>
              <a:t> saptanmıştır.</a:t>
            </a:r>
          </a:p>
          <a:p>
            <a:r>
              <a:rPr lang="tr-TR" sz="1600" dirty="0">
                <a:latin typeface="Garamond" panose="02020404030301010803" pitchFamily="18" charset="0"/>
              </a:rPr>
              <a:t>Sol 4. </a:t>
            </a:r>
            <a:r>
              <a:rPr lang="tr-TR" sz="1600" dirty="0" err="1">
                <a:latin typeface="Garamond" panose="02020404030301010803" pitchFamily="18" charset="0"/>
              </a:rPr>
              <a:t>Costae</a:t>
            </a:r>
            <a:r>
              <a:rPr lang="tr-TR" sz="1600" dirty="0">
                <a:latin typeface="Garamond" panose="02020404030301010803" pitchFamily="18" charset="0"/>
              </a:rPr>
              <a:t> de lineer </a:t>
            </a:r>
            <a:r>
              <a:rPr lang="tr-TR" sz="1600" dirty="0" err="1">
                <a:latin typeface="Garamond" panose="02020404030301010803" pitchFamily="18" charset="0"/>
              </a:rPr>
              <a:t>fraktür</a:t>
            </a:r>
            <a:r>
              <a:rPr lang="tr-TR" sz="1600" dirty="0">
                <a:latin typeface="Garamond" panose="02020404030301010803" pitchFamily="18" charset="0"/>
              </a:rPr>
              <a:t> hatları görünen hasta da akciğer </a:t>
            </a:r>
            <a:r>
              <a:rPr lang="tr-TR" sz="1600" dirty="0" err="1">
                <a:latin typeface="Garamond" panose="02020404030301010803" pitchFamily="18" charset="0"/>
              </a:rPr>
              <a:t>parankiminde</a:t>
            </a:r>
            <a:r>
              <a:rPr lang="tr-TR" sz="1600" dirty="0">
                <a:latin typeface="Garamond" panose="02020404030301010803" pitchFamily="18" charset="0"/>
              </a:rPr>
              <a:t> sağ da </a:t>
            </a:r>
            <a:r>
              <a:rPr lang="tr-TR" sz="1600" dirty="0" err="1">
                <a:latin typeface="Garamond" panose="02020404030301010803" pitchFamily="18" charset="0"/>
              </a:rPr>
              <a:t>kontüzyonlar</a:t>
            </a:r>
            <a:r>
              <a:rPr lang="tr-TR" sz="1600" dirty="0">
                <a:latin typeface="Garamond" panose="02020404030301010803" pitchFamily="18" charset="0"/>
              </a:rPr>
              <a:t> (ezilme) görülmektedir.</a:t>
            </a:r>
          </a:p>
        </p:txBody>
      </p:sp>
      <p:pic>
        <p:nvPicPr>
          <p:cNvPr id="17409" name="Picture 1" descr="C:\Users\NETHOUSE\Desktop\Terminoloji-1\vaka\WhatsApp Image 2018-10-20 at 19.40.1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99656" y="4135394"/>
            <a:ext cx="2019839" cy="24548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479469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Vaka</a:t>
            </a:r>
            <a:br>
              <a:rPr lang="tr-TR" sz="3200" b="1" dirty="0">
                <a:latin typeface="Garamond" panose="02020404030301010803" pitchFamily="18" charset="0"/>
              </a:rPr>
            </a:br>
            <a:endParaRPr lang="tr-TR" sz="3200" b="1" dirty="0">
              <a:latin typeface="Garamond" panose="020204040303010108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27906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dirty="0">
                <a:latin typeface="Garamond" pitchFamily="18" charset="0"/>
              </a:rPr>
              <a:t>Hastanın </a:t>
            </a:r>
            <a:r>
              <a:rPr lang="tr-TR" sz="1600" dirty="0" err="1">
                <a:latin typeface="Garamond" pitchFamily="18" charset="0"/>
              </a:rPr>
              <a:t>grafilerinde</a:t>
            </a:r>
            <a:r>
              <a:rPr lang="tr-TR" sz="1600" dirty="0">
                <a:latin typeface="Garamond" pitchFamily="18" charset="0"/>
              </a:rPr>
              <a:t> sol </a:t>
            </a:r>
            <a:r>
              <a:rPr lang="tr-TR" sz="1600" dirty="0" err="1">
                <a:latin typeface="Garamond" pitchFamily="18" charset="0"/>
              </a:rPr>
              <a:t>humerus</a:t>
            </a:r>
            <a:r>
              <a:rPr lang="tr-TR" sz="1600" dirty="0">
                <a:latin typeface="Garamond" pitchFamily="18" charset="0"/>
              </a:rPr>
              <a:t> ( ön kol )’ unda </a:t>
            </a:r>
            <a:r>
              <a:rPr lang="tr-TR" sz="1600" dirty="0" err="1">
                <a:latin typeface="Garamond" pitchFamily="18" charset="0"/>
              </a:rPr>
              <a:t>distal</a:t>
            </a:r>
            <a:r>
              <a:rPr lang="tr-TR" sz="1600" dirty="0">
                <a:latin typeface="Garamond" pitchFamily="18" charset="0"/>
              </a:rPr>
              <a:t> Radius 1/3 kısımda </a:t>
            </a:r>
            <a:r>
              <a:rPr lang="tr-TR" sz="1600" dirty="0" err="1">
                <a:latin typeface="Garamond" pitchFamily="18" charset="0"/>
              </a:rPr>
              <a:t>oblik</a:t>
            </a:r>
            <a:r>
              <a:rPr lang="tr-TR" sz="1600" dirty="0">
                <a:latin typeface="Garamond" pitchFamily="18" charset="0"/>
              </a:rPr>
              <a:t> </a:t>
            </a:r>
            <a:r>
              <a:rPr lang="tr-TR" sz="1600" dirty="0" err="1">
                <a:latin typeface="Garamond" pitchFamily="18" charset="0"/>
              </a:rPr>
              <a:t>fractur</a:t>
            </a:r>
            <a:r>
              <a:rPr lang="tr-TR" sz="1600" dirty="0">
                <a:latin typeface="Garamond" pitchFamily="18" charset="0"/>
              </a:rPr>
              <a:t> saptanmıştır. ( Verev şekilde kırık.)</a:t>
            </a:r>
          </a:p>
          <a:p>
            <a:r>
              <a:rPr lang="tr-TR" sz="1600" dirty="0" err="1">
                <a:latin typeface="Garamond" pitchFamily="18" charset="0"/>
              </a:rPr>
              <a:t>Ulnada</a:t>
            </a:r>
            <a:r>
              <a:rPr lang="tr-TR" sz="1600" dirty="0">
                <a:latin typeface="Garamond" pitchFamily="18" charset="0"/>
              </a:rPr>
              <a:t> 1/3 </a:t>
            </a:r>
            <a:r>
              <a:rPr lang="tr-TR" sz="1600" dirty="0" err="1">
                <a:latin typeface="Garamond" pitchFamily="18" charset="0"/>
              </a:rPr>
              <a:t>proksimalde</a:t>
            </a:r>
            <a:r>
              <a:rPr lang="tr-TR" sz="1600" dirty="0">
                <a:latin typeface="Garamond" pitchFamily="18" charset="0"/>
              </a:rPr>
              <a:t> </a:t>
            </a:r>
            <a:r>
              <a:rPr lang="tr-TR" sz="1600" dirty="0" err="1">
                <a:latin typeface="Garamond" pitchFamily="18" charset="0"/>
              </a:rPr>
              <a:t>transvers</a:t>
            </a:r>
            <a:r>
              <a:rPr lang="tr-TR" sz="1600" dirty="0">
                <a:latin typeface="Garamond" pitchFamily="18" charset="0"/>
              </a:rPr>
              <a:t> </a:t>
            </a:r>
            <a:r>
              <a:rPr lang="tr-TR" sz="1600" dirty="0" err="1">
                <a:latin typeface="Garamond" pitchFamily="18" charset="0"/>
              </a:rPr>
              <a:t>fractur</a:t>
            </a:r>
            <a:r>
              <a:rPr lang="tr-TR" sz="1600" dirty="0">
                <a:latin typeface="Garamond" pitchFamily="18" charset="0"/>
              </a:rPr>
              <a:t> saptanmıştır. ( Enlemesine ve düz şekilde kırık.)</a:t>
            </a:r>
          </a:p>
          <a:p>
            <a:r>
              <a:rPr lang="tr-TR" sz="1600" dirty="0">
                <a:latin typeface="Garamond" pitchFamily="18" charset="0"/>
              </a:rPr>
              <a:t>Sağ </a:t>
            </a:r>
            <a:r>
              <a:rPr lang="tr-TR" sz="1600" dirty="0" err="1">
                <a:latin typeface="Garamond" pitchFamily="18" charset="0"/>
              </a:rPr>
              <a:t>tibia</a:t>
            </a:r>
            <a:r>
              <a:rPr lang="tr-TR" sz="1600" dirty="0">
                <a:latin typeface="Garamond" pitchFamily="18" charset="0"/>
              </a:rPr>
              <a:t> da şaft </a:t>
            </a:r>
            <a:r>
              <a:rPr lang="tr-TR" sz="1600" dirty="0" err="1">
                <a:latin typeface="Garamond" pitchFamily="18" charset="0"/>
              </a:rPr>
              <a:t>fracture</a:t>
            </a:r>
            <a:r>
              <a:rPr lang="tr-TR" sz="1600" dirty="0">
                <a:latin typeface="Garamond" pitchFamily="18" charset="0"/>
              </a:rPr>
              <a:t>’ ü saptanan hasta, </a:t>
            </a:r>
            <a:r>
              <a:rPr lang="tr-TR" sz="1600" dirty="0" err="1">
                <a:latin typeface="Garamond" pitchFamily="18" charset="0"/>
              </a:rPr>
              <a:t>humerus</a:t>
            </a:r>
            <a:r>
              <a:rPr lang="tr-TR" sz="1600" dirty="0">
                <a:latin typeface="Garamond" pitchFamily="18" charset="0"/>
              </a:rPr>
              <a:t> ve </a:t>
            </a:r>
            <a:r>
              <a:rPr lang="tr-TR" sz="1600" dirty="0" err="1">
                <a:latin typeface="Garamond" pitchFamily="18" charset="0"/>
              </a:rPr>
              <a:t>crusta</a:t>
            </a:r>
            <a:r>
              <a:rPr lang="tr-TR" sz="1600" dirty="0">
                <a:latin typeface="Garamond" pitchFamily="18" charset="0"/>
              </a:rPr>
              <a:t> </a:t>
            </a:r>
            <a:r>
              <a:rPr lang="tr-TR" sz="1600" dirty="0" err="1">
                <a:latin typeface="Garamond" pitchFamily="18" charset="0"/>
              </a:rPr>
              <a:t>fraktür</a:t>
            </a:r>
            <a:r>
              <a:rPr lang="tr-TR" sz="1600" dirty="0">
                <a:latin typeface="Garamond" pitchFamily="18" charset="0"/>
              </a:rPr>
              <a:t> olan yerlerine alçı </a:t>
            </a:r>
            <a:r>
              <a:rPr lang="tr-TR" sz="1600" dirty="0" err="1">
                <a:latin typeface="Garamond" pitchFamily="18" charset="0"/>
              </a:rPr>
              <a:t>atel</a:t>
            </a:r>
            <a:r>
              <a:rPr lang="tr-TR" sz="1600" dirty="0">
                <a:latin typeface="Garamond" pitchFamily="18" charset="0"/>
              </a:rPr>
              <a:t> yapılarak ortopediye</a:t>
            </a:r>
          </a:p>
          <a:p>
            <a:r>
              <a:rPr lang="tr-TR" sz="1600" dirty="0">
                <a:latin typeface="Garamond" pitchFamily="18" charset="0"/>
              </a:rPr>
              <a:t>Oksijen desteği altında, göğüs cerrahisi açısından olası </a:t>
            </a:r>
            <a:r>
              <a:rPr lang="tr-TR" sz="1600" dirty="0" err="1">
                <a:latin typeface="Garamond" pitchFamily="18" charset="0"/>
              </a:rPr>
              <a:t>hemotoraks</a:t>
            </a:r>
            <a:r>
              <a:rPr lang="tr-TR" sz="1600" dirty="0">
                <a:latin typeface="Garamond" pitchFamily="18" charset="0"/>
              </a:rPr>
              <a:t> ( Akciğer boşluğunda kan toplanması), </a:t>
            </a:r>
            <a:r>
              <a:rPr lang="tr-TR" sz="1600" dirty="0" err="1">
                <a:latin typeface="Garamond" pitchFamily="18" charset="0"/>
              </a:rPr>
              <a:t>pnomotoraks</a:t>
            </a:r>
            <a:r>
              <a:rPr lang="tr-TR" sz="1600" dirty="0">
                <a:latin typeface="Garamond" pitchFamily="18" charset="0"/>
              </a:rPr>
              <a:t> (Havanın göğüs kafesi içine dolması sonucu akciğerin çökmesi ve işini yapamaması) değerlendirilmesi yapılması için </a:t>
            </a:r>
            <a:r>
              <a:rPr lang="tr-TR" sz="1600" dirty="0" err="1">
                <a:latin typeface="Garamond" pitchFamily="18" charset="0"/>
              </a:rPr>
              <a:t>konsülte</a:t>
            </a:r>
            <a:r>
              <a:rPr lang="tr-TR" sz="1600" dirty="0">
                <a:latin typeface="Garamond" pitchFamily="18" charset="0"/>
              </a:rPr>
              <a:t> edilmiştir.</a:t>
            </a:r>
          </a:p>
        </p:txBody>
      </p:sp>
    </p:spTree>
    <p:extLst>
      <p:ext uri="{BB962C8B-B14F-4D97-AF65-F5344CB8AC3E}">
        <p14:creationId xmlns:p14="http://schemas.microsoft.com/office/powerpoint/2010/main" val="699688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45084E6-F5C1-4C73-9881-AEFA36443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Garamond" panose="02020404030301010803" pitchFamily="18" charset="0"/>
              </a:rPr>
              <a:t>Semptom Terimler</a:t>
            </a:r>
            <a:r>
              <a:rPr lang="tr-TR" dirty="0">
                <a:latin typeface="Garamond" panose="02020404030301010803" pitchFamily="18" charset="0"/>
              </a:rPr>
              <a:t/>
            </a:r>
            <a:br>
              <a:rPr lang="tr-TR" dirty="0">
                <a:latin typeface="Garamond" panose="02020404030301010803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3DB27192-FC02-4CDD-9516-A8609FDFF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Osteoporosis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Kemik dokusunda </a:t>
            </a:r>
            <a:r>
              <a:rPr lang="tr-TR" sz="1600" dirty="0" err="1">
                <a:solidFill>
                  <a:srgbClr val="FF0000"/>
                </a:solidFill>
                <a:latin typeface="Garamond" panose="02020404030301010803" pitchFamily="18" charset="0"/>
              </a:rPr>
              <a:t>atrofi</a:t>
            </a:r>
            <a:r>
              <a:rPr lang="tr-TR" sz="1600" dirty="0">
                <a:solidFill>
                  <a:srgbClr val="FF0000"/>
                </a:solidFill>
                <a:latin typeface="Garamond" panose="02020404030301010803" pitchFamily="18" charset="0"/>
              </a:rPr>
              <a:t> </a:t>
            </a:r>
            <a:r>
              <a:rPr lang="tr-TR" sz="1600" dirty="0">
                <a:latin typeface="Garamond" panose="02020404030301010803" pitchFamily="18" charset="0"/>
              </a:rPr>
              <a:t>gelişmesi ile belirgin durum.</a:t>
            </a:r>
          </a:p>
          <a:p>
            <a:r>
              <a:rPr lang="tr-TR" sz="1600" b="1" dirty="0" err="1">
                <a:solidFill>
                  <a:srgbClr val="FF0000"/>
                </a:solidFill>
                <a:latin typeface="Garamond" panose="02020404030301010803" pitchFamily="18" charset="0"/>
              </a:rPr>
              <a:t>Atrofi</a:t>
            </a:r>
            <a:r>
              <a:rPr lang="tr-TR" sz="1600" b="1" dirty="0">
                <a:solidFill>
                  <a:srgbClr val="FF0000"/>
                </a:solidFill>
                <a:latin typeface="Garamond" panose="02020404030301010803" pitchFamily="18" charset="0"/>
              </a:rPr>
              <a:t> : Vücudun belli bir bölgesinin, bir dönem kullanılmamasına bağlı daha çok kas kaybı şeklinde olan kütle kaybı.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Distortion</a:t>
            </a:r>
            <a:r>
              <a:rPr lang="tr-TR" sz="1600" b="1" dirty="0">
                <a:latin typeface="Garamond" panose="02020404030301010803" pitchFamily="18" charset="0"/>
              </a:rPr>
              <a:t> :</a:t>
            </a:r>
            <a:r>
              <a:rPr lang="tr-TR" sz="1600" dirty="0">
                <a:latin typeface="Garamond" panose="02020404030301010803" pitchFamily="18" charset="0"/>
              </a:rPr>
              <a:t> Eklem kapsülü yırtılması.</a:t>
            </a:r>
          </a:p>
          <a:p>
            <a:r>
              <a:rPr lang="tr-TR" sz="1600" b="1" dirty="0">
                <a:latin typeface="Garamond" panose="02020404030301010803" pitchFamily="18" charset="0"/>
              </a:rPr>
              <a:t>Pes </a:t>
            </a:r>
            <a:r>
              <a:rPr lang="tr-TR" sz="1600" b="1" dirty="0" err="1">
                <a:latin typeface="Garamond" panose="02020404030301010803" pitchFamily="18" charset="0"/>
              </a:rPr>
              <a:t>Planus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Doğumsal kökenli düz </a:t>
            </a:r>
            <a:r>
              <a:rPr lang="tr-TR" sz="1600" dirty="0" err="1">
                <a:latin typeface="Garamond" panose="02020404030301010803" pitchFamily="18" charset="0"/>
              </a:rPr>
              <a:t>tabanlılık</a:t>
            </a:r>
            <a:r>
              <a:rPr lang="tr-TR" sz="1600" dirty="0">
                <a:latin typeface="Garamond" panose="02020404030301010803" pitchFamily="18" charset="0"/>
              </a:rPr>
              <a:t>.</a:t>
            </a:r>
          </a:p>
          <a:p>
            <a:r>
              <a:rPr lang="tr-TR" sz="1600" b="1" dirty="0">
                <a:latin typeface="Garamond" panose="02020404030301010803" pitchFamily="18" charset="0"/>
              </a:rPr>
              <a:t>Pes </a:t>
            </a:r>
            <a:r>
              <a:rPr lang="tr-TR" sz="1600" b="1" dirty="0" err="1">
                <a:latin typeface="Garamond" panose="02020404030301010803" pitchFamily="18" charset="0"/>
              </a:rPr>
              <a:t>Valgus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Dışa bükük ayak.</a:t>
            </a:r>
          </a:p>
          <a:p>
            <a:endParaRPr lang="tr-TR" sz="1600" dirty="0"/>
          </a:p>
        </p:txBody>
      </p:sp>
      <p:pic>
        <p:nvPicPr>
          <p:cNvPr id="4" name="Picture 6" descr="Osteomalacia ile ilgili gÃ¶rsel sonucu">
            <a:extLst>
              <a:ext uri="{FF2B5EF4-FFF2-40B4-BE49-F238E27FC236}">
                <a16:creationId xmlns:a16="http://schemas.microsoft.com/office/drawing/2014/main" xmlns="" id="{DD969449-52F4-41F6-AD72-59085951F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721100"/>
            <a:ext cx="4357511" cy="219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Pes Valgus ile ilgili gÃ¶rsel sonucu">
            <a:extLst>
              <a:ext uri="{FF2B5EF4-FFF2-40B4-BE49-F238E27FC236}">
                <a16:creationId xmlns:a16="http://schemas.microsoft.com/office/drawing/2014/main" xmlns="" id="{93D518F5-59C6-473F-BB44-4EB62E0C2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291" y="3721100"/>
            <a:ext cx="2074022" cy="219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Pes Planus ile ilgili gÃ¶rsel sonucu">
            <a:extLst>
              <a:ext uri="{FF2B5EF4-FFF2-40B4-BE49-F238E27FC236}">
                <a16:creationId xmlns:a16="http://schemas.microsoft.com/office/drawing/2014/main" xmlns="" id="{6F2702BD-1775-44BB-855F-4F8FE5C02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300" y="3721100"/>
            <a:ext cx="2857500" cy="219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xmlns="" id="{CDBD70EB-745B-4950-A899-8F283B104410}"/>
              </a:ext>
            </a:extLst>
          </p:cNvPr>
          <p:cNvSpPr txBox="1"/>
          <p:nvPr/>
        </p:nvSpPr>
        <p:spPr>
          <a:xfrm>
            <a:off x="838200" y="6130151"/>
            <a:ext cx="4457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7-Osteoporosis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AF4C0CB-282E-46F2-8898-6E0C48AA8822}"/>
              </a:ext>
            </a:extLst>
          </p:cNvPr>
          <p:cNvSpPr txBox="1"/>
          <p:nvPr/>
        </p:nvSpPr>
        <p:spPr>
          <a:xfrm>
            <a:off x="5859091" y="6130151"/>
            <a:ext cx="20740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8-Pes </a:t>
            </a:r>
            <a:r>
              <a:rPr lang="tr-TR" sz="1200" dirty="0" err="1">
                <a:latin typeface="Garamond" panose="02020404030301010803" pitchFamily="18" charset="0"/>
              </a:rPr>
              <a:t>Valgus</a:t>
            </a:r>
            <a:endParaRPr lang="tr-TR" sz="1200" dirty="0">
              <a:latin typeface="Garamond" panose="02020404030301010803" pitchFamily="18" charset="0"/>
            </a:endParaRP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xmlns="" id="{69EE936F-4939-479B-9237-BA0749B40B7A}"/>
              </a:ext>
            </a:extLst>
          </p:cNvPr>
          <p:cNvSpPr txBox="1"/>
          <p:nvPr/>
        </p:nvSpPr>
        <p:spPr>
          <a:xfrm>
            <a:off x="8496300" y="6130151"/>
            <a:ext cx="2472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9-Pes </a:t>
            </a:r>
            <a:r>
              <a:rPr lang="tr-TR" sz="1200" dirty="0" err="1">
                <a:latin typeface="Garamond" panose="02020404030301010803" pitchFamily="18" charset="0"/>
              </a:rPr>
              <a:t>Planus</a:t>
            </a:r>
            <a:endParaRPr lang="tr-TR" sz="12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56176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E2DC2BA1-41FE-4917-A8C7-BAE06C81B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Vaka</a:t>
            </a:r>
            <a:br>
              <a:rPr lang="tr-TR" sz="3200" b="1" dirty="0">
                <a:latin typeface="Garamond" panose="02020404030301010803" pitchFamily="18" charset="0"/>
              </a:rPr>
            </a:br>
            <a:endParaRPr lang="tr-TR" sz="3200" b="1" dirty="0">
              <a:latin typeface="Garamond" panose="02020404030301010803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2FC1BA66-2275-4827-BEDC-612F1E79CC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dirty="0" err="1">
                <a:latin typeface="Garamond" panose="02020404030301010803" pitchFamily="18" charset="0"/>
              </a:rPr>
              <a:t>Os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radius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os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ulnaya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internal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fiksasyon</a:t>
            </a:r>
            <a:r>
              <a:rPr lang="tr-TR" sz="1600" dirty="0">
                <a:latin typeface="Garamond" panose="02020404030301010803" pitchFamily="18" charset="0"/>
              </a:rPr>
              <a:t> ve kapalı redüksiyon yapılmıştır.</a:t>
            </a:r>
          </a:p>
          <a:p>
            <a:r>
              <a:rPr lang="tr-TR" sz="1600" dirty="0">
                <a:latin typeface="Garamond" panose="02020404030301010803" pitchFamily="18" charset="0"/>
              </a:rPr>
              <a:t>Sağ  </a:t>
            </a:r>
            <a:r>
              <a:rPr lang="tr-TR" sz="1600" dirty="0" err="1">
                <a:latin typeface="Garamond" panose="02020404030301010803" pitchFamily="18" charset="0"/>
              </a:rPr>
              <a:t>os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tibia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internal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fiksasyon</a:t>
            </a:r>
            <a:r>
              <a:rPr lang="tr-TR" sz="1600" dirty="0">
                <a:latin typeface="Garamond" panose="02020404030301010803" pitchFamily="18" charset="0"/>
              </a:rPr>
              <a:t> açık redüksiyonu</a:t>
            </a:r>
          </a:p>
          <a:p>
            <a:r>
              <a:rPr lang="tr-TR" sz="1600" dirty="0" err="1">
                <a:latin typeface="Garamond" panose="02020404030301010803" pitchFamily="18" charset="0"/>
              </a:rPr>
              <a:t>Ilaç</a:t>
            </a:r>
            <a:r>
              <a:rPr lang="tr-TR" sz="1600" dirty="0">
                <a:latin typeface="Garamond" panose="02020404030301010803" pitchFamily="18" charset="0"/>
              </a:rPr>
              <a:t> tedavisi için ; ameliyat sonrası </a:t>
            </a:r>
            <a:r>
              <a:rPr lang="tr-TR" sz="1600" dirty="0" err="1">
                <a:latin typeface="Garamond" panose="02020404030301010803" pitchFamily="18" charset="0"/>
              </a:rPr>
              <a:t>g.cerrahisine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yatsin</a:t>
            </a:r>
            <a:r>
              <a:rPr lang="tr-TR" sz="1600" dirty="0">
                <a:latin typeface="Garamond" panose="02020404030301010803" pitchFamily="18" charset="0"/>
              </a:rPr>
              <a:t> hasta , </a:t>
            </a:r>
            <a:r>
              <a:rPr lang="tr-TR" sz="1600" dirty="0" err="1">
                <a:latin typeface="Garamond" panose="02020404030301010803" pitchFamily="18" charset="0"/>
              </a:rPr>
              <a:t>coumadin</a:t>
            </a:r>
            <a:r>
              <a:rPr lang="tr-TR" sz="1600" dirty="0">
                <a:latin typeface="Garamond" panose="02020404030301010803" pitchFamily="18" charset="0"/>
              </a:rPr>
              <a:t> , </a:t>
            </a:r>
            <a:r>
              <a:rPr lang="tr-TR" sz="1600" dirty="0" err="1">
                <a:latin typeface="Garamond" panose="02020404030301010803" pitchFamily="18" charset="0"/>
              </a:rPr>
              <a:t>paracerol</a:t>
            </a:r>
            <a:r>
              <a:rPr lang="tr-TR" sz="1600" dirty="0">
                <a:latin typeface="Garamond" panose="02020404030301010803" pitchFamily="18" charset="0"/>
              </a:rPr>
              <a:t> , </a:t>
            </a:r>
            <a:r>
              <a:rPr lang="tr-TR" sz="1600" dirty="0" err="1">
                <a:latin typeface="Garamond" panose="02020404030301010803" pitchFamily="18" charset="0"/>
              </a:rPr>
              <a:t>cezol</a:t>
            </a:r>
            <a:r>
              <a:rPr lang="tr-TR" sz="1600" dirty="0">
                <a:latin typeface="Garamond" panose="02020404030301010803" pitchFamily="18" charset="0"/>
              </a:rPr>
              <a:t> , </a:t>
            </a:r>
            <a:r>
              <a:rPr lang="tr-TR" sz="1600" dirty="0" err="1">
                <a:latin typeface="Garamond" panose="02020404030301010803" pitchFamily="18" charset="0"/>
              </a:rPr>
              <a:t>ragasit</a:t>
            </a:r>
            <a:r>
              <a:rPr lang="tr-TR" sz="1600" dirty="0">
                <a:latin typeface="Garamond" panose="02020404030301010803" pitchFamily="18" charset="0"/>
              </a:rPr>
              <a:t>  tedavileri verilsin.</a:t>
            </a:r>
          </a:p>
          <a:p>
            <a:r>
              <a:rPr lang="tr-TR" sz="1600" dirty="0">
                <a:latin typeface="Garamond" panose="02020404030301010803" pitchFamily="18" charset="0"/>
              </a:rPr>
              <a:t>Ameliyat sonrası ortopedi servise yatsın , ona da </a:t>
            </a:r>
            <a:r>
              <a:rPr lang="tr-TR" sz="1600" dirty="0" err="1">
                <a:latin typeface="Garamond" panose="02020404030301010803" pitchFamily="18" charset="0"/>
              </a:rPr>
              <a:t>intravenöz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heparin</a:t>
            </a:r>
            <a:r>
              <a:rPr lang="tr-TR" sz="1600" dirty="0">
                <a:latin typeface="Garamond" panose="02020404030301010803" pitchFamily="18" charset="0"/>
              </a:rPr>
              <a:t> başlansın ,3.gün </a:t>
            </a:r>
            <a:r>
              <a:rPr lang="tr-TR" sz="1600" dirty="0" err="1">
                <a:latin typeface="Garamond" panose="02020404030301010803" pitchFamily="18" charset="0"/>
              </a:rPr>
              <a:t>coumadin</a:t>
            </a:r>
            <a:r>
              <a:rPr lang="tr-TR" sz="1600" dirty="0">
                <a:latin typeface="Garamond" panose="02020404030301010803" pitchFamily="18" charset="0"/>
              </a:rPr>
              <a:t> başlansın , </a:t>
            </a:r>
            <a:r>
              <a:rPr lang="tr-TR" sz="1600" dirty="0" err="1">
                <a:latin typeface="Garamond" panose="02020404030301010803" pitchFamily="18" charset="0"/>
              </a:rPr>
              <a:t>ragasit</a:t>
            </a:r>
            <a:r>
              <a:rPr lang="tr-TR" sz="1600" dirty="0">
                <a:latin typeface="Garamond" panose="02020404030301010803" pitchFamily="18" charset="0"/>
              </a:rPr>
              <a:t> , </a:t>
            </a:r>
            <a:r>
              <a:rPr lang="tr-TR" sz="1600" dirty="0" err="1">
                <a:latin typeface="Garamond" panose="02020404030301010803" pitchFamily="18" charset="0"/>
              </a:rPr>
              <a:t>mucinac</a:t>
            </a:r>
            <a:r>
              <a:rPr lang="tr-TR" sz="1600" dirty="0">
                <a:latin typeface="Garamond" panose="02020404030301010803" pitchFamily="18" charset="0"/>
              </a:rPr>
              <a:t>, </a:t>
            </a:r>
            <a:r>
              <a:rPr lang="tr-TR" sz="1600" dirty="0" err="1">
                <a:latin typeface="Garamond" panose="02020404030301010803" pitchFamily="18" charset="0"/>
              </a:rPr>
              <a:t>cezol</a:t>
            </a:r>
            <a:r>
              <a:rPr lang="tr-TR" sz="1600" dirty="0">
                <a:latin typeface="Garamond" panose="02020404030301010803" pitchFamily="18" charset="0"/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17312737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69DB54DB-8A51-4008-9D47-A7744425A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7200" b="1" dirty="0">
                <a:latin typeface="Garamond" panose="02020404030301010803" pitchFamily="18" charset="0"/>
              </a:rPr>
              <a:t>Vaka #2</a:t>
            </a:r>
          </a:p>
        </p:txBody>
      </p:sp>
    </p:spTree>
    <p:extLst>
      <p:ext uri="{BB962C8B-B14F-4D97-AF65-F5344CB8AC3E}">
        <p14:creationId xmlns:p14="http://schemas.microsoft.com/office/powerpoint/2010/main" val="36740650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5D5CB641-2C2F-497B-800B-871752666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Vaka</a:t>
            </a:r>
            <a:br>
              <a:rPr lang="tr-TR" sz="3200" b="1" dirty="0">
                <a:latin typeface="Garamond" panose="02020404030301010803" pitchFamily="18" charset="0"/>
              </a:rPr>
            </a:br>
            <a:endParaRPr lang="tr-TR" sz="3200" b="1" dirty="0">
              <a:latin typeface="Garamond" panose="02020404030301010803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391E2E8E-FD0B-497D-BEB0-6073718B5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7906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dirty="0">
                <a:latin typeface="Garamond" panose="02020404030301010803" pitchFamily="18" charset="0"/>
              </a:rPr>
              <a:t>22 Yaşında erkek hasta acil servise ,4. kattan düşme sonucu getirildi.</a:t>
            </a:r>
          </a:p>
          <a:p>
            <a:r>
              <a:rPr lang="tr-TR" sz="1600" dirty="0">
                <a:latin typeface="Garamond" panose="02020404030301010803" pitchFamily="18" charset="0"/>
              </a:rPr>
              <a:t>Hastanın oryantasyonu ve </a:t>
            </a:r>
            <a:r>
              <a:rPr lang="tr-TR" sz="1600" dirty="0" err="1">
                <a:latin typeface="Garamond" panose="02020404030301010803" pitchFamily="18" charset="0"/>
              </a:rPr>
              <a:t>kooperasyonu</a:t>
            </a:r>
            <a:r>
              <a:rPr lang="tr-TR" sz="1600" dirty="0">
                <a:latin typeface="Garamond" panose="02020404030301010803" pitchFamily="18" charset="0"/>
              </a:rPr>
              <a:t> tamdır. </a:t>
            </a:r>
            <a:r>
              <a:rPr lang="tr-TR" sz="1600" dirty="0" err="1">
                <a:latin typeface="Garamond" panose="02020404030301010803" pitchFamily="18" charset="0"/>
              </a:rPr>
              <a:t>Gloskow</a:t>
            </a:r>
            <a:r>
              <a:rPr lang="tr-TR" sz="1600" dirty="0">
                <a:latin typeface="Garamond" panose="02020404030301010803" pitchFamily="18" charset="0"/>
              </a:rPr>
              <a:t> koma skoru 10 .</a:t>
            </a:r>
          </a:p>
          <a:p>
            <a:r>
              <a:rPr lang="tr-TR" sz="1600" dirty="0">
                <a:latin typeface="Garamond" panose="02020404030301010803" pitchFamily="18" charset="0"/>
              </a:rPr>
              <a:t>Nörolojik muayene de  sağ bacak </a:t>
            </a:r>
            <a:r>
              <a:rPr lang="tr-TR" sz="1600" dirty="0" err="1">
                <a:latin typeface="Garamond" panose="02020404030301010803" pitchFamily="18" charset="0"/>
              </a:rPr>
              <a:t>fleksiyon</a:t>
            </a:r>
            <a:r>
              <a:rPr lang="tr-TR" sz="1600" dirty="0">
                <a:latin typeface="Garamond" panose="02020404030301010803" pitchFamily="18" charset="0"/>
              </a:rPr>
              <a:t> da kısıtlılık mevcut , sağ ayak bileği eklem hareket açıklığı azalmış ,  sol ön bacak  hareket kısıtlılık ve ağrılı uyaranlara </a:t>
            </a:r>
            <a:r>
              <a:rPr lang="tr-TR" sz="1600" dirty="0" err="1">
                <a:latin typeface="Garamond" panose="02020404030301010803" pitchFamily="18" charset="0"/>
              </a:rPr>
              <a:t>yanıtsızlık</a:t>
            </a:r>
            <a:r>
              <a:rPr lang="tr-TR" sz="1600" dirty="0">
                <a:latin typeface="Garamond" panose="02020404030301010803" pitchFamily="18" charset="0"/>
              </a:rPr>
              <a:t> mevcuttur.</a:t>
            </a:r>
          </a:p>
          <a:p>
            <a:r>
              <a:rPr lang="tr-TR" sz="1600" dirty="0">
                <a:latin typeface="Garamond" panose="02020404030301010803" pitchFamily="18" charset="0"/>
              </a:rPr>
              <a:t>Yapılan </a:t>
            </a:r>
            <a:r>
              <a:rPr lang="tr-TR" sz="1600" dirty="0" err="1">
                <a:latin typeface="Garamond" panose="02020404030301010803" pitchFamily="18" charset="0"/>
              </a:rPr>
              <a:t>ekstremite</a:t>
            </a:r>
            <a:r>
              <a:rPr lang="tr-TR" sz="1600" dirty="0">
                <a:latin typeface="Garamond" panose="02020404030301010803" pitchFamily="18" charset="0"/>
              </a:rPr>
              <a:t> muayenesinde hastanın sol  </a:t>
            </a:r>
            <a:r>
              <a:rPr lang="tr-TR" sz="1600" dirty="0" err="1">
                <a:latin typeface="Garamond" panose="02020404030301010803" pitchFamily="18" charset="0"/>
              </a:rPr>
              <a:t>os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tibia</a:t>
            </a:r>
            <a:r>
              <a:rPr lang="tr-TR" sz="1600" dirty="0">
                <a:latin typeface="Garamond" panose="02020404030301010803" pitchFamily="18" charset="0"/>
              </a:rPr>
              <a:t> da açık </a:t>
            </a:r>
            <a:r>
              <a:rPr lang="tr-TR" sz="1600" dirty="0" err="1">
                <a:latin typeface="Garamond" panose="02020404030301010803" pitchFamily="18" charset="0"/>
              </a:rPr>
              <a:t>fraktür</a:t>
            </a:r>
            <a:r>
              <a:rPr lang="tr-TR" sz="1600" dirty="0">
                <a:latin typeface="Garamond" panose="02020404030301010803" pitchFamily="18" charset="0"/>
              </a:rPr>
              <a:t> mevcut . </a:t>
            </a:r>
            <a:r>
              <a:rPr lang="tr-TR" sz="1600" dirty="0" err="1">
                <a:latin typeface="Garamond" panose="02020404030301010803" pitchFamily="18" charset="0"/>
              </a:rPr>
              <a:t>os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fibula</a:t>
            </a:r>
            <a:r>
              <a:rPr lang="tr-TR" sz="1600" dirty="0">
                <a:latin typeface="Garamond" panose="02020404030301010803" pitchFamily="18" charset="0"/>
              </a:rPr>
              <a:t> da  </a:t>
            </a:r>
            <a:r>
              <a:rPr lang="tr-TR" sz="1600" dirty="0" err="1">
                <a:latin typeface="Garamond" panose="02020404030301010803" pitchFamily="18" charset="0"/>
              </a:rPr>
              <a:t>fraktür</a:t>
            </a:r>
            <a:r>
              <a:rPr lang="tr-TR" sz="1600" dirty="0">
                <a:latin typeface="Garamond" panose="02020404030301010803" pitchFamily="18" charset="0"/>
              </a:rPr>
              <a:t>  mevcut.  Sağ  </a:t>
            </a:r>
            <a:r>
              <a:rPr lang="tr-TR" sz="1600" dirty="0" err="1">
                <a:latin typeface="Garamond" panose="02020404030301010803" pitchFamily="18" charset="0"/>
              </a:rPr>
              <a:t>os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fibula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malleolus</a:t>
            </a:r>
            <a:r>
              <a:rPr lang="tr-TR" sz="1600" dirty="0">
                <a:latin typeface="Garamond" panose="02020404030301010803" pitchFamily="18" charset="0"/>
              </a:rPr>
              <a:t>  </a:t>
            </a:r>
            <a:r>
              <a:rPr lang="tr-TR" sz="1600" dirty="0" err="1">
                <a:latin typeface="Garamond" panose="02020404030301010803" pitchFamily="18" charset="0"/>
              </a:rPr>
              <a:t>lateraliste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fraktür</a:t>
            </a:r>
            <a:r>
              <a:rPr lang="tr-TR" sz="1600" dirty="0">
                <a:latin typeface="Garamond" panose="02020404030301010803" pitchFamily="18" charset="0"/>
              </a:rPr>
              <a:t> ,sağ </a:t>
            </a:r>
            <a:r>
              <a:rPr lang="tr-TR" sz="1600" dirty="0" err="1">
                <a:latin typeface="Garamond" panose="02020404030301010803" pitchFamily="18" charset="0"/>
              </a:rPr>
              <a:t>os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femur</a:t>
            </a:r>
            <a:r>
              <a:rPr lang="tr-TR" sz="1600" dirty="0">
                <a:latin typeface="Garamond" panose="02020404030301010803" pitchFamily="18" charset="0"/>
              </a:rPr>
              <a:t> da  açık </a:t>
            </a:r>
            <a:r>
              <a:rPr lang="tr-TR" sz="1600" dirty="0" err="1">
                <a:latin typeface="Garamond" panose="02020404030301010803" pitchFamily="18" charset="0"/>
              </a:rPr>
              <a:t>fraktür</a:t>
            </a:r>
            <a:r>
              <a:rPr lang="tr-TR" sz="1600" dirty="0">
                <a:latin typeface="Garamond" panose="02020404030301010803" pitchFamily="18" charset="0"/>
              </a:rPr>
              <a:t> gözlenmektedir .</a:t>
            </a:r>
          </a:p>
          <a:p>
            <a:endParaRPr lang="tr-TR" sz="1600" dirty="0">
              <a:latin typeface="Garamond" panose="02020404030301010803" pitchFamily="18" charset="0"/>
            </a:endParaRP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1026" name="Picture 2" descr="C:\Users\NETHOUSE\Desktop\Terminoloji-1\vaka\WhatsApp Image 2018-10-20 at 19.40.1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4486" y="3158310"/>
            <a:ext cx="7409600" cy="29294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1594502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E52FB021-CDB9-4643-8892-612B288F2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Vaka</a:t>
            </a:r>
            <a:br>
              <a:rPr lang="tr-TR" sz="3200" b="1" dirty="0">
                <a:latin typeface="Garamond" panose="02020404030301010803" pitchFamily="18" charset="0"/>
              </a:rPr>
            </a:br>
            <a:endParaRPr lang="tr-TR" sz="3200" b="1" dirty="0">
              <a:latin typeface="Garamond" panose="02020404030301010803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D1DF8D67-37BA-4EC7-9108-4D135A3D6C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7906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dirty="0">
                <a:latin typeface="Garamond" panose="02020404030301010803" pitchFamily="18" charset="0"/>
              </a:rPr>
              <a:t>Üst </a:t>
            </a:r>
            <a:r>
              <a:rPr lang="tr-TR" sz="1600" dirty="0" err="1">
                <a:latin typeface="Garamond" panose="02020404030301010803" pitchFamily="18" charset="0"/>
              </a:rPr>
              <a:t>ekstremite</a:t>
            </a:r>
            <a:r>
              <a:rPr lang="tr-TR" sz="1600" dirty="0">
                <a:latin typeface="Garamond" panose="02020404030301010803" pitchFamily="18" charset="0"/>
              </a:rPr>
              <a:t>  </a:t>
            </a:r>
            <a:r>
              <a:rPr lang="tr-TR" sz="1600" dirty="0" err="1">
                <a:latin typeface="Garamond" panose="02020404030301010803" pitchFamily="18" charset="0"/>
              </a:rPr>
              <a:t>muayenesiinde</a:t>
            </a:r>
            <a:r>
              <a:rPr lang="tr-TR" sz="1600" dirty="0">
                <a:latin typeface="Garamond" panose="02020404030301010803" pitchFamily="18" charset="0"/>
              </a:rPr>
              <a:t> sol kol </a:t>
            </a:r>
            <a:r>
              <a:rPr lang="tr-TR" sz="1600" dirty="0" err="1">
                <a:latin typeface="Garamond" panose="02020404030301010803" pitchFamily="18" charset="0"/>
              </a:rPr>
              <a:t>fleksiyon</a:t>
            </a:r>
            <a:r>
              <a:rPr lang="tr-TR" sz="1600" dirty="0">
                <a:latin typeface="Garamond" panose="02020404030301010803" pitchFamily="18" charset="0"/>
              </a:rPr>
              <a:t> ,</a:t>
            </a:r>
            <a:r>
              <a:rPr lang="tr-TR" sz="1600" dirty="0" err="1">
                <a:latin typeface="Garamond" panose="02020404030301010803" pitchFamily="18" charset="0"/>
              </a:rPr>
              <a:t>ekstansiyon</a:t>
            </a:r>
            <a:r>
              <a:rPr lang="tr-TR" sz="1600" dirty="0">
                <a:latin typeface="Garamond" panose="02020404030301010803" pitchFamily="18" charset="0"/>
              </a:rPr>
              <a:t> hareketlerinde kısıtlılık olan hastanın  kas gücü muayenesi 3/5 </a:t>
            </a:r>
            <a:r>
              <a:rPr lang="tr-TR" sz="1600" dirty="0" err="1">
                <a:latin typeface="Garamond" panose="02020404030301010803" pitchFamily="18" charset="0"/>
              </a:rPr>
              <a:t>dir</a:t>
            </a:r>
            <a:r>
              <a:rPr lang="tr-TR" sz="1600" dirty="0">
                <a:latin typeface="Garamond" panose="02020404030301010803" pitchFamily="18" charset="0"/>
              </a:rPr>
              <a:t>. Sol  </a:t>
            </a:r>
            <a:r>
              <a:rPr lang="tr-TR" sz="1600" dirty="0" err="1">
                <a:latin typeface="Garamond" panose="02020404030301010803" pitchFamily="18" charset="0"/>
              </a:rPr>
              <a:t>os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humerusta</a:t>
            </a:r>
            <a:r>
              <a:rPr lang="tr-TR" sz="1600" dirty="0">
                <a:latin typeface="Garamond" panose="02020404030301010803" pitchFamily="18" charset="0"/>
              </a:rPr>
              <a:t> açık </a:t>
            </a:r>
            <a:r>
              <a:rPr lang="tr-TR" sz="1600" dirty="0" err="1">
                <a:latin typeface="Garamond" panose="02020404030301010803" pitchFamily="18" charset="0"/>
              </a:rPr>
              <a:t>fraktür</a:t>
            </a:r>
            <a:r>
              <a:rPr lang="tr-TR" sz="1600" dirty="0">
                <a:latin typeface="Garamond" panose="02020404030301010803" pitchFamily="18" charset="0"/>
              </a:rPr>
              <a:t> gözlenmektedir.</a:t>
            </a:r>
          </a:p>
          <a:p>
            <a:r>
              <a:rPr lang="tr-TR" sz="1600" dirty="0">
                <a:latin typeface="Garamond" panose="02020404030301010803" pitchFamily="18" charset="0"/>
              </a:rPr>
              <a:t>Sağ  ön kol </a:t>
            </a:r>
            <a:r>
              <a:rPr lang="tr-TR" sz="1600" dirty="0" err="1">
                <a:latin typeface="Garamond" panose="02020404030301010803" pitchFamily="18" charset="0"/>
              </a:rPr>
              <a:t>lateralinde</a:t>
            </a:r>
            <a:r>
              <a:rPr lang="tr-TR" sz="1600" dirty="0">
                <a:latin typeface="Garamond" panose="02020404030301010803" pitchFamily="18" charset="0"/>
              </a:rPr>
              <a:t>  </a:t>
            </a:r>
            <a:r>
              <a:rPr lang="tr-TR" sz="1600" dirty="0" err="1">
                <a:latin typeface="Garamond" panose="02020404030301010803" pitchFamily="18" charset="0"/>
              </a:rPr>
              <a:t>musculus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brachioradialis</a:t>
            </a:r>
            <a:r>
              <a:rPr lang="tr-TR" sz="1600" dirty="0">
                <a:latin typeface="Garamond" panose="02020404030301010803" pitchFamily="18" charset="0"/>
              </a:rPr>
              <a:t> kası gözükmekte olup bu  kasta </a:t>
            </a:r>
            <a:r>
              <a:rPr lang="tr-TR" sz="1600" dirty="0" err="1">
                <a:latin typeface="Garamond" panose="02020404030301010803" pitchFamily="18" charset="0"/>
              </a:rPr>
              <a:t>laserasyon</a:t>
            </a:r>
            <a:r>
              <a:rPr lang="tr-TR" sz="1600" dirty="0">
                <a:latin typeface="Garamond" panose="02020404030301010803" pitchFamily="18" charset="0"/>
              </a:rPr>
              <a:t>(yırtık) gözlenmektedir.  </a:t>
            </a:r>
          </a:p>
          <a:p>
            <a:r>
              <a:rPr lang="tr-TR" sz="1600" dirty="0">
                <a:latin typeface="Garamond" panose="02020404030301010803" pitchFamily="18" charset="0"/>
              </a:rPr>
              <a:t>Aktif kanaması olan hastaya acil serviste  </a:t>
            </a:r>
            <a:r>
              <a:rPr lang="tr-TR" sz="1600" dirty="0" err="1">
                <a:latin typeface="Garamond" panose="02020404030301010803" pitchFamily="18" charset="0"/>
              </a:rPr>
              <a:t>hemogram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biyokmiya</a:t>
            </a:r>
            <a:r>
              <a:rPr lang="tr-TR" sz="1600" dirty="0">
                <a:latin typeface="Garamond" panose="02020404030301010803" pitchFamily="18" charset="0"/>
              </a:rPr>
              <a:t> testleri yapılmış olup , hemoglobin değeri 8,66g/ desilitre  saptanmış, üre ve </a:t>
            </a:r>
            <a:r>
              <a:rPr lang="tr-TR" sz="1600" dirty="0" err="1">
                <a:latin typeface="Garamond" panose="02020404030301010803" pitchFamily="18" charset="0"/>
              </a:rPr>
              <a:t>kreatinin</a:t>
            </a:r>
            <a:r>
              <a:rPr lang="tr-TR" sz="1600" dirty="0">
                <a:latin typeface="Garamond" panose="02020404030301010803" pitchFamily="18" charset="0"/>
              </a:rPr>
              <a:t> değerleri normal sınırlarda olan hastaya  bilgisayarlı tomografi de </a:t>
            </a:r>
            <a:r>
              <a:rPr lang="tr-TR" sz="1600" dirty="0" err="1">
                <a:latin typeface="Garamond" panose="02020404030301010803" pitchFamily="18" charset="0"/>
              </a:rPr>
              <a:t>anjiografi</a:t>
            </a:r>
            <a:r>
              <a:rPr lang="tr-TR" sz="1600" dirty="0">
                <a:latin typeface="Garamond" panose="02020404030301010803" pitchFamily="18" charset="0"/>
              </a:rPr>
              <a:t> yapılması planlanmıştır</a:t>
            </a:r>
          </a:p>
          <a:p>
            <a:r>
              <a:rPr lang="tr-TR" sz="1600" dirty="0">
                <a:latin typeface="Garamond" panose="02020404030301010803" pitchFamily="18" charset="0"/>
              </a:rPr>
              <a:t>Yapılan bilgisayarlı tomografi sonucunda hastanın; sol  da </a:t>
            </a:r>
            <a:r>
              <a:rPr lang="tr-TR" sz="1600" dirty="0" err="1">
                <a:latin typeface="Garamond" panose="02020404030301010803" pitchFamily="18" charset="0"/>
              </a:rPr>
              <a:t>os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tibia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malleolus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medialiste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distal</a:t>
            </a:r>
            <a:r>
              <a:rPr lang="tr-TR" sz="1600" dirty="0">
                <a:latin typeface="Garamond" panose="02020404030301010803" pitchFamily="18" charset="0"/>
              </a:rPr>
              <a:t> deplase </a:t>
            </a:r>
            <a:r>
              <a:rPr lang="tr-TR" sz="1600" dirty="0" err="1">
                <a:latin typeface="Garamond" panose="02020404030301010803" pitchFamily="18" charset="0"/>
              </a:rPr>
              <a:t>fraktür</a:t>
            </a:r>
            <a:r>
              <a:rPr lang="tr-TR" sz="1600" dirty="0">
                <a:latin typeface="Garamond" panose="02020404030301010803" pitchFamily="18" charset="0"/>
              </a:rPr>
              <a:t> saptanmış. </a:t>
            </a:r>
            <a:r>
              <a:rPr lang="tr-TR" sz="1600" dirty="0" err="1">
                <a:latin typeface="Garamond" panose="02020404030301010803" pitchFamily="18" charset="0"/>
              </a:rPr>
              <a:t>Arteria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fibulariste</a:t>
            </a:r>
            <a:r>
              <a:rPr lang="tr-TR" sz="1600" dirty="0">
                <a:latin typeface="Garamond" panose="02020404030301010803" pitchFamily="18" charset="0"/>
              </a:rPr>
              <a:t>  aktif kanama saptanmıştır </a:t>
            </a:r>
            <a:r>
              <a:rPr lang="tr-TR" sz="1600" dirty="0" err="1">
                <a:latin typeface="Garamond" panose="02020404030301010803" pitchFamily="18" charset="0"/>
              </a:rPr>
              <a:t>os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fibula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proksimalinde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non</a:t>
            </a:r>
            <a:r>
              <a:rPr lang="tr-TR" sz="1600" dirty="0">
                <a:latin typeface="Garamond" panose="02020404030301010803" pitchFamily="18" charset="0"/>
              </a:rPr>
              <a:t> deplase  </a:t>
            </a:r>
            <a:r>
              <a:rPr lang="tr-TR" sz="1600" dirty="0" err="1">
                <a:latin typeface="Garamond" panose="02020404030301010803" pitchFamily="18" charset="0"/>
              </a:rPr>
              <a:t>fraktür</a:t>
            </a:r>
            <a:r>
              <a:rPr lang="tr-TR" sz="1600" dirty="0">
                <a:latin typeface="Garamond" panose="02020404030301010803" pitchFamily="18" charset="0"/>
              </a:rPr>
              <a:t> mevcut.</a:t>
            </a:r>
          </a:p>
          <a:p>
            <a:endParaRPr lang="tr-TR" sz="1600" dirty="0">
              <a:latin typeface="Garamond" panose="02020404030301010803" pitchFamily="18" charset="0"/>
            </a:endParaRPr>
          </a:p>
          <a:p>
            <a:endParaRPr lang="tr-TR" sz="1600" dirty="0">
              <a:latin typeface="Garamond" panose="02020404030301010803" pitchFamily="18" charset="0"/>
            </a:endParaRP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2050" name="Picture 2" descr="C:\Users\NETHOUSE\Desktop\Terminoloji-1\vaka\WhatsApp Image 2018-10-20 at 19.40.19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2136" y="3406477"/>
            <a:ext cx="4347560" cy="28460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0965683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996C25F4-4922-4A02-8293-C4A70ED51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Vaka</a:t>
            </a:r>
            <a:br>
              <a:rPr lang="tr-TR" sz="3200" b="1" dirty="0">
                <a:latin typeface="Garamond" panose="02020404030301010803" pitchFamily="18" charset="0"/>
              </a:rPr>
            </a:br>
            <a:endParaRPr lang="tr-TR" sz="3200" b="1" dirty="0">
              <a:latin typeface="Garamond" panose="02020404030301010803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788A43-2137-4FEA-B1A4-2D1C7306A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7906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dirty="0">
                <a:latin typeface="Garamond" panose="02020404030301010803" pitchFamily="18" charset="0"/>
              </a:rPr>
              <a:t>Hastanın sağ </a:t>
            </a:r>
            <a:r>
              <a:rPr lang="tr-TR" sz="1600" dirty="0" err="1">
                <a:latin typeface="Garamond" panose="02020404030301010803" pitchFamily="18" charset="0"/>
              </a:rPr>
              <a:t>os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femur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oblik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fraktür</a:t>
            </a:r>
            <a:r>
              <a:rPr lang="tr-TR" sz="1600" dirty="0">
                <a:latin typeface="Garamond" panose="02020404030301010803" pitchFamily="18" charset="0"/>
              </a:rPr>
              <a:t> olup , </a:t>
            </a:r>
            <a:r>
              <a:rPr lang="tr-TR" sz="1600" dirty="0" err="1">
                <a:latin typeface="Garamond" panose="02020404030301010803" pitchFamily="18" charset="0"/>
              </a:rPr>
              <a:t>arteria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femoralis</a:t>
            </a:r>
            <a:r>
              <a:rPr lang="tr-TR" sz="1600" dirty="0">
                <a:latin typeface="Garamond" panose="02020404030301010803" pitchFamily="18" charset="0"/>
              </a:rPr>
              <a:t> de yaralanma mevcut değildir. Sağ </a:t>
            </a:r>
            <a:r>
              <a:rPr lang="tr-TR" sz="1600" dirty="0" err="1">
                <a:latin typeface="Garamond" panose="02020404030301010803" pitchFamily="18" charset="0"/>
              </a:rPr>
              <a:t>os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fibula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malleolus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lateraliste</a:t>
            </a:r>
            <a:r>
              <a:rPr lang="tr-TR" sz="1600" dirty="0">
                <a:latin typeface="Garamond" panose="02020404030301010803" pitchFamily="18" charset="0"/>
              </a:rPr>
              <a:t>  </a:t>
            </a:r>
            <a:r>
              <a:rPr lang="tr-TR" sz="1600" dirty="0" err="1">
                <a:latin typeface="Garamond" panose="02020404030301010803" pitchFamily="18" charset="0"/>
              </a:rPr>
              <a:t>lineeer</a:t>
            </a:r>
            <a:r>
              <a:rPr lang="tr-TR" sz="1600" dirty="0">
                <a:latin typeface="Garamond" panose="02020404030301010803" pitchFamily="18" charset="0"/>
              </a:rPr>
              <a:t> kırık mevcut . sap ayak </a:t>
            </a:r>
            <a:r>
              <a:rPr lang="tr-TR" sz="1600" dirty="0" err="1">
                <a:latin typeface="Garamond" panose="02020404030301010803" pitchFamily="18" charset="0"/>
              </a:rPr>
              <a:t>os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talus</a:t>
            </a:r>
            <a:r>
              <a:rPr lang="tr-TR" sz="1600" dirty="0">
                <a:latin typeface="Garamond" panose="02020404030301010803" pitchFamily="18" charset="0"/>
              </a:rPr>
              <a:t> , </a:t>
            </a:r>
            <a:r>
              <a:rPr lang="tr-TR" sz="1600" dirty="0" err="1">
                <a:latin typeface="Garamond" panose="02020404030301010803" pitchFamily="18" charset="0"/>
              </a:rPr>
              <a:t>os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calcenous</a:t>
            </a:r>
            <a:r>
              <a:rPr lang="tr-TR" sz="1600" dirty="0">
                <a:latin typeface="Garamond" panose="02020404030301010803" pitchFamily="18" charset="0"/>
              </a:rPr>
              <a:t> da   </a:t>
            </a:r>
            <a:r>
              <a:rPr lang="tr-TR" sz="1600" dirty="0" err="1">
                <a:latin typeface="Garamond" panose="02020404030301010803" pitchFamily="18" charset="0"/>
              </a:rPr>
              <a:t>non</a:t>
            </a:r>
            <a:r>
              <a:rPr lang="tr-TR" sz="1600" dirty="0">
                <a:latin typeface="Garamond" panose="02020404030301010803" pitchFamily="18" charset="0"/>
              </a:rPr>
              <a:t> deplase </a:t>
            </a:r>
            <a:r>
              <a:rPr lang="tr-TR" sz="1600" dirty="0" err="1">
                <a:latin typeface="Garamond" panose="02020404030301010803" pitchFamily="18" charset="0"/>
              </a:rPr>
              <a:t>fraktür</a:t>
            </a:r>
            <a:r>
              <a:rPr lang="tr-TR" sz="1600" dirty="0">
                <a:latin typeface="Garamond" panose="02020404030301010803" pitchFamily="18" charset="0"/>
              </a:rPr>
              <a:t> saptanmıştır.</a:t>
            </a:r>
          </a:p>
          <a:p>
            <a:r>
              <a:rPr lang="tr-TR" sz="1600" dirty="0">
                <a:latin typeface="Garamond" panose="02020404030301010803" pitchFamily="18" charset="0"/>
              </a:rPr>
              <a:t>Sol </a:t>
            </a:r>
            <a:r>
              <a:rPr lang="tr-TR" sz="1600" dirty="0" err="1">
                <a:latin typeface="Garamond" panose="02020404030301010803" pitchFamily="18" charset="0"/>
              </a:rPr>
              <a:t>os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humerusta</a:t>
            </a:r>
            <a:r>
              <a:rPr lang="tr-TR" sz="1600" dirty="0">
                <a:latin typeface="Garamond" panose="02020404030301010803" pitchFamily="18" charset="0"/>
              </a:rPr>
              <a:t>  deplase </a:t>
            </a:r>
            <a:r>
              <a:rPr lang="tr-TR" sz="1600" dirty="0" err="1">
                <a:latin typeface="Garamond" panose="02020404030301010803" pitchFamily="18" charset="0"/>
              </a:rPr>
              <a:t>fraktür</a:t>
            </a:r>
            <a:r>
              <a:rPr lang="tr-TR" sz="1600" dirty="0">
                <a:latin typeface="Garamond" panose="02020404030301010803" pitchFamily="18" charset="0"/>
              </a:rPr>
              <a:t> mevcut olup , </a:t>
            </a:r>
            <a:r>
              <a:rPr lang="tr-TR" sz="1600" dirty="0" err="1">
                <a:latin typeface="Garamond" panose="02020404030301010803" pitchFamily="18" charset="0"/>
              </a:rPr>
              <a:t>arteria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aksillariste</a:t>
            </a:r>
            <a:r>
              <a:rPr lang="tr-TR" sz="1600" dirty="0">
                <a:latin typeface="Garamond" panose="02020404030301010803" pitchFamily="18" charset="0"/>
              </a:rPr>
              <a:t> aktif kanama </a:t>
            </a:r>
            <a:r>
              <a:rPr lang="tr-TR" sz="1600" dirty="0" err="1">
                <a:latin typeface="Garamond" panose="02020404030301010803" pitchFamily="18" charset="0"/>
              </a:rPr>
              <a:t>saptanmıstır</a:t>
            </a:r>
            <a:r>
              <a:rPr lang="tr-TR" sz="1600" dirty="0">
                <a:latin typeface="Garamond" panose="02020404030301010803" pitchFamily="18" charset="0"/>
              </a:rPr>
              <a:t>.</a:t>
            </a:r>
          </a:p>
          <a:p>
            <a:r>
              <a:rPr lang="tr-TR" sz="1600" dirty="0">
                <a:latin typeface="Garamond" panose="02020404030301010803" pitchFamily="18" charset="0"/>
              </a:rPr>
              <a:t>Hastanın 3-4-5. </a:t>
            </a:r>
            <a:r>
              <a:rPr lang="tr-TR" sz="1600" dirty="0" err="1">
                <a:latin typeface="Garamond" panose="02020404030301010803" pitchFamily="18" charset="0"/>
              </a:rPr>
              <a:t>Os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corpus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vertebrae</a:t>
            </a:r>
            <a:r>
              <a:rPr lang="tr-TR" sz="1600" dirty="0">
                <a:latin typeface="Garamond" panose="02020404030301010803" pitchFamily="18" charset="0"/>
              </a:rPr>
              <a:t>  </a:t>
            </a:r>
            <a:r>
              <a:rPr lang="tr-TR" sz="1600" dirty="0" err="1">
                <a:latin typeface="Garamond" panose="02020404030301010803" pitchFamily="18" charset="0"/>
              </a:rPr>
              <a:t>cervicales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ler</a:t>
            </a:r>
            <a:r>
              <a:rPr lang="tr-TR" sz="1600" dirty="0">
                <a:latin typeface="Garamond" panose="02020404030301010803" pitchFamily="18" charset="0"/>
              </a:rPr>
              <a:t> de çökme </a:t>
            </a:r>
            <a:r>
              <a:rPr lang="tr-TR" sz="1600" dirty="0" err="1">
                <a:latin typeface="Garamond" panose="02020404030301010803" pitchFamily="18" charset="0"/>
              </a:rPr>
              <a:t>fraktürü</a:t>
            </a:r>
            <a:r>
              <a:rPr lang="tr-TR" sz="1600" dirty="0">
                <a:latin typeface="Garamond" panose="02020404030301010803" pitchFamily="18" charset="0"/>
              </a:rPr>
              <a:t> mevcut olup , 7. </a:t>
            </a:r>
            <a:r>
              <a:rPr lang="tr-TR" sz="1600" dirty="0" err="1">
                <a:latin typeface="Garamond" panose="02020404030301010803" pitchFamily="18" charset="0"/>
              </a:rPr>
              <a:t>Procesus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transversus</a:t>
            </a:r>
            <a:r>
              <a:rPr lang="tr-TR" sz="1600" dirty="0">
                <a:latin typeface="Garamond" panose="02020404030301010803" pitchFamily="18" charset="0"/>
              </a:rPr>
              <a:t>  </a:t>
            </a:r>
            <a:r>
              <a:rPr lang="tr-TR" sz="1600" dirty="0" err="1">
                <a:latin typeface="Garamond" panose="02020404030301010803" pitchFamily="18" charset="0"/>
              </a:rPr>
              <a:t>vertebrae</a:t>
            </a:r>
            <a:r>
              <a:rPr lang="tr-TR" sz="1600" dirty="0">
                <a:latin typeface="Garamond" panose="02020404030301010803" pitchFamily="18" charset="0"/>
              </a:rPr>
              <a:t>   </a:t>
            </a:r>
            <a:r>
              <a:rPr lang="tr-TR" sz="1600" dirty="0" err="1">
                <a:latin typeface="Garamond" panose="02020404030301010803" pitchFamily="18" charset="0"/>
              </a:rPr>
              <a:t>cervicales</a:t>
            </a:r>
            <a:r>
              <a:rPr lang="tr-TR" sz="1600" dirty="0">
                <a:latin typeface="Garamond" panose="02020404030301010803" pitchFamily="18" charset="0"/>
              </a:rPr>
              <a:t> de lineer </a:t>
            </a:r>
            <a:r>
              <a:rPr lang="tr-TR" sz="1600" dirty="0" err="1">
                <a:latin typeface="Garamond" panose="02020404030301010803" pitchFamily="18" charset="0"/>
              </a:rPr>
              <a:t>fraktür</a:t>
            </a:r>
            <a:r>
              <a:rPr lang="tr-TR" sz="1600" dirty="0">
                <a:latin typeface="Garamond" panose="02020404030301010803" pitchFamily="18" charset="0"/>
              </a:rPr>
              <a:t> saptanmıştır.</a:t>
            </a:r>
          </a:p>
          <a:p>
            <a:r>
              <a:rPr lang="tr-TR" sz="1600" dirty="0">
                <a:latin typeface="Garamond" panose="02020404030301010803" pitchFamily="18" charset="0"/>
              </a:rPr>
              <a:t>Hasta , ortopediye </a:t>
            </a:r>
            <a:r>
              <a:rPr lang="tr-TR" sz="1600" dirty="0" err="1">
                <a:latin typeface="Garamond" panose="02020404030301010803" pitchFamily="18" charset="0"/>
              </a:rPr>
              <a:t>konsülte</a:t>
            </a:r>
            <a:r>
              <a:rPr lang="tr-TR" sz="1600" dirty="0">
                <a:latin typeface="Garamond" panose="02020404030301010803" pitchFamily="18" charset="0"/>
              </a:rPr>
              <a:t> edilmiş olup ortopedi ekibi tarafından operasyona </a:t>
            </a:r>
            <a:r>
              <a:rPr lang="tr-TR" sz="1600" dirty="0" err="1">
                <a:latin typeface="Garamond" panose="02020404030301010803" pitchFamily="18" charset="0"/>
              </a:rPr>
              <a:t>alınmıstir</a:t>
            </a:r>
            <a:r>
              <a:rPr lang="tr-TR" sz="1600" dirty="0">
                <a:latin typeface="Garamond" panose="02020404030301010803" pitchFamily="18" charset="0"/>
              </a:rPr>
              <a:t> . hastanın sağ </a:t>
            </a:r>
            <a:r>
              <a:rPr lang="tr-TR" sz="1600" dirty="0" err="1">
                <a:latin typeface="Garamond" panose="02020404030301010803" pitchFamily="18" charset="0"/>
              </a:rPr>
              <a:t>femura</a:t>
            </a:r>
            <a:r>
              <a:rPr lang="tr-TR" sz="1600" dirty="0">
                <a:latin typeface="Garamond" panose="02020404030301010803" pitchFamily="18" charset="0"/>
              </a:rPr>
              <a:t> açık redüksiyon </a:t>
            </a:r>
            <a:r>
              <a:rPr lang="tr-TR" sz="1600" dirty="0" err="1">
                <a:latin typeface="Garamond" panose="02020404030301010803" pitchFamily="18" charset="0"/>
              </a:rPr>
              <a:t>internal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fiksasyon</a:t>
            </a:r>
            <a:r>
              <a:rPr lang="tr-TR" sz="1600" dirty="0">
                <a:latin typeface="Garamond" panose="02020404030301010803" pitchFamily="18" charset="0"/>
              </a:rPr>
              <a:t> uygulanmıştır ,  sol </a:t>
            </a:r>
            <a:r>
              <a:rPr lang="tr-TR" sz="1600" dirty="0" err="1">
                <a:latin typeface="Garamond" panose="02020404030301010803" pitchFamily="18" charset="0"/>
              </a:rPr>
              <a:t>os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tibia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malleolusa</a:t>
            </a:r>
            <a:r>
              <a:rPr lang="tr-TR" sz="1600" dirty="0">
                <a:latin typeface="Garamond" panose="02020404030301010803" pitchFamily="18" charset="0"/>
              </a:rPr>
              <a:t> kapalı redüksiyon yapılmıştır.   Sol  </a:t>
            </a:r>
            <a:r>
              <a:rPr lang="tr-TR" sz="1600" dirty="0" err="1">
                <a:latin typeface="Garamond" panose="02020404030301010803" pitchFamily="18" charset="0"/>
              </a:rPr>
              <a:t>os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humerusa</a:t>
            </a:r>
            <a:r>
              <a:rPr lang="tr-TR" sz="1600" dirty="0">
                <a:latin typeface="Garamond" panose="02020404030301010803" pitchFamily="18" charset="0"/>
              </a:rPr>
              <a:t> açık redüksiyon </a:t>
            </a:r>
            <a:r>
              <a:rPr lang="tr-TR" sz="1600" dirty="0" err="1">
                <a:latin typeface="Garamond" panose="02020404030301010803" pitchFamily="18" charset="0"/>
              </a:rPr>
              <a:t>internal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fiksasyon</a:t>
            </a:r>
            <a:r>
              <a:rPr lang="tr-TR" sz="1600" dirty="0">
                <a:latin typeface="Garamond" panose="02020404030301010803" pitchFamily="18" charset="0"/>
              </a:rPr>
              <a:t> yapılmıştır.</a:t>
            </a:r>
          </a:p>
          <a:p>
            <a:endParaRPr lang="tr-TR" sz="1600" dirty="0">
              <a:latin typeface="Garamond" panose="02020404030301010803" pitchFamily="18" charset="0"/>
            </a:endParaRPr>
          </a:p>
          <a:p>
            <a:endParaRPr lang="tr-TR" sz="1600" dirty="0">
              <a:latin typeface="Garamond" panose="02020404030301010803" pitchFamily="18" charset="0"/>
            </a:endParaRPr>
          </a:p>
          <a:p>
            <a:endParaRPr lang="tr-TR" sz="1600" dirty="0">
              <a:latin typeface="Garamond" panose="02020404030301010803" pitchFamily="18" charset="0"/>
            </a:endParaRPr>
          </a:p>
          <a:p>
            <a:endParaRPr lang="tr-TR" sz="1600" dirty="0">
              <a:latin typeface="Garamond" panose="02020404030301010803" pitchFamily="18" charset="0"/>
            </a:endParaRPr>
          </a:p>
        </p:txBody>
      </p:sp>
      <p:pic>
        <p:nvPicPr>
          <p:cNvPr id="3074" name="Picture 2" descr="C:\Users\NETHOUSE\Desktop\Terminoloji-1\vaka\WhatsApp Image 2018-10-20 at 19.40.19 (3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4115" y="3410465"/>
            <a:ext cx="4016595" cy="31798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106202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8AA44F76-B888-4BCE-8B9E-3E3DC9FB8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Vaka</a:t>
            </a:r>
            <a:br>
              <a:rPr lang="tr-TR" sz="3200" b="1" dirty="0">
                <a:latin typeface="Garamond" panose="02020404030301010803" pitchFamily="18" charset="0"/>
              </a:rPr>
            </a:br>
            <a:endParaRPr lang="tr-TR" sz="3200" b="1" dirty="0">
              <a:latin typeface="Garamond" panose="02020404030301010803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9411F23-3E3F-43C3-B0E1-EF0817E29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7906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dirty="0">
                <a:latin typeface="Garamond" panose="02020404030301010803" pitchFamily="18" charset="0"/>
              </a:rPr>
              <a:t>Hasta , ortopediye </a:t>
            </a:r>
            <a:r>
              <a:rPr lang="tr-TR" sz="1600" dirty="0" err="1">
                <a:latin typeface="Garamond" panose="02020404030301010803" pitchFamily="18" charset="0"/>
              </a:rPr>
              <a:t>konsülte</a:t>
            </a:r>
            <a:r>
              <a:rPr lang="tr-TR" sz="1600" dirty="0">
                <a:latin typeface="Garamond" panose="02020404030301010803" pitchFamily="18" charset="0"/>
              </a:rPr>
              <a:t> edilmiş olup ortopedi ekibi tarafından operasyona </a:t>
            </a:r>
            <a:r>
              <a:rPr lang="tr-TR" sz="1600" dirty="0" err="1">
                <a:latin typeface="Garamond" panose="02020404030301010803" pitchFamily="18" charset="0"/>
              </a:rPr>
              <a:t>alınmıstir</a:t>
            </a:r>
            <a:r>
              <a:rPr lang="tr-TR" sz="1600" dirty="0">
                <a:latin typeface="Garamond" panose="02020404030301010803" pitchFamily="18" charset="0"/>
              </a:rPr>
              <a:t> . hastanın sağ </a:t>
            </a:r>
            <a:r>
              <a:rPr lang="tr-TR" sz="1600" dirty="0" err="1">
                <a:latin typeface="Garamond" panose="02020404030301010803" pitchFamily="18" charset="0"/>
              </a:rPr>
              <a:t>femura</a:t>
            </a:r>
            <a:r>
              <a:rPr lang="tr-TR" sz="1600" dirty="0">
                <a:latin typeface="Garamond" panose="02020404030301010803" pitchFamily="18" charset="0"/>
              </a:rPr>
              <a:t> açık redüksiyon </a:t>
            </a:r>
            <a:r>
              <a:rPr lang="tr-TR" sz="1600" dirty="0" err="1">
                <a:latin typeface="Garamond" panose="02020404030301010803" pitchFamily="18" charset="0"/>
              </a:rPr>
              <a:t>internal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fiksasyon</a:t>
            </a:r>
            <a:r>
              <a:rPr lang="tr-TR" sz="1600" dirty="0">
                <a:latin typeface="Garamond" panose="02020404030301010803" pitchFamily="18" charset="0"/>
              </a:rPr>
              <a:t> uygulanmıştır ,  sol </a:t>
            </a:r>
            <a:r>
              <a:rPr lang="tr-TR" sz="1600" dirty="0" err="1">
                <a:latin typeface="Garamond" panose="02020404030301010803" pitchFamily="18" charset="0"/>
              </a:rPr>
              <a:t>os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tibia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malleolusa</a:t>
            </a:r>
            <a:r>
              <a:rPr lang="tr-TR" sz="1600" dirty="0">
                <a:latin typeface="Garamond" panose="02020404030301010803" pitchFamily="18" charset="0"/>
              </a:rPr>
              <a:t> kapalı redüksiyon yapılmıştır.   Sol  </a:t>
            </a:r>
            <a:r>
              <a:rPr lang="tr-TR" sz="1600" dirty="0" err="1">
                <a:latin typeface="Garamond" panose="02020404030301010803" pitchFamily="18" charset="0"/>
              </a:rPr>
              <a:t>os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humerusa</a:t>
            </a:r>
            <a:r>
              <a:rPr lang="tr-TR" sz="1600" dirty="0">
                <a:latin typeface="Garamond" panose="02020404030301010803" pitchFamily="18" charset="0"/>
              </a:rPr>
              <a:t> açık redüksiyon </a:t>
            </a:r>
            <a:r>
              <a:rPr lang="tr-TR" sz="1600" dirty="0" err="1">
                <a:latin typeface="Garamond" panose="02020404030301010803" pitchFamily="18" charset="0"/>
              </a:rPr>
              <a:t>internal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fiksasyon</a:t>
            </a:r>
            <a:r>
              <a:rPr lang="tr-TR" sz="1600" dirty="0">
                <a:latin typeface="Garamond" panose="02020404030301010803" pitchFamily="18" charset="0"/>
              </a:rPr>
              <a:t> yapılmıştır.</a:t>
            </a:r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345717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8200FEAE-6DDA-4CFC-93FB-4961FCE65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Semptom Terimler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AD29220C-5F08-4272-8599-D47F256559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>
                <a:latin typeface="Garamond" panose="02020404030301010803" pitchFamily="18" charset="0"/>
              </a:rPr>
              <a:t>Pes </a:t>
            </a:r>
            <a:r>
              <a:rPr lang="tr-TR" sz="1600" b="1" dirty="0" err="1">
                <a:latin typeface="Garamond" panose="02020404030301010803" pitchFamily="18" charset="0"/>
              </a:rPr>
              <a:t>Ekinavarus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Deformitesi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Çarpık ayak</a:t>
            </a:r>
          </a:p>
          <a:p>
            <a:r>
              <a:rPr lang="tr-TR" sz="1600" b="1" dirty="0">
                <a:latin typeface="Garamond" panose="02020404030301010803" pitchFamily="18" charset="0"/>
              </a:rPr>
              <a:t>Pes </a:t>
            </a:r>
            <a:r>
              <a:rPr lang="tr-TR" sz="1600" b="1" dirty="0" err="1">
                <a:latin typeface="Garamond" panose="02020404030301010803" pitchFamily="18" charset="0"/>
              </a:rPr>
              <a:t>Cavus</a:t>
            </a:r>
            <a:r>
              <a:rPr lang="tr-TR" sz="1600" b="1" dirty="0">
                <a:latin typeface="Garamond" panose="02020404030301010803" pitchFamily="18" charset="0"/>
              </a:rPr>
              <a:t> – Pes </a:t>
            </a:r>
            <a:r>
              <a:rPr lang="tr-TR" sz="1600" b="1" dirty="0" err="1">
                <a:latin typeface="Garamond" panose="02020404030301010803" pitchFamily="18" charset="0"/>
              </a:rPr>
              <a:t>Kavus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Çukur ayak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Subluxation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Sublüksasyon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Eklem yüzlerinin birbirinden kısmen uzaklaşması. Tam olmayan çıkık.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Distortion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Disorsiyon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Burkulma. Dönme. Bükülme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Osteosclerasis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Osteoosklerasis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Yerel kemik kalınlaşması.</a:t>
            </a:r>
          </a:p>
          <a:p>
            <a:endParaRPr lang="tr-TR" sz="1600" dirty="0"/>
          </a:p>
        </p:txBody>
      </p:sp>
      <p:pic>
        <p:nvPicPr>
          <p:cNvPr id="1026" name="Picture 2" descr="discortion foot ile ilgili gÃ¶rsel sonucu">
            <a:extLst>
              <a:ext uri="{FF2B5EF4-FFF2-40B4-BE49-F238E27FC236}">
                <a16:creationId xmlns:a16="http://schemas.microsoft.com/office/drawing/2014/main" xmlns="" id="{CE419989-49E5-42AF-A992-103936783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400" y="3429000"/>
            <a:ext cx="4051300" cy="216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xmlns="" id="{D7547BD4-5F4B-4216-BBF7-2A2717602443}"/>
              </a:ext>
            </a:extLst>
          </p:cNvPr>
          <p:cNvSpPr txBox="1"/>
          <p:nvPr/>
        </p:nvSpPr>
        <p:spPr>
          <a:xfrm>
            <a:off x="1168400" y="5784056"/>
            <a:ext cx="4051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10-Disorsiyon</a:t>
            </a:r>
          </a:p>
        </p:txBody>
      </p:sp>
      <p:pic>
        <p:nvPicPr>
          <p:cNvPr id="1028" name="Picture 4" descr="Sublocation bone ile ilgili gÃ¶rsel sonucu">
            <a:extLst>
              <a:ext uri="{FF2B5EF4-FFF2-40B4-BE49-F238E27FC236}">
                <a16:creationId xmlns:a16="http://schemas.microsoft.com/office/drawing/2014/main" xmlns="" id="{3D76310A-7490-494E-BE06-E802A4928D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238" y="3428999"/>
            <a:ext cx="5124254" cy="216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197F1D34-EF9E-4EB4-A7D4-0C2609392B19}"/>
              </a:ext>
            </a:extLst>
          </p:cNvPr>
          <p:cNvSpPr txBox="1"/>
          <p:nvPr/>
        </p:nvSpPr>
        <p:spPr>
          <a:xfrm>
            <a:off x="6489700" y="5784056"/>
            <a:ext cx="50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11-Sublokasyon ve </a:t>
            </a:r>
            <a:r>
              <a:rPr lang="tr-TR" sz="1200" dirty="0" err="1">
                <a:latin typeface="Garamond" panose="02020404030301010803" pitchFamily="18" charset="0"/>
              </a:rPr>
              <a:t>Dislokasyon</a:t>
            </a:r>
            <a:endParaRPr lang="tr-TR" sz="12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207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5459E79C-9FF5-4ABC-ACBB-AA708A4D9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Semptom Terimler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6EE36C44-8D86-4D16-8BBC-BE736318A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Osteomalacia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solidFill>
                  <a:srgbClr val="FF0000"/>
                </a:solidFill>
                <a:latin typeface="Garamond" panose="02020404030301010803" pitchFamily="18" charset="0"/>
              </a:rPr>
              <a:t>Kalsifikasyon</a:t>
            </a:r>
            <a:r>
              <a:rPr lang="tr-TR" sz="1600" dirty="0">
                <a:latin typeface="Garamond" panose="02020404030301010803" pitchFamily="18" charset="0"/>
              </a:rPr>
              <a:t> yetersizliğine bağlı kemiklerin yumuşaması</a:t>
            </a:r>
          </a:p>
          <a:p>
            <a:r>
              <a:rPr lang="tr-TR" sz="1600" b="1" dirty="0">
                <a:solidFill>
                  <a:srgbClr val="FF0000"/>
                </a:solidFill>
                <a:latin typeface="Garamond" panose="02020404030301010803" pitchFamily="18" charset="0"/>
              </a:rPr>
              <a:t>Kalsifikasyon : Doku alanlarında “</a:t>
            </a:r>
            <a:r>
              <a:rPr lang="tr-TR" sz="1600" b="1" dirty="0" err="1">
                <a:solidFill>
                  <a:srgbClr val="FF0000"/>
                </a:solidFill>
                <a:latin typeface="Garamond" panose="02020404030301010803" pitchFamily="18" charset="0"/>
              </a:rPr>
              <a:t>Ca</a:t>
            </a:r>
            <a:r>
              <a:rPr lang="tr-TR" sz="1600" b="1" dirty="0">
                <a:solidFill>
                  <a:srgbClr val="FF0000"/>
                </a:solidFill>
                <a:latin typeface="Garamond" panose="02020404030301010803" pitchFamily="18" charset="0"/>
              </a:rPr>
              <a:t>” mineralinin depo edilmesi sonucu görülen olaydır.</a:t>
            </a:r>
          </a:p>
          <a:p>
            <a:endParaRPr lang="tr-TR" sz="1600" dirty="0"/>
          </a:p>
        </p:txBody>
      </p:sp>
      <p:pic>
        <p:nvPicPr>
          <p:cNvPr id="2050" name="Picture 2" descr="Osteomalacia ile ilgili gÃ¶rsel sonucu">
            <a:extLst>
              <a:ext uri="{FF2B5EF4-FFF2-40B4-BE49-F238E27FC236}">
                <a16:creationId xmlns:a16="http://schemas.microsoft.com/office/drawing/2014/main" xmlns="" id="{E4296FF5-4639-4E05-9195-6AC752140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2578894"/>
            <a:ext cx="4947977" cy="2871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xmlns="" id="{4C9541B7-1D9A-402F-87FC-F284ED541493}"/>
              </a:ext>
            </a:extLst>
          </p:cNvPr>
          <p:cNvSpPr txBox="1"/>
          <p:nvPr/>
        </p:nvSpPr>
        <p:spPr>
          <a:xfrm>
            <a:off x="838200" y="5389079"/>
            <a:ext cx="4165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12-Osteomalacia</a:t>
            </a:r>
          </a:p>
        </p:txBody>
      </p:sp>
      <p:pic>
        <p:nvPicPr>
          <p:cNvPr id="2054" name="Picture 6" descr="kalsifikasyon ile ilgili gÃ¶rsel sonucu">
            <a:extLst>
              <a:ext uri="{FF2B5EF4-FFF2-40B4-BE49-F238E27FC236}">
                <a16:creationId xmlns:a16="http://schemas.microsoft.com/office/drawing/2014/main" xmlns="" id="{3A7015A6-DF21-465F-9581-ACA69C49D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988" y="2578894"/>
            <a:ext cx="4561812" cy="28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4AAB1ABC-043F-405B-9A5B-DC866A68D63A}"/>
              </a:ext>
            </a:extLst>
          </p:cNvPr>
          <p:cNvSpPr txBox="1"/>
          <p:nvPr/>
        </p:nvSpPr>
        <p:spPr>
          <a:xfrm>
            <a:off x="6791988" y="5435465"/>
            <a:ext cx="45618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13-Kalsifikasyon oluşan kemiğin radyolojik görüntüsü</a:t>
            </a:r>
          </a:p>
        </p:txBody>
      </p:sp>
    </p:spTree>
    <p:extLst>
      <p:ext uri="{BB962C8B-B14F-4D97-AF65-F5344CB8AC3E}">
        <p14:creationId xmlns:p14="http://schemas.microsoft.com/office/powerpoint/2010/main" val="1376351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24079CD-14A8-4C6F-9123-21D05F444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Ameliyat Terimler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887C18F4-CB5F-478F-9146-73A8A479B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Arthrolysis</a:t>
            </a:r>
            <a:r>
              <a:rPr lang="tr-TR" sz="1600" b="1" dirty="0">
                <a:latin typeface="Garamond" panose="02020404030301010803" pitchFamily="18" charset="0"/>
              </a:rPr>
              <a:t> –  </a:t>
            </a:r>
            <a:r>
              <a:rPr lang="tr-TR" sz="1600" b="1" dirty="0" err="1">
                <a:latin typeface="Garamond" panose="02020404030301010803" pitchFamily="18" charset="0"/>
              </a:rPr>
              <a:t>Artroliz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Cerrahi girişimle eklem içi yapışıklıklarını çözülerek ekleme yeniden hareket kazandırılması.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Arthrorisis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Artroriz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Cerrahi girişimle eklemin hareket açısının küçültülmesi</a:t>
            </a:r>
          </a:p>
          <a:p>
            <a:r>
              <a:rPr lang="tr-TR" sz="1600" b="1" dirty="0">
                <a:latin typeface="Garamond" panose="02020404030301010803" pitchFamily="18" charset="0"/>
              </a:rPr>
              <a:t>Bone </a:t>
            </a:r>
            <a:r>
              <a:rPr lang="tr-TR" sz="1600" b="1" dirty="0" err="1">
                <a:latin typeface="Garamond" panose="02020404030301010803" pitchFamily="18" charset="0"/>
              </a:rPr>
              <a:t>Grafting</a:t>
            </a:r>
            <a:r>
              <a:rPr lang="tr-TR" sz="1600" b="1" dirty="0">
                <a:latin typeface="Garamond" panose="02020404030301010803" pitchFamily="18" charset="0"/>
              </a:rPr>
              <a:t> – Kemik </a:t>
            </a:r>
            <a:r>
              <a:rPr lang="tr-TR" sz="1600" b="1" dirty="0" err="1">
                <a:latin typeface="Garamond" panose="02020404030301010803" pitchFamily="18" charset="0"/>
              </a:rPr>
              <a:t>Grafti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Kemiğin bir yerden alınıp vücudun başka bir yerinde kullanılması.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Myorrhaphy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Myorafi</a:t>
            </a:r>
            <a:r>
              <a:rPr lang="tr-TR" sz="1600" b="1" dirty="0">
                <a:latin typeface="Garamond" panose="02020404030301010803" pitchFamily="18" charset="0"/>
              </a:rPr>
              <a:t> :</a:t>
            </a:r>
            <a:r>
              <a:rPr lang="tr-TR" sz="1600" dirty="0">
                <a:latin typeface="Garamond" panose="02020404030301010803" pitchFamily="18" charset="0"/>
              </a:rPr>
              <a:t> Kasta oluşan yırtığı dikme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Tenotomy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Tenotomi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Cerrahi girişimle </a:t>
            </a:r>
            <a:r>
              <a:rPr lang="tr-TR" sz="1600" dirty="0" err="1">
                <a:latin typeface="Garamond" panose="02020404030301010803" pitchFamily="18" charset="0"/>
              </a:rPr>
              <a:t>tendon</a:t>
            </a:r>
            <a:r>
              <a:rPr lang="tr-TR" sz="1600" dirty="0">
                <a:latin typeface="Garamond" panose="02020404030301010803" pitchFamily="18" charset="0"/>
              </a:rPr>
              <a:t> kesilmesi</a:t>
            </a:r>
          </a:p>
          <a:p>
            <a:endParaRPr lang="tr-TR" sz="1600" dirty="0"/>
          </a:p>
        </p:txBody>
      </p:sp>
      <p:pic>
        <p:nvPicPr>
          <p:cNvPr id="3074" name="Picture 2" descr="Kas yÄ±rtÄ±ÄÄ± ile ilgili gÃ¶rsel sonucu">
            <a:extLst>
              <a:ext uri="{FF2B5EF4-FFF2-40B4-BE49-F238E27FC236}">
                <a16:creationId xmlns:a16="http://schemas.microsoft.com/office/drawing/2014/main" xmlns="" id="{F80302C6-B3A8-445D-BB09-D615CDA19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50" y="3428999"/>
            <a:ext cx="4057650" cy="2175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xmlns="" id="{0A5A3F94-982D-4F85-B3C8-B25A4667DE67}"/>
              </a:ext>
            </a:extLst>
          </p:cNvPr>
          <p:cNvSpPr txBox="1"/>
          <p:nvPr/>
        </p:nvSpPr>
        <p:spPr>
          <a:xfrm>
            <a:off x="1022350" y="5652700"/>
            <a:ext cx="40576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14-Kas yırtığı sonucu oluşan renk değişimi</a:t>
            </a:r>
          </a:p>
        </p:txBody>
      </p:sp>
      <p:pic>
        <p:nvPicPr>
          <p:cNvPr id="3076" name="Picture 4" descr="Tenotomy ile ilgili gÃ¶rsel sonucu">
            <a:extLst>
              <a:ext uri="{FF2B5EF4-FFF2-40B4-BE49-F238E27FC236}">
                <a16:creationId xmlns:a16="http://schemas.microsoft.com/office/drawing/2014/main" xmlns="" id="{DB0A09C8-0DC4-419B-BD69-BF4AF7E4E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365497"/>
            <a:ext cx="5715000" cy="2175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1CFEFCE1-1253-4C19-9A16-05DC7CF3A45B}"/>
              </a:ext>
            </a:extLst>
          </p:cNvPr>
          <p:cNvSpPr txBox="1"/>
          <p:nvPr/>
        </p:nvSpPr>
        <p:spPr>
          <a:xfrm>
            <a:off x="6096000" y="5652700"/>
            <a:ext cx="571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15-Tenotomi. Soldan sağa sırasıyla 1.resim derinin temizlenmesi 2.resim lokal anestezi uygulanması 3.resim </a:t>
            </a:r>
            <a:r>
              <a:rPr lang="tr-TR" sz="1200" dirty="0" err="1">
                <a:latin typeface="Garamond" panose="02020404030301010803" pitchFamily="18" charset="0"/>
              </a:rPr>
              <a:t>tenotomi</a:t>
            </a:r>
            <a:r>
              <a:rPr lang="tr-TR" sz="1200" dirty="0">
                <a:latin typeface="Garamond" panose="02020404030301010803" pitchFamily="18" charset="0"/>
              </a:rPr>
              <a:t> yapılması 4.resim </a:t>
            </a:r>
            <a:r>
              <a:rPr lang="tr-TR" sz="1200" dirty="0" err="1">
                <a:latin typeface="Garamond" panose="02020404030301010803" pitchFamily="18" charset="0"/>
              </a:rPr>
              <a:t>tenatomi</a:t>
            </a:r>
            <a:r>
              <a:rPr lang="tr-TR" sz="1200" dirty="0">
                <a:latin typeface="Garamond" panose="02020404030301010803" pitchFamily="18" charset="0"/>
              </a:rPr>
              <a:t> sonrası </a:t>
            </a:r>
            <a:r>
              <a:rPr lang="tr-TR" sz="1200" dirty="0" err="1">
                <a:latin typeface="Garamond" panose="02020404030301010803" pitchFamily="18" charset="0"/>
              </a:rPr>
              <a:t>dorsiflexion</a:t>
            </a:r>
            <a:r>
              <a:rPr lang="tr-TR" sz="1200" dirty="0">
                <a:latin typeface="Garamond" panose="02020404030301010803" pitchFamily="18" charset="0"/>
              </a:rPr>
              <a:t> artışı</a:t>
            </a:r>
          </a:p>
        </p:txBody>
      </p:sp>
    </p:spTree>
    <p:extLst>
      <p:ext uri="{BB962C8B-B14F-4D97-AF65-F5344CB8AC3E}">
        <p14:creationId xmlns:p14="http://schemas.microsoft.com/office/powerpoint/2010/main" val="4263217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6A508582-421F-43EF-A058-998DDBC12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Garamond" panose="02020404030301010803" pitchFamily="18" charset="0"/>
              </a:rPr>
              <a:t>Ameliyat Terimler</a:t>
            </a:r>
            <a:r>
              <a:rPr lang="tr-TR" sz="3200" dirty="0">
                <a:latin typeface="Garamond" panose="02020404030301010803" pitchFamily="18" charset="0"/>
              </a:rPr>
              <a:t/>
            </a:r>
            <a:br>
              <a:rPr lang="tr-TR" sz="3200" dirty="0">
                <a:latin typeface="Garamond" panose="02020404030301010803" pitchFamily="18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08652995-FCF3-4FD0-8BD1-B731F236E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b="1" dirty="0" err="1">
                <a:latin typeface="Garamond" panose="02020404030301010803" pitchFamily="18" charset="0"/>
              </a:rPr>
              <a:t>Tenorrhapy</a:t>
            </a:r>
            <a:r>
              <a:rPr lang="tr-TR" sz="1600" b="1" dirty="0">
                <a:latin typeface="Garamond" panose="02020404030301010803" pitchFamily="18" charset="0"/>
              </a:rPr>
              <a:t>- </a:t>
            </a:r>
            <a:r>
              <a:rPr lang="tr-TR" sz="1600" b="1" dirty="0" err="1">
                <a:latin typeface="Garamond" panose="02020404030301010803" pitchFamily="18" charset="0"/>
              </a:rPr>
              <a:t>Tenorafi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>
                <a:latin typeface="Garamond" panose="02020404030301010803" pitchFamily="18" charset="0"/>
              </a:rPr>
              <a:t>Kesik </a:t>
            </a:r>
            <a:r>
              <a:rPr lang="tr-TR" sz="1600" dirty="0" err="1">
                <a:latin typeface="Garamond" panose="02020404030301010803" pitchFamily="18" charset="0"/>
              </a:rPr>
              <a:t>tendonun</a:t>
            </a:r>
            <a:r>
              <a:rPr lang="tr-TR" sz="1600" dirty="0">
                <a:latin typeface="Garamond" panose="02020404030301010803" pitchFamily="18" charset="0"/>
              </a:rPr>
              <a:t> dikilmesi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Tenolysis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Tenoliz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 err="1">
                <a:latin typeface="Garamond" panose="02020404030301010803" pitchFamily="18" charset="0"/>
              </a:rPr>
              <a:t>Tendon</a:t>
            </a:r>
            <a:r>
              <a:rPr lang="tr-TR" sz="1600" dirty="0">
                <a:latin typeface="Garamond" panose="02020404030301010803" pitchFamily="18" charset="0"/>
              </a:rPr>
              <a:t> yapışıklıklarının cerrahi yolla giderilmesi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Arthroscopy</a:t>
            </a:r>
            <a:r>
              <a:rPr lang="tr-TR" sz="1600" b="1" dirty="0">
                <a:latin typeface="Garamond" panose="02020404030301010803" pitchFamily="18" charset="0"/>
              </a:rPr>
              <a:t> – </a:t>
            </a:r>
            <a:r>
              <a:rPr lang="tr-TR" sz="1600" b="1" dirty="0" err="1">
                <a:latin typeface="Garamond" panose="02020404030301010803" pitchFamily="18" charset="0"/>
              </a:rPr>
              <a:t>Artroskopi</a:t>
            </a:r>
            <a:r>
              <a:rPr lang="tr-TR" sz="1600" b="1" dirty="0">
                <a:latin typeface="Garamond" panose="02020404030301010803" pitchFamily="18" charset="0"/>
              </a:rPr>
              <a:t> :</a:t>
            </a:r>
            <a:r>
              <a:rPr lang="tr-TR" sz="1600" dirty="0">
                <a:latin typeface="Garamond" panose="02020404030301010803" pitchFamily="18" charset="0"/>
              </a:rPr>
              <a:t> Eklem içini incelemek için yapılan girişim</a:t>
            </a:r>
          </a:p>
          <a:p>
            <a:r>
              <a:rPr lang="tr-TR" sz="1600" b="1" dirty="0" err="1">
                <a:latin typeface="Garamond" panose="02020404030301010803" pitchFamily="18" charset="0"/>
              </a:rPr>
              <a:t>Lateral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Malleal</a:t>
            </a:r>
            <a:r>
              <a:rPr lang="tr-TR" sz="1600" b="1" dirty="0">
                <a:latin typeface="Garamond" panose="02020404030301010803" pitchFamily="18" charset="0"/>
              </a:rPr>
              <a:t> : </a:t>
            </a:r>
            <a:r>
              <a:rPr lang="tr-TR" sz="1600" dirty="0" err="1">
                <a:latin typeface="Garamond" panose="02020404030301010803" pitchFamily="18" charset="0"/>
              </a:rPr>
              <a:t>Fibulanın</a:t>
            </a:r>
            <a:r>
              <a:rPr lang="tr-TR" sz="1600" dirty="0">
                <a:latin typeface="Garamond" panose="02020404030301010803" pitchFamily="18" charset="0"/>
              </a:rPr>
              <a:t> alt ucunun, </a:t>
            </a:r>
            <a:r>
              <a:rPr lang="tr-TR" sz="1600" dirty="0" err="1">
                <a:latin typeface="Garamond" panose="02020404030301010803" pitchFamily="18" charset="0"/>
              </a:rPr>
              <a:t>tibianın</a:t>
            </a:r>
            <a:r>
              <a:rPr lang="tr-TR" sz="1600" dirty="0">
                <a:latin typeface="Garamond" panose="02020404030301010803" pitchFamily="18" charset="0"/>
              </a:rPr>
              <a:t> </a:t>
            </a:r>
            <a:r>
              <a:rPr lang="tr-TR" sz="1600" dirty="0" err="1">
                <a:latin typeface="Garamond" panose="02020404030301010803" pitchFamily="18" charset="0"/>
              </a:rPr>
              <a:t>tibullar</a:t>
            </a:r>
            <a:r>
              <a:rPr lang="tr-TR" sz="1600" dirty="0">
                <a:latin typeface="Garamond" panose="02020404030301010803" pitchFamily="18" charset="0"/>
              </a:rPr>
              <a:t> çentiği ile eklem yaptığı çıkıntı</a:t>
            </a:r>
          </a:p>
          <a:p>
            <a:endParaRPr lang="tr-TR" sz="1600" dirty="0">
              <a:latin typeface="Garamond" panose="02020404030301010803" pitchFamily="18" charset="0"/>
            </a:endParaRPr>
          </a:p>
          <a:p>
            <a:endParaRPr lang="tr-TR" sz="1600" dirty="0"/>
          </a:p>
        </p:txBody>
      </p:sp>
      <p:pic>
        <p:nvPicPr>
          <p:cNvPr id="4" name="Picture 2" descr="Tenorafi ile ilgili gÃ¶rsel sonucu">
            <a:extLst>
              <a:ext uri="{FF2B5EF4-FFF2-40B4-BE49-F238E27FC236}">
                <a16:creationId xmlns:a16="http://schemas.microsoft.com/office/drawing/2014/main" xmlns="" id="{3E884781-40A6-4F99-9CF0-D7858C5B4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120232"/>
            <a:ext cx="3187700" cy="2484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xmlns="" id="{A06D4C72-4D6A-4B7F-AF93-89C072D6ED00}"/>
              </a:ext>
            </a:extLst>
          </p:cNvPr>
          <p:cNvSpPr txBox="1"/>
          <p:nvPr/>
        </p:nvSpPr>
        <p:spPr>
          <a:xfrm>
            <a:off x="838200" y="5604669"/>
            <a:ext cx="3187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16-Tenorafi</a:t>
            </a:r>
          </a:p>
        </p:txBody>
      </p:sp>
      <p:pic>
        <p:nvPicPr>
          <p:cNvPr id="4098" name="Picture 2" descr="Artroskopi ile ilgili gÃ¶rsel sonucu">
            <a:extLst>
              <a:ext uri="{FF2B5EF4-FFF2-40B4-BE49-F238E27FC236}">
                <a16:creationId xmlns:a16="http://schemas.microsoft.com/office/drawing/2014/main" xmlns="" id="{39C3DB83-8A3C-4803-9B04-91A6ACD93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800" y="3120231"/>
            <a:ext cx="4571702" cy="2484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9A13D2CD-A7C5-4879-BCFE-B3967BE50A37}"/>
              </a:ext>
            </a:extLst>
          </p:cNvPr>
          <p:cNvSpPr txBox="1"/>
          <p:nvPr/>
        </p:nvSpPr>
        <p:spPr>
          <a:xfrm>
            <a:off x="6273800" y="5604668"/>
            <a:ext cx="4571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Garamond" panose="02020404030301010803" pitchFamily="18" charset="0"/>
              </a:rPr>
              <a:t>17-Artroskopi</a:t>
            </a:r>
          </a:p>
        </p:txBody>
      </p:sp>
    </p:spTree>
    <p:extLst>
      <p:ext uri="{BB962C8B-B14F-4D97-AF65-F5344CB8AC3E}">
        <p14:creationId xmlns:p14="http://schemas.microsoft.com/office/powerpoint/2010/main" val="1589815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3268</Words>
  <Application>Microsoft Office PowerPoint</Application>
  <PresentationFormat>Geniş ekran</PresentationFormat>
  <Paragraphs>372</Paragraphs>
  <Slides>55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55</vt:i4>
      </vt:variant>
    </vt:vector>
  </HeadingPairs>
  <TitlesOfParts>
    <vt:vector size="61" baseType="lpstr">
      <vt:lpstr>Arial</vt:lpstr>
      <vt:lpstr>Calibri</vt:lpstr>
      <vt:lpstr>Calibri Light</vt:lpstr>
      <vt:lpstr>Garamond</vt:lpstr>
      <vt:lpstr>Wingdings</vt:lpstr>
      <vt:lpstr>Office Teması</vt:lpstr>
      <vt:lpstr>Hareket Sistemi Terminolojisi</vt:lpstr>
      <vt:lpstr>Semptom Terimler</vt:lpstr>
      <vt:lpstr>Semptom Terimler </vt:lpstr>
      <vt:lpstr>Semptom Terimler </vt:lpstr>
      <vt:lpstr>Semptom Terimler </vt:lpstr>
      <vt:lpstr>Semptom Terimler </vt:lpstr>
      <vt:lpstr>Semptom Terimler </vt:lpstr>
      <vt:lpstr>Ameliyat Terimler </vt:lpstr>
      <vt:lpstr>Ameliyat Terimler </vt:lpstr>
      <vt:lpstr>Ameliyat Terimler </vt:lpstr>
      <vt:lpstr>Anatomik Terimler </vt:lpstr>
      <vt:lpstr>Anatomik Terimler </vt:lpstr>
      <vt:lpstr>Anatomik Terimler </vt:lpstr>
      <vt:lpstr>Anatomik Terimler </vt:lpstr>
      <vt:lpstr>Vücuttaki Önemli Kemikler </vt:lpstr>
      <vt:lpstr>Vücuttaki Önemli Kemikler </vt:lpstr>
      <vt:lpstr>Vücuttaki Önemli Kemikler </vt:lpstr>
      <vt:lpstr>Vücuttaki Önemli Kemikler </vt:lpstr>
      <vt:lpstr>Vücuttaki Önemli Kemikler </vt:lpstr>
      <vt:lpstr>Vücuttaki Önemli Kemikler </vt:lpstr>
      <vt:lpstr>Vücuttaki Önemli Kemikler </vt:lpstr>
      <vt:lpstr>Vücuttaki Önemli Kemikler </vt:lpstr>
      <vt:lpstr>Vücuttaki Önemli Kemikler </vt:lpstr>
      <vt:lpstr>Eklemler ile ilgi önemli terimler </vt:lpstr>
      <vt:lpstr>Eklemler ile ilgi önemli terimler </vt:lpstr>
      <vt:lpstr>Eklemler ile ilgi önemli terimler </vt:lpstr>
      <vt:lpstr>Eklemler ile ilgi önemli terimler </vt:lpstr>
      <vt:lpstr>Eklemler ile ilgi önemli terimler </vt:lpstr>
      <vt:lpstr>Eklemler ile ilgi önemli terimler </vt:lpstr>
      <vt:lpstr>Eklemler ile ilgi önemli terimler </vt:lpstr>
      <vt:lpstr>Eklemler ile ilgi önemli terimler SOR. </vt:lpstr>
      <vt:lpstr>TANISAL TERİMLER </vt:lpstr>
      <vt:lpstr>TANISAL TERİMLER </vt:lpstr>
      <vt:lpstr>TANISAL TERİMLER </vt:lpstr>
      <vt:lpstr>TANISAL TERİMLER </vt:lpstr>
      <vt:lpstr>TANISAL TERİMLER </vt:lpstr>
      <vt:lpstr>TANISAL TERİMLER </vt:lpstr>
      <vt:lpstr>TANISAL TERİMLER </vt:lpstr>
      <vt:lpstr>TANISAL TERİMLER </vt:lpstr>
      <vt:lpstr>TANISAL TERİMLER </vt:lpstr>
      <vt:lpstr>TANISAL TERİMLER </vt:lpstr>
      <vt:lpstr>TANISAL TERİMLER </vt:lpstr>
      <vt:lpstr>TANISAL TERİMLER </vt:lpstr>
      <vt:lpstr>TANISAL TERİMLER </vt:lpstr>
      <vt:lpstr>Vaka #1</vt:lpstr>
      <vt:lpstr>Vaka </vt:lpstr>
      <vt:lpstr>Vaka </vt:lpstr>
      <vt:lpstr>Vaka </vt:lpstr>
      <vt:lpstr>Vaka </vt:lpstr>
      <vt:lpstr>Vaka </vt:lpstr>
      <vt:lpstr>Vaka #2</vt:lpstr>
      <vt:lpstr>Vaka </vt:lpstr>
      <vt:lpstr>Vaka </vt:lpstr>
      <vt:lpstr>Vaka </vt:lpstr>
      <vt:lpstr>Vaka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Hareket Sistemi Terminolojisi</dc:title>
  <dc:creator>SERVER</dc:creator>
  <cp:lastModifiedBy>KILIÇ</cp:lastModifiedBy>
  <cp:revision>41</cp:revision>
  <cp:lastPrinted>2018-10-24T11:51:28Z</cp:lastPrinted>
  <dcterms:created xsi:type="dcterms:W3CDTF">2018-10-17T15:42:28Z</dcterms:created>
  <dcterms:modified xsi:type="dcterms:W3CDTF">2019-05-09T11:58:26Z</dcterms:modified>
</cp:coreProperties>
</file>