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C080031-0C6D-784A-A3C1-1CF466F3D096}">
          <p14:sldIdLst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9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29.04.20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PARA VE BANKACILIK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855" y="2133601"/>
            <a:ext cx="7345363" cy="39319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Para, mal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satın </a:t>
            </a:r>
            <a:r>
              <a:rPr lang="en-US" dirty="0" err="1"/>
              <a:t>almaya</a:t>
            </a:r>
            <a:r>
              <a:rPr lang="en-US" dirty="0"/>
              <a:t> </a:t>
            </a:r>
            <a:r>
              <a:rPr lang="en-US" dirty="0" err="1"/>
              <a:t>yarayan</a:t>
            </a:r>
            <a:r>
              <a:rPr lang="en-US" dirty="0"/>
              <a:t> </a:t>
            </a:r>
            <a:r>
              <a:rPr lang="en-US" dirty="0" err="1"/>
              <a:t>araçtır</a:t>
            </a:r>
            <a:r>
              <a:rPr lang="en-US" dirty="0"/>
              <a:t>. Para </a:t>
            </a:r>
            <a:r>
              <a:rPr lang="en-US" dirty="0" err="1"/>
              <a:t>kelimesi</a:t>
            </a:r>
            <a:r>
              <a:rPr lang="en-US" dirty="0"/>
              <a:t>; </a:t>
            </a:r>
            <a:r>
              <a:rPr lang="en-US" dirty="0" err="1"/>
              <a:t>gelir,servet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kredi</a:t>
            </a:r>
            <a:r>
              <a:rPr lang="en-US" dirty="0"/>
              <a:t> </a:t>
            </a:r>
            <a:r>
              <a:rPr lang="en-US" dirty="0" err="1"/>
              <a:t>kavramları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de </a:t>
            </a:r>
            <a:r>
              <a:rPr lang="en-US" dirty="0" err="1"/>
              <a:t>kullanılır</a:t>
            </a:r>
            <a:r>
              <a:rPr lang="en-US" dirty="0"/>
              <a:t>. Satın alma, </a:t>
            </a:r>
            <a:r>
              <a:rPr lang="en-US" dirty="0" err="1"/>
              <a:t>borç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işlevi</a:t>
            </a:r>
            <a:r>
              <a:rPr lang="en-US" dirty="0"/>
              <a:t> </a:t>
            </a:r>
            <a:r>
              <a:rPr lang="en-US" dirty="0" err="1" smtClean="0"/>
              <a:t>vardır</a:t>
            </a:r>
            <a:endParaRPr lang="tr-TR" dirty="0"/>
          </a:p>
          <a:p>
            <a:r>
              <a:rPr lang="en-US" dirty="0" err="1"/>
              <a:t>Dünden</a:t>
            </a:r>
            <a:r>
              <a:rPr lang="en-US" dirty="0"/>
              <a:t> </a:t>
            </a:r>
            <a:r>
              <a:rPr lang="en-US" dirty="0" err="1"/>
              <a:t>bugüne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oldukça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evrim</a:t>
            </a:r>
            <a:r>
              <a:rPr lang="en-US" dirty="0"/>
              <a:t> </a:t>
            </a:r>
            <a:r>
              <a:rPr lang="en-US" dirty="0" err="1"/>
              <a:t>geçirmiştir</a:t>
            </a:r>
            <a:r>
              <a:rPr lang="en-US" dirty="0"/>
              <a:t>. Mal (</a:t>
            </a:r>
            <a:r>
              <a:rPr lang="en-US" dirty="0" err="1"/>
              <a:t>altın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gümüş</a:t>
            </a:r>
            <a:r>
              <a:rPr lang="en-US" dirty="0" smtClean="0"/>
              <a:t>) </a:t>
            </a:r>
            <a:r>
              <a:rPr lang="en-US" dirty="0" err="1" smtClean="0"/>
              <a:t>para</a:t>
            </a:r>
            <a:r>
              <a:rPr lang="en-US" dirty="0"/>
              <a:t>, </a:t>
            </a:r>
            <a:r>
              <a:rPr lang="en-US" dirty="0" err="1"/>
              <a:t>sigara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(</a:t>
            </a:r>
            <a:r>
              <a:rPr lang="en-US" dirty="0" err="1"/>
              <a:t>esir</a:t>
            </a:r>
            <a:r>
              <a:rPr lang="en-US" dirty="0"/>
              <a:t> </a:t>
            </a:r>
            <a:r>
              <a:rPr lang="en-US" dirty="0" err="1"/>
              <a:t>kampları</a:t>
            </a:r>
            <a:r>
              <a:rPr lang="en-US" dirty="0"/>
              <a:t>), fiat </a:t>
            </a:r>
            <a:r>
              <a:rPr lang="en-US" dirty="0" err="1"/>
              <a:t>para</a:t>
            </a:r>
            <a:r>
              <a:rPr lang="en-US" dirty="0"/>
              <a:t> (</a:t>
            </a:r>
            <a:r>
              <a:rPr lang="en-US" dirty="0" err="1"/>
              <a:t>kağıt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madeni</a:t>
            </a:r>
            <a:r>
              <a:rPr lang="en-US" dirty="0"/>
              <a:t> </a:t>
            </a:r>
            <a:r>
              <a:rPr lang="en-US" dirty="0" err="1"/>
              <a:t>paraların</a:t>
            </a:r>
            <a:r>
              <a:rPr lang="en-US" dirty="0"/>
              <a:t> </a:t>
            </a:r>
            <a:r>
              <a:rPr lang="en-US" dirty="0" err="1"/>
              <a:t>malzeme</a:t>
            </a:r>
            <a:r>
              <a:rPr lang="en-US" dirty="0"/>
              <a:t> </a:t>
            </a:r>
            <a:r>
              <a:rPr lang="en-US" dirty="0" err="1"/>
              <a:t>değeri</a:t>
            </a:r>
            <a:r>
              <a:rPr lang="en-US" dirty="0"/>
              <a:t> </a:t>
            </a:r>
            <a:r>
              <a:rPr lang="en-US" dirty="0" err="1"/>
              <a:t>yoktur-bugünkü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),</a:t>
            </a:r>
            <a:r>
              <a:rPr lang="en-US" dirty="0" err="1"/>
              <a:t>çekler,EFT,havale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(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parası</a:t>
            </a:r>
            <a:r>
              <a:rPr lang="en-US" smtClean="0"/>
              <a:t>),</a:t>
            </a:r>
            <a:r>
              <a:rPr lang="en-US" dirty="0" err="1" smtClean="0"/>
              <a:t>bitcoin</a:t>
            </a:r>
            <a:r>
              <a:rPr lang="en-US" dirty="0" smtClean="0"/>
              <a:t>(</a:t>
            </a:r>
            <a:r>
              <a:rPr lang="en-US" dirty="0" err="1" smtClean="0"/>
              <a:t>kripto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)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formları</a:t>
            </a:r>
            <a:r>
              <a:rPr lang="en-US" dirty="0"/>
              <a:t> </a:t>
            </a:r>
            <a:r>
              <a:rPr lang="en-US" dirty="0" err="1"/>
              <a:t>kullanılmış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kullanılmaktadır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750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PARANIN İŞLEVLERİ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</a:t>
            </a:r>
            <a:r>
              <a:rPr lang="en-US" dirty="0"/>
              <a:t>.Değişim </a:t>
            </a:r>
            <a:r>
              <a:rPr lang="en-US" dirty="0" err="1"/>
              <a:t>aracı</a:t>
            </a:r>
            <a:r>
              <a:rPr lang="en-US" dirty="0"/>
              <a:t>-İlk </a:t>
            </a:r>
            <a:r>
              <a:rPr lang="en-US" dirty="0" err="1"/>
              <a:t>zamanlarda</a:t>
            </a:r>
            <a:r>
              <a:rPr lang="en-US" dirty="0"/>
              <a:t> </a:t>
            </a:r>
            <a:r>
              <a:rPr lang="en-US" dirty="0" err="1"/>
              <a:t>değişim</a:t>
            </a:r>
            <a:r>
              <a:rPr lang="en-US" dirty="0"/>
              <a:t> </a:t>
            </a:r>
            <a:r>
              <a:rPr lang="en-US" dirty="0" err="1"/>
              <a:t>aracı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takas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trampa</a:t>
            </a:r>
            <a:r>
              <a:rPr lang="en-US" dirty="0"/>
              <a:t> </a:t>
            </a:r>
            <a:r>
              <a:rPr lang="en-US" dirty="0" err="1"/>
              <a:t>siteminin</a:t>
            </a:r>
            <a:r>
              <a:rPr lang="en-US" dirty="0"/>
              <a:t> </a:t>
            </a:r>
            <a:r>
              <a:rPr lang="en-US" dirty="0" err="1"/>
              <a:t>yerini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almıştır</a:t>
            </a:r>
            <a:r>
              <a:rPr lang="en-US" dirty="0"/>
              <a:t>. </a:t>
            </a:r>
            <a:r>
              <a:rPr lang="en-US" dirty="0" err="1"/>
              <a:t>Böylece</a:t>
            </a:r>
            <a:r>
              <a:rPr lang="en-US" dirty="0"/>
              <a:t>, takas </a:t>
            </a:r>
            <a:r>
              <a:rPr lang="en-US" dirty="0" err="1"/>
              <a:t>sisteminden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zorluklar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maliyetler</a:t>
            </a:r>
            <a:r>
              <a:rPr lang="en-US" dirty="0"/>
              <a:t> </a:t>
            </a:r>
            <a:r>
              <a:rPr lang="en-US" dirty="0" err="1"/>
              <a:t>azalmıştır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2.Hesap </a:t>
            </a:r>
            <a:r>
              <a:rPr lang="en-US" dirty="0" err="1"/>
              <a:t>birimi</a:t>
            </a:r>
            <a:r>
              <a:rPr lang="en-US" dirty="0"/>
              <a:t>-Mal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hizmetlerin</a:t>
            </a:r>
            <a:r>
              <a:rPr lang="en-US" dirty="0"/>
              <a:t> </a:t>
            </a:r>
            <a:r>
              <a:rPr lang="en-US" dirty="0" err="1"/>
              <a:t>değerini</a:t>
            </a:r>
            <a:r>
              <a:rPr lang="en-US" dirty="0"/>
              <a:t> </a:t>
            </a:r>
            <a:r>
              <a:rPr lang="en-US" dirty="0" err="1"/>
              <a:t>ölçer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 err="1"/>
              <a:t>Ağırlık</a:t>
            </a:r>
            <a:r>
              <a:rPr lang="en-US" dirty="0"/>
              <a:t>-kg</a:t>
            </a:r>
            <a:endParaRPr lang="tr-TR" dirty="0"/>
          </a:p>
          <a:p>
            <a:r>
              <a:rPr lang="en-US" dirty="0" err="1"/>
              <a:t>Mesafe-metre</a:t>
            </a:r>
            <a:endParaRPr lang="tr-TR" dirty="0"/>
          </a:p>
          <a:p>
            <a:r>
              <a:rPr lang="en-US" dirty="0"/>
              <a:t>Mal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hizmetler-</a:t>
            </a:r>
            <a:r>
              <a:rPr lang="en-US" dirty="0" err="1" smtClean="0"/>
              <a:t>para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7530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PARANIN İŞLEVLERİ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3.Değer </a:t>
            </a:r>
            <a:r>
              <a:rPr lang="en-US" dirty="0" err="1"/>
              <a:t>muhafaza</a:t>
            </a:r>
            <a:r>
              <a:rPr lang="en-US" dirty="0"/>
              <a:t> </a:t>
            </a:r>
            <a:r>
              <a:rPr lang="en-US" dirty="0" err="1"/>
              <a:t>aracı-tasarruf</a:t>
            </a:r>
            <a:r>
              <a:rPr lang="en-US" dirty="0"/>
              <a:t> </a:t>
            </a:r>
            <a:r>
              <a:rPr lang="en-US" dirty="0" err="1"/>
              <a:t>fazlası</a:t>
            </a:r>
            <a:r>
              <a:rPr lang="en-US" dirty="0"/>
              <a:t> </a:t>
            </a:r>
            <a:r>
              <a:rPr lang="en-US" dirty="0" err="1"/>
              <a:t>serveti</a:t>
            </a:r>
            <a:r>
              <a:rPr lang="en-US" dirty="0"/>
              <a:t> </a:t>
            </a:r>
            <a:r>
              <a:rPr lang="en-US" dirty="0" err="1"/>
              <a:t>muhafaza</a:t>
            </a:r>
            <a:r>
              <a:rPr lang="en-US" dirty="0"/>
              <a:t> </a:t>
            </a:r>
            <a:r>
              <a:rPr lang="en-US" dirty="0" err="1"/>
              <a:t>biçimidir</a:t>
            </a:r>
            <a:r>
              <a:rPr lang="en-US" dirty="0"/>
              <a:t>.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birşeyin</a:t>
            </a:r>
            <a:r>
              <a:rPr lang="en-US" dirty="0"/>
              <a:t> </a:t>
            </a:r>
            <a:r>
              <a:rPr lang="en-US" dirty="0" err="1"/>
              <a:t>muhafaza</a:t>
            </a:r>
            <a:r>
              <a:rPr lang="en-US" dirty="0"/>
              <a:t> </a:t>
            </a:r>
            <a:r>
              <a:rPr lang="en-US" dirty="0" err="1"/>
              <a:t>aracı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alacağı</a:t>
            </a:r>
            <a:r>
              <a:rPr lang="en-US" dirty="0"/>
              <a:t> mal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miktarı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azalmamalı</a:t>
            </a:r>
            <a:r>
              <a:rPr lang="en-US" dirty="0"/>
              <a:t>, satın alma </a:t>
            </a:r>
            <a:r>
              <a:rPr lang="en-US" dirty="0" err="1"/>
              <a:t>gücü</a:t>
            </a:r>
            <a:r>
              <a:rPr lang="en-US" dirty="0"/>
              <a:t> </a:t>
            </a:r>
            <a:r>
              <a:rPr lang="en-US" dirty="0" err="1"/>
              <a:t>korunmalıdır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Para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varlıktır.Para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reel </a:t>
            </a:r>
            <a:r>
              <a:rPr lang="en-US" dirty="0" err="1"/>
              <a:t>varlıklar</a:t>
            </a:r>
            <a:r>
              <a:rPr lang="en-US" dirty="0"/>
              <a:t> (</a:t>
            </a:r>
            <a:r>
              <a:rPr lang="en-US" dirty="0" err="1"/>
              <a:t>altın,gümüş</a:t>
            </a:r>
            <a:r>
              <a:rPr lang="en-US" dirty="0"/>
              <a:t>, </a:t>
            </a:r>
            <a:r>
              <a:rPr lang="en-US" dirty="0" err="1"/>
              <a:t>otomabil,ev,vs</a:t>
            </a:r>
            <a:r>
              <a:rPr lang="en-US" dirty="0"/>
              <a:t>…)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finansal</a:t>
            </a:r>
            <a:r>
              <a:rPr lang="en-US" dirty="0"/>
              <a:t> </a:t>
            </a:r>
            <a:r>
              <a:rPr lang="en-US" dirty="0" err="1"/>
              <a:t>varlıklar</a:t>
            </a:r>
            <a:r>
              <a:rPr lang="en-US" dirty="0"/>
              <a:t> (</a:t>
            </a:r>
            <a:r>
              <a:rPr lang="en-US" dirty="0" err="1"/>
              <a:t>bono,hisse</a:t>
            </a:r>
            <a:r>
              <a:rPr lang="en-US" dirty="0"/>
              <a:t> </a:t>
            </a:r>
            <a:r>
              <a:rPr lang="en-US" dirty="0" err="1"/>
              <a:t>senedi,nakit</a:t>
            </a:r>
            <a:r>
              <a:rPr lang="en-US" dirty="0"/>
              <a:t>)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aracı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</a:t>
            </a:r>
            <a:r>
              <a:rPr lang="en-US" dirty="0" err="1"/>
              <a:t>Paranın</a:t>
            </a:r>
            <a:r>
              <a:rPr lang="en-US" dirty="0"/>
              <a:t> en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özelliği</a:t>
            </a:r>
            <a:r>
              <a:rPr lang="en-US" dirty="0"/>
              <a:t> “</a:t>
            </a:r>
            <a:r>
              <a:rPr lang="en-US" dirty="0" err="1"/>
              <a:t>likit</a:t>
            </a:r>
            <a:r>
              <a:rPr lang="en-US" dirty="0"/>
              <a:t>” </a:t>
            </a:r>
            <a:r>
              <a:rPr lang="en-US" dirty="0" err="1"/>
              <a:t>yani</a:t>
            </a:r>
            <a:r>
              <a:rPr lang="en-US" dirty="0"/>
              <a:t> “</a:t>
            </a:r>
            <a:r>
              <a:rPr lang="en-US" dirty="0" err="1"/>
              <a:t>dönüştürülebilir</a:t>
            </a:r>
            <a:r>
              <a:rPr lang="en-US" dirty="0"/>
              <a:t> “ </a:t>
            </a:r>
            <a:r>
              <a:rPr lang="en-US" dirty="0" err="1"/>
              <a:t>olmasıdır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 err="1"/>
              <a:t>Likit</a:t>
            </a:r>
            <a:r>
              <a:rPr lang="en-US" dirty="0"/>
              <a:t> </a:t>
            </a:r>
            <a:r>
              <a:rPr lang="en-US" dirty="0" err="1"/>
              <a:t>tutmanın</a:t>
            </a:r>
            <a:r>
              <a:rPr lang="en-US" dirty="0"/>
              <a:t> </a:t>
            </a:r>
            <a:r>
              <a:rPr lang="en-US" dirty="0" err="1"/>
              <a:t>riski</a:t>
            </a:r>
            <a:r>
              <a:rPr lang="en-US" dirty="0"/>
              <a:t>,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kaybının</a:t>
            </a:r>
            <a:r>
              <a:rPr lang="en-US" dirty="0"/>
              <a:t> </a:t>
            </a:r>
            <a:r>
              <a:rPr lang="en-US" dirty="0" err="1"/>
              <a:t>kolay</a:t>
            </a:r>
            <a:r>
              <a:rPr lang="en-US" dirty="0"/>
              <a:t> </a:t>
            </a:r>
            <a:r>
              <a:rPr lang="en-US" dirty="0" err="1"/>
              <a:t>olabilmesidir</a:t>
            </a:r>
            <a:r>
              <a:rPr lang="en-US" dirty="0"/>
              <a:t>. </a:t>
            </a:r>
            <a:r>
              <a:rPr lang="en-US" dirty="0" err="1"/>
              <a:t>Dolayısıyla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tutmanın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maliyeti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126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PARANIN </a:t>
            </a:r>
            <a:r>
              <a:rPr lang="en-US" dirty="0"/>
              <a:t>ÖLÇÜLMESİ</a:t>
            </a:r>
            <a:r>
              <a:rPr lang="tr-TR" dirty="0"/>
              <a:t/>
            </a:r>
            <a:br>
              <a:rPr lang="tr-TR" dirty="0"/>
            </a:br>
            <a:r>
              <a:rPr lang="en-US" dirty="0"/>
              <a:t> 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Madeni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kağıt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, </a:t>
            </a:r>
            <a:endParaRPr lang="tr-TR" dirty="0"/>
          </a:p>
          <a:p>
            <a:r>
              <a:rPr lang="en-US" dirty="0" err="1"/>
              <a:t>vadesiz</a:t>
            </a:r>
            <a:r>
              <a:rPr lang="en-US" dirty="0"/>
              <a:t> </a:t>
            </a:r>
            <a:r>
              <a:rPr lang="en-US" dirty="0" err="1"/>
              <a:t>mevduat</a:t>
            </a:r>
            <a:r>
              <a:rPr lang="en-US" dirty="0"/>
              <a:t>,</a:t>
            </a:r>
            <a:endParaRPr lang="tr-TR" dirty="0"/>
          </a:p>
          <a:p>
            <a:r>
              <a:rPr lang="en-US" dirty="0" err="1"/>
              <a:t>vadeli</a:t>
            </a:r>
            <a:r>
              <a:rPr lang="en-US" dirty="0"/>
              <a:t> </a:t>
            </a:r>
            <a:r>
              <a:rPr lang="en-US" dirty="0" err="1"/>
              <a:t>mevduat</a:t>
            </a:r>
            <a:r>
              <a:rPr lang="en-US" dirty="0"/>
              <a:t>,</a:t>
            </a:r>
            <a:endParaRPr lang="tr-TR" dirty="0"/>
          </a:p>
          <a:p>
            <a:r>
              <a:rPr lang="en-US" dirty="0" err="1"/>
              <a:t>hazine</a:t>
            </a:r>
            <a:r>
              <a:rPr lang="en-US" dirty="0"/>
              <a:t> </a:t>
            </a:r>
            <a:r>
              <a:rPr lang="en-US" dirty="0" err="1"/>
              <a:t>bonosu</a:t>
            </a:r>
            <a:r>
              <a:rPr lang="en-US" dirty="0"/>
              <a:t>,</a:t>
            </a:r>
            <a:endParaRPr lang="tr-TR" dirty="0"/>
          </a:p>
          <a:p>
            <a:r>
              <a:rPr lang="en-US" dirty="0" err="1"/>
              <a:t>tahvil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gayrimenkuller</a:t>
            </a:r>
            <a:r>
              <a:rPr lang="en-US" dirty="0"/>
              <a:t>, </a:t>
            </a:r>
            <a:r>
              <a:rPr lang="en-US" dirty="0" err="1"/>
              <a:t>piyasadaki</a:t>
            </a:r>
            <a:r>
              <a:rPr lang="en-US" dirty="0"/>
              <a:t> “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arzını”belirler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dirty="0"/>
              <a:t>Ok </a:t>
            </a:r>
            <a:r>
              <a:rPr lang="en-US" dirty="0" err="1"/>
              <a:t>yönünde</a:t>
            </a:r>
            <a:r>
              <a:rPr lang="en-US" dirty="0"/>
              <a:t> </a:t>
            </a:r>
            <a:r>
              <a:rPr lang="en-US" dirty="0" err="1"/>
              <a:t>likidite</a:t>
            </a:r>
            <a:r>
              <a:rPr lang="en-US" dirty="0"/>
              <a:t> </a:t>
            </a:r>
            <a:r>
              <a:rPr lang="en-US" dirty="0" err="1"/>
              <a:t>azalır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667009" y="2133601"/>
            <a:ext cx="0" cy="23239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387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 </a:t>
            </a:r>
            <a:r>
              <a:rPr lang="en-US" dirty="0" err="1" smtClean="0"/>
              <a:t>arzı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 </a:t>
            </a:r>
            <a:r>
              <a:rPr lang="en-US" dirty="0" err="1"/>
              <a:t>arzı</a:t>
            </a:r>
            <a:r>
              <a:rPr lang="en-US" dirty="0"/>
              <a:t>=M1+M2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dirty="0"/>
              <a:t>M1=</a:t>
            </a:r>
            <a:r>
              <a:rPr lang="en-US" dirty="0" err="1"/>
              <a:t>Dolaşımdaki</a:t>
            </a:r>
            <a:r>
              <a:rPr lang="en-US" dirty="0"/>
              <a:t> </a:t>
            </a:r>
            <a:r>
              <a:rPr lang="en-US" dirty="0" err="1"/>
              <a:t>nakit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vadesiz</a:t>
            </a:r>
            <a:r>
              <a:rPr lang="en-US" dirty="0"/>
              <a:t> </a:t>
            </a:r>
            <a:r>
              <a:rPr lang="en-US" dirty="0" err="1"/>
              <a:t>mevduatın</a:t>
            </a:r>
            <a:r>
              <a:rPr lang="en-US" dirty="0"/>
              <a:t> </a:t>
            </a:r>
            <a:r>
              <a:rPr lang="en-US" dirty="0" err="1"/>
              <a:t>toplamı</a:t>
            </a:r>
            <a:endParaRPr lang="tr-TR" dirty="0"/>
          </a:p>
          <a:p>
            <a:r>
              <a:rPr lang="en-US" dirty="0"/>
              <a:t>M2= </a:t>
            </a:r>
            <a:r>
              <a:rPr lang="en-US" dirty="0" err="1"/>
              <a:t>vadeli</a:t>
            </a:r>
            <a:r>
              <a:rPr lang="en-US" dirty="0"/>
              <a:t> </a:t>
            </a:r>
            <a:r>
              <a:rPr lang="en-US" dirty="0" err="1"/>
              <a:t>mevduat,hazine</a:t>
            </a:r>
            <a:r>
              <a:rPr lang="en-US" dirty="0"/>
              <a:t> </a:t>
            </a:r>
            <a:r>
              <a:rPr lang="en-US" dirty="0" err="1"/>
              <a:t>bonosu,tahvil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gayrimenkuller</a:t>
            </a:r>
            <a:r>
              <a:rPr lang="en-US" dirty="0"/>
              <a:t> </a:t>
            </a:r>
            <a:r>
              <a:rPr lang="en-US" dirty="0" err="1"/>
              <a:t>toplamıdır</a:t>
            </a:r>
            <a:r>
              <a:rPr lang="en-US" dirty="0"/>
              <a:t>.</a:t>
            </a:r>
            <a:endParaRPr lang="tr-TR" dirty="0"/>
          </a:p>
          <a:p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0401300" y="122301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211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038680"/>
          </a:xfrm>
        </p:spPr>
        <p:txBody>
          <a:bodyPr>
            <a:normAutofit fontScale="90000"/>
          </a:bodyPr>
          <a:lstStyle/>
          <a:p>
            <a:r>
              <a:rPr lang="en-US" dirty="0"/>
              <a:t>BANKA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282838"/>
            <a:ext cx="7345363" cy="4782683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Para </a:t>
            </a:r>
            <a:r>
              <a:rPr lang="en-US" dirty="0" err="1"/>
              <a:t>arzının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kısmı</a:t>
            </a:r>
            <a:r>
              <a:rPr lang="en-US" dirty="0"/>
              <a:t> </a:t>
            </a:r>
            <a:r>
              <a:rPr lang="en-US" dirty="0" err="1"/>
              <a:t>vadeli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vadesiz</a:t>
            </a:r>
            <a:r>
              <a:rPr lang="en-US" dirty="0"/>
              <a:t> </a:t>
            </a:r>
            <a:r>
              <a:rPr lang="en-US" dirty="0" err="1"/>
              <a:t>mevduattan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</a:t>
            </a:r>
            <a:r>
              <a:rPr lang="en-US" dirty="0" err="1"/>
              <a:t>Bankalar</a:t>
            </a:r>
            <a:r>
              <a:rPr lang="en-US" dirty="0"/>
              <a:t> da </a:t>
            </a:r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 </a:t>
            </a:r>
            <a:r>
              <a:rPr lang="en-US" dirty="0" err="1"/>
              <a:t>güden</a:t>
            </a:r>
            <a:r>
              <a:rPr lang="en-US" dirty="0"/>
              <a:t> </a:t>
            </a:r>
            <a:r>
              <a:rPr lang="en-US" dirty="0" err="1"/>
              <a:t>kuruluşlardır.Borç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almak</a:t>
            </a:r>
            <a:r>
              <a:rPr lang="en-US" dirty="0"/>
              <a:t> </a:t>
            </a:r>
            <a:r>
              <a:rPr lang="en-US" dirty="0" err="1"/>
              <a:t>isteyenler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/>
              <a:t>aracılık</a:t>
            </a:r>
            <a:r>
              <a:rPr lang="en-US" dirty="0"/>
              <a:t> </a:t>
            </a:r>
            <a:r>
              <a:rPr lang="en-US" dirty="0" err="1"/>
              <a:t>yapar.Krediler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mevduatlar</a:t>
            </a:r>
            <a:r>
              <a:rPr lang="en-US" dirty="0"/>
              <a:t> </a:t>
            </a:r>
            <a:r>
              <a:rPr lang="en-US" dirty="0" err="1"/>
              <a:t>aracılığı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arzını</a:t>
            </a:r>
            <a:r>
              <a:rPr lang="en-US" dirty="0"/>
              <a:t> </a:t>
            </a:r>
            <a:r>
              <a:rPr lang="en-US" dirty="0" err="1"/>
              <a:t>artırır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 err="1"/>
              <a:t>Tasarruf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kasada</a:t>
            </a:r>
            <a:r>
              <a:rPr lang="en-US" dirty="0"/>
              <a:t> </a:t>
            </a:r>
            <a:r>
              <a:rPr lang="en-US" dirty="0" err="1"/>
              <a:t>tuttuğu</a:t>
            </a:r>
            <a:r>
              <a:rPr lang="en-US" dirty="0"/>
              <a:t> </a:t>
            </a:r>
            <a:r>
              <a:rPr lang="en-US" dirty="0" err="1"/>
              <a:t>paranın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kısmını</a:t>
            </a:r>
            <a:r>
              <a:rPr lang="en-US" dirty="0"/>
              <a:t> </a:t>
            </a:r>
            <a:r>
              <a:rPr lang="en-US" dirty="0" err="1"/>
              <a:t>kredi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kullandırarak</a:t>
            </a:r>
            <a:r>
              <a:rPr lang="en-US" dirty="0"/>
              <a:t> </a:t>
            </a:r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eder.Kar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Mevduat</a:t>
            </a:r>
            <a:r>
              <a:rPr lang="en-US" dirty="0"/>
              <a:t> </a:t>
            </a:r>
            <a:r>
              <a:rPr lang="en-US" dirty="0" err="1"/>
              <a:t>faizinin,kredi</a:t>
            </a:r>
            <a:r>
              <a:rPr lang="en-US" dirty="0"/>
              <a:t> </a:t>
            </a:r>
            <a:r>
              <a:rPr lang="en-US" dirty="0" err="1"/>
              <a:t>faizinden</a:t>
            </a:r>
            <a:r>
              <a:rPr lang="en-US" dirty="0"/>
              <a:t>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Banka da </a:t>
            </a:r>
            <a:r>
              <a:rPr lang="en-US" dirty="0" err="1"/>
              <a:t>tutulan</a:t>
            </a:r>
            <a:r>
              <a:rPr lang="en-US" dirty="0"/>
              <a:t> </a:t>
            </a:r>
            <a:r>
              <a:rPr lang="en-US" dirty="0" err="1"/>
              <a:t>paraya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parası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kaydi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verilir</a:t>
            </a:r>
            <a:r>
              <a:rPr lang="en-US" dirty="0"/>
              <a:t>. </a:t>
            </a:r>
            <a:r>
              <a:rPr lang="en-US" dirty="0" err="1"/>
              <a:t>Bankaya</a:t>
            </a:r>
            <a:r>
              <a:rPr lang="en-US" dirty="0"/>
              <a:t> 1000 </a:t>
            </a:r>
            <a:r>
              <a:rPr lang="en-US" dirty="0" err="1"/>
              <a:t>tl</a:t>
            </a:r>
            <a:r>
              <a:rPr lang="en-US" dirty="0"/>
              <a:t> </a:t>
            </a:r>
            <a:r>
              <a:rPr lang="en-US" dirty="0" err="1"/>
              <a:t>mevduat</a:t>
            </a:r>
            <a:r>
              <a:rPr lang="en-US" dirty="0"/>
              <a:t> </a:t>
            </a:r>
            <a:r>
              <a:rPr lang="en-US" dirty="0" err="1"/>
              <a:t>girdiğinde</a:t>
            </a:r>
            <a:r>
              <a:rPr lang="en-US" dirty="0"/>
              <a:t>, </a:t>
            </a:r>
            <a:r>
              <a:rPr lang="en-US" dirty="0" err="1"/>
              <a:t>dolaşımdaki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1000 </a:t>
            </a:r>
            <a:r>
              <a:rPr lang="en-US" dirty="0" err="1"/>
              <a:t>tl</a:t>
            </a:r>
            <a:r>
              <a:rPr lang="en-US" dirty="0"/>
              <a:t> </a:t>
            </a:r>
            <a:r>
              <a:rPr lang="en-US" dirty="0" err="1"/>
              <a:t>azalır.Ancak</a:t>
            </a:r>
            <a:r>
              <a:rPr lang="en-US" dirty="0"/>
              <a:t> </a:t>
            </a:r>
            <a:r>
              <a:rPr lang="en-US" dirty="0" err="1"/>
              <a:t>toplam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arzı</a:t>
            </a:r>
            <a:r>
              <a:rPr lang="en-US" dirty="0"/>
              <a:t> </a:t>
            </a:r>
            <a:r>
              <a:rPr lang="en-US" dirty="0" err="1"/>
              <a:t>değişmez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8177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946</TotalTime>
  <Words>370</Words>
  <Application>Microsoft Macintosh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Capital</vt:lpstr>
      <vt:lpstr>PARA VE BANKACILIK </vt:lpstr>
      <vt:lpstr>PARANIN İŞLEVLERİ </vt:lpstr>
      <vt:lpstr>PARANIN İŞLEVLERİ </vt:lpstr>
      <vt:lpstr>  PARANIN ÖLÇÜLMESİ   </vt:lpstr>
      <vt:lpstr>Para arzı</vt:lpstr>
      <vt:lpstr>BANKA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Makro-ekonomi </dc:title>
  <dc:creator>ceran o</dc:creator>
  <cp:lastModifiedBy>ceran o</cp:lastModifiedBy>
  <cp:revision>31</cp:revision>
  <dcterms:created xsi:type="dcterms:W3CDTF">2020-03-18T08:52:03Z</dcterms:created>
  <dcterms:modified xsi:type="dcterms:W3CDTF">2020-04-29T11:45:27Z</dcterms:modified>
</cp:coreProperties>
</file>