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60" r:id="rId3"/>
    <p:sldId id="261" r:id="rId4"/>
    <p:sldId id="262" r:id="rId5"/>
    <p:sldId id="263" r:id="rId6"/>
    <p:sldId id="264" r:id="rId7"/>
    <p:sldId id="259" r:id="rId8"/>
    <p:sldId id="258" r:id="rId9"/>
    <p:sldId id="25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3"/>
    <p:restoredTop sz="94674"/>
  </p:normalViewPr>
  <p:slideViewPr>
    <p:cSldViewPr snapToGrid="0" snapToObjects="1">
      <p:cViewPr varScale="1">
        <p:scale>
          <a:sx n="162" d="100"/>
          <a:sy n="162" d="100"/>
        </p:scale>
        <p:origin x="4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F74B716-337A-BA45-AD3D-86F31A1A6535}"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2177054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DF74B716-337A-BA45-AD3D-86F31A1A6535}"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643941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DF74B716-337A-BA45-AD3D-86F31A1A6535}"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537E641-04BF-9F43-B64A-6E6B0856C3F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9482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DF74B716-337A-BA45-AD3D-86F31A1A6535}" type="datetimeFigureOut">
              <a:rPr lang="tr-TR" smtClean="0"/>
              <a:t>31.03.2020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2890403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DF74B716-337A-BA45-AD3D-86F31A1A6535}" type="datetimeFigureOut">
              <a:rPr lang="tr-TR" smtClean="0"/>
              <a:t>31.03.2020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37E641-04BF-9F43-B64A-6E6B0856C3F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6753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DF74B716-337A-BA45-AD3D-86F31A1A6535}" type="datetimeFigureOut">
              <a:rPr lang="tr-TR" smtClean="0"/>
              <a:t>31.03.2020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4226644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DF74B716-337A-BA45-AD3D-86F31A1A6535}"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1984086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DF74B716-337A-BA45-AD3D-86F31A1A6535}"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4287899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DF74B716-337A-BA45-AD3D-86F31A1A6535}"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420866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DF74B716-337A-BA45-AD3D-86F31A1A6535}" type="datetimeFigureOut">
              <a:rPr lang="tr-TR" smtClean="0"/>
              <a:t>31.03.2020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99260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DF74B716-337A-BA45-AD3D-86F31A1A6535}" type="datetimeFigureOut">
              <a:rPr lang="tr-TR" smtClean="0"/>
              <a:t>31.03.2020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2756689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DF74B716-337A-BA45-AD3D-86F31A1A6535}" type="datetimeFigureOut">
              <a:rPr lang="tr-TR" smtClean="0"/>
              <a:t>31.03.2020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4096527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F74B716-337A-BA45-AD3D-86F31A1A6535}" type="datetimeFigureOut">
              <a:rPr lang="tr-TR" smtClean="0"/>
              <a:t>31.03.2020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1709106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4B716-337A-BA45-AD3D-86F31A1A6535}" type="datetimeFigureOut">
              <a:rPr lang="tr-TR" smtClean="0"/>
              <a:t>31.03.2020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163909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DF74B716-337A-BA45-AD3D-86F31A1A6535}" type="datetimeFigureOut">
              <a:rPr lang="tr-TR" smtClean="0"/>
              <a:t>31.03.2020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246369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DF74B716-337A-BA45-AD3D-86F31A1A6535}" type="datetimeFigureOut">
              <a:rPr lang="tr-TR" smtClean="0"/>
              <a:t>31.03.2020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537E641-04BF-9F43-B64A-6E6B0856C3F1}" type="slidenum">
              <a:rPr lang="tr-TR" smtClean="0"/>
              <a:t>‹#›</a:t>
            </a:fld>
            <a:endParaRPr lang="tr-TR"/>
          </a:p>
        </p:txBody>
      </p:sp>
    </p:spTree>
    <p:extLst>
      <p:ext uri="{BB962C8B-B14F-4D97-AF65-F5344CB8AC3E}">
        <p14:creationId xmlns:p14="http://schemas.microsoft.com/office/powerpoint/2010/main" val="2061480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F74B716-337A-BA45-AD3D-86F31A1A6535}" type="datetimeFigureOut">
              <a:rPr lang="tr-TR" smtClean="0"/>
              <a:t>31.03.2020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537E641-04BF-9F43-B64A-6E6B0856C3F1}" type="slidenum">
              <a:rPr lang="tr-TR" smtClean="0"/>
              <a:t>‹#›</a:t>
            </a:fld>
            <a:endParaRPr lang="tr-TR"/>
          </a:p>
        </p:txBody>
      </p:sp>
    </p:spTree>
    <p:extLst>
      <p:ext uri="{BB962C8B-B14F-4D97-AF65-F5344CB8AC3E}">
        <p14:creationId xmlns:p14="http://schemas.microsoft.com/office/powerpoint/2010/main" val="119337511"/>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B6C5E2-0601-9C46-A80A-D33ED98E84C9}"/>
              </a:ext>
            </a:extLst>
          </p:cNvPr>
          <p:cNvSpPr>
            <a:spLocks noGrp="1"/>
          </p:cNvSpPr>
          <p:nvPr>
            <p:ph type="ctrTitle"/>
          </p:nvPr>
        </p:nvSpPr>
        <p:spPr>
          <a:xfrm>
            <a:off x="2180651" y="1425102"/>
            <a:ext cx="8915399" cy="2262781"/>
          </a:xfrm>
        </p:spPr>
        <p:txBody>
          <a:bodyPr/>
          <a:lstStyle/>
          <a:p>
            <a:pPr algn="ctr"/>
            <a:r>
              <a:rPr lang="tr-TR" b="1" dirty="0"/>
              <a:t>BİRLEŞTİRİLMİŞ SINIFLARDA ÖĞRETİM</a:t>
            </a:r>
            <a:endParaRPr lang="tr-TR" dirty="0"/>
          </a:p>
        </p:txBody>
      </p:sp>
      <p:sp>
        <p:nvSpPr>
          <p:cNvPr id="3" name="Alt Başlık 2">
            <a:extLst>
              <a:ext uri="{FF2B5EF4-FFF2-40B4-BE49-F238E27FC236}">
                <a16:creationId xmlns:a16="http://schemas.microsoft.com/office/drawing/2014/main" id="{A20141C8-0E22-F04B-8A57-E8067E3A2DF4}"/>
              </a:ext>
            </a:extLst>
          </p:cNvPr>
          <p:cNvSpPr>
            <a:spLocks noGrp="1"/>
          </p:cNvSpPr>
          <p:nvPr>
            <p:ph type="subTitle" idx="1"/>
          </p:nvPr>
        </p:nvSpPr>
        <p:spPr>
          <a:xfrm>
            <a:off x="4155366" y="5662596"/>
            <a:ext cx="8915399" cy="1126283"/>
          </a:xfrm>
        </p:spPr>
        <p:txBody>
          <a:bodyPr/>
          <a:lstStyle/>
          <a:p>
            <a:r>
              <a:rPr lang="tr-TR" b="1" dirty="0" err="1">
                <a:solidFill>
                  <a:srgbClr val="7030A0"/>
                </a:solidFill>
              </a:rPr>
              <a:t>Öğr.Gör</a:t>
            </a:r>
            <a:r>
              <a:rPr lang="tr-TR" b="1" dirty="0">
                <a:solidFill>
                  <a:srgbClr val="7030A0"/>
                </a:solidFill>
              </a:rPr>
              <a:t>. Dr. Ece ÖZDOĞAN ÖZBAL </a:t>
            </a:r>
          </a:p>
        </p:txBody>
      </p:sp>
    </p:spTree>
    <p:extLst>
      <p:ext uri="{BB962C8B-B14F-4D97-AF65-F5344CB8AC3E}">
        <p14:creationId xmlns:p14="http://schemas.microsoft.com/office/powerpoint/2010/main" val="2347085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E649981-D7EC-0E4A-A119-6AE8144D1EA4}"/>
              </a:ext>
            </a:extLst>
          </p:cNvPr>
          <p:cNvSpPr>
            <a:spLocks noGrp="1"/>
          </p:cNvSpPr>
          <p:nvPr>
            <p:ph idx="1"/>
          </p:nvPr>
        </p:nvSpPr>
        <p:spPr>
          <a:xfrm>
            <a:off x="1950709" y="1739462"/>
            <a:ext cx="8915400" cy="3777622"/>
          </a:xfrm>
        </p:spPr>
        <p:txBody>
          <a:bodyPr/>
          <a:lstStyle/>
          <a:p>
            <a:pPr algn="just">
              <a:lnSpc>
                <a:spcPct val="150000"/>
              </a:lnSpc>
            </a:pPr>
            <a:r>
              <a:rPr lang="tr-TR" b="1" dirty="0"/>
              <a:t>İlköğretimde birden çok sınıfın birleştirilmesiyle oluşturulmuş bir öğrenci kümesiyle bir öğretmen tarafından yapılan öğretime «birleştirilmiş sınıflarda öğretim» denilebilir (Fidan, 1988). </a:t>
            </a:r>
          </a:p>
        </p:txBody>
      </p:sp>
    </p:spTree>
    <p:extLst>
      <p:ext uri="{BB962C8B-B14F-4D97-AF65-F5344CB8AC3E}">
        <p14:creationId xmlns:p14="http://schemas.microsoft.com/office/powerpoint/2010/main" val="3460706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C58ABB-724A-3A44-B254-0463CEC77432}"/>
              </a:ext>
            </a:extLst>
          </p:cNvPr>
          <p:cNvSpPr>
            <a:spLocks noGrp="1"/>
          </p:cNvSpPr>
          <p:nvPr>
            <p:ph idx="1"/>
          </p:nvPr>
        </p:nvSpPr>
        <p:spPr/>
        <p:txBody>
          <a:bodyPr/>
          <a:lstStyle/>
          <a:p>
            <a:pPr algn="just">
              <a:lnSpc>
                <a:spcPct val="150000"/>
              </a:lnSpc>
            </a:pPr>
            <a:r>
              <a:rPr lang="tr-TR" b="1" dirty="0"/>
              <a:t>Nüfusu az olan yörelerde özellikle köylerde her sınıftaki öğrenci mevcudunun azlığı, öğretmen ihtiyacı ve dershane yetersizliği nedeniyle birden fazla sınıfın birleştirilerek bir grup oluşturulup bir öğretmen tarafından yetiştirilmesine birleştirilmiş sınıf öğretimi denir (</a:t>
            </a:r>
            <a:r>
              <a:rPr lang="tr-TR" b="1" dirty="0" err="1"/>
              <a:t>Tekışık</a:t>
            </a:r>
            <a:r>
              <a:rPr lang="tr-TR" b="1" dirty="0"/>
              <a:t>, 1989) </a:t>
            </a:r>
          </a:p>
        </p:txBody>
      </p:sp>
    </p:spTree>
    <p:extLst>
      <p:ext uri="{BB962C8B-B14F-4D97-AF65-F5344CB8AC3E}">
        <p14:creationId xmlns:p14="http://schemas.microsoft.com/office/powerpoint/2010/main" val="1573697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3DD0F3-AC8D-1640-8411-50C19B168B40}"/>
              </a:ext>
            </a:extLst>
          </p:cNvPr>
          <p:cNvSpPr>
            <a:spLocks noGrp="1"/>
          </p:cNvSpPr>
          <p:nvPr>
            <p:ph idx="1"/>
          </p:nvPr>
        </p:nvSpPr>
        <p:spPr>
          <a:xfrm>
            <a:off x="2266019" y="1605455"/>
            <a:ext cx="8915400" cy="3777622"/>
          </a:xfrm>
        </p:spPr>
        <p:txBody>
          <a:bodyPr/>
          <a:lstStyle/>
          <a:p>
            <a:pPr algn="just">
              <a:lnSpc>
                <a:spcPct val="150000"/>
              </a:lnSpc>
            </a:pPr>
            <a:r>
              <a:rPr lang="tr-TR" b="1" dirty="0"/>
              <a:t>Bir sınıfa düşen öğrenci sayısının azlığı, bu sınıflara ayrı birer öğretmen verilemeyişi nedeniyle birden çok sınıfın birleştirilmesiyle oluşan ve birkaç öğretmenin yönetiminde bulunan sınıftır (</a:t>
            </a:r>
            <a:r>
              <a:rPr lang="tr-TR" b="1" dirty="0" err="1"/>
              <a:t>Oğuzkani</a:t>
            </a:r>
            <a:r>
              <a:rPr lang="tr-TR" b="1" dirty="0"/>
              <a:t> 1991)</a:t>
            </a:r>
          </a:p>
        </p:txBody>
      </p:sp>
    </p:spTree>
    <p:extLst>
      <p:ext uri="{BB962C8B-B14F-4D97-AF65-F5344CB8AC3E}">
        <p14:creationId xmlns:p14="http://schemas.microsoft.com/office/powerpoint/2010/main" val="1508708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0EBF02-D1FA-E84C-8C59-D639ACBC3C62}"/>
              </a:ext>
            </a:extLst>
          </p:cNvPr>
          <p:cNvSpPr>
            <a:spLocks noGrp="1"/>
          </p:cNvSpPr>
          <p:nvPr>
            <p:ph idx="1"/>
          </p:nvPr>
        </p:nvSpPr>
        <p:spPr/>
        <p:txBody>
          <a:bodyPr/>
          <a:lstStyle/>
          <a:p>
            <a:pPr algn="just">
              <a:lnSpc>
                <a:spcPct val="150000"/>
              </a:lnSpc>
            </a:pPr>
            <a:r>
              <a:rPr lang="tr-TR" b="1" dirty="0"/>
              <a:t>Bir ilköğretim okulunun bünyesinde bulunan tüm öğrencilerin bir derslikte toplanması ve tüm sınıfların birleştirilmesi sonucu oluşan sınıfa birleştirilmiş sınıf denir. (Şahin, 2015) </a:t>
            </a:r>
          </a:p>
        </p:txBody>
      </p:sp>
    </p:spTree>
    <p:extLst>
      <p:ext uri="{BB962C8B-B14F-4D97-AF65-F5344CB8AC3E}">
        <p14:creationId xmlns:p14="http://schemas.microsoft.com/office/powerpoint/2010/main" val="388843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CA33C2-1176-3948-8455-3BEF97772FE5}"/>
              </a:ext>
            </a:extLst>
          </p:cNvPr>
          <p:cNvSpPr>
            <a:spLocks noGrp="1"/>
          </p:cNvSpPr>
          <p:nvPr>
            <p:ph idx="1"/>
          </p:nvPr>
        </p:nvSpPr>
        <p:spPr/>
        <p:txBody>
          <a:bodyPr/>
          <a:lstStyle/>
          <a:p>
            <a:pPr>
              <a:lnSpc>
                <a:spcPct val="150000"/>
              </a:lnSpc>
            </a:pPr>
            <a:r>
              <a:rPr lang="tr-TR" b="1" dirty="0"/>
              <a:t>Birleştirilmiş sınıflı okullar bina olarak küçüktür. Bu okulların öğrenci sayısı10-120 arasında değişmektedir. Öğretmen sayısı ise 1-4 arasında değişir.  </a:t>
            </a:r>
          </a:p>
        </p:txBody>
      </p:sp>
    </p:spTree>
    <p:extLst>
      <p:ext uri="{BB962C8B-B14F-4D97-AF65-F5344CB8AC3E}">
        <p14:creationId xmlns:p14="http://schemas.microsoft.com/office/powerpoint/2010/main" val="293017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6E0D7F4-5AF2-A44D-BCF5-04DC9E5434D1}"/>
              </a:ext>
            </a:extLst>
          </p:cNvPr>
          <p:cNvSpPr>
            <a:spLocks noGrp="1"/>
          </p:cNvSpPr>
          <p:nvPr>
            <p:ph idx="1"/>
          </p:nvPr>
        </p:nvSpPr>
        <p:spPr/>
        <p:txBody>
          <a:bodyPr/>
          <a:lstStyle/>
          <a:p>
            <a:pPr algn="just">
              <a:lnSpc>
                <a:spcPct val="150000"/>
              </a:lnSpc>
            </a:pPr>
            <a:r>
              <a:rPr lang="tr-TR" b="1" dirty="0">
                <a:latin typeface="Times New Roman" panose="02020603050405020304" pitchFamily="18" charset="0"/>
                <a:cs typeface="Times New Roman" panose="02020603050405020304" pitchFamily="18" charset="0"/>
              </a:rPr>
              <a:t>Birleştirilmiş sınıflı okullar tek </a:t>
            </a:r>
            <a:r>
              <a:rPr lang="tr-TR" b="1" dirty="0" err="1">
                <a:latin typeface="Times New Roman" panose="02020603050405020304" pitchFamily="18" charset="0"/>
                <a:cs typeface="Times New Roman" panose="02020603050405020304" pitchFamily="18" charset="0"/>
              </a:rPr>
              <a:t>öğretmenli</a:t>
            </a:r>
            <a:r>
              <a:rPr lang="tr-TR" b="1" dirty="0">
                <a:latin typeface="Times New Roman" panose="02020603050405020304" pitchFamily="18" charset="0"/>
                <a:cs typeface="Times New Roman" panose="02020603050405020304" pitchFamily="18" charset="0"/>
              </a:rPr>
              <a:t>, iki </a:t>
            </a:r>
            <a:r>
              <a:rPr lang="tr-TR" b="1" dirty="0" err="1">
                <a:latin typeface="Times New Roman" panose="02020603050405020304" pitchFamily="18" charset="0"/>
                <a:cs typeface="Times New Roman" panose="02020603050405020304" pitchFamily="18" charset="0"/>
              </a:rPr>
              <a:t>öğretmenli</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üc</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öğretmenli</a:t>
            </a:r>
            <a:r>
              <a:rPr lang="tr-TR" b="1" dirty="0">
                <a:latin typeface="Times New Roman" panose="02020603050405020304" pitchFamily="18" charset="0"/>
                <a:cs typeface="Times New Roman" panose="02020603050405020304" pitchFamily="18" charset="0"/>
              </a:rPr>
              <a:t> ve </a:t>
            </a:r>
            <a:r>
              <a:rPr lang="tr-TR" b="1" dirty="0" err="1">
                <a:latin typeface="Times New Roman" panose="02020603050405020304" pitchFamily="18" charset="0"/>
                <a:cs typeface="Times New Roman" panose="02020603050405020304" pitchFamily="18" charset="0"/>
              </a:rPr>
              <a:t>dört</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öğretmenli</a:t>
            </a:r>
            <a:r>
              <a:rPr lang="tr-TR" b="1" dirty="0">
                <a:latin typeface="Times New Roman" panose="02020603050405020304" pitchFamily="18" charset="0"/>
                <a:cs typeface="Times New Roman" panose="02020603050405020304" pitchFamily="18" charset="0"/>
              </a:rPr>
              <a:t> okullardır. Ancak </a:t>
            </a:r>
            <a:r>
              <a:rPr lang="tr-TR" b="1" dirty="0" err="1">
                <a:latin typeface="Times New Roman" panose="02020603050405020304" pitchFamily="18" charset="0"/>
                <a:cs typeface="Times New Roman" panose="02020603050405020304" pitchFamily="18" charset="0"/>
              </a:rPr>
              <a:t>Türkiye’de</a:t>
            </a:r>
            <a:r>
              <a:rPr lang="tr-TR" b="1" dirty="0">
                <a:latin typeface="Times New Roman" panose="02020603050405020304" pitchFamily="18" charset="0"/>
                <a:cs typeface="Times New Roman" panose="02020603050405020304" pitchFamily="18" charset="0"/>
              </a:rPr>
              <a:t> yaygın olan bir, iki ve </a:t>
            </a:r>
            <a:r>
              <a:rPr lang="tr-TR" b="1" dirty="0" err="1">
                <a:latin typeface="Times New Roman" panose="02020603050405020304" pitchFamily="18" charset="0"/>
                <a:cs typeface="Times New Roman" panose="02020603050405020304" pitchFamily="18" charset="0"/>
              </a:rPr>
              <a:t>üc</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öğretmenli</a:t>
            </a:r>
            <a:r>
              <a:rPr lang="tr-TR" b="1" dirty="0">
                <a:latin typeface="Times New Roman" panose="02020603050405020304" pitchFamily="18" charset="0"/>
                <a:cs typeface="Times New Roman" panose="02020603050405020304" pitchFamily="18" charset="0"/>
              </a:rPr>
              <a:t> okullardır. </a:t>
            </a:r>
            <a:r>
              <a:rPr lang="tr-TR" b="1" dirty="0" err="1">
                <a:latin typeface="Times New Roman" panose="02020603050405020304" pitchFamily="18" charset="0"/>
                <a:cs typeface="Times New Roman" panose="02020603050405020304" pitchFamily="18" charset="0"/>
              </a:rPr>
              <a:t>Dört</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öğretmenli</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birleştirilmis</a:t>
            </a:r>
            <a:r>
              <a:rPr lang="tr-TR" b="1" dirty="0">
                <a:latin typeface="Times New Roman" panose="02020603050405020304" pitchFamily="18" charset="0"/>
                <a:cs typeface="Times New Roman" panose="02020603050405020304" pitchFamily="18" charset="0"/>
              </a:rPr>
              <a:t>̧ sınıflı okul sayısı </a:t>
            </a:r>
            <a:r>
              <a:rPr lang="tr-TR" b="1" dirty="0" err="1">
                <a:latin typeface="Times New Roman" panose="02020603050405020304" pitchFamily="18" charset="0"/>
                <a:cs typeface="Times New Roman" panose="02020603050405020304" pitchFamily="18" charset="0"/>
              </a:rPr>
              <a:t>çok</a:t>
            </a:r>
            <a:r>
              <a:rPr lang="tr-TR" b="1" dirty="0">
                <a:latin typeface="Times New Roman" panose="02020603050405020304" pitchFamily="18" charset="0"/>
                <a:cs typeface="Times New Roman" panose="02020603050405020304" pitchFamily="18" charset="0"/>
              </a:rPr>
              <a:t> azdır (</a:t>
            </a:r>
            <a:r>
              <a:rPr lang="tr-TR" b="1" dirty="0" err="1">
                <a:latin typeface="Times New Roman" panose="02020603050405020304" pitchFamily="18" charset="0"/>
                <a:cs typeface="Times New Roman" panose="02020603050405020304" pitchFamily="18" charset="0"/>
              </a:rPr>
              <a:t>Köksal</a:t>
            </a:r>
            <a:r>
              <a:rPr lang="tr-TR" b="1" dirty="0">
                <a:latin typeface="Times New Roman" panose="02020603050405020304" pitchFamily="18" charset="0"/>
                <a:cs typeface="Times New Roman" panose="02020603050405020304" pitchFamily="18" charset="0"/>
              </a:rPr>
              <a:t>, 2002).</a:t>
            </a:r>
            <a:endParaRPr lang="tr-TR" dirty="0"/>
          </a:p>
        </p:txBody>
      </p:sp>
    </p:spTree>
    <p:extLst>
      <p:ext uri="{BB962C8B-B14F-4D97-AF65-F5344CB8AC3E}">
        <p14:creationId xmlns:p14="http://schemas.microsoft.com/office/powerpoint/2010/main" val="1474035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85FF7F1-7BFF-5D4A-B4E9-2921C80E81C1}"/>
              </a:ext>
            </a:extLst>
          </p:cNvPr>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Birleştirilmiş sınıflarda (Erdem, 2004): </a:t>
            </a:r>
            <a:br>
              <a:rPr lang="tr-TR" b="1"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E6DF995-B137-1545-B55B-2E50670DE36D}"/>
              </a:ext>
            </a:extLst>
          </p:cNvPr>
          <p:cNvSpPr>
            <a:spLocks noGrp="1"/>
          </p:cNvSpPr>
          <p:nvPr>
            <p:ph idx="1"/>
          </p:nvPr>
        </p:nvSpPr>
        <p:spPr/>
        <p:txBody>
          <a:bodyPr>
            <a:normAutofit fontScale="92500" lnSpcReduction="10000"/>
          </a:bodyPr>
          <a:lstStyle/>
          <a:p>
            <a:r>
              <a:rPr lang="tr-TR" b="1" dirty="0">
                <a:latin typeface="Times New Roman" panose="02020603050405020304" pitchFamily="18" charset="0"/>
                <a:cs typeface="Times New Roman" panose="02020603050405020304" pitchFamily="18" charset="0"/>
              </a:rPr>
              <a:t>1. 2. 3. sınıf öğrencilerinden meydana gelen gruba ‘A Grubu’; 4. ve 5. sınıf öğrencilerinden meydana gelen gruba da ‘B Grubu’ </a:t>
            </a:r>
            <a:r>
              <a:rPr lang="tr-TR" b="1" dirty="0" err="1">
                <a:latin typeface="Times New Roman" panose="02020603050405020304" pitchFamily="18" charset="0"/>
                <a:cs typeface="Times New Roman" panose="02020603050405020304" pitchFamily="18" charset="0"/>
              </a:rPr>
              <a:t>öğrencileri</a:t>
            </a:r>
            <a:r>
              <a:rPr lang="tr-TR" b="1" dirty="0">
                <a:latin typeface="Times New Roman" panose="02020603050405020304" pitchFamily="18" charset="0"/>
                <a:cs typeface="Times New Roman" panose="02020603050405020304" pitchFamily="18" charset="0"/>
              </a:rPr>
              <a:t> denir. </a:t>
            </a:r>
          </a:p>
          <a:p>
            <a:r>
              <a:rPr lang="tr-TR" b="1" dirty="0">
                <a:latin typeface="Times New Roman" panose="02020603050405020304" pitchFamily="18" charset="0"/>
                <a:cs typeface="Times New Roman" panose="02020603050405020304" pitchFamily="18" charset="0"/>
              </a:rPr>
              <a:t>Tek </a:t>
            </a:r>
            <a:r>
              <a:rPr lang="tr-TR" b="1" dirty="0" err="1">
                <a:latin typeface="Times New Roman" panose="02020603050405020304" pitchFamily="18" charset="0"/>
                <a:cs typeface="Times New Roman" panose="02020603050405020304" pitchFamily="18" charset="0"/>
              </a:rPr>
              <a:t>öğretmenli</a:t>
            </a:r>
            <a:r>
              <a:rPr lang="tr-TR" b="1" dirty="0">
                <a:latin typeface="Times New Roman" panose="02020603050405020304" pitchFamily="18" charset="0"/>
                <a:cs typeface="Times New Roman" panose="02020603050405020304" pitchFamily="18" charset="0"/>
              </a:rPr>
              <a:t> okullarda A ve B grubu aynı </a:t>
            </a:r>
            <a:r>
              <a:rPr lang="tr-TR" b="1" dirty="0" err="1">
                <a:latin typeface="Times New Roman" panose="02020603050405020304" pitchFamily="18" charset="0"/>
                <a:cs typeface="Times New Roman" panose="02020603050405020304" pitchFamily="18" charset="0"/>
              </a:rPr>
              <a:t>öğretmen</a:t>
            </a:r>
            <a:r>
              <a:rPr lang="tr-TR" b="1" dirty="0">
                <a:latin typeface="Times New Roman" panose="02020603050405020304" pitchFamily="18" charset="0"/>
                <a:cs typeface="Times New Roman" panose="02020603050405020304" pitchFamily="18" charset="0"/>
              </a:rPr>
              <a:t> tarafından okutulur. </a:t>
            </a:r>
          </a:p>
          <a:p>
            <a:r>
              <a:rPr lang="tr-TR" b="1" dirty="0" err="1">
                <a:latin typeface="Times New Roman" panose="02020603050405020304" pitchFamily="18" charset="0"/>
                <a:cs typeface="Times New Roman" panose="02020603050405020304" pitchFamily="18" charset="0"/>
              </a:rPr>
              <a:t>İki</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öğretmenli</a:t>
            </a:r>
            <a:r>
              <a:rPr lang="tr-TR" b="1" dirty="0">
                <a:latin typeface="Times New Roman" panose="02020603050405020304" pitchFamily="18" charset="0"/>
                <a:cs typeface="Times New Roman" panose="02020603050405020304" pitchFamily="18" charset="0"/>
              </a:rPr>
              <a:t> okullarda A grubu bir </a:t>
            </a:r>
            <a:r>
              <a:rPr lang="tr-TR" b="1" dirty="0" err="1">
                <a:latin typeface="Times New Roman" panose="02020603050405020304" pitchFamily="18" charset="0"/>
                <a:cs typeface="Times New Roman" panose="02020603050405020304" pitchFamily="18" charset="0"/>
              </a:rPr>
              <a:t>öğretmen</a:t>
            </a:r>
            <a:r>
              <a:rPr lang="tr-TR" b="1" dirty="0">
                <a:latin typeface="Times New Roman" panose="02020603050405020304" pitchFamily="18" charset="0"/>
                <a:cs typeface="Times New Roman" panose="02020603050405020304" pitchFamily="18" charset="0"/>
              </a:rPr>
              <a:t> B grubu da </a:t>
            </a:r>
            <a:r>
              <a:rPr lang="tr-TR" b="1" dirty="0" err="1">
                <a:latin typeface="Times New Roman" panose="02020603050405020304" pitchFamily="18" charset="0"/>
                <a:cs typeface="Times New Roman" panose="02020603050405020304" pitchFamily="18" charset="0"/>
              </a:rPr>
              <a:t>diğer</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öğretmen</a:t>
            </a:r>
            <a:r>
              <a:rPr lang="tr-TR" b="1" dirty="0">
                <a:latin typeface="Times New Roman" panose="02020603050405020304" pitchFamily="18" charset="0"/>
                <a:cs typeface="Times New Roman" panose="02020603050405020304" pitchFamily="18" charset="0"/>
              </a:rPr>
              <a:t> tarafından okutulur. </a:t>
            </a:r>
          </a:p>
          <a:p>
            <a:r>
              <a:rPr lang="tr-TR" b="1" dirty="0" err="1">
                <a:latin typeface="Times New Roman" panose="02020603050405020304" pitchFamily="18" charset="0"/>
                <a:cs typeface="Times New Roman" panose="02020603050405020304" pitchFamily="18" charset="0"/>
              </a:rPr>
              <a:t>Üc</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öğretmenli</a:t>
            </a:r>
            <a:r>
              <a:rPr lang="tr-TR" b="1" dirty="0">
                <a:latin typeface="Times New Roman" panose="02020603050405020304" pitchFamily="18" charset="0"/>
                <a:cs typeface="Times New Roman" panose="02020603050405020304" pitchFamily="18" charset="0"/>
              </a:rPr>
              <a:t> okullarda A grubundaki 1. sınıf </a:t>
            </a:r>
            <a:r>
              <a:rPr lang="tr-TR" b="1" dirty="0" err="1">
                <a:latin typeface="Times New Roman" panose="02020603050405020304" pitchFamily="18" charset="0"/>
                <a:cs typeface="Times New Roman" panose="02020603050405020304" pitchFamily="18" charset="0"/>
              </a:rPr>
              <a:t>öğrencileri</a:t>
            </a:r>
            <a:r>
              <a:rPr lang="tr-TR" b="1" dirty="0">
                <a:latin typeface="Times New Roman" panose="02020603050405020304" pitchFamily="18" charset="0"/>
                <a:cs typeface="Times New Roman" panose="02020603050405020304" pitchFamily="18" charset="0"/>
              </a:rPr>
              <a:t> bir </a:t>
            </a:r>
            <a:r>
              <a:rPr lang="tr-TR" b="1" dirty="0" err="1">
                <a:latin typeface="Times New Roman" panose="02020603050405020304" pitchFamily="18" charset="0"/>
                <a:cs typeface="Times New Roman" panose="02020603050405020304" pitchFamily="18" charset="0"/>
              </a:rPr>
              <a:t>öğretmen</a:t>
            </a:r>
            <a:r>
              <a:rPr lang="tr-TR" b="1" dirty="0">
                <a:latin typeface="Times New Roman" panose="02020603050405020304" pitchFamily="18" charset="0"/>
                <a:cs typeface="Times New Roman" panose="02020603050405020304" pitchFamily="18" charset="0"/>
              </a:rPr>
              <a:t> ikinci ve </a:t>
            </a:r>
            <a:r>
              <a:rPr lang="tr-TR" b="1" dirty="0" err="1">
                <a:latin typeface="Times New Roman" panose="02020603050405020304" pitchFamily="18" charset="0"/>
                <a:cs typeface="Times New Roman" panose="02020603050405020304" pitchFamily="18" charset="0"/>
              </a:rPr>
              <a:t>üçüncu</a:t>
            </a:r>
            <a:r>
              <a:rPr lang="tr-TR" b="1" dirty="0">
                <a:latin typeface="Times New Roman" panose="02020603050405020304" pitchFamily="18" charset="0"/>
                <a:cs typeface="Times New Roman" panose="02020603050405020304" pitchFamily="18" charset="0"/>
              </a:rPr>
              <a:t>̈ sınıf </a:t>
            </a:r>
            <a:r>
              <a:rPr lang="tr-TR" b="1" dirty="0" err="1">
                <a:latin typeface="Times New Roman" panose="02020603050405020304" pitchFamily="18" charset="0"/>
                <a:cs typeface="Times New Roman" panose="02020603050405020304" pitchFamily="18" charset="0"/>
              </a:rPr>
              <a:t>öğrencileri</a:t>
            </a:r>
            <a:r>
              <a:rPr lang="tr-TR" b="1" dirty="0">
                <a:latin typeface="Times New Roman" panose="02020603050405020304" pitchFamily="18" charset="0"/>
                <a:cs typeface="Times New Roman" panose="02020603050405020304" pitchFamily="18" charset="0"/>
              </a:rPr>
              <a:t> bir </a:t>
            </a:r>
            <a:r>
              <a:rPr lang="tr-TR" b="1" dirty="0" err="1">
                <a:latin typeface="Times New Roman" panose="02020603050405020304" pitchFamily="18" charset="0"/>
                <a:cs typeface="Times New Roman" panose="02020603050405020304" pitchFamily="18" charset="0"/>
              </a:rPr>
              <a:t>öğretmen</a:t>
            </a:r>
            <a:r>
              <a:rPr lang="tr-TR" b="1" dirty="0">
                <a:latin typeface="Times New Roman" panose="02020603050405020304" pitchFamily="18" charset="0"/>
                <a:cs typeface="Times New Roman" panose="02020603050405020304" pitchFamily="18" charset="0"/>
              </a:rPr>
              <a:t>, B grubu </a:t>
            </a:r>
            <a:r>
              <a:rPr lang="tr-TR" b="1" dirty="0" err="1">
                <a:latin typeface="Times New Roman" panose="02020603050405020304" pitchFamily="18" charset="0"/>
                <a:cs typeface="Times New Roman" panose="02020603050405020304" pitchFamily="18" charset="0"/>
              </a:rPr>
              <a:t>öğrencileri</a:t>
            </a:r>
            <a:r>
              <a:rPr lang="tr-TR" b="1" dirty="0">
                <a:latin typeface="Times New Roman" panose="02020603050405020304" pitchFamily="18" charset="0"/>
                <a:cs typeface="Times New Roman" panose="02020603050405020304" pitchFamily="18" charset="0"/>
              </a:rPr>
              <a:t> ise </a:t>
            </a:r>
            <a:r>
              <a:rPr lang="tr-TR" b="1" dirty="0" err="1">
                <a:latin typeface="Times New Roman" panose="02020603050405020304" pitchFamily="18" charset="0"/>
                <a:cs typeface="Times New Roman" panose="02020603050405020304" pitchFamily="18" charset="0"/>
              </a:rPr>
              <a:t>başka</a:t>
            </a:r>
            <a:r>
              <a:rPr lang="tr-TR" b="1" dirty="0">
                <a:latin typeface="Times New Roman" panose="02020603050405020304" pitchFamily="18" charset="0"/>
                <a:cs typeface="Times New Roman" panose="02020603050405020304" pitchFamily="18" charset="0"/>
              </a:rPr>
              <a:t> bir </a:t>
            </a:r>
            <a:r>
              <a:rPr lang="tr-TR" b="1" dirty="0" err="1">
                <a:latin typeface="Times New Roman" panose="02020603050405020304" pitchFamily="18" charset="0"/>
                <a:cs typeface="Times New Roman" panose="02020603050405020304" pitchFamily="18" charset="0"/>
              </a:rPr>
              <a:t>öğretmen</a:t>
            </a:r>
            <a:r>
              <a:rPr lang="tr-TR" b="1" dirty="0">
                <a:latin typeface="Times New Roman" panose="02020603050405020304" pitchFamily="18" charset="0"/>
                <a:cs typeface="Times New Roman" panose="02020603050405020304" pitchFamily="18" charset="0"/>
              </a:rPr>
              <a:t> tarafından okutulur. </a:t>
            </a:r>
          </a:p>
          <a:p>
            <a:r>
              <a:rPr lang="tr-TR" b="1" dirty="0">
                <a:latin typeface="Times New Roman" panose="02020603050405020304" pitchFamily="18" charset="0"/>
                <a:cs typeface="Times New Roman" panose="02020603050405020304" pitchFamily="18" charset="0"/>
              </a:rPr>
              <a:t>A ve B grubundaki </a:t>
            </a:r>
            <a:r>
              <a:rPr lang="tr-TR" b="1" dirty="0" err="1">
                <a:latin typeface="Times New Roman" panose="02020603050405020304" pitchFamily="18" charset="0"/>
                <a:cs typeface="Times New Roman" panose="02020603050405020304" pitchFamily="18" charset="0"/>
              </a:rPr>
              <a:t>öğrenci</a:t>
            </a:r>
            <a:r>
              <a:rPr lang="tr-TR" b="1" dirty="0">
                <a:latin typeface="Times New Roman" panose="02020603050405020304" pitchFamily="18" charset="0"/>
                <a:cs typeface="Times New Roman" panose="02020603050405020304" pitchFamily="18" charset="0"/>
              </a:rPr>
              <a:t> toplamlarının sayıca birbirlerinden </a:t>
            </a:r>
            <a:r>
              <a:rPr lang="tr-TR" b="1" dirty="0" err="1">
                <a:latin typeface="Times New Roman" panose="02020603050405020304" pitchFamily="18" charset="0"/>
                <a:cs typeface="Times New Roman" panose="02020603050405020304" pitchFamily="18" charset="0"/>
              </a:rPr>
              <a:t>çok</a:t>
            </a:r>
            <a:r>
              <a:rPr lang="tr-TR" b="1" dirty="0">
                <a:latin typeface="Times New Roman" panose="02020603050405020304" pitchFamily="18" charset="0"/>
                <a:cs typeface="Times New Roman" panose="02020603050405020304" pitchFamily="18" charset="0"/>
              </a:rPr>
              <a:t> farklı olmaları halinde A grubundaki 3. sınıf </a:t>
            </a:r>
            <a:r>
              <a:rPr lang="tr-TR" b="1" dirty="0" err="1">
                <a:latin typeface="Times New Roman" panose="02020603050405020304" pitchFamily="18" charset="0"/>
                <a:cs typeface="Times New Roman" panose="02020603050405020304" pitchFamily="18" charset="0"/>
              </a:rPr>
              <a:t>öğrencileri</a:t>
            </a:r>
            <a:r>
              <a:rPr lang="tr-TR" b="1" dirty="0">
                <a:latin typeface="Times New Roman" panose="02020603050405020304" pitchFamily="18" charset="0"/>
                <a:cs typeface="Times New Roman" panose="02020603050405020304" pitchFamily="18" charset="0"/>
              </a:rPr>
              <a:t> de B grubu </a:t>
            </a:r>
            <a:r>
              <a:rPr lang="tr-TR" b="1" dirty="0" err="1">
                <a:latin typeface="Times New Roman" panose="02020603050405020304" pitchFamily="18" charset="0"/>
                <a:cs typeface="Times New Roman" panose="02020603050405020304" pitchFamily="18" charset="0"/>
              </a:rPr>
              <a:t>öğretmeni</a:t>
            </a:r>
            <a:r>
              <a:rPr lang="tr-TR" b="1" dirty="0">
                <a:latin typeface="Times New Roman" panose="02020603050405020304" pitchFamily="18" charset="0"/>
                <a:cs typeface="Times New Roman" panose="02020603050405020304" pitchFamily="18" charset="0"/>
              </a:rPr>
              <a:t> tarafından okutulabilir.</a:t>
            </a:r>
          </a:p>
          <a:p>
            <a:r>
              <a:rPr lang="tr-TR" b="1" dirty="0">
                <a:latin typeface="Times New Roman" panose="02020603050405020304" pitchFamily="18" charset="0"/>
                <a:cs typeface="Times New Roman" panose="02020603050405020304" pitchFamily="18" charset="0"/>
              </a:rPr>
              <a:t>A ve B grubu </a:t>
            </a:r>
            <a:r>
              <a:rPr lang="tr-TR" b="1" dirty="0" err="1">
                <a:latin typeface="Times New Roman" panose="02020603050405020304" pitchFamily="18" charset="0"/>
                <a:cs typeface="Times New Roman" panose="02020603050405020304" pitchFamily="18" charset="0"/>
              </a:rPr>
              <a:t>öğrencileri</a:t>
            </a:r>
            <a:r>
              <a:rPr lang="tr-TR" b="1" dirty="0">
                <a:latin typeface="Times New Roman" panose="02020603050405020304" pitchFamily="18" charset="0"/>
                <a:cs typeface="Times New Roman" panose="02020603050405020304" pitchFamily="18" charset="0"/>
              </a:rPr>
              <a:t> toplamının normalin </a:t>
            </a:r>
            <a:r>
              <a:rPr lang="tr-TR" b="1" dirty="0" err="1">
                <a:latin typeface="Times New Roman" panose="02020603050405020304" pitchFamily="18" charset="0"/>
                <a:cs typeface="Times New Roman" panose="02020603050405020304" pitchFamily="18" charset="0"/>
              </a:rPr>
              <a:t>çok</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üstünde</a:t>
            </a:r>
            <a:r>
              <a:rPr lang="tr-TR" b="1" dirty="0">
                <a:latin typeface="Times New Roman" panose="02020603050405020304" pitchFamily="18" charset="0"/>
                <a:cs typeface="Times New Roman" panose="02020603050405020304" pitchFamily="18" charset="0"/>
              </a:rPr>
              <a:t> olması halinde, </a:t>
            </a:r>
            <a:r>
              <a:rPr lang="tr-TR" b="1" dirty="0" err="1">
                <a:latin typeface="Times New Roman" panose="02020603050405020304" pitchFamily="18" charset="0"/>
                <a:cs typeface="Times New Roman" panose="02020603050405020304" pitchFamily="18" charset="0"/>
              </a:rPr>
              <a:t>öğretmenlerin</a:t>
            </a:r>
            <a:r>
              <a:rPr lang="tr-TR" b="1" dirty="0">
                <a:latin typeface="Times New Roman" panose="02020603050405020304" pitchFamily="18" charset="0"/>
                <a:cs typeface="Times New Roman" panose="02020603050405020304" pitchFamily="18" charset="0"/>
              </a:rPr>
              <a:t> rızasıyla ikili </a:t>
            </a:r>
            <a:r>
              <a:rPr lang="tr-TR" b="1" dirty="0" err="1">
                <a:latin typeface="Times New Roman" panose="02020603050405020304" pitchFamily="18" charset="0"/>
                <a:cs typeface="Times New Roman" panose="02020603050405020304" pitchFamily="18" charset="0"/>
              </a:rPr>
              <a:t>öğretim</a:t>
            </a:r>
            <a:r>
              <a:rPr lang="tr-TR" b="1" dirty="0">
                <a:latin typeface="Times New Roman" panose="02020603050405020304" pitchFamily="18" charset="0"/>
                <a:cs typeface="Times New Roman" panose="02020603050405020304" pitchFamily="18" charset="0"/>
              </a:rPr>
              <a:t> yapılabilir </a:t>
            </a:r>
          </a:p>
          <a:p>
            <a:endParaRPr lang="tr-TR" dirty="0"/>
          </a:p>
        </p:txBody>
      </p:sp>
    </p:spTree>
    <p:extLst>
      <p:ext uri="{BB962C8B-B14F-4D97-AF65-F5344CB8AC3E}">
        <p14:creationId xmlns:p14="http://schemas.microsoft.com/office/powerpoint/2010/main" val="3594251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9CF0D63-875B-6D4B-8096-256E99ABE2B1}"/>
              </a:ext>
            </a:extLst>
          </p:cNvPr>
          <p:cNvSpPr>
            <a:spLocks noGrp="1"/>
          </p:cNvSpPr>
          <p:nvPr>
            <p:ph type="title"/>
          </p:nvPr>
        </p:nvSpPr>
        <p:spPr>
          <a:xfrm>
            <a:off x="2738840" y="2754468"/>
            <a:ext cx="8911687" cy="1280890"/>
          </a:xfrm>
        </p:spPr>
        <p:txBody>
          <a:bodyPr>
            <a:normAutofit/>
          </a:bodyPr>
          <a:lstStyle/>
          <a:p>
            <a:pPr algn="ctr"/>
            <a:r>
              <a:rPr lang="tr-TR" sz="2400" b="1" dirty="0"/>
              <a:t>BİRLEŞTİRİLMİŞ SINIFLARDA GÖREV YAPAN ÖĞRETMEN YETERLİKLERİ ?</a:t>
            </a:r>
          </a:p>
        </p:txBody>
      </p:sp>
    </p:spTree>
    <p:extLst>
      <p:ext uri="{BB962C8B-B14F-4D97-AF65-F5344CB8AC3E}">
        <p14:creationId xmlns:p14="http://schemas.microsoft.com/office/powerpoint/2010/main" val="2926677083"/>
      </p:ext>
    </p:extLst>
  </p:cSld>
  <p:clrMapOvr>
    <a:masterClrMapping/>
  </p:clrMapOvr>
</p:sld>
</file>

<file path=ppt/theme/theme1.xml><?xml version="1.0" encoding="utf-8"?>
<a:theme xmlns:a="http://schemas.openxmlformats.org/drawingml/2006/main" name="Duman">
  <a:themeElements>
    <a:clrScheme name="Kırmızı Mor">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59</TotalTime>
  <Words>487</Words>
  <Application>Microsoft Macintosh PowerPoint</Application>
  <PresentationFormat>Geniş ekran</PresentationFormat>
  <Paragraphs>16</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BİRLEŞTİRİLMİŞ SINIFLARDA ÖĞRETİM</vt:lpstr>
      <vt:lpstr>PowerPoint Sunusu</vt:lpstr>
      <vt:lpstr>PowerPoint Sunusu</vt:lpstr>
      <vt:lpstr>PowerPoint Sunusu</vt:lpstr>
      <vt:lpstr>PowerPoint Sunusu</vt:lpstr>
      <vt:lpstr>PowerPoint Sunusu</vt:lpstr>
      <vt:lpstr>PowerPoint Sunusu</vt:lpstr>
      <vt:lpstr>Birleştirilmiş sınıflarda (Erdem, 2004):  </vt:lpstr>
      <vt:lpstr>BİRLEŞTİRİLMİŞ SINIFLARDA GÖREV YAPAN ÖĞRETMEN YETERLİKLERİ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Microsoft Office User</cp:lastModifiedBy>
  <cp:revision>6</cp:revision>
  <dcterms:created xsi:type="dcterms:W3CDTF">2020-03-31T09:55:49Z</dcterms:created>
  <dcterms:modified xsi:type="dcterms:W3CDTF">2020-03-31T10:55:30Z</dcterms:modified>
</cp:coreProperties>
</file>