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9" r:id="rId2"/>
    <p:sldId id="322" r:id="rId3"/>
    <p:sldId id="330" r:id="rId4"/>
    <p:sldId id="328" r:id="rId5"/>
    <p:sldId id="334" r:id="rId6"/>
    <p:sldId id="333" r:id="rId7"/>
    <p:sldId id="332" r:id="rId8"/>
    <p:sldId id="33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(008) 	KONTROL ALANI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 </a:t>
            </a:r>
            <a:r>
              <a:rPr lang="tr-TR" dirty="0" smtClean="0"/>
              <a:t>Bu alan kataloglamanın başında </a:t>
            </a:r>
            <a:r>
              <a:rPr lang="tr-TR" dirty="0" err="1" smtClean="0"/>
              <a:t>kataloglanan</a:t>
            </a:r>
            <a:r>
              <a:rPr lang="tr-TR" dirty="0" smtClean="0"/>
              <a:t> eserin  sisteme girişi ve fiziksel </a:t>
            </a:r>
            <a:r>
              <a:rPr lang="tr-TR" dirty="0" err="1" smtClean="0"/>
              <a:t>özelilklerinin</a:t>
            </a:r>
            <a:r>
              <a:rPr lang="tr-TR" dirty="0" smtClean="0"/>
              <a:t> kodlanması amacı ile bütün materyal türleri, kitap, bilgisayar dosyaları, müzik eserleri, </a:t>
            </a:r>
            <a:r>
              <a:rPr lang="tr-TR" dirty="0" err="1" smtClean="0"/>
              <a:t>Haritalalar</a:t>
            </a:r>
            <a:r>
              <a:rPr lang="tr-TR" dirty="0" smtClean="0"/>
              <a:t>, süreli yayınlar ve görsel materyaller için ayrı ayrı tanımlanmış  39 karakterden oluşan bir alandır.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733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(008) 	KONTROL ALANI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İlk 18 ve son dört karakter tüm materyal türleri için geçerlidir.</a:t>
            </a:r>
          </a:p>
          <a:p>
            <a:endParaRPr lang="tr-TR" dirty="0"/>
          </a:p>
          <a:p>
            <a:r>
              <a:rPr lang="tr-TR" dirty="0"/>
              <a:t>  00-05 </a:t>
            </a:r>
            <a:r>
              <a:rPr lang="tr-TR" dirty="0" smtClean="0"/>
              <a:t>Dosya </a:t>
            </a:r>
            <a:r>
              <a:rPr lang="tr-TR" dirty="0"/>
              <a:t>ya giriş tarihi (Verinin kayıt tarihi</a:t>
            </a:r>
            <a:r>
              <a:rPr lang="tr-TR" dirty="0" smtClean="0"/>
              <a:t>)</a:t>
            </a:r>
          </a:p>
          <a:p>
            <a:endParaRPr lang="tr-TR" sz="2000" dirty="0"/>
          </a:p>
          <a:p>
            <a:pPr lvl="0"/>
            <a:r>
              <a:rPr lang="tr-TR" dirty="0" smtClean="0"/>
              <a:t>06 Tarih </a:t>
            </a:r>
            <a:r>
              <a:rPr lang="tr-TR" dirty="0"/>
              <a:t>türü/yayının statüsü</a:t>
            </a:r>
            <a:endParaRPr lang="tr-TR" sz="2000" dirty="0"/>
          </a:p>
          <a:p>
            <a:pPr lvl="1"/>
            <a:r>
              <a:rPr lang="tr-TR" dirty="0"/>
              <a:t>b-Tarih verilmemiş ya da M.Ö. tarih içeriyorsa</a:t>
            </a:r>
            <a:endParaRPr lang="tr-TR" sz="1600" dirty="0"/>
          </a:p>
          <a:p>
            <a:pPr lvl="1"/>
            <a:r>
              <a:rPr lang="tr-TR" dirty="0"/>
              <a:t>c-Seri yayının güncel basım tarihi</a:t>
            </a:r>
            <a:endParaRPr lang="tr-TR" sz="1600" dirty="0"/>
          </a:p>
          <a:p>
            <a:pPr lvl="1"/>
            <a:r>
              <a:rPr lang="tr-TR" dirty="0" smtClean="0"/>
              <a:t>n-Bilinmeyen </a:t>
            </a:r>
            <a:r>
              <a:rPr lang="tr-TR" dirty="0"/>
              <a:t>tarih</a:t>
            </a:r>
            <a:endParaRPr lang="tr-TR" sz="1600" dirty="0"/>
          </a:p>
          <a:p>
            <a:pPr lvl="1"/>
            <a:r>
              <a:rPr lang="tr-TR" dirty="0" smtClean="0"/>
              <a:t>s-Bilinen </a:t>
            </a:r>
            <a:r>
              <a:rPr lang="tr-TR" dirty="0"/>
              <a:t>tek tarih ya da muhtemel tarih</a:t>
            </a:r>
            <a:endParaRPr lang="tr-TR" sz="1600" dirty="0"/>
          </a:p>
          <a:p>
            <a:pPr lvl="1"/>
            <a:r>
              <a:rPr lang="tr-TR" dirty="0"/>
              <a:t>t-Yayın tarihi veya telif </a:t>
            </a:r>
            <a:r>
              <a:rPr lang="tr-TR" dirty="0" smtClean="0"/>
              <a:t>tarihi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704513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(008) 	KONTROL ALANI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800" dirty="0" smtClean="0"/>
              <a:t>7-10 </a:t>
            </a:r>
            <a:r>
              <a:rPr lang="tr-TR" sz="2800" dirty="0" smtClean="0"/>
              <a:t>Tarih </a:t>
            </a:r>
            <a:r>
              <a:rPr lang="tr-TR" sz="2800" dirty="0"/>
              <a:t>1</a:t>
            </a:r>
          </a:p>
          <a:p>
            <a:pPr lvl="1"/>
            <a:r>
              <a:rPr lang="tr-TR" dirty="0"/>
              <a:t>#-Tarih elementi uygun değil</a:t>
            </a:r>
          </a:p>
          <a:p>
            <a:pPr lvl="1"/>
            <a:r>
              <a:rPr lang="tr-TR" dirty="0"/>
              <a:t>u-Tarih elementinin tamamı ya da bir bölümü </a:t>
            </a:r>
            <a:r>
              <a:rPr lang="tr-TR" dirty="0" smtClean="0"/>
              <a:t>bilinmiyor</a:t>
            </a:r>
          </a:p>
          <a:p>
            <a:pPr lvl="1"/>
            <a:endParaRPr lang="tr-TR" dirty="0"/>
          </a:p>
          <a:p>
            <a:r>
              <a:rPr lang="tr-TR" sz="2800" dirty="0" smtClean="0"/>
              <a:t>11-14 Tarih 2</a:t>
            </a:r>
          </a:p>
          <a:p>
            <a:pPr lvl="1"/>
            <a:r>
              <a:rPr lang="tr-TR" dirty="0"/>
              <a:t>#-Tarih elementi uygun değil</a:t>
            </a:r>
          </a:p>
          <a:p>
            <a:pPr lvl="1"/>
            <a:r>
              <a:rPr lang="tr-TR" dirty="0"/>
              <a:t>u-Tarih elementinin tamamı ya da bir bölümü bilinmiyor</a:t>
            </a:r>
          </a:p>
          <a:p>
            <a:pPr marL="0" indent="0">
              <a:buNone/>
            </a:pPr>
            <a:endParaRPr lang="tr-TR" sz="2800" dirty="0" smtClean="0"/>
          </a:p>
          <a:p>
            <a:r>
              <a:rPr lang="tr-TR" dirty="0" smtClean="0"/>
              <a:t>15-17 Yayın</a:t>
            </a:r>
            <a:r>
              <a:rPr lang="tr-TR" dirty="0"/>
              <a:t>, Üretim ya da Yapılış </a:t>
            </a:r>
            <a:r>
              <a:rPr lang="tr-TR" dirty="0" smtClean="0"/>
              <a:t>Yeri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4885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(008) 	KONTROL ALANI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5334000"/>
          </a:xfrm>
        </p:spPr>
        <p:txBody>
          <a:bodyPr>
            <a:noAutofit/>
          </a:bodyPr>
          <a:lstStyle/>
          <a:p>
            <a:r>
              <a:rPr lang="tr-TR" sz="1800" dirty="0" smtClean="0"/>
              <a:t>18-21 </a:t>
            </a:r>
            <a:r>
              <a:rPr lang="tr-TR" sz="1800" dirty="0"/>
              <a:t>Resimleme</a:t>
            </a:r>
          </a:p>
          <a:p>
            <a:pPr marL="0" indent="0">
              <a:buNone/>
            </a:pPr>
            <a:r>
              <a:rPr lang="tr-TR" sz="1800" dirty="0"/>
              <a:t>            	</a:t>
            </a:r>
            <a:r>
              <a:rPr lang="tr-TR" sz="1800" dirty="0" smtClean="0"/>
              <a:t># </a:t>
            </a:r>
            <a:r>
              <a:rPr lang="tr-TR" sz="1800" dirty="0"/>
              <a:t>- Resimleme yok</a:t>
            </a:r>
          </a:p>
          <a:p>
            <a:pPr marL="0" indent="0">
              <a:buNone/>
            </a:pPr>
            <a:r>
              <a:rPr lang="tr-TR" sz="1800" dirty="0"/>
              <a:t>        </a:t>
            </a:r>
            <a:r>
              <a:rPr lang="tr-TR" sz="1800" dirty="0" smtClean="0"/>
              <a:t>   </a:t>
            </a:r>
            <a:r>
              <a:rPr lang="tr-TR" sz="1800" dirty="0"/>
              <a:t>	</a:t>
            </a:r>
            <a:r>
              <a:rPr lang="tr-TR" sz="1800" dirty="0" smtClean="0"/>
              <a:t>a </a:t>
            </a:r>
            <a:r>
              <a:rPr lang="tr-TR" sz="1800" dirty="0"/>
              <a:t>– Resim var</a:t>
            </a:r>
          </a:p>
          <a:p>
            <a:pPr marL="0" indent="0">
              <a:buNone/>
            </a:pPr>
            <a:r>
              <a:rPr lang="tr-TR" sz="1800" dirty="0"/>
              <a:t>            	</a:t>
            </a:r>
            <a:r>
              <a:rPr lang="tr-TR" sz="1800" dirty="0" smtClean="0"/>
              <a:t>b </a:t>
            </a:r>
            <a:r>
              <a:rPr lang="tr-TR" sz="1800" dirty="0"/>
              <a:t>– Harita var</a:t>
            </a:r>
          </a:p>
          <a:p>
            <a:pPr marL="0" indent="0">
              <a:buNone/>
            </a:pPr>
            <a:r>
              <a:rPr lang="tr-TR" sz="1800" dirty="0"/>
              <a:t>            	</a:t>
            </a:r>
            <a:r>
              <a:rPr lang="tr-TR" sz="1800" dirty="0" smtClean="0"/>
              <a:t>c </a:t>
            </a:r>
            <a:r>
              <a:rPr lang="tr-TR" sz="1800" dirty="0"/>
              <a:t>– Portre var</a:t>
            </a:r>
          </a:p>
          <a:p>
            <a:pPr marL="0" indent="0">
              <a:buNone/>
            </a:pPr>
            <a:r>
              <a:rPr lang="tr-TR" sz="1800" dirty="0"/>
              <a:t>            	</a:t>
            </a:r>
            <a:r>
              <a:rPr lang="tr-TR" sz="1800" dirty="0" smtClean="0"/>
              <a:t>d </a:t>
            </a:r>
            <a:r>
              <a:rPr lang="tr-TR" sz="1800" dirty="0"/>
              <a:t>– Grafik var</a:t>
            </a:r>
          </a:p>
          <a:p>
            <a:pPr marL="0" indent="0">
              <a:buNone/>
            </a:pPr>
            <a:r>
              <a:rPr lang="tr-TR" sz="1800" dirty="0"/>
              <a:t>            	</a:t>
            </a:r>
            <a:r>
              <a:rPr lang="tr-TR" sz="1800" dirty="0" smtClean="0"/>
              <a:t>e </a:t>
            </a:r>
            <a:r>
              <a:rPr lang="tr-TR" sz="1800" dirty="0"/>
              <a:t>– Plan var</a:t>
            </a:r>
          </a:p>
          <a:p>
            <a:r>
              <a:rPr lang="tr-TR" sz="1800" dirty="0"/>
              <a:t> </a:t>
            </a:r>
            <a:r>
              <a:rPr lang="tr-TR" sz="1800" dirty="0" smtClean="0"/>
              <a:t>22 – Hedef kitle</a:t>
            </a:r>
          </a:p>
          <a:p>
            <a:pPr marL="0" indent="0">
              <a:buNone/>
            </a:pPr>
            <a:r>
              <a:rPr lang="tr-TR" sz="1800" dirty="0" smtClean="0"/>
              <a:t>            	# - Bilinmiyor ya da bir özelliği yok</a:t>
            </a:r>
          </a:p>
          <a:p>
            <a:pPr marL="0" indent="0">
              <a:buNone/>
            </a:pPr>
            <a:r>
              <a:rPr lang="tr-TR" sz="1800" dirty="0" smtClean="0"/>
              <a:t>            	a – Okul öncesi</a:t>
            </a:r>
          </a:p>
          <a:p>
            <a:pPr marL="0" indent="0">
              <a:buNone/>
            </a:pPr>
            <a:r>
              <a:rPr lang="tr-TR" sz="1800" dirty="0" smtClean="0"/>
              <a:t>            	b – İlk öğretim</a:t>
            </a:r>
          </a:p>
          <a:p>
            <a:pPr marL="0" indent="0">
              <a:buNone/>
            </a:pPr>
            <a:r>
              <a:rPr lang="tr-TR" sz="1800" dirty="0" smtClean="0"/>
              <a:t>            	c – Temel eğitim</a:t>
            </a:r>
          </a:p>
          <a:p>
            <a:pPr marL="0" indent="0">
              <a:buNone/>
            </a:pPr>
            <a:r>
              <a:rPr lang="tr-TR" sz="1800" dirty="0" smtClean="0"/>
              <a:t>           	d – Orta öğretim</a:t>
            </a:r>
          </a:p>
          <a:p>
            <a:pPr marL="0" indent="0">
              <a:buNone/>
            </a:pPr>
            <a:r>
              <a:rPr lang="tr-TR" sz="1800" dirty="0" smtClean="0"/>
              <a:t>            	e - Yetişkinler</a:t>
            </a:r>
          </a:p>
          <a:p>
            <a:pPr marL="0" indent="0">
              <a:buNone/>
            </a:pPr>
            <a:r>
              <a:rPr lang="tr-TR" sz="1800" dirty="0" smtClean="0"/>
              <a:t>		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68982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r>
              <a:rPr lang="tr-TR" b="1" dirty="0"/>
              <a:t>(008) 	KONTROL ALANI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5486400"/>
          </a:xfrm>
        </p:spPr>
        <p:txBody>
          <a:bodyPr>
            <a:noAutofit/>
          </a:bodyPr>
          <a:lstStyle/>
          <a:p>
            <a:r>
              <a:rPr lang="tr-TR" sz="1800" dirty="0" smtClean="0"/>
              <a:t>23 </a:t>
            </a:r>
            <a:r>
              <a:rPr lang="tr-TR" sz="1800" dirty="0"/>
              <a:t>– Eserin biçimi</a:t>
            </a:r>
          </a:p>
          <a:p>
            <a:r>
              <a:rPr lang="tr-TR" sz="1800" dirty="0"/>
              <a:t>          	</a:t>
            </a:r>
            <a:r>
              <a:rPr lang="tr-TR" sz="1800" dirty="0" smtClean="0"/>
              <a:t># </a:t>
            </a:r>
            <a:r>
              <a:rPr lang="tr-TR" sz="1800" dirty="0"/>
              <a:t>- Aşağıdakilerin hiçbiri</a:t>
            </a:r>
          </a:p>
          <a:p>
            <a:r>
              <a:rPr lang="tr-TR" sz="1800" dirty="0"/>
              <a:t>          	</a:t>
            </a:r>
            <a:r>
              <a:rPr lang="tr-TR" sz="1800" dirty="0" smtClean="0"/>
              <a:t>a </a:t>
            </a:r>
            <a:r>
              <a:rPr lang="tr-TR" sz="1800" dirty="0"/>
              <a:t>- Mikrofilm</a:t>
            </a:r>
          </a:p>
          <a:p>
            <a:r>
              <a:rPr lang="tr-TR" sz="1800" dirty="0"/>
              <a:t>          	</a:t>
            </a:r>
            <a:r>
              <a:rPr lang="tr-TR" sz="1800" dirty="0" smtClean="0"/>
              <a:t>b - </a:t>
            </a:r>
            <a:r>
              <a:rPr lang="tr-TR" sz="1800" dirty="0" err="1" smtClean="0"/>
              <a:t>Mikrofiş</a:t>
            </a:r>
            <a:endParaRPr lang="tr-TR" sz="1800" dirty="0" smtClean="0"/>
          </a:p>
          <a:p>
            <a:r>
              <a:rPr lang="tr-TR" sz="1800" dirty="0"/>
              <a:t>	</a:t>
            </a:r>
            <a:r>
              <a:rPr lang="tr-TR" sz="1800" dirty="0" smtClean="0"/>
              <a:t>f </a:t>
            </a:r>
            <a:r>
              <a:rPr lang="tr-TR" sz="1800" dirty="0"/>
              <a:t>- Braille</a:t>
            </a:r>
          </a:p>
          <a:p>
            <a:r>
              <a:rPr lang="tr-TR" sz="1800" dirty="0" smtClean="0"/>
              <a:t> 24-27 </a:t>
            </a:r>
            <a:r>
              <a:rPr lang="tr-TR" sz="1800" dirty="0"/>
              <a:t>– Sunulan bilgiye ilişkin biçim</a:t>
            </a:r>
          </a:p>
          <a:p>
            <a:r>
              <a:rPr lang="tr-TR" sz="1800" dirty="0"/>
              <a:t>          	</a:t>
            </a:r>
            <a:r>
              <a:rPr lang="tr-TR" sz="1800" dirty="0" smtClean="0"/>
              <a:t># </a:t>
            </a:r>
            <a:r>
              <a:rPr lang="tr-TR" sz="1800" dirty="0"/>
              <a:t>- Özel bir durum yok</a:t>
            </a:r>
          </a:p>
          <a:p>
            <a:r>
              <a:rPr lang="tr-TR" sz="1800" dirty="0"/>
              <a:t>          	</a:t>
            </a:r>
            <a:r>
              <a:rPr lang="tr-TR" sz="1800" dirty="0" smtClean="0"/>
              <a:t>a </a:t>
            </a:r>
            <a:r>
              <a:rPr lang="tr-TR" sz="1800" dirty="0"/>
              <a:t>- </a:t>
            </a:r>
            <a:r>
              <a:rPr lang="tr-TR" sz="1800" dirty="0" err="1"/>
              <a:t>Abstrakt</a:t>
            </a:r>
            <a:r>
              <a:rPr lang="tr-TR" sz="1800" dirty="0"/>
              <a:t>/özet </a:t>
            </a:r>
          </a:p>
          <a:p>
            <a:r>
              <a:rPr lang="tr-TR" sz="1800" dirty="0"/>
              <a:t>          	</a:t>
            </a:r>
            <a:r>
              <a:rPr lang="tr-TR" sz="1800" dirty="0" smtClean="0"/>
              <a:t>b </a:t>
            </a:r>
            <a:r>
              <a:rPr lang="tr-TR" sz="1800" dirty="0"/>
              <a:t>- Bibliyografya</a:t>
            </a:r>
          </a:p>
          <a:p>
            <a:r>
              <a:rPr lang="tr-TR" sz="1800" dirty="0"/>
              <a:t>          	</a:t>
            </a:r>
            <a:r>
              <a:rPr lang="tr-TR" sz="1800" dirty="0" smtClean="0"/>
              <a:t>c </a:t>
            </a:r>
            <a:r>
              <a:rPr lang="tr-TR" sz="1800" dirty="0"/>
              <a:t>- Katalog</a:t>
            </a:r>
          </a:p>
          <a:p>
            <a:r>
              <a:rPr lang="tr-TR" sz="1800" dirty="0"/>
              <a:t>          </a:t>
            </a:r>
            <a:r>
              <a:rPr lang="tr-TR" sz="1800" dirty="0" smtClean="0"/>
              <a:t> d </a:t>
            </a:r>
            <a:r>
              <a:rPr lang="tr-TR" sz="1800" dirty="0"/>
              <a:t>- Sözlük</a:t>
            </a:r>
          </a:p>
          <a:p>
            <a:r>
              <a:rPr lang="tr-TR" sz="1800" dirty="0"/>
              <a:t>          </a:t>
            </a:r>
            <a:r>
              <a:rPr lang="tr-TR" sz="1800" dirty="0" smtClean="0"/>
              <a:t> f </a:t>
            </a:r>
            <a:r>
              <a:rPr lang="tr-TR" sz="1800" dirty="0"/>
              <a:t>- Elkitabı</a:t>
            </a:r>
          </a:p>
          <a:p>
            <a:r>
              <a:rPr lang="tr-TR" sz="1800" dirty="0"/>
              <a:t>           </a:t>
            </a:r>
            <a:r>
              <a:rPr lang="tr-TR" sz="1800" dirty="0" smtClean="0"/>
              <a:t>g </a:t>
            </a:r>
            <a:r>
              <a:rPr lang="tr-TR" sz="1800" dirty="0"/>
              <a:t>– Bilimsel makale</a:t>
            </a:r>
          </a:p>
          <a:p>
            <a:r>
              <a:rPr lang="tr-TR" sz="1800" dirty="0"/>
              <a:t>           </a:t>
            </a:r>
            <a:r>
              <a:rPr lang="tr-TR" sz="1800" dirty="0" smtClean="0"/>
              <a:t>i </a:t>
            </a:r>
            <a:r>
              <a:rPr lang="tr-TR" sz="1800" dirty="0"/>
              <a:t>- Dizin</a:t>
            </a:r>
          </a:p>
          <a:p>
            <a:r>
              <a:rPr lang="tr-TR" sz="1800" dirty="0"/>
              <a:t>           </a:t>
            </a:r>
            <a:r>
              <a:rPr lang="tr-TR" sz="1800" dirty="0" smtClean="0"/>
              <a:t>j </a:t>
            </a:r>
            <a:r>
              <a:rPr lang="tr-TR" sz="1800" dirty="0"/>
              <a:t>- Patent </a:t>
            </a:r>
          </a:p>
        </p:txBody>
      </p:sp>
    </p:spTree>
    <p:extLst>
      <p:ext uri="{BB962C8B-B14F-4D97-AF65-F5344CB8AC3E}">
        <p14:creationId xmlns:p14="http://schemas.microsoft.com/office/powerpoint/2010/main" val="2197448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(008) 	KONTROL ALANI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257799"/>
          </a:xfrm>
        </p:spPr>
        <p:txBody>
          <a:bodyPr>
            <a:normAutofit fontScale="62500" lnSpcReduction="20000"/>
          </a:bodyPr>
          <a:lstStyle/>
          <a:p>
            <a:r>
              <a:rPr lang="tr-TR" dirty="0" smtClean="0"/>
              <a:t>18-34 Kitap</a:t>
            </a:r>
            <a:r>
              <a:rPr lang="tr-TR" dirty="0"/>
              <a:t>, </a:t>
            </a:r>
            <a:r>
              <a:rPr lang="tr-TR" dirty="0" smtClean="0"/>
              <a:t>Süreli yayınlar, </a:t>
            </a:r>
            <a:r>
              <a:rPr lang="tr-TR" dirty="0"/>
              <a:t>Müzik vb. farklı materyal için kullanılan alanlar</a:t>
            </a:r>
          </a:p>
          <a:p>
            <a:r>
              <a:rPr lang="tr-TR" dirty="0" smtClean="0"/>
              <a:t>28 </a:t>
            </a:r>
            <a:r>
              <a:rPr lang="tr-TR" dirty="0"/>
              <a:t>– Resmi </a:t>
            </a:r>
            <a:r>
              <a:rPr lang="tr-TR" dirty="0" smtClean="0"/>
              <a:t>yayınlar</a:t>
            </a:r>
          </a:p>
          <a:p>
            <a:r>
              <a:rPr lang="tr-TR" dirty="0" smtClean="0"/>
              <a:t>	# </a:t>
            </a:r>
            <a:r>
              <a:rPr lang="tr-TR" dirty="0"/>
              <a:t>- Resmi yayın değil</a:t>
            </a:r>
          </a:p>
          <a:p>
            <a:r>
              <a:rPr lang="tr-TR" dirty="0" smtClean="0"/>
              <a:t>            	 i – Uluslar </a:t>
            </a:r>
            <a:r>
              <a:rPr lang="tr-TR" dirty="0"/>
              <a:t>arası nitelikte hükümetler arası</a:t>
            </a:r>
          </a:p>
          <a:p>
            <a:r>
              <a:rPr lang="tr-TR" dirty="0"/>
              <a:t>            	</a:t>
            </a:r>
            <a:r>
              <a:rPr lang="tr-TR" dirty="0" smtClean="0"/>
              <a:t>l </a:t>
            </a:r>
            <a:r>
              <a:rPr lang="tr-TR" dirty="0"/>
              <a:t>- Yerel</a:t>
            </a:r>
          </a:p>
          <a:p>
            <a:r>
              <a:rPr lang="tr-TR" dirty="0"/>
              <a:t>            </a:t>
            </a:r>
            <a:r>
              <a:rPr lang="tr-TR" dirty="0" smtClean="0"/>
              <a:t> </a:t>
            </a:r>
            <a:r>
              <a:rPr lang="tr-TR" dirty="0" smtClean="0"/>
              <a:t>u </a:t>
            </a:r>
            <a:r>
              <a:rPr lang="tr-TR" dirty="0"/>
              <a:t>– Eserin resmi yayın olduğu bilinmiyorsa</a:t>
            </a:r>
          </a:p>
          <a:p>
            <a:r>
              <a:rPr lang="tr-TR" dirty="0"/>
              <a:t>            	</a:t>
            </a:r>
            <a:r>
              <a:rPr lang="tr-TR" dirty="0" smtClean="0"/>
              <a:t>z </a:t>
            </a:r>
            <a:r>
              <a:rPr lang="tr-TR" dirty="0"/>
              <a:t>- Diğer</a:t>
            </a:r>
          </a:p>
          <a:p>
            <a:r>
              <a:rPr lang="tr-TR" dirty="0" smtClean="0"/>
              <a:t>29 </a:t>
            </a:r>
            <a:r>
              <a:rPr lang="tr-TR" dirty="0"/>
              <a:t>– Konferans yayınları</a:t>
            </a:r>
          </a:p>
          <a:p>
            <a:r>
              <a:rPr lang="tr-TR" dirty="0"/>
              <a:t>            	</a:t>
            </a:r>
            <a:r>
              <a:rPr lang="tr-TR" dirty="0" smtClean="0"/>
              <a:t>0 </a:t>
            </a:r>
            <a:r>
              <a:rPr lang="tr-TR" dirty="0"/>
              <a:t>– Konferans yayını değil</a:t>
            </a:r>
          </a:p>
          <a:p>
            <a:r>
              <a:rPr lang="tr-TR" dirty="0"/>
              <a:t>            	</a:t>
            </a:r>
            <a:r>
              <a:rPr lang="tr-TR" dirty="0" smtClean="0"/>
              <a:t>1 </a:t>
            </a:r>
            <a:r>
              <a:rPr lang="tr-TR" dirty="0"/>
              <a:t>– Konferans yayını</a:t>
            </a:r>
          </a:p>
          <a:p>
            <a:r>
              <a:rPr lang="tr-TR" dirty="0" smtClean="0"/>
              <a:t>30 – Armağan kitap</a:t>
            </a:r>
            <a:endParaRPr lang="tr-TR" dirty="0"/>
          </a:p>
          <a:p>
            <a:r>
              <a:rPr lang="tr-TR" dirty="0"/>
              <a:t>            	</a:t>
            </a:r>
            <a:r>
              <a:rPr lang="tr-TR" dirty="0" smtClean="0"/>
              <a:t>0 – armağan değil</a:t>
            </a:r>
            <a:endParaRPr lang="tr-TR" dirty="0"/>
          </a:p>
          <a:p>
            <a:r>
              <a:rPr lang="tr-TR" dirty="0"/>
              <a:t>            	</a:t>
            </a:r>
            <a:r>
              <a:rPr lang="tr-TR" dirty="0" smtClean="0"/>
              <a:t>1 </a:t>
            </a:r>
            <a:r>
              <a:rPr lang="tr-TR" dirty="0"/>
              <a:t>- </a:t>
            </a:r>
            <a:r>
              <a:rPr lang="tr-TR" dirty="0" smtClean="0"/>
              <a:t>armağan</a:t>
            </a:r>
            <a:endParaRPr lang="tr-TR" dirty="0"/>
          </a:p>
          <a:p>
            <a:r>
              <a:rPr lang="tr-TR" dirty="0" smtClean="0"/>
              <a:t>31 </a:t>
            </a:r>
            <a:r>
              <a:rPr lang="tr-TR" dirty="0"/>
              <a:t>- Dizin</a:t>
            </a:r>
          </a:p>
          <a:p>
            <a:r>
              <a:rPr lang="tr-TR" dirty="0"/>
              <a:t>            </a:t>
            </a:r>
            <a:r>
              <a:rPr lang="tr-TR" dirty="0"/>
              <a:t> </a:t>
            </a:r>
            <a:r>
              <a:rPr lang="tr-TR" dirty="0" smtClean="0"/>
              <a:t>0 </a:t>
            </a:r>
            <a:r>
              <a:rPr lang="tr-TR" dirty="0"/>
              <a:t>– Dizin değil</a:t>
            </a:r>
          </a:p>
          <a:p>
            <a:r>
              <a:rPr lang="tr-TR" dirty="0"/>
              <a:t>            	</a:t>
            </a:r>
            <a:r>
              <a:rPr lang="tr-TR" dirty="0" smtClean="0"/>
              <a:t>1 </a:t>
            </a:r>
            <a:r>
              <a:rPr lang="tr-TR" dirty="0"/>
              <a:t>– Dizin sunumu</a:t>
            </a:r>
          </a:p>
          <a:p>
            <a:r>
              <a:rPr lang="tr-TR" dirty="0" smtClean="0"/>
              <a:t>32 </a:t>
            </a:r>
            <a:r>
              <a:rPr lang="tr-TR" dirty="0"/>
              <a:t>- </a:t>
            </a:r>
            <a:r>
              <a:rPr lang="tr-TR" dirty="0" smtClean="0"/>
              <a:t>Tanımsız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0335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(008) 	KONTROL ALANI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64161"/>
          </a:xfrm>
        </p:spPr>
        <p:txBody>
          <a:bodyPr>
            <a:normAutofit fontScale="55000" lnSpcReduction="20000"/>
          </a:bodyPr>
          <a:lstStyle/>
          <a:p>
            <a:r>
              <a:rPr lang="tr-TR" dirty="0" smtClean="0"/>
              <a:t>33 </a:t>
            </a:r>
            <a:r>
              <a:rPr lang="tr-TR" dirty="0"/>
              <a:t>– Edebiyat biçimi</a:t>
            </a:r>
          </a:p>
          <a:p>
            <a:r>
              <a:rPr lang="tr-TR" dirty="0"/>
              <a:t>            	</a:t>
            </a:r>
            <a:r>
              <a:rPr lang="tr-TR" dirty="0" smtClean="0"/>
              <a:t>0 </a:t>
            </a:r>
            <a:r>
              <a:rPr lang="tr-TR" dirty="0"/>
              <a:t>– Kurgu değil</a:t>
            </a:r>
          </a:p>
          <a:p>
            <a:r>
              <a:rPr lang="tr-TR" dirty="0"/>
              <a:t>            	</a:t>
            </a:r>
            <a:r>
              <a:rPr lang="tr-TR" dirty="0" smtClean="0"/>
              <a:t>1 </a:t>
            </a:r>
            <a:r>
              <a:rPr lang="tr-TR" dirty="0"/>
              <a:t>- Kurgu</a:t>
            </a:r>
          </a:p>
          <a:p>
            <a:r>
              <a:rPr lang="tr-TR" dirty="0"/>
              <a:t>            	</a:t>
            </a:r>
            <a:r>
              <a:rPr lang="tr-TR" dirty="0" smtClean="0"/>
              <a:t>c </a:t>
            </a:r>
            <a:r>
              <a:rPr lang="tr-TR" dirty="0"/>
              <a:t>– Çizgi roman</a:t>
            </a:r>
          </a:p>
          <a:p>
            <a:r>
              <a:rPr lang="tr-TR" dirty="0"/>
              <a:t>            	</a:t>
            </a:r>
            <a:r>
              <a:rPr lang="tr-TR" dirty="0" smtClean="0"/>
              <a:t>d </a:t>
            </a:r>
            <a:r>
              <a:rPr lang="tr-TR" dirty="0"/>
              <a:t>- Drama</a:t>
            </a:r>
          </a:p>
          <a:p>
            <a:r>
              <a:rPr lang="tr-TR" dirty="0"/>
              <a:t>            	</a:t>
            </a:r>
            <a:r>
              <a:rPr lang="tr-TR" dirty="0" smtClean="0"/>
              <a:t>e </a:t>
            </a:r>
            <a:r>
              <a:rPr lang="tr-TR" dirty="0"/>
              <a:t>- Deneme</a:t>
            </a:r>
          </a:p>
          <a:p>
            <a:r>
              <a:rPr lang="tr-TR" dirty="0"/>
              <a:t>            	</a:t>
            </a:r>
            <a:r>
              <a:rPr lang="tr-TR" dirty="0" smtClean="0"/>
              <a:t>f </a:t>
            </a:r>
            <a:r>
              <a:rPr lang="tr-TR" dirty="0"/>
              <a:t>- Roman</a:t>
            </a:r>
          </a:p>
          <a:p>
            <a:r>
              <a:rPr lang="tr-TR" dirty="0"/>
              <a:t>           	</a:t>
            </a:r>
            <a:r>
              <a:rPr lang="tr-TR" dirty="0" smtClean="0"/>
              <a:t>h </a:t>
            </a:r>
            <a:r>
              <a:rPr lang="tr-TR" dirty="0"/>
              <a:t>– Mizah, taşlama vb.</a:t>
            </a:r>
          </a:p>
          <a:p>
            <a:r>
              <a:rPr lang="tr-TR" dirty="0"/>
              <a:t>            	</a:t>
            </a:r>
            <a:r>
              <a:rPr lang="tr-TR" dirty="0" smtClean="0"/>
              <a:t>i </a:t>
            </a:r>
            <a:r>
              <a:rPr lang="tr-TR" dirty="0"/>
              <a:t>- Mektup</a:t>
            </a:r>
          </a:p>
          <a:p>
            <a:r>
              <a:rPr lang="tr-TR" dirty="0"/>
              <a:t>            	</a:t>
            </a:r>
            <a:r>
              <a:rPr lang="tr-TR" dirty="0" smtClean="0"/>
              <a:t>j </a:t>
            </a:r>
            <a:r>
              <a:rPr lang="tr-TR" dirty="0"/>
              <a:t>– Kısa hikayeler</a:t>
            </a:r>
          </a:p>
          <a:p>
            <a:r>
              <a:rPr lang="tr-TR" dirty="0"/>
              <a:t>            	</a:t>
            </a:r>
            <a:r>
              <a:rPr lang="tr-TR" dirty="0" smtClean="0"/>
              <a:t>m </a:t>
            </a:r>
            <a:r>
              <a:rPr lang="tr-TR" dirty="0"/>
              <a:t>– Karışık biçim</a:t>
            </a:r>
          </a:p>
          <a:p>
            <a:r>
              <a:rPr lang="tr-TR" dirty="0"/>
              <a:t>            	</a:t>
            </a:r>
            <a:r>
              <a:rPr lang="tr-TR" dirty="0" smtClean="0"/>
              <a:t>p </a:t>
            </a:r>
            <a:r>
              <a:rPr lang="tr-TR" dirty="0"/>
              <a:t>- Şiir</a:t>
            </a:r>
          </a:p>
          <a:p>
            <a:r>
              <a:rPr lang="tr-TR" dirty="0"/>
              <a:t>            	</a:t>
            </a:r>
            <a:r>
              <a:rPr lang="tr-TR" dirty="0" smtClean="0"/>
              <a:t>s - Konuşma</a:t>
            </a:r>
          </a:p>
          <a:p>
            <a:r>
              <a:rPr lang="tr-TR" dirty="0" smtClean="0"/>
              <a:t>           	u - Bilinmeyen</a:t>
            </a:r>
          </a:p>
          <a:p>
            <a:r>
              <a:rPr lang="tr-TR" dirty="0" smtClean="0"/>
              <a:t> 34 - Biyografi</a:t>
            </a:r>
          </a:p>
          <a:p>
            <a:r>
              <a:rPr lang="tr-TR" dirty="0" smtClean="0"/>
              <a:t>            </a:t>
            </a:r>
            <a:r>
              <a:rPr lang="tr-TR" dirty="0"/>
              <a:t>	</a:t>
            </a:r>
            <a:r>
              <a:rPr lang="tr-TR" dirty="0" smtClean="0"/>
              <a:t># </a:t>
            </a:r>
            <a:r>
              <a:rPr lang="tr-TR" dirty="0"/>
              <a:t>- Biyografik eser otobiyografi değil</a:t>
            </a:r>
          </a:p>
          <a:p>
            <a:r>
              <a:rPr lang="tr-TR" dirty="0"/>
              <a:t>            	</a:t>
            </a:r>
            <a:r>
              <a:rPr lang="tr-TR" dirty="0" smtClean="0"/>
              <a:t>a </a:t>
            </a:r>
            <a:r>
              <a:rPr lang="tr-TR" dirty="0"/>
              <a:t>- Otobiyografi</a:t>
            </a:r>
          </a:p>
          <a:p>
            <a:r>
              <a:rPr lang="tr-TR" dirty="0"/>
              <a:t>            		</a:t>
            </a:r>
          </a:p>
        </p:txBody>
      </p:sp>
    </p:spTree>
    <p:extLst>
      <p:ext uri="{BB962C8B-B14F-4D97-AF65-F5344CB8AC3E}">
        <p14:creationId xmlns:p14="http://schemas.microsoft.com/office/powerpoint/2010/main" val="3312862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(008) 	KONTROL ALANI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tr-TR" dirty="0" smtClean="0"/>
              <a:t>35-37  	Dil</a:t>
            </a:r>
            <a:endParaRPr lang="tr-TR" sz="1800" dirty="0"/>
          </a:p>
          <a:p>
            <a:pPr marL="0" lvl="0" indent="0">
              <a:buNone/>
            </a:pPr>
            <a:r>
              <a:rPr lang="tr-TR" dirty="0" smtClean="0"/>
              <a:t>	38	Düzeltilmiş </a:t>
            </a:r>
            <a:r>
              <a:rPr lang="tr-TR" dirty="0"/>
              <a:t>Kayıt	</a:t>
            </a:r>
            <a:endParaRPr lang="tr-TR" sz="2000" dirty="0"/>
          </a:p>
          <a:p>
            <a:pPr lvl="5"/>
            <a:r>
              <a:rPr lang="tr-TR" dirty="0"/>
              <a:t>#-Kayıt düzeltilmemiş</a:t>
            </a:r>
            <a:endParaRPr lang="tr-TR" sz="800" dirty="0"/>
          </a:p>
          <a:p>
            <a:pPr lvl="5"/>
            <a:r>
              <a:rPr lang="tr-TR" dirty="0"/>
              <a:t>d-Karıştırılmış bilgi verilmemiş</a:t>
            </a:r>
            <a:endParaRPr lang="tr-TR" sz="800" dirty="0"/>
          </a:p>
          <a:p>
            <a:pPr lvl="5"/>
            <a:r>
              <a:rPr lang="tr-TR" dirty="0"/>
              <a:t>o-Bütünüyle Latin diline çevrilmiş/Latin dilinde basılı karttan</a:t>
            </a:r>
            <a:endParaRPr lang="tr-TR" sz="800" dirty="0"/>
          </a:p>
          <a:p>
            <a:pPr lvl="5"/>
            <a:r>
              <a:rPr lang="tr-TR" dirty="0"/>
              <a:t>r-Bütünüyle Latin diline çevrilmiş/Latin dilinde el yazısı karttan</a:t>
            </a:r>
            <a:endParaRPr lang="tr-TR" sz="800" dirty="0"/>
          </a:p>
          <a:p>
            <a:pPr lvl="5"/>
            <a:r>
              <a:rPr lang="tr-TR" dirty="0"/>
              <a:t>s-Kısaltılmış</a:t>
            </a:r>
            <a:endParaRPr lang="tr-TR" sz="800" dirty="0"/>
          </a:p>
          <a:p>
            <a:pPr lvl="5"/>
            <a:r>
              <a:rPr lang="tr-TR" dirty="0"/>
              <a:t>x-Eksik karakterler</a:t>
            </a:r>
            <a:endParaRPr lang="tr-TR" sz="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2927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3236</TotalTime>
  <Words>577</Words>
  <Application>Microsoft Office PowerPoint</Application>
  <PresentationFormat>Ekran Gösterisi (4:3)</PresentationFormat>
  <Paragraphs>101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(008)  KONTROL ALANI</vt:lpstr>
      <vt:lpstr>(008)  KONTROL ALANI</vt:lpstr>
      <vt:lpstr>(008)  KONTROL ALANI</vt:lpstr>
      <vt:lpstr>(008)  KONTROL ALANI</vt:lpstr>
      <vt:lpstr>(008)  KONTROL ALANI</vt:lpstr>
      <vt:lpstr>(008)  KONTROL ALANI</vt:lpstr>
      <vt:lpstr>(008)  KONTROL ALANI</vt:lpstr>
      <vt:lpstr>(008)  KONTROL ALANI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281</cp:revision>
  <dcterms:created xsi:type="dcterms:W3CDTF">2010-04-19T20:51:29Z</dcterms:created>
  <dcterms:modified xsi:type="dcterms:W3CDTF">2020-05-22T12:25:45Z</dcterms:modified>
</cp:coreProperties>
</file>