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4" r:id="rId4"/>
    <p:sldId id="1085" r:id="rId5"/>
    <p:sldId id="1086" r:id="rId6"/>
    <p:sldId id="1087" r:id="rId7"/>
    <p:sldId id="1088" r:id="rId8"/>
    <p:sldId id="1089" r:id="rId9"/>
    <p:sldId id="1090" r:id="rId10"/>
    <p:sldId id="1091" r:id="rId11"/>
    <p:sldId id="1092" r:id="rId12"/>
    <p:sldId id="10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APARTMAN/BİNA YÖNETİMİ</a:t>
            </a:r>
          </a:p>
        </p:txBody>
      </p:sp>
      <p:sp>
        <p:nvSpPr>
          <p:cNvPr id="3" name="Dikdörtgen 2"/>
          <p:cNvSpPr/>
          <p:nvPr/>
        </p:nvSpPr>
        <p:spPr>
          <a:xfrm>
            <a:off x="727627" y="1903170"/>
            <a:ext cx="7575451" cy="2169825"/>
          </a:xfrm>
          <a:prstGeom prst="rect">
            <a:avLst/>
          </a:prstGeom>
        </p:spPr>
        <p:txBody>
          <a:bodyPr wrap="square">
            <a:spAutoFit/>
          </a:bodyPr>
          <a:lstStyle/>
          <a:p>
            <a:pPr marL="214313" indent="-214313" algn="just">
              <a:buFont typeface="Wingdings" panose="05000000000000000000" pitchFamily="2" charset="2"/>
              <a:buChar char="q"/>
            </a:pPr>
            <a:r>
              <a:rPr lang="tr-TR" sz="1500" dirty="0"/>
              <a:t>ilk başlarda kat malikleri dışında profesyonel biri tutularak sadece apartmanın muhasebesinin tutulması yeterli görülmüşken ilerleyen zamanda kapıcı maliyetini azaltmak için temizlik ve teknik servis hizmetleri için de dışarıdan görevlendirme yapılmaya başlanmıştır. Bu sistemle çalışanların sigortasını yapma sorumluluğunu da hizmet alınan firmalara devredilmiş kısacası maliyet tasarrufuna gidilmiştir. Profesyonel yönetim yaklaşımında ise faydalananlara (tüm kat malikleri, kiracılar vb.) karşı eşit, tarafsız yönetim sergilenerek sorunların çözümünde Kat Mülkiyeti Kanunu esas alınarak hizmet sağlanmaktadır (</a:t>
            </a:r>
            <a:r>
              <a:rPr lang="tr-TR" sz="1500" dirty="0" err="1"/>
              <a:t>Ilgen</a:t>
            </a:r>
            <a:r>
              <a:rPr lang="tr-TR" sz="1500" dirty="0"/>
              <a:t>, 2015: 48-50).</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2389912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SİTE YÖNETİMİ</a:t>
            </a:r>
          </a:p>
        </p:txBody>
      </p:sp>
      <p:sp>
        <p:nvSpPr>
          <p:cNvPr id="3" name="Dikdörtgen 2"/>
          <p:cNvSpPr/>
          <p:nvPr/>
        </p:nvSpPr>
        <p:spPr>
          <a:xfrm>
            <a:off x="727627" y="1903170"/>
            <a:ext cx="7575451" cy="2862322"/>
          </a:xfrm>
          <a:prstGeom prst="rect">
            <a:avLst/>
          </a:prstGeom>
        </p:spPr>
        <p:txBody>
          <a:bodyPr wrap="square">
            <a:spAutoFit/>
          </a:bodyPr>
          <a:lstStyle/>
          <a:p>
            <a:pPr marL="214313" indent="-214313" algn="just">
              <a:buFont typeface="Wingdings" panose="05000000000000000000" pitchFamily="2" charset="2"/>
              <a:buChar char="q"/>
            </a:pPr>
            <a:r>
              <a:rPr lang="tr-TR" sz="1500" dirty="0"/>
              <a:t>Bina yönetimi dışarıdan tutulacak bir kişi vasıtasıyla yerine getirilirken, site yönetimi yeterli bilgi ve deneyim gerektiren bir iş olduğundan son yıllarda kişilerin “yöneticiliğinden” profesyonel şirketlerin “yönetimine” doğru değişim göstermeye başlamıştır. Kapalı bir çevreden oluşan sitelerin önceliği, güvenli bir yaşam ortamının sağlanması olduğundan, sitede yaşam başlar başlamaz güvenlik hizmeti veren firmalarla anlaşma yapılmaktadır. Ancak ortak yaşam alanlarının temizlik ve bakım hizmetinin sağlanması, havuz suyunun uzman kişilerce temizlenmesi, spor salonunda uzman bir kişinin danışmanlığında spor yapılması, asansörler gibi teknik kısımların periyodik bakımlarının yapılması ve kullanım ömrünün uzatılması ile tüm peyzaj hizmetlerinin yürütülmesini sağlayacak bir site yöneticisine ihtiyaç duyulmaktadır. Bu hizmetlerin hepsini tek bir çatı altında toplayan tesis yönetimi firmalarının hedefi de mutlu ve sorunsuz yaşam alanları yaratmaktır (</a:t>
            </a:r>
            <a:r>
              <a:rPr lang="tr-TR" sz="1500" dirty="0" err="1"/>
              <a:t>İlgen</a:t>
            </a:r>
            <a:r>
              <a:rPr lang="tr-TR" sz="1500" dirty="0"/>
              <a:t>, 2015: 48-50).</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3682912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SİTE YÖNETİMİ</a:t>
            </a:r>
          </a:p>
        </p:txBody>
      </p:sp>
      <p:sp>
        <p:nvSpPr>
          <p:cNvPr id="3" name="Dikdörtgen 2"/>
          <p:cNvSpPr/>
          <p:nvPr/>
        </p:nvSpPr>
        <p:spPr>
          <a:xfrm>
            <a:off x="727627" y="1903170"/>
            <a:ext cx="7575451" cy="2400657"/>
          </a:xfrm>
          <a:prstGeom prst="rect">
            <a:avLst/>
          </a:prstGeom>
        </p:spPr>
        <p:txBody>
          <a:bodyPr wrap="square">
            <a:spAutoFit/>
          </a:bodyPr>
          <a:lstStyle/>
          <a:p>
            <a:pPr marL="214313" indent="-214313" algn="just">
              <a:buFont typeface="Wingdings" panose="05000000000000000000" pitchFamily="2" charset="2"/>
              <a:buChar char="q"/>
            </a:pPr>
            <a:r>
              <a:rPr lang="tr-TR" sz="1500" dirty="0"/>
              <a:t>Yönetim firmasının bir diğer hedefi de maliyetleri düşürmektir. Bunun için, profesyonel bir şirket ile yönetim anlaşması yapmak maliyet arttırıcı bir unsur değil tam tersi olarak bütün tesis giderlerinde tasarruf sağlayacak bir hamle olmaktadır. Bu firmaların tesis yönetiminde görevlendirilmek üzere konusunda uzman bir personel havuzu bulunmakta, esnek istihdam çözümleri sunmaktadırlar. Personelin izinli olduğu günlerde dahi verilen hizmetlerde bir kısıtlama yaşanmamaktadır. Özel günlerde ve talepler doğrultusunda ortak havuz personeli sayesinde çalışan sayısı istenildiği kadar arttırılabilmektedir. Bu firmalar kendilerinden hizmet alanları uzman kadroların temin edilmesi ile ilgili sıkıntılarından ve katlanmak zorunda kaldıkları nispeten yüksek istihdam maliyetlerinden kurtarmaktadırlar.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2563092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RESİDENCE YÖNETİMİ</a:t>
            </a:r>
          </a:p>
        </p:txBody>
      </p:sp>
      <p:sp>
        <p:nvSpPr>
          <p:cNvPr id="3" name="Dikdörtgen 2"/>
          <p:cNvSpPr/>
          <p:nvPr/>
        </p:nvSpPr>
        <p:spPr>
          <a:xfrm>
            <a:off x="727627" y="1903170"/>
            <a:ext cx="7575451" cy="2400657"/>
          </a:xfrm>
          <a:prstGeom prst="rect">
            <a:avLst/>
          </a:prstGeom>
        </p:spPr>
        <p:txBody>
          <a:bodyPr wrap="square">
            <a:spAutoFit/>
          </a:bodyPr>
          <a:lstStyle/>
          <a:p>
            <a:pPr marL="214313" indent="-214313" algn="just">
              <a:buFont typeface="Wingdings" panose="05000000000000000000" pitchFamily="2" charset="2"/>
              <a:buChar char="q"/>
            </a:pPr>
            <a:r>
              <a:rPr lang="tr-TR" sz="1500" dirty="0" err="1"/>
              <a:t>Residence</a:t>
            </a:r>
            <a:r>
              <a:rPr lang="tr-TR" sz="1500" dirty="0"/>
              <a:t> denildiği zaman aklımıza çok katlı tek binalar gelmektedir. Bu yapılar birçok hanenin bir arada konforlu bir şekilde yaşayacağı tarzda inşa edilmişlerdir. Tanımı için: kat maliklerine birçok hizmeti verebilen, 7/24 resepsiyon hizmeti ile otel konforu sunan, sosyal imkan ve güvenlik sağlayan, kendi kendine yetebilen teknolojik alt yapıya sahip yapılardır denilebilir. </a:t>
            </a:r>
            <a:r>
              <a:rPr lang="tr-TR" sz="1500" dirty="0" err="1"/>
              <a:t>Residence</a:t>
            </a:r>
            <a:r>
              <a:rPr lang="tr-TR" sz="1500" dirty="0"/>
              <a:t> ya da Türkçe karşılığı olan rezidanslarda bina girişinde 7/24 hizmet veren danışma/resepsiyon bulunmaktadır. Misafirler bu alanda karşılanmakta ve kat maliklerinden onay alınmadan ortak alanlara girişe müsaade edilmeyerek bir güvenlik bariyeri oluşturulmaktadır. Birçok lüks rezidanslarda ise giriş kartı tanımlanmakta ve asansöre okutulan bu kart sayesinde sadece gidilecek kata ulaşabilmektedir (</a:t>
            </a:r>
            <a:r>
              <a:rPr lang="tr-TR" sz="1500" dirty="0" err="1"/>
              <a:t>İlgen</a:t>
            </a:r>
            <a:r>
              <a:rPr lang="tr-TR" sz="1500" dirty="0"/>
              <a:t>, 2015: 48-50).</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4151556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RESİDENCE YÖNETİMİ</a:t>
            </a:r>
          </a:p>
        </p:txBody>
      </p:sp>
      <p:sp>
        <p:nvSpPr>
          <p:cNvPr id="3" name="Dikdörtgen 2"/>
          <p:cNvSpPr/>
          <p:nvPr/>
        </p:nvSpPr>
        <p:spPr>
          <a:xfrm>
            <a:off x="727627" y="1903170"/>
            <a:ext cx="7575451" cy="1708160"/>
          </a:xfrm>
          <a:prstGeom prst="rect">
            <a:avLst/>
          </a:prstGeom>
        </p:spPr>
        <p:txBody>
          <a:bodyPr wrap="square">
            <a:spAutoFit/>
          </a:bodyPr>
          <a:lstStyle/>
          <a:p>
            <a:pPr marL="214313" indent="-214313" algn="just">
              <a:buFont typeface="Wingdings" panose="05000000000000000000" pitchFamily="2" charset="2"/>
              <a:buChar char="q"/>
            </a:pPr>
            <a:r>
              <a:rPr lang="tr-TR" sz="1500" dirty="0"/>
              <a:t>Resepsiyon aynı zamanda, burada oturanların adına gelen gönderileri de teslim alarak kat maliki müsait olduğunda kendisine ulaştırılmasını sağlamaktadır. Bir otelde bulunabilecek araç kiralama, vale, kuru temizleme, ütü, temizlik, kablosuz internet bağlantısı ve uydu, oto yıkama gibi hizmetler bir arada sunulmaktadır. Bu hizmetlerin altyapısını oluşturan Tesis Yönetim firmaları birçok hizmeti kendi bünyesindeki ortak personel havuzundan sağlayarak maliyetlerin bina aidatlarına yansımaması için hizmet vermektedirler.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1034504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ALIŞVERİŞ MERKEZLERİ (AVM) VE İŞ MERKEZLERİNİN YÖNETİMİ</a:t>
            </a:r>
          </a:p>
        </p:txBody>
      </p:sp>
      <p:sp>
        <p:nvSpPr>
          <p:cNvPr id="3" name="Dikdörtgen 2"/>
          <p:cNvSpPr/>
          <p:nvPr/>
        </p:nvSpPr>
        <p:spPr>
          <a:xfrm>
            <a:off x="727627" y="1903170"/>
            <a:ext cx="7575451" cy="3323987"/>
          </a:xfrm>
          <a:prstGeom prst="rect">
            <a:avLst/>
          </a:prstGeom>
        </p:spPr>
        <p:txBody>
          <a:bodyPr wrap="square">
            <a:spAutoFit/>
          </a:bodyPr>
          <a:lstStyle/>
          <a:p>
            <a:pPr marL="214313" indent="-214313" algn="just">
              <a:buFont typeface="Wingdings" panose="05000000000000000000" pitchFamily="2" charset="2"/>
              <a:buChar char="q"/>
            </a:pPr>
            <a:r>
              <a:rPr lang="tr-TR" sz="1500" dirty="0"/>
              <a:t>Ülkemizde açılan ilk AVM Bakırköy’de yer alan </a:t>
            </a:r>
            <a:r>
              <a:rPr lang="tr-TR" sz="1500" dirty="0" err="1"/>
              <a:t>Galleria</a:t>
            </a:r>
            <a:r>
              <a:rPr lang="tr-TR" sz="1500" dirty="0"/>
              <a:t> olmuştur. Birden fazla mağazanın aynı çatı altında toplanması, soğuk ya da sıcak havalardan etkilenmeden tüketiciye alışveriş konforunun sunulması ülkemiz için o dönemde yeni tarz olmuştur. Günümüzde ise birçok semtte </a:t>
            </a:r>
            <a:r>
              <a:rPr lang="tr-TR" sz="1500" dirty="0" err="1"/>
              <a:t>AVM’lere</a:t>
            </a:r>
            <a:r>
              <a:rPr lang="tr-TR" sz="1500" dirty="0"/>
              <a:t> rastlanmaktadır. Ülke genelinde yaklaşık 350 AVM bulunmaktadır. Bu alanda yetişmiş işgücü olmadığından </a:t>
            </a:r>
            <a:r>
              <a:rPr lang="tr-TR" sz="1500" dirty="0" err="1"/>
              <a:t>parekende</a:t>
            </a:r>
            <a:r>
              <a:rPr lang="tr-TR" sz="1500" dirty="0"/>
              <a:t> sektöründen seçilen yöneticiler ile AVM yönetimi sağlanırken, birçok yabancı zincir mağazanın Türkiye’deki </a:t>
            </a:r>
            <a:r>
              <a:rPr lang="tr-TR" sz="1500" dirty="0" err="1"/>
              <a:t>AVM’lerde</a:t>
            </a:r>
            <a:r>
              <a:rPr lang="tr-TR" sz="1500" dirty="0"/>
              <a:t> yer alması, kiracı ilişkilerinde profesyonel hareket edebilme yetisinde ve yabancı dili olan personel gerekliliğini doğurmuştur. </a:t>
            </a:r>
          </a:p>
          <a:p>
            <a:pPr marL="214313" indent="-214313" algn="just">
              <a:buFont typeface="Wingdings" panose="05000000000000000000" pitchFamily="2" charset="2"/>
              <a:buChar char="q"/>
            </a:pPr>
            <a:r>
              <a:rPr lang="tr-TR" sz="1500" dirty="0" err="1"/>
              <a:t>AVM’lerin</a:t>
            </a:r>
            <a:r>
              <a:rPr lang="tr-TR" sz="1500" dirty="0"/>
              <a:t> yoğunlaşması ile rekabet ortamı doğmuş, profesyonel yönetim sağlamak için tesis yönetimi firmaları AVM yönetimine de başlamıştır. Profesyonel yönetim firmaları AVM yönetiminde yer alacak uzman kişileri gerek yurtiçi gerekse yurtdışı kaynaklı istihdam ederek </a:t>
            </a:r>
            <a:r>
              <a:rPr lang="tr-TR" sz="1500" dirty="0" err="1"/>
              <a:t>AVM’lerin</a:t>
            </a:r>
            <a:r>
              <a:rPr lang="tr-TR" sz="1500" dirty="0"/>
              <a:t> çetin bir rekabet içerisinde oldukları özellikle büyük şehirlerde hem yatırımcı firma, hem kiracılar, hem de müşterileri mutlu edecek bir sistem kurma gayreti içerisindedir. Bu hizmetleri sağlamanın temelinde ise kaliteli ve yetişmiş işgücü istihdamı yatmaktadır. </a:t>
            </a:r>
          </a:p>
        </p:txBody>
      </p:sp>
    </p:spTree>
    <p:extLst>
      <p:ext uri="{BB962C8B-B14F-4D97-AF65-F5344CB8AC3E}">
        <p14:creationId xmlns:p14="http://schemas.microsoft.com/office/powerpoint/2010/main" val="4214556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ALIŞVERİŞ MERKEZLERİ (AVM) VE İŞ MERKEZLERİNİN YÖNETİMİ</a:t>
            </a:r>
          </a:p>
        </p:txBody>
      </p:sp>
      <p:sp>
        <p:nvSpPr>
          <p:cNvPr id="3" name="Dikdörtgen 2"/>
          <p:cNvSpPr/>
          <p:nvPr/>
        </p:nvSpPr>
        <p:spPr>
          <a:xfrm>
            <a:off x="727627" y="1903171"/>
            <a:ext cx="7575451" cy="3554819"/>
          </a:xfrm>
          <a:prstGeom prst="rect">
            <a:avLst/>
          </a:prstGeom>
        </p:spPr>
        <p:txBody>
          <a:bodyPr wrap="square">
            <a:spAutoFit/>
          </a:bodyPr>
          <a:lstStyle/>
          <a:p>
            <a:pPr algn="just"/>
            <a:r>
              <a:rPr lang="tr-TR" sz="1500" dirty="0"/>
              <a:t>AVM yönetimi yapan bir firmanın hedefleri aşağıdaki gibi olmalıdır (</a:t>
            </a:r>
            <a:r>
              <a:rPr lang="tr-TR" sz="1500" dirty="0" err="1"/>
              <a:t>İlgen</a:t>
            </a:r>
            <a:r>
              <a:rPr lang="tr-TR" sz="1500" dirty="0"/>
              <a:t>, 2015: 48-50):</a:t>
            </a:r>
          </a:p>
          <a:p>
            <a:pPr algn="just"/>
            <a:endParaRPr lang="tr-TR" sz="1500" dirty="0"/>
          </a:p>
          <a:p>
            <a:pPr marL="214313" indent="-214313" algn="just">
              <a:buFont typeface="Wingdings" panose="05000000000000000000" pitchFamily="2" charset="2"/>
              <a:buChar char="q"/>
            </a:pPr>
            <a:r>
              <a:rPr lang="tr-TR" sz="1500" dirty="0"/>
              <a:t>Alışveriş merkezlerinde yer alan mağaza sahiplerine en çok satış için konforlu, temiz ve güvenli ortamı oluşturmak. Böylece ortaklara düzenli, istikrarlı kira geliri sağlamak,</a:t>
            </a:r>
          </a:p>
          <a:p>
            <a:pPr marL="214313" indent="-214313" algn="just">
              <a:buFont typeface="Wingdings" panose="05000000000000000000" pitchFamily="2" charset="2"/>
              <a:buChar char="q"/>
            </a:pPr>
            <a:r>
              <a:rPr lang="tr-TR" sz="1500" dirty="0"/>
              <a:t>Yönetimin giderlerini düşük tutmak,</a:t>
            </a:r>
          </a:p>
          <a:p>
            <a:pPr marL="214313" indent="-214313" algn="just">
              <a:buFont typeface="Wingdings" panose="05000000000000000000" pitchFamily="2" charset="2"/>
              <a:buChar char="q"/>
            </a:pPr>
            <a:r>
              <a:rPr lang="tr-TR" sz="1500" dirty="0"/>
              <a:t>Ziyaretçilerin alışveriş merkezine gelmesi, rahat etmesi ve alışveriş yapması konusunda süreklilik oluşturmak,</a:t>
            </a:r>
          </a:p>
          <a:p>
            <a:pPr marL="214313" indent="-214313" algn="just">
              <a:buFont typeface="Wingdings" panose="05000000000000000000" pitchFamily="2" charset="2"/>
              <a:buChar char="q"/>
            </a:pPr>
            <a:r>
              <a:rPr lang="tr-TR" sz="1500" dirty="0"/>
              <a:t>Ziyaretçilere, perakendecilere, yatırımcılara ve yönetim kadrosuna ayrı ayrı yaklaşımlar geliştirip, bu yaklaşımlar arasında koordinasyon kurmak,</a:t>
            </a:r>
          </a:p>
          <a:p>
            <a:pPr marL="214313" indent="-214313" algn="just">
              <a:buFont typeface="Wingdings" panose="05000000000000000000" pitchFamily="2" charset="2"/>
              <a:buChar char="q"/>
            </a:pPr>
            <a:r>
              <a:rPr lang="tr-TR" sz="1500" dirty="0"/>
              <a:t>Alışveriş merkezinin değerini artırmak, yeni ve ileri standartlar oluşturmak,</a:t>
            </a:r>
          </a:p>
          <a:p>
            <a:pPr marL="214313" indent="-214313" algn="just">
              <a:buFont typeface="Wingdings" panose="05000000000000000000" pitchFamily="2" charset="2"/>
              <a:buChar char="q"/>
            </a:pPr>
            <a:r>
              <a:rPr lang="tr-TR" sz="1500" dirty="0"/>
              <a:t>Teknik hizmetlerin planlanması, bina revizyonu, enerji optimizasyonu, bina onarımı ve altyapısal hizmetlerin yürütülmesini sağlamak,</a:t>
            </a:r>
          </a:p>
          <a:p>
            <a:pPr marL="214313" indent="-214313" algn="just">
              <a:buFont typeface="Wingdings" panose="05000000000000000000" pitchFamily="2" charset="2"/>
              <a:buChar char="q"/>
            </a:pPr>
            <a:r>
              <a:rPr lang="tr-TR" sz="1500" dirty="0"/>
              <a:t>Aktivitelerin planlanması, reklam ve halkla ilişkiler faaliyetlerinin hedef kitlenin beğeni ve beklentilerine uygun olarak tasarlanması, bütçe dene-timinin yapılmasını sağlamak,</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1453637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ALIŞVERİŞ MERKEZLERİ (AVM) VE İŞ MERKEZLERİNİN YÖNETİMİ</a:t>
            </a:r>
          </a:p>
        </p:txBody>
      </p:sp>
      <p:sp>
        <p:nvSpPr>
          <p:cNvPr id="3" name="Dikdörtgen 2"/>
          <p:cNvSpPr/>
          <p:nvPr/>
        </p:nvSpPr>
        <p:spPr>
          <a:xfrm>
            <a:off x="727627" y="1903170"/>
            <a:ext cx="7575451" cy="2169825"/>
          </a:xfrm>
          <a:prstGeom prst="rect">
            <a:avLst/>
          </a:prstGeom>
        </p:spPr>
        <p:txBody>
          <a:bodyPr wrap="square">
            <a:spAutoFit/>
          </a:bodyPr>
          <a:lstStyle/>
          <a:p>
            <a:pPr marL="257175" indent="-257175" algn="just">
              <a:buFont typeface="Wingdings" panose="020B0604020202020204" pitchFamily="2" charset="2"/>
              <a:buChar char="§"/>
            </a:pPr>
            <a:r>
              <a:rPr lang="tr-TR" sz="1500" dirty="0"/>
              <a:t>Doğru müşterinin gelmesini sağlamak. Doğru müşteri omuz omuza yürünecek kadar yoğun bir kalabalık değil, iyi bir ciro geri dönüşüm yakalanması ve bunun da istikrarlı biçimde devamlılık arz etmesidir.</a:t>
            </a:r>
          </a:p>
          <a:p>
            <a:pPr marL="257175" indent="-257175" algn="just">
              <a:buFont typeface="Wingdings" panose="020B0604020202020204" pitchFamily="2" charset="2"/>
              <a:buChar char="§"/>
            </a:pPr>
            <a:endParaRPr lang="tr-TR" sz="1500" dirty="0"/>
          </a:p>
          <a:p>
            <a:pPr marL="257175" indent="-257175" algn="just">
              <a:buFont typeface="Wingdings" panose="020B0604020202020204" pitchFamily="2" charset="2"/>
              <a:buChar char="§"/>
            </a:pPr>
            <a:r>
              <a:rPr lang="tr-TR" sz="1500" dirty="0"/>
              <a:t>Son yıllarda sadece AVM yönetimi konusunda faaliyet gösteren yerli ve yabancı firmalar gelişme göstermektedir. Bu firmalar sektöre daha profesyonel bir bakış açısı kazandırarak, </a:t>
            </a:r>
            <a:r>
              <a:rPr lang="tr-TR" sz="1500" dirty="0" err="1"/>
              <a:t>AVM’nin</a:t>
            </a:r>
            <a:r>
              <a:rPr lang="tr-TR" sz="1500" dirty="0"/>
              <a:t> kurulacağı arazi seçimi, metrekaresi, yoğunluğu, tahmini gider tablosu hazırlamak gibi tüm fizibilite çalışmalarını da kapsayan bir danışmanlık hizmeti sunmaktadırlar.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42411949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12484</TotalTime>
  <Words>1075</Words>
  <Application>Microsoft Office PowerPoint</Application>
  <PresentationFormat>Ekran Gösterisi (4:3)</PresentationFormat>
  <Paragraphs>40</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Calibri</vt:lpstr>
      <vt:lpstr>Century Gothic</vt:lpstr>
      <vt:lpstr>Times New Roman</vt:lpstr>
      <vt:lpstr>Wingdings</vt:lpstr>
      <vt:lpstr>ekonomi</vt:lpstr>
      <vt:lpstr>1_Rics</vt:lpstr>
      <vt:lpstr>h.t.</vt:lpstr>
      <vt:lpstr>PowerPoint Sunusu</vt:lpstr>
      <vt:lpstr>APARTMAN/BİNA YÖNETİMİ</vt:lpstr>
      <vt:lpstr>SİTE YÖNETİMİ</vt:lpstr>
      <vt:lpstr>SİTE YÖNETİMİ</vt:lpstr>
      <vt:lpstr>RESİDENCE YÖNETİMİ</vt:lpstr>
      <vt:lpstr>RESİDENCE YÖNETİMİ</vt:lpstr>
      <vt:lpstr>ALIŞVERİŞ MERKEZLERİ (AVM) VE İŞ MERKEZLERİNİN YÖNETİMİ</vt:lpstr>
      <vt:lpstr>ALIŞVERİŞ MERKEZLERİ (AVM) VE İŞ MERKEZLERİNİN YÖNETİMİ</vt:lpstr>
      <vt:lpstr>ALIŞVERİŞ MERKEZLERİ (AVM) VE İŞ MERKEZLERİNİN YÖNETİMİ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810</cp:revision>
  <cp:lastPrinted>2016-10-24T07:53:35Z</cp:lastPrinted>
  <dcterms:created xsi:type="dcterms:W3CDTF">2016-09-18T09:35:24Z</dcterms:created>
  <dcterms:modified xsi:type="dcterms:W3CDTF">2020-02-25T07:19:34Z</dcterms:modified>
</cp:coreProperties>
</file>