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5143500" type="screen16x9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454"/>
    <p:restoredTop sz="90496"/>
  </p:normalViewPr>
  <p:slideViewPr>
    <p:cSldViewPr>
      <p:cViewPr>
        <p:scale>
          <a:sx n="155" d="100"/>
          <a:sy n="155" d="100"/>
        </p:scale>
        <p:origin x="1496" y="10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1D1C7187-52DB-480B-B579-7031AA33D1D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E4CB48E-7AB3-4342-951B-8AFA89D94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6217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D501AE4-6705-0645-84C1-3ED81A4EC9EC}" type="datetimeFigureOut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5300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0BE2213-DCF4-ED42-A32C-6880A148A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17722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hape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241984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59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0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944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2467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2468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7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1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3492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915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5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4516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034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5540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459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6563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6564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21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7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7588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799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611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8612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91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635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9636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92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EBCB-D3C6-9841-A6BA-C2AF2B071DBA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E9070-2B08-0343-892F-33B574FA7D1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9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57FA-C664-6B4D-BF11-FBD1B70B7A1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3B814-FF0D-B145-BD95-F44AF0D7A57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3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28AC-0F26-2546-BEF3-796DD65C9AC0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EBB94-F1BE-4847-8D1B-0A0487D99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52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81C25-283A-F74C-9B4C-DD326CBC6736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049A9-71A1-A84E-B6E3-41D878903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345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4EF5-3BC8-E64B-9F88-B4A4553913A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A9A08-FBAC-E943-9A8D-B0CAE2403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277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315A-4988-B545-8B7F-65B8FB212A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DF2A8-6AD1-FD47-9625-019CAED13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043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715A-2480-7041-95D4-1DEA6F5A1B1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B1F68-B41C-B145-A521-AFB156C05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116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8810-3A75-6D4D-A653-3C9122AE7E6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727DC-8152-074E-B806-CFBE3D013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45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6DAF-C1A9-7947-A0FA-BD552F813A2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A5EEA-71F5-AF44-9AB5-E29FF6912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478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F85B0-AB21-C246-B460-BACDA1F303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9462D-7540-1A4D-8B0F-98475187D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033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C3ABB-6000-0747-A216-9C976CA529A5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CD183-1B3B-394B-8E86-2924135C3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2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05979"/>
            <a:ext cx="7571184" cy="85725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6B3F5-BB09-6B4A-9510-F2559A915688}" type="datetime1">
              <a:rPr lang="en-US" smtClean="0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YEM KÜLTÜRÜNÜN İLKELERİ DERSİ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A4B8-98E7-A341-8DD4-7EE91DA868E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0"/>
            <a:ext cx="504056" cy="45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65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A909-6F33-2045-9B19-11C06BCF4F5E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0470-575A-964D-A7D8-0B2E355AC69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1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F3D5-45FD-0148-A6D9-B4A0037F710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9BEB2-19A9-2B4A-ACF6-F745D9E4AAA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6298E-6FB0-9143-BF28-D8D9AF94B037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2BF9A-EFB2-C441-916B-5E815EE0EA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9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BDBB-7FE3-6F42-9072-1C8F3E60CB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0AE29-3FC5-BB48-BDB7-50229ADED8E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1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2DE2-56C2-FC4A-859F-85601C0B573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7CFE-F71E-ED40-B51B-95199E7D8D6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7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2837-31B7-C948-AF4E-C129EED9167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B1182-C12A-794B-A53F-8EEF6323220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6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1D48-ED16-B94A-91D0-CF189151AEF9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824B4-05D9-7F4F-98CE-15DF82BECCC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0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6B6B3F5-BB09-6B4A-9510-F2559A9156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B07A4B8-98E7-A341-8DD4-7EE91DA868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7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/>
          </p:cNvSpPr>
          <p:nvPr>
            <p:ph type="title"/>
          </p:nvPr>
        </p:nvSpPr>
        <p:spPr bwMode="auto">
          <a:xfrm>
            <a:off x="685800" y="205979"/>
            <a:ext cx="8001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DF110D3-A983-CD49-ACA0-664EB2431A6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A3578D7-5193-FA4A-AC0B-2A4936C6896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2"/>
          <p:cNvSpPr>
            <a:spLocks noGrp="1"/>
          </p:cNvSpPr>
          <p:nvPr>
            <p:ph type="ctrTitle"/>
          </p:nvPr>
        </p:nvSpPr>
        <p:spPr>
          <a:xfrm>
            <a:off x="1654969" y="1597641"/>
            <a:ext cx="5834063" cy="1101684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YEM KÜLTÜRÜNÜN İLKELERİ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3" name="Picture 3"/>
          <p:cNvSpPr>
            <a:spLocks noGrp="1"/>
          </p:cNvSpPr>
          <p:nvPr>
            <p:ph type="subTitle" idx="1"/>
          </p:nvPr>
        </p:nvSpPr>
        <p:spPr>
          <a:xfrm>
            <a:off x="2171700" y="2914429"/>
            <a:ext cx="4800600" cy="1314671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defTabSz="685800" eaLnBrk="1" fontAlgn="auto" hangingPunct="1">
              <a:spcAft>
                <a:spcPts val="0"/>
              </a:spcAft>
              <a:defRPr/>
            </a:pPr>
            <a:r>
              <a:rPr lang="tr-TR" sz="2700" b="1" dirty="0" err="1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Prof.Dr</a:t>
            </a:r>
            <a:r>
              <a:rPr lang="tr-TR" sz="2700" b="1" dirty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Cengiz Sancak</a:t>
            </a:r>
            <a:endParaRPr lang="en-US" sz="2700" b="1" dirty="0">
              <a:ln w="11430"/>
              <a:gradFill>
                <a:gsLst>
                  <a:gs pos="0">
                    <a:schemeClr val="accent6">
                      <a:tint val="70000"/>
                      <a:shade val="100000"/>
                      <a:satMod val="130000"/>
                    </a:schemeClr>
                  </a:gs>
                  <a:gs pos="2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50000">
                    <a:schemeClr val="accent6">
                      <a:tint val="100000"/>
                      <a:shade val="99000"/>
                      <a:satMod val="100000"/>
                    </a:schemeClr>
                  </a:gs>
                  <a:gs pos="7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100000">
                    <a:schemeClr val="accent6">
                      <a:tint val="70000"/>
                      <a:shade val="100000"/>
                      <a:satMod val="13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900" y="205633"/>
            <a:ext cx="6172200" cy="857693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 fontScale="90000"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Bitkilerde görülen donma-çözülme zararları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16387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685800" eaLnBrk="1" hangingPunct="1">
              <a:buNone/>
            </a:pPr>
            <a:r>
              <a:rPr lang="tr-TR" altLang="en-US" sz="2175">
                <a:latin typeface="Garamond" charset="0"/>
              </a:rPr>
              <a:t>İki tip donma ve çözülme olayına rastlanılmaktadır.</a:t>
            </a:r>
            <a:endParaRPr lang="en-US" altLang="en-US" sz="2175"/>
          </a:p>
          <a:p>
            <a:pPr defTabSz="685800" eaLnBrk="1" hangingPunct="1">
              <a:buFont typeface="Calibri" charset="0"/>
              <a:buAutoNum type="arabicPeriod"/>
            </a:pPr>
            <a:r>
              <a:rPr lang="tr-TR" altLang="en-US" sz="2175">
                <a:latin typeface="Garamond" charset="0"/>
              </a:rPr>
              <a:t>Yüzlek köklü yembitkilerinde donma toprak yüzeyinden bitki kök tacının alt kısmına doğru olur ve kökleri topraktan çıkarmak için zorlar.</a:t>
            </a:r>
          </a:p>
          <a:p>
            <a:pPr defTabSz="685800" eaLnBrk="1" hangingPunct="1">
              <a:buFont typeface="Calibri" charset="0"/>
              <a:buAutoNum type="arabicPeriod"/>
            </a:pPr>
            <a:r>
              <a:rPr lang="tr-TR" altLang="en-US" sz="2175">
                <a:latin typeface="Garamond" charset="0"/>
              </a:rPr>
              <a:t>Toprak yüzeyinde oluşan buz tabakası toprağın alt katmanlarını yukarı doğru çeker. Bu sırada bitki köklerini de yukarı çıkarır. Bu durum aniden oluşan sert donlarda ortaya çıkar.</a:t>
            </a:r>
            <a:endParaRPr lang="en-US" altLang="en-US" sz="2175">
              <a:latin typeface="Garamond" charset="0"/>
            </a:endParaRPr>
          </a:p>
        </p:txBody>
      </p:sp>
      <p:sp>
        <p:nvSpPr>
          <p:cNvPr id="16388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900" y="206013"/>
            <a:ext cx="6172200" cy="857174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bevelT w="38100" h="16510" prst="artDeco"/>
              <a:contourClr>
                <a:schemeClr val="accent3">
                  <a:shade val="55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b="1" spc="38" dirty="0">
                <a:ln w="11430"/>
                <a:gradFill>
                  <a:gsLst>
                    <a:gs pos="10000">
                      <a:schemeClr val="accent3">
                        <a:tint val="60000"/>
                        <a:shade val="100000"/>
                        <a:hueMod val="100000"/>
                        <a:satMod val="200000"/>
                        <a:hueMod val="100000"/>
                      </a:schemeClr>
                    </a:gs>
                    <a:gs pos="70000">
                      <a:schemeClr val="accent3">
                        <a:tint val="100000"/>
                        <a:shade val="90000"/>
                        <a:satMod val="150000"/>
                      </a:schemeClr>
                    </a:gs>
                  </a:gsLst>
                  <a:lin ang="5400000"/>
                </a:gradFill>
                <a:effectLst>
                  <a:outerShdw blurRad="25000" dist="38100" dir="5400000" algn="tl">
                    <a:srgbClr val="000000">
                      <a:alpha val="37000"/>
                    </a:srgbClr>
                  </a:outerShdw>
                </a:effectLst>
              </a:rPr>
              <a:t>Donma ve çözülme zararlarını azaltmak için</a:t>
            </a:r>
            <a:endParaRPr lang="en-US" b="1" spc="38" dirty="0">
              <a:ln w="11430"/>
              <a:gradFill>
                <a:gsLst>
                  <a:gs pos="10000">
                    <a:schemeClr val="accent3">
                      <a:tint val="60000"/>
                      <a:shade val="100000"/>
                      <a:hueMod val="100000"/>
                      <a:satMod val="200000"/>
                      <a:hueMod val="100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50000"/>
                    </a:schemeClr>
                  </a:gs>
                </a:gsLst>
                <a:lin ang="5400000"/>
              </a:gradFill>
              <a:effectLst>
                <a:outerShdw blurRad="25000" dist="38100" dir="540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17411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88" indent="-471488" defTabSz="685800" eaLnBrk="1" hangingPunct="1">
              <a:buFont typeface="Calibri" charset="0"/>
              <a:buAutoNum type="arabicPeriod"/>
            </a:pPr>
            <a:r>
              <a:rPr lang="tr-TR" altLang="en-US">
                <a:latin typeface="Garamond" charset="0"/>
              </a:rPr>
              <a:t>Toprak yüzeyinin bir izalatör maddeyle örtülerek üniform toprak sıcaklığı sağlanmalıdır.</a:t>
            </a:r>
            <a:endParaRPr lang="en-US" altLang="en-US"/>
          </a:p>
          <a:p>
            <a:pPr marL="471488" indent="-471488" defTabSz="685800" eaLnBrk="1" hangingPunct="1">
              <a:buFont typeface="Calibri" charset="0"/>
              <a:buAutoNum type="arabicPeriod"/>
            </a:pPr>
            <a:r>
              <a:rPr lang="tr-TR" altLang="en-US">
                <a:latin typeface="Garamond" charset="0"/>
              </a:rPr>
              <a:t>Drenajı bozuk olan arazilerde iyi bir drenaj sistemi kurulmalıdır.</a:t>
            </a:r>
          </a:p>
          <a:p>
            <a:pPr marL="471488" indent="-471488" defTabSz="685800" eaLnBrk="1" hangingPunct="1">
              <a:buFont typeface="Calibri" charset="0"/>
              <a:buAutoNum type="arabicPeriod"/>
            </a:pPr>
            <a:r>
              <a:rPr lang="tr-TR" altLang="en-US">
                <a:latin typeface="Garamond" charset="0"/>
              </a:rPr>
              <a:t>Baklagil yem bitkileri saçak köklü buğdaygillerle karışık olarak ekilmelidir.</a:t>
            </a:r>
            <a:endParaRPr lang="en-US" altLang="en-US">
              <a:latin typeface="Garamond" charset="0"/>
            </a:endParaRPr>
          </a:p>
        </p:txBody>
      </p:sp>
      <p:sp>
        <p:nvSpPr>
          <p:cNvPr id="17412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2034" y="1231582"/>
            <a:ext cx="6172200" cy="2204739"/>
          </a:xfrm>
        </p:spPr>
        <p:txBody>
          <a:bodyPr/>
          <a:lstStyle/>
          <a:p>
            <a:r>
              <a:rPr lang="en-US" dirty="0" smtClean="0"/>
              <a:t>Su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sıcaklığın</a:t>
            </a:r>
            <a:r>
              <a:rPr lang="en-US" dirty="0" smtClean="0"/>
              <a:t> </a:t>
            </a:r>
            <a:r>
              <a:rPr lang="en-US" dirty="0" err="1" smtClean="0"/>
              <a:t>bitkiler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  <p:sp>
        <p:nvSpPr>
          <p:cNvPr id="5" name="Shape 3"/>
          <p:cNvSpPr>
            <a:spLocks noGrp="1"/>
          </p:cNvSpPr>
          <p:nvPr>
            <p:ph type="ftr" sz="quarter" idx="11"/>
          </p:nvPr>
        </p:nvSpPr>
        <p:spPr bwMode="auto">
          <a:xfrm>
            <a:off x="3143250" y="4768454"/>
            <a:ext cx="28956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16179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idx="1"/>
          </p:nvPr>
        </p:nvSpPr>
        <p:spPr>
          <a:xfrm>
            <a:off x="1465622" y="643021"/>
            <a:ext cx="6168451" cy="941950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</a:bodyPr>
          <a:lstStyle/>
          <a:p>
            <a:pPr marL="0" indent="0" defTabSz="685800" eaLnBrk="1" fontAlgn="auto" hangingPunct="1">
              <a:spcAft>
                <a:spcPts val="0"/>
              </a:spcAft>
              <a:buNone/>
              <a:defRPr/>
            </a:pPr>
            <a:r>
              <a:rPr lang="tr-TR" sz="3000" b="1" dirty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00773"/>
              </a:rPr>
              <a:t>İklim: </a:t>
            </a:r>
            <a:r>
              <a:rPr lang="tr-TR" sz="2100" dirty="0">
                <a:latin typeface="00773"/>
                <a:ea typeface="Times New Roman"/>
              </a:rPr>
              <a:t>Belirli bir yerdeki atmosferik olayların uzun yıllar orta­lamasıdır.</a:t>
            </a:r>
            <a:endParaRPr lang="en-US" sz="2100" dirty="0">
              <a:latin typeface="00773"/>
            </a:endParaRPr>
          </a:p>
        </p:txBody>
      </p:sp>
      <p:sp>
        <p:nvSpPr>
          <p:cNvPr id="9219" name="Shape 3"/>
          <p:cNvSpPr>
            <a:spLocks noGrp="1"/>
          </p:cNvSpPr>
          <p:nvPr>
            <p:ph type="ftr" sz="quarter" idx="11"/>
          </p:nvPr>
        </p:nvSpPr>
        <p:spPr bwMode="auto">
          <a:xfrm>
            <a:off x="3500438" y="4843463"/>
            <a:ext cx="2171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  <p:sp>
        <p:nvSpPr>
          <p:cNvPr id="6" name="Picture 3"/>
          <p:cNvSpPr txBox="1">
            <a:spLocks/>
          </p:cNvSpPr>
          <p:nvPr/>
        </p:nvSpPr>
        <p:spPr>
          <a:xfrm>
            <a:off x="1465622" y="1929298"/>
            <a:ext cx="6168451" cy="149996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sz="3000" b="1" dirty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00773"/>
              </a:rPr>
              <a:t>Yağış: </a:t>
            </a:r>
            <a:r>
              <a:rPr lang="en-US" sz="2100" dirty="0">
                <a:latin typeface="00773"/>
              </a:rPr>
              <a:t>Su </a:t>
            </a:r>
            <a:r>
              <a:rPr lang="en-US" sz="2100" dirty="0" err="1">
                <a:latin typeface="00773"/>
              </a:rPr>
              <a:t>buharının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atmosferde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yoğunlaşarak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yerçekimi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etkisi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sonucunda</a:t>
            </a:r>
            <a:r>
              <a:rPr lang="en-US" sz="2100" dirty="0">
                <a:latin typeface="00773"/>
              </a:rPr>
              <a:t>, </a:t>
            </a:r>
            <a:r>
              <a:rPr lang="en-US" sz="2100" dirty="0" err="1">
                <a:latin typeface="00773"/>
              </a:rPr>
              <a:t>yeryüzeyine</a:t>
            </a:r>
            <a:r>
              <a:rPr lang="en-US" sz="2100" dirty="0">
                <a:latin typeface="00773"/>
              </a:rPr>
              <a:t> </a:t>
            </a:r>
            <a:r>
              <a:rPr lang="tr-TR" sz="2100" dirty="0">
                <a:latin typeface="00773"/>
              </a:rPr>
              <a:t>değişik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şekillerde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düşen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ve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toprak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üzerinde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belirli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miktarda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su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veren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hadiselere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yağış</a:t>
            </a:r>
            <a:r>
              <a:rPr lang="en-US" sz="2100" dirty="0">
                <a:latin typeface="00773"/>
              </a:rPr>
              <a:t> </a:t>
            </a:r>
            <a:r>
              <a:rPr lang="en-US" sz="2100" dirty="0" err="1">
                <a:latin typeface="00773"/>
              </a:rPr>
              <a:t>denir</a:t>
            </a:r>
            <a:r>
              <a:rPr lang="en-US" sz="2100" dirty="0">
                <a:latin typeface="00773"/>
              </a:rPr>
              <a:t>.</a:t>
            </a:r>
            <a:endParaRPr lang="en-US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700" dirty="0">
              <a:latin typeface="0077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6172200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Suyun bitkileri için önemi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10243" name="Shape 2"/>
          <p:cNvSpPr>
            <a:spLocks noGrp="1"/>
          </p:cNvSpPr>
          <p:nvPr>
            <p:ph idx="1"/>
          </p:nvPr>
        </p:nvSpPr>
        <p:spPr>
          <a:xfrm>
            <a:off x="467544" y="1071562"/>
            <a:ext cx="8352928" cy="3643313"/>
          </a:xfrm>
        </p:spPr>
        <p:txBody>
          <a:bodyPr/>
          <a:lstStyle/>
          <a:p>
            <a:pPr defTabSz="685800" eaLnBrk="1" hangingPunct="1">
              <a:lnSpc>
                <a:spcPct val="130000"/>
              </a:lnSpc>
              <a:spcAft>
                <a:spcPts val="450"/>
              </a:spcAft>
              <a:buNone/>
            </a:pP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1- Doğrudan bir yapı maddesidir. </a:t>
            </a:r>
            <a:endParaRPr lang="en-US" altLang="en-US" sz="1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130000"/>
              </a:lnSpc>
              <a:spcAft>
                <a:spcPts val="450"/>
              </a:spcAft>
              <a:buNone/>
            </a:pP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2- Bitkilerde turgoru sağlar.</a:t>
            </a:r>
            <a:endParaRPr lang="en-US" altLang="en-US" sz="1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130000"/>
              </a:lnSpc>
              <a:spcAft>
                <a:spcPts val="450"/>
              </a:spcAft>
              <a:buNone/>
            </a:pP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3- Hücre bölünmesi, genişlemesi ve bitkinin büyümesi için gerekli bir maddedir.</a:t>
            </a:r>
            <a:r>
              <a:rPr lang="tr-TR" altLang="en-US" sz="1400" dirty="0">
                <a:latin typeface="Garamond" charset="0"/>
                <a:ea typeface="Times New Roman" charset="0"/>
                <a:cs typeface="Arial" charset="0"/>
              </a:rPr>
              <a:t>	</a:t>
            </a:r>
            <a:endParaRPr lang="en-US" altLang="en-US" sz="1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130000"/>
              </a:lnSpc>
              <a:spcAft>
                <a:spcPts val="450"/>
              </a:spcAft>
              <a:buNone/>
            </a:pP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4- Birçok tuzlar için </a:t>
            </a:r>
            <a:r>
              <a:rPr lang="tr-TR" altLang="en-US" sz="1400" dirty="0" err="1">
                <a:latin typeface="Garamond" charset="0"/>
                <a:ea typeface="Times New Roman" charset="0"/>
                <a:cs typeface="Times New Roman" charset="0"/>
              </a:rPr>
              <a:t>eritken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 bir ortamdır. </a:t>
            </a:r>
            <a:endParaRPr lang="en-US" altLang="en-US" sz="1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130000"/>
              </a:lnSpc>
              <a:spcAft>
                <a:spcPts val="450"/>
              </a:spcAft>
              <a:buNone/>
            </a:pP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5-Bitkide fotosentez ve hidrolik olayların etken maddesi­dir.</a:t>
            </a:r>
            <a:endParaRPr lang="en-US" altLang="en-US" sz="1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130000"/>
              </a:lnSpc>
              <a:spcAft>
                <a:spcPts val="450"/>
              </a:spcAft>
              <a:buNone/>
            </a:pP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6- </a:t>
            </a:r>
            <a:r>
              <a:rPr lang="tr-TR" altLang="en-US" sz="1400" dirty="0" err="1">
                <a:latin typeface="Garamond" charset="0"/>
                <a:ea typeface="Times New Roman" charset="0"/>
                <a:cs typeface="Times New Roman" charset="0"/>
              </a:rPr>
              <a:t>Transpirasyon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 için gerekli bir madde olarak fizyolojik öneme sahiptir. </a:t>
            </a:r>
          </a:p>
          <a:p>
            <a:pPr defTabSz="685800" eaLnBrk="1" hangingPunct="1">
              <a:lnSpc>
                <a:spcPct val="130000"/>
              </a:lnSpc>
              <a:spcAft>
                <a:spcPts val="450"/>
              </a:spcAft>
              <a:buNone/>
            </a:pP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Ayrıca ekolojik yönden su;</a:t>
            </a:r>
          </a:p>
          <a:p>
            <a:pPr lvl="1" defTabSz="685800" eaLnBrk="1" hangingPunct="1">
              <a:lnSpc>
                <a:spcPct val="130000"/>
              </a:lnSpc>
              <a:spcAft>
                <a:spcPts val="450"/>
              </a:spcAft>
              <a:buFont typeface="Arial" charset="0"/>
              <a:buAutoNum type="alphaLcPeriod"/>
            </a:pPr>
            <a:r>
              <a:rPr lang="tr-TR" altLang="en-US" sz="1100" dirty="0">
                <a:latin typeface="Times New Roman" charset="0"/>
                <a:ea typeface="Times New Roman" charset="0"/>
                <a:cs typeface="Times New Roman" charset="0"/>
              </a:rPr>
              <a:t>Dünya üzerindeki vejetasyon tiplerini</a:t>
            </a:r>
          </a:p>
          <a:p>
            <a:pPr lvl="1" defTabSz="685800" eaLnBrk="1" hangingPunct="1">
              <a:lnSpc>
                <a:spcPct val="130000"/>
              </a:lnSpc>
              <a:spcAft>
                <a:spcPts val="450"/>
              </a:spcAft>
              <a:buFont typeface="Arial" charset="0"/>
              <a:buAutoNum type="alphaLcPeriod"/>
            </a:pPr>
            <a:r>
              <a:rPr lang="tr-TR" altLang="en-US" sz="1100" dirty="0">
                <a:latin typeface="Times New Roman" charset="0"/>
                <a:ea typeface="Times New Roman" charset="0"/>
                <a:cs typeface="Times New Roman" charset="0"/>
              </a:rPr>
              <a:t>Normal koşullar altında herhangi bir yerde yetiştirilebilecek ürünün çeşidini belirlemektedir.</a:t>
            </a:r>
            <a:endParaRPr lang="en-US" alt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244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2897" y="205877"/>
            <a:ext cx="6175204" cy="858017"/>
          </a:xfrm>
          <a:scene3d>
            <a:camera prst="orthographicFront"/>
            <a:lightRig rig="threePt" dir="t"/>
          </a:scene3d>
          <a:sp3d/>
        </p:spPr>
        <p:txBody>
          <a:bodyPr rtlCol="0">
            <a:no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algn="l" defTabSz="685800" eaLnBrk="1" fontAlgn="auto" hangingPunct="1">
              <a:spcAft>
                <a:spcPts val="0"/>
              </a:spcAft>
              <a:defRPr/>
            </a:pPr>
            <a:r>
              <a:rPr lang="tr-TR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Thornwaite’a</a:t>
            </a:r>
            <a:r>
              <a:rPr lang="tr-TR" sz="2400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 göre yağış tipleri ve bu yağış tiplerinde oluşan doğal vejetasyonlar 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graphicFrame>
        <p:nvGraphicFramePr>
          <p:cNvPr id="6" name="Picture 2"/>
          <p:cNvGraphicFramePr>
            <a:graphicFrameLocks noGrp="1"/>
          </p:cNvGraphicFramePr>
          <p:nvPr>
            <p:ph idx="1"/>
          </p:nvPr>
        </p:nvGraphicFramePr>
        <p:xfrm>
          <a:off x="1486779" y="1199039"/>
          <a:ext cx="6172200" cy="33223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086100"/>
                <a:gridCol w="3086100"/>
              </a:tblGrid>
              <a:tr h="548640">
                <a:tc>
                  <a:txBody>
                    <a:bodyPr/>
                    <a:lstStyle/>
                    <a:p>
                      <a:pPr marL="354013" indent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tr-TR" sz="2100" dirty="0"/>
                        <a:t>Yağış Tipi</a:t>
                      </a:r>
                      <a:endParaRPr lang="en-US" sz="21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tr-TR" sz="2100" dirty="0"/>
                        <a:t>Karakteristik Vejetasyon</a:t>
                      </a:r>
                      <a:endParaRPr lang="en-US" sz="21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34290" marB="34290"/>
                </a:tc>
              </a:tr>
              <a:tr h="2697480">
                <a:tc>
                  <a:txBody>
                    <a:bodyPr/>
                    <a:lstStyle/>
                    <a:p>
                      <a:pPr marL="811213" indent="-457200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811213" algn="l"/>
                        </a:tabLst>
                      </a:pPr>
                      <a:r>
                        <a:rPr lang="tr-TR" sz="2100" dirty="0"/>
                        <a:t>Islak</a:t>
                      </a:r>
                      <a:endParaRPr lang="en-US" sz="2100" dirty="0"/>
                    </a:p>
                    <a:p>
                      <a:pPr marL="811213" indent="-457200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811213" algn="l"/>
                        </a:tabLst>
                      </a:pPr>
                      <a:r>
                        <a:rPr lang="tr-TR" sz="2100" dirty="0"/>
                        <a:t>Nemli</a:t>
                      </a:r>
                      <a:endParaRPr lang="en-US" sz="2100" dirty="0"/>
                    </a:p>
                    <a:p>
                      <a:pPr marL="811213" indent="-457200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811213" algn="l"/>
                        </a:tabLst>
                      </a:pPr>
                      <a:r>
                        <a:rPr lang="tr-TR" sz="2100" dirty="0"/>
                        <a:t>Yarı Nemli</a:t>
                      </a:r>
                      <a:endParaRPr lang="en-US" sz="2100" dirty="0"/>
                    </a:p>
                    <a:p>
                      <a:pPr marL="811213" indent="-457200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811213" algn="l"/>
                        </a:tabLst>
                      </a:pPr>
                      <a:r>
                        <a:rPr lang="tr-TR" sz="2100" dirty="0"/>
                        <a:t>Yarı Kurak</a:t>
                      </a:r>
                      <a:endParaRPr lang="en-US" sz="2100" dirty="0"/>
                    </a:p>
                    <a:p>
                      <a:pPr marL="811213" indent="-457200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811213" algn="l"/>
                        </a:tabLst>
                      </a:pPr>
                      <a:r>
                        <a:rPr lang="tr-TR" sz="2100" dirty="0"/>
                        <a:t>Kurak</a:t>
                      </a:r>
                      <a:endParaRPr lang="en-US" sz="21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tr-TR" sz="2100" dirty="0"/>
                        <a:t>Yağmur ormanları</a:t>
                      </a:r>
                      <a:endParaRPr lang="en-US" sz="2100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tr-TR" sz="2100" dirty="0"/>
                        <a:t>Ormanlar</a:t>
                      </a:r>
                      <a:endParaRPr lang="en-US" sz="2100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tr-TR" sz="2100" dirty="0"/>
                        <a:t>Otlaklar</a:t>
                      </a:r>
                      <a:endParaRPr lang="en-US" sz="2100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tr-TR" sz="2100" dirty="0"/>
                        <a:t>Step bitkileri</a:t>
                      </a:r>
                      <a:endParaRPr lang="en-US" sz="2100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tr-TR" sz="2100" dirty="0"/>
                        <a:t>Çöl bitkileri</a:t>
                      </a:r>
                      <a:endParaRPr lang="en-US" sz="21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34290" marB="34290"/>
                </a:tc>
              </a:tr>
            </a:tbl>
          </a:graphicData>
        </a:graphic>
      </p:graphicFrame>
      <p:sp>
        <p:nvSpPr>
          <p:cNvPr id="11268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8394" y="205979"/>
            <a:ext cx="6169706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l" defTabSz="685800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Bitkilerde Sıcaklık Etkisi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70000"/>
                      <a:shade val="100000"/>
                      <a:satMod val="130000"/>
                    </a:schemeClr>
                  </a:gs>
                  <a:gs pos="2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50000">
                    <a:schemeClr val="accent6">
                      <a:tint val="100000"/>
                      <a:shade val="99000"/>
                      <a:satMod val="100000"/>
                    </a:schemeClr>
                  </a:gs>
                  <a:gs pos="7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100000">
                    <a:schemeClr val="accent6">
                      <a:tint val="70000"/>
                      <a:shade val="100000"/>
                      <a:satMod val="13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Picture 2"/>
          <p:cNvSpPr>
            <a:spLocks noGrp="1"/>
          </p:cNvSpPr>
          <p:nvPr>
            <p:ph idx="1"/>
          </p:nvPr>
        </p:nvSpPr>
        <p:spPr>
          <a:xfrm>
            <a:off x="323528" y="1275606"/>
            <a:ext cx="8496944" cy="338437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 fontScale="98500"/>
          </a:bodyPr>
          <a:lstStyle/>
          <a:p>
            <a:pPr defTabSz="6858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1800" dirty="0" smtClean="0">
                <a:latin typeface="Garamond"/>
              </a:rPr>
              <a:t>Sıcaklık,organizmaların dünya üzerindeki dağılımında ve gelişiminde rol oynayan önemli bir faktördür. </a:t>
            </a:r>
            <a:endParaRPr lang="en-US" sz="1800" dirty="0"/>
          </a:p>
          <a:p>
            <a:pPr defTabSz="6858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1800" dirty="0" smtClean="0">
                <a:latin typeface="Garamond"/>
              </a:rPr>
              <a:t>Organizma etkin olmadığı zamanlarda bile, bünyesinde oluşan biyokimyasal olaylar ancak sıcaklığın varlığı ile sürebilir.</a:t>
            </a:r>
          </a:p>
          <a:p>
            <a:pPr defTabSz="6858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1800" dirty="0" smtClean="0">
                <a:latin typeface="Garamond"/>
              </a:rPr>
              <a:t>Sıcaklık, bitkilerde oluşan bütün fizyolojik olayları etkiler.</a:t>
            </a:r>
          </a:p>
          <a:p>
            <a:pPr defTabSz="6858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1800" dirty="0" smtClean="0">
                <a:latin typeface="Garamond"/>
              </a:rPr>
              <a:t>Sıcaklık arttıkça hücre bölünmesi de genellikle belirli noktaya kadar artmaktadır.</a:t>
            </a:r>
          </a:p>
          <a:p>
            <a:pPr defTabSz="6858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1800" dirty="0" smtClean="0">
                <a:latin typeface="Garamond"/>
              </a:rPr>
              <a:t>Hücre bölünmesi, büyüme ve </a:t>
            </a:r>
            <a:r>
              <a:rPr lang="tr-TR" sz="1800" dirty="0" err="1" smtClean="0">
                <a:latin typeface="Garamond"/>
              </a:rPr>
              <a:t>metabolik</a:t>
            </a:r>
            <a:r>
              <a:rPr lang="tr-TR" sz="1800" dirty="0" smtClean="0">
                <a:latin typeface="Garamond"/>
              </a:rPr>
              <a:t> bir faaliyet olan solunum ve sıcaklığın en uygun düzeydeki ilgisi, bitki türlerine göre değişmektedir. Bu ilgiden dolayı yem bitkileri </a:t>
            </a:r>
            <a:r>
              <a:rPr lang="tr-TR" sz="1800" dirty="0" smtClean="0">
                <a:effectLst>
                  <a:glow rad="152400">
                    <a:schemeClr val="accent1">
                      <a:alpha val="75000"/>
                    </a:schemeClr>
                  </a:glow>
                </a:effectLst>
                <a:latin typeface="Garamond"/>
              </a:rPr>
              <a:t>serin mevsim, ılık mevsim ve tropikal yem bitkileri</a:t>
            </a:r>
            <a:r>
              <a:rPr lang="tr-TR" sz="1800" dirty="0" smtClean="0">
                <a:latin typeface="Garamond"/>
              </a:rPr>
              <a:t> olmak üzere 3 grupta toplanır.</a:t>
            </a:r>
          </a:p>
        </p:txBody>
      </p:sp>
      <p:sp>
        <p:nvSpPr>
          <p:cNvPr id="12292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4362" y="205979"/>
            <a:ext cx="6175010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algn="l" defTabSz="685800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Yüksek Sıcaklığın Olumsuz Etkileri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13315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88" indent="-471488" defTabSz="685800" eaLnBrk="1" hangingPunct="1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1800" dirty="0">
                <a:latin typeface="Garamond" charset="0"/>
              </a:rPr>
              <a:t>Enzim faaliyetlerinde duraklama görülür.</a:t>
            </a:r>
            <a:endParaRPr lang="en-US" altLang="en-US" sz="1800" dirty="0"/>
          </a:p>
          <a:p>
            <a:pPr marL="471488" indent="-471488" defTabSz="685800" eaLnBrk="1" hangingPunct="1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1800" dirty="0">
                <a:latin typeface="Garamond" charset="0"/>
              </a:rPr>
              <a:t>Bitkideki reaksiyon oranlarında dengesizlik ortaya çıkar.</a:t>
            </a:r>
          </a:p>
          <a:p>
            <a:pPr marL="471488" indent="-471488" defTabSz="685800" eaLnBrk="1" hangingPunct="1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1800" dirty="0" err="1">
                <a:latin typeface="Garamond" charset="0"/>
              </a:rPr>
              <a:t>Metabolik</a:t>
            </a:r>
            <a:r>
              <a:rPr lang="tr-TR" altLang="en-US" sz="1800" dirty="0">
                <a:latin typeface="Garamond" charset="0"/>
              </a:rPr>
              <a:t> sentezlerde azalmalar olur.</a:t>
            </a:r>
          </a:p>
          <a:p>
            <a:pPr marL="471488" indent="-471488" defTabSz="685800" eaLnBrk="1" hangingPunct="1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1800" dirty="0">
                <a:latin typeface="Garamond" charset="0"/>
              </a:rPr>
              <a:t>Çiçeklerde kısırlık artar.</a:t>
            </a:r>
          </a:p>
          <a:p>
            <a:pPr marL="471488" indent="-471488" defTabSz="685800" eaLnBrk="1" hangingPunct="1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1800" dirty="0">
                <a:latin typeface="Garamond" charset="0"/>
              </a:rPr>
              <a:t>Tohumların çimlenme ve çıkış gücü azalır.</a:t>
            </a:r>
          </a:p>
          <a:p>
            <a:pPr marL="471488" indent="-471488" defTabSz="685800" eaLnBrk="1" hangingPunct="1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1800" dirty="0">
                <a:latin typeface="Garamond" charset="0"/>
              </a:rPr>
              <a:t>Yapısal olmayan karbonhidratlar ve yeşil otların </a:t>
            </a:r>
            <a:r>
              <a:rPr lang="tr-TR" altLang="en-US" sz="1800" dirty="0" err="1">
                <a:latin typeface="Garamond" charset="0"/>
              </a:rPr>
              <a:t>hazmonulabilme</a:t>
            </a:r>
            <a:r>
              <a:rPr lang="tr-TR" altLang="en-US" sz="1800" dirty="0">
                <a:latin typeface="Garamond" charset="0"/>
              </a:rPr>
              <a:t> oranları azalır.</a:t>
            </a:r>
          </a:p>
          <a:p>
            <a:pPr marL="471488" indent="-471488" defTabSz="685800" eaLnBrk="1" hangingPunct="1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1800" dirty="0">
                <a:latin typeface="Garamond" charset="0"/>
              </a:rPr>
              <a:t>Bitkilerdeki protein ve mineral maddelerin oranları artar.</a:t>
            </a:r>
          </a:p>
          <a:p>
            <a:pPr marL="471488" indent="-471488" defTabSz="685800" eaLnBrk="1" hangingPunct="1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1800" dirty="0">
                <a:latin typeface="Garamond" charset="0"/>
              </a:rPr>
              <a:t>Çiçeklenme daha erken olur.</a:t>
            </a:r>
          </a:p>
          <a:p>
            <a:pPr marL="471488" indent="-471488" defTabSz="685800" eaLnBrk="1" hangingPunct="1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1800" dirty="0">
                <a:latin typeface="Garamond" charset="0"/>
              </a:rPr>
              <a:t>Bitki normal boyundan daha kısa boylu kalır.</a:t>
            </a:r>
            <a:endParaRPr lang="en-US" altLang="en-US" sz="1800" dirty="0">
              <a:latin typeface="Garamond" charset="0"/>
            </a:endParaRPr>
          </a:p>
        </p:txBody>
      </p:sp>
      <p:sp>
        <p:nvSpPr>
          <p:cNvPr id="1331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900" y="205633"/>
            <a:ext cx="6174140" cy="857693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 fontScale="90000"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Bitkilerde düşük sıcaklığın olumsuz etki şekilleri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14339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88" indent="-471488" defTabSz="685800" eaLnBrk="1" hangingPunct="1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2175" dirty="0">
                <a:latin typeface="Garamond" charset="0"/>
              </a:rPr>
              <a:t>Sıcaklık, özellikle suyun donma noktasının altına düşmeden ölen bitkilerde proteinler ayrışıp bozulur.</a:t>
            </a:r>
            <a:endParaRPr lang="en-US" altLang="en-US" sz="2175" dirty="0"/>
          </a:p>
          <a:p>
            <a:pPr marL="471488" indent="-471488" defTabSz="685800" eaLnBrk="1" hangingPunct="1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2175" dirty="0" err="1">
                <a:latin typeface="Garamond" charset="0"/>
              </a:rPr>
              <a:t>Protoplastların</a:t>
            </a:r>
            <a:r>
              <a:rPr lang="tr-TR" altLang="en-US" sz="2175" dirty="0">
                <a:latin typeface="Garamond" charset="0"/>
              </a:rPr>
              <a:t> suyunun hücrelerarası boşluklara atılması sonucu buralarda buz kristalleri oluşur. Bu durum </a:t>
            </a:r>
            <a:r>
              <a:rPr lang="tr-TR" altLang="en-US" sz="2175" dirty="0" err="1">
                <a:latin typeface="Garamond" charset="0"/>
              </a:rPr>
              <a:t>dehidratasyona</a:t>
            </a:r>
            <a:r>
              <a:rPr lang="tr-TR" altLang="en-US" sz="2175" dirty="0">
                <a:latin typeface="Garamond" charset="0"/>
              </a:rPr>
              <a:t> neden olur. Hücre görevlerini yapamaz duruma gelir.</a:t>
            </a:r>
          </a:p>
          <a:p>
            <a:pPr marL="471488" indent="-471488" defTabSz="685800" eaLnBrk="1" hangingPunct="1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2175" dirty="0">
                <a:latin typeface="Garamond" charset="0"/>
              </a:rPr>
              <a:t>Birdenbire donma durumundan </a:t>
            </a:r>
            <a:r>
              <a:rPr lang="tr-TR" altLang="en-US" sz="2175" dirty="0" err="1">
                <a:latin typeface="Garamond" charset="0"/>
              </a:rPr>
              <a:t>protoplastların</a:t>
            </a:r>
            <a:r>
              <a:rPr lang="tr-TR" altLang="en-US" sz="2175" dirty="0">
                <a:latin typeface="Garamond" charset="0"/>
              </a:rPr>
              <a:t> içinde de buz parçacıkları oluşur. Buzun oluşumu sırasında hacim genişleyerek protoplazmanın yapısı tahrip olur. Donma çok hızlı ve şiddetli olursa hücre zarı patlar.</a:t>
            </a:r>
            <a:endParaRPr lang="en-US" altLang="en-US" sz="2175" dirty="0">
              <a:latin typeface="Garamond" charset="0"/>
            </a:endParaRPr>
          </a:p>
        </p:txBody>
      </p:sp>
      <p:sp>
        <p:nvSpPr>
          <p:cNvPr id="14340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8289" y="205633"/>
            <a:ext cx="6169811" cy="857693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 fontScale="90000"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algn="l" defTabSz="685800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Bitkilerde düşük sıcaklığın zarar şiddetini belirleyen faktörler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15363" name="Shape 2"/>
          <p:cNvSpPr>
            <a:spLocks noGrp="1"/>
          </p:cNvSpPr>
          <p:nvPr>
            <p:ph idx="1"/>
          </p:nvPr>
        </p:nvSpPr>
        <p:spPr>
          <a:xfrm>
            <a:off x="1485900" y="1200150"/>
            <a:ext cx="6172200" cy="2389585"/>
          </a:xfrm>
        </p:spPr>
        <p:txBody>
          <a:bodyPr/>
          <a:lstStyle/>
          <a:p>
            <a:pPr marL="471488" indent="-471488" defTabSz="685800" eaLnBrk="1" hangingPunct="1">
              <a:buFont typeface="Calibri" charset="0"/>
              <a:buAutoNum type="arabicPeriod"/>
            </a:pPr>
            <a:r>
              <a:rPr lang="tr-TR" altLang="en-US" sz="2100">
                <a:latin typeface="Garamond" charset="0"/>
              </a:rPr>
              <a:t>Düşük sıcaklığın derecesi,</a:t>
            </a:r>
            <a:endParaRPr lang="en-US" altLang="en-US"/>
          </a:p>
          <a:p>
            <a:pPr marL="471488" indent="-471488" defTabSz="685800" eaLnBrk="1" hangingPunct="1">
              <a:buFont typeface="Calibri" charset="0"/>
              <a:buAutoNum type="arabicPeriod"/>
            </a:pPr>
            <a:r>
              <a:rPr lang="tr-TR" altLang="en-US" sz="2100">
                <a:latin typeface="Garamond" charset="0"/>
              </a:rPr>
              <a:t>Düşük sıcaklığın devam ettiği süre,</a:t>
            </a:r>
          </a:p>
          <a:p>
            <a:pPr marL="471488" indent="-471488" defTabSz="685800" eaLnBrk="1" hangingPunct="1">
              <a:buFont typeface="Calibri" charset="0"/>
              <a:buAutoNum type="arabicPeriod"/>
            </a:pPr>
            <a:r>
              <a:rPr lang="tr-TR" altLang="en-US" sz="2100">
                <a:latin typeface="Garamond" charset="0"/>
              </a:rPr>
              <a:t>Yem bitkisinin türü</a:t>
            </a:r>
          </a:p>
          <a:p>
            <a:pPr marL="471488" indent="-471488" defTabSz="685800" eaLnBrk="1" hangingPunct="1">
              <a:buFont typeface="Calibri" charset="0"/>
              <a:buAutoNum type="arabicPeriod"/>
            </a:pPr>
            <a:r>
              <a:rPr lang="tr-TR" altLang="en-US" sz="2100">
                <a:latin typeface="Garamond" charset="0"/>
              </a:rPr>
              <a:t>Bitkilerin gelişme devresi</a:t>
            </a:r>
          </a:p>
          <a:p>
            <a:pPr marL="471488" indent="-471488" defTabSz="685800" eaLnBrk="1" hangingPunct="1">
              <a:buFont typeface="Calibri" charset="0"/>
              <a:buAutoNum type="arabicPeriod"/>
            </a:pPr>
            <a:r>
              <a:rPr lang="tr-TR" altLang="en-US" sz="2100">
                <a:latin typeface="Garamond" charset="0"/>
              </a:rPr>
              <a:t>Yem bitkisi alanlarının herhangi bir izalatörle kaplı olup olmamasına bağlıdır. </a:t>
            </a:r>
            <a:endParaRPr lang="en-US" altLang="en-US" sz="2100">
              <a:latin typeface="Garamond" charset="0"/>
            </a:endParaRPr>
          </a:p>
        </p:txBody>
      </p:sp>
      <p:sp>
        <p:nvSpPr>
          <p:cNvPr id="15364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531</Words>
  <Application>Microsoft Macintosh PowerPoint</Application>
  <PresentationFormat>On-screen Show (16:9)</PresentationFormat>
  <Paragraphs>83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00773</vt:lpstr>
      <vt:lpstr>Calibri</vt:lpstr>
      <vt:lpstr>Garamond</vt:lpstr>
      <vt:lpstr>Times New Roman</vt:lpstr>
      <vt:lpstr>Arial</vt:lpstr>
      <vt:lpstr>Office Theme</vt:lpstr>
      <vt:lpstr>Custom Design</vt:lpstr>
      <vt:lpstr>YEM KÜLTÜRÜNÜN İLKELERİ</vt:lpstr>
      <vt:lpstr>Su ve sıcaklığın bitkiler için önemi</vt:lpstr>
      <vt:lpstr>PowerPoint Presentation</vt:lpstr>
      <vt:lpstr>Suyun bitkileri için önemi</vt:lpstr>
      <vt:lpstr>Thornwaite’a göre yağış tipleri ve bu yağış tiplerinde oluşan doğal vejetasyonlar  </vt:lpstr>
      <vt:lpstr>Bitkilerde Sıcaklık Etkisi</vt:lpstr>
      <vt:lpstr>Yüksek Sıcaklığın Olumsuz Etkileri</vt:lpstr>
      <vt:lpstr>Bitkilerde düşük sıcaklığın olumsuz etki şekilleri</vt:lpstr>
      <vt:lpstr>Bitkilerde düşük sıcaklığın zarar şiddetini belirleyen faktörler</vt:lpstr>
      <vt:lpstr>Bitkilerde görülen donma-çözülme zararları</vt:lpstr>
      <vt:lpstr>Donma ve çözülme zararlarını azaltmak için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KÜLTÜRÜNÜN İLKELERİ</dc:title>
  <dc:creator>Microsoft Office User</dc:creator>
  <cp:lastModifiedBy>Cengiz Sancak</cp:lastModifiedBy>
  <cp:revision>29</cp:revision>
  <dcterms:created xsi:type="dcterms:W3CDTF">2015-10-19T14:04:59Z</dcterms:created>
  <dcterms:modified xsi:type="dcterms:W3CDTF">2017-11-24T13:11:41Z</dcterms:modified>
</cp:coreProperties>
</file>