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4"/>
  </p:notesMasterIdLst>
  <p:handoutMasterIdLst>
    <p:handoutMasterId r:id="rId15"/>
  </p:handoutMasterIdLst>
  <p:sldIdLst>
    <p:sldId id="256" r:id="rId3"/>
    <p:sldId id="307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0659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0660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944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2467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7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3491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3492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915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4515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4516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034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5540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459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656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21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7587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7588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799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8611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91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9635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9636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192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5633"/>
            <a:ext cx="6172200" cy="857693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Bitkilerde görülen donma-çözülme zararları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16387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685800" eaLnBrk="1" hangingPunct="1">
              <a:buNone/>
            </a:pPr>
            <a:r>
              <a:rPr lang="tr-TR" altLang="en-US" sz="2175">
                <a:latin typeface="Garamond" charset="0"/>
              </a:rPr>
              <a:t>İki tip donma ve çözülme olayına rastlanılmaktadır.</a:t>
            </a:r>
            <a:endParaRPr lang="en-US" altLang="en-US" sz="2175"/>
          </a:p>
          <a:p>
            <a:pPr defTabSz="685800" eaLnBrk="1" hangingPunct="1">
              <a:buFont typeface="Calibri" charset="0"/>
              <a:buAutoNum type="arabicPeriod"/>
            </a:pPr>
            <a:r>
              <a:rPr lang="tr-TR" altLang="en-US" sz="2175">
                <a:latin typeface="Garamond" charset="0"/>
              </a:rPr>
              <a:t>Yüzlek köklü yembitkilerinde donma toprak yüzeyinden bitki kök tacının alt kısmına doğru olur ve kökleri topraktan çıkarmak için zorlar.</a:t>
            </a:r>
          </a:p>
          <a:p>
            <a:pPr defTabSz="685800" eaLnBrk="1" hangingPunct="1">
              <a:buFont typeface="Calibri" charset="0"/>
              <a:buAutoNum type="arabicPeriod"/>
            </a:pPr>
            <a:r>
              <a:rPr lang="tr-TR" altLang="en-US" sz="2175">
                <a:latin typeface="Garamond" charset="0"/>
              </a:rPr>
              <a:t>Toprak yüzeyinde oluşan buz tabakası toprağın alt katmanlarını yukarı doğru çeker. Bu sırada bitki köklerini de yukarı çıkarır. Bu durum aniden oluşan sert donlarda ortaya çıkar.</a:t>
            </a:r>
            <a:endParaRPr lang="en-US" altLang="en-US" sz="2175">
              <a:latin typeface="Garamond" charset="0"/>
            </a:endParaRPr>
          </a:p>
        </p:txBody>
      </p:sp>
      <p:sp>
        <p:nvSpPr>
          <p:cNvPr id="16388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6013"/>
            <a:ext cx="6172200" cy="85717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bevelT w="38100" h="16510" prst="artDeco"/>
              <a:contourClr>
                <a:schemeClr val="accent3">
                  <a:shade val="55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spc="38" dirty="0">
                <a:ln w="11430"/>
                <a:gradFill>
                  <a:gsLst>
                    <a:gs pos="10000">
                      <a:schemeClr val="accent3">
                        <a:tint val="60000"/>
                        <a:shade val="100000"/>
                        <a:hueMod val="100000"/>
                        <a:satMod val="200000"/>
                        <a:hueMod val="100000"/>
                      </a:schemeClr>
                    </a:gs>
                    <a:gs pos="70000">
                      <a:schemeClr val="accent3">
                        <a:tint val="100000"/>
                        <a:shade val="90000"/>
                        <a:satMod val="150000"/>
                      </a:schemeClr>
                    </a:gs>
                  </a:gsLst>
                  <a:lin ang="5400000"/>
                </a:gradFill>
                <a:effectLst>
                  <a:outerShdw blurRad="25000" dist="38100" dir="5400000" algn="tl">
                    <a:srgbClr val="000000">
                      <a:alpha val="37000"/>
                    </a:srgbClr>
                  </a:outerShdw>
                </a:effectLst>
              </a:rPr>
              <a:t>Donma ve çözülme zararlarını azaltmak için</a:t>
            </a:r>
            <a:endParaRPr lang="en-US" b="1" spc="38" dirty="0">
              <a:ln w="11430"/>
              <a:gradFill>
                <a:gsLst>
                  <a:gs pos="10000">
                    <a:schemeClr val="accent3">
                      <a:tint val="60000"/>
                      <a:shade val="100000"/>
                      <a:hueMod val="100000"/>
                      <a:satMod val="200000"/>
                      <a:hueMod val="100000"/>
                    </a:schemeClr>
                  </a:gs>
                  <a:gs pos="70000">
                    <a:schemeClr val="accent3">
                      <a:tint val="100000"/>
                      <a:shade val="90000"/>
                      <a:satMod val="150000"/>
                    </a:schemeClr>
                  </a:gs>
                </a:gsLst>
                <a:lin ang="5400000"/>
              </a:gradFill>
              <a:effectLst>
                <a:outerShdw blurRad="25000" dist="38100" dir="540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17411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Toprak yüzeyinin bir izalatör maddeyle örtülerek üniform toprak sıcaklığı sağlanmalıdır.</a:t>
            </a:r>
            <a:endParaRPr lang="en-US" altLang="en-US"/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Drenajı bozuk olan arazilerde iyi bir drenaj sistemi kurulmalıdır.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>
                <a:latin typeface="Garamond" charset="0"/>
              </a:rPr>
              <a:t>Baklagil yem bitkileri saçak köklü buğdaygillerle karışık olarak ekilmelidir.</a:t>
            </a:r>
            <a:endParaRPr lang="en-US" altLang="en-US">
              <a:latin typeface="Garamond" charset="0"/>
            </a:endParaRPr>
          </a:p>
        </p:txBody>
      </p:sp>
      <p:sp>
        <p:nvSpPr>
          <p:cNvPr id="17412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2034" y="1231582"/>
            <a:ext cx="6172200" cy="2204739"/>
          </a:xfrm>
        </p:spPr>
        <p:txBody>
          <a:bodyPr/>
          <a:lstStyle/>
          <a:p>
            <a:r>
              <a:rPr lang="en-US" dirty="0" smtClean="0"/>
              <a:t>Su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sıcaklığın</a:t>
            </a:r>
            <a:r>
              <a:rPr lang="en-US" dirty="0" smtClean="0"/>
              <a:t> </a:t>
            </a:r>
            <a:r>
              <a:rPr lang="en-US" dirty="0" err="1" smtClean="0"/>
              <a:t>bitkiler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  <p:sp>
        <p:nvSpPr>
          <p:cNvPr id="5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6179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idx="1"/>
          </p:nvPr>
        </p:nvSpPr>
        <p:spPr>
          <a:xfrm>
            <a:off x="1465622" y="643021"/>
            <a:ext cx="6168451" cy="941950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</a:bodyPr>
          <a:lstStyle/>
          <a:p>
            <a:pPr marL="0" indent="0" defTabSz="685800" eaLnBrk="1" fontAlgn="auto" hangingPunct="1">
              <a:spcAft>
                <a:spcPts val="0"/>
              </a:spcAft>
              <a:buNone/>
              <a:defRPr/>
            </a:pPr>
            <a:r>
              <a:rPr lang="tr-TR" sz="30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00773"/>
              </a:rPr>
              <a:t>İklim: </a:t>
            </a:r>
            <a:r>
              <a:rPr lang="tr-TR" sz="2100" dirty="0">
                <a:latin typeface="00773"/>
                <a:ea typeface="Times New Roman"/>
              </a:rPr>
              <a:t>Belirli bir yerdeki atmosferik olayların uzun yıllar orta­lamasıdır.</a:t>
            </a:r>
            <a:endParaRPr lang="en-US" sz="2100" dirty="0">
              <a:latin typeface="00773"/>
            </a:endParaRPr>
          </a:p>
        </p:txBody>
      </p:sp>
      <p:sp>
        <p:nvSpPr>
          <p:cNvPr id="9219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500438" y="4843463"/>
            <a:ext cx="21717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  <p:sp>
        <p:nvSpPr>
          <p:cNvPr id="6" name="Picture 3"/>
          <p:cNvSpPr txBox="1">
            <a:spLocks/>
          </p:cNvSpPr>
          <p:nvPr/>
        </p:nvSpPr>
        <p:spPr>
          <a:xfrm>
            <a:off x="1465622" y="1929298"/>
            <a:ext cx="6168451" cy="149996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30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00773"/>
              </a:rPr>
              <a:t>Yağış: </a:t>
            </a:r>
            <a:r>
              <a:rPr lang="en-US" sz="2100" dirty="0">
                <a:latin typeface="00773"/>
              </a:rPr>
              <a:t>Su </a:t>
            </a:r>
            <a:r>
              <a:rPr lang="en-US" sz="2100" dirty="0" err="1">
                <a:latin typeface="00773"/>
              </a:rPr>
              <a:t>buharının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atmosferde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yoğunlaşarak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yerçekimi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etkisi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sonucunda</a:t>
            </a:r>
            <a:r>
              <a:rPr lang="en-US" sz="2100" dirty="0">
                <a:latin typeface="00773"/>
              </a:rPr>
              <a:t>, </a:t>
            </a:r>
            <a:r>
              <a:rPr lang="en-US" sz="2100" dirty="0" err="1">
                <a:latin typeface="00773"/>
              </a:rPr>
              <a:t>yeryüzeyine</a:t>
            </a:r>
            <a:r>
              <a:rPr lang="en-US" sz="2100" dirty="0">
                <a:latin typeface="00773"/>
              </a:rPr>
              <a:t> </a:t>
            </a:r>
            <a:r>
              <a:rPr lang="tr-TR" sz="2100" dirty="0">
                <a:latin typeface="00773"/>
              </a:rPr>
              <a:t>değişik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şekillerde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düşen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ve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toprak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üzerinde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belirli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miktarda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su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veren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hadiselere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yağış</a:t>
            </a:r>
            <a:r>
              <a:rPr lang="en-US" sz="2100" dirty="0">
                <a:latin typeface="00773"/>
              </a:rPr>
              <a:t> </a:t>
            </a:r>
            <a:r>
              <a:rPr lang="en-US" sz="2100" dirty="0" err="1">
                <a:latin typeface="00773"/>
              </a:rPr>
              <a:t>denir</a:t>
            </a:r>
            <a:r>
              <a:rPr lang="en-US" sz="2100" dirty="0">
                <a:latin typeface="00773"/>
              </a:rPr>
              <a:t>.</a:t>
            </a:r>
            <a:endParaRPr lang="en-US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2700" dirty="0">
              <a:latin typeface="0077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5979"/>
            <a:ext cx="6172200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Suyun bitkileri için önemi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10243" name="Shape 2"/>
          <p:cNvSpPr>
            <a:spLocks noGrp="1"/>
          </p:cNvSpPr>
          <p:nvPr>
            <p:ph idx="1"/>
          </p:nvPr>
        </p:nvSpPr>
        <p:spPr>
          <a:xfrm>
            <a:off x="467544" y="1071562"/>
            <a:ext cx="8352928" cy="3643313"/>
          </a:xfrm>
        </p:spPr>
        <p:txBody>
          <a:bodyPr/>
          <a:lstStyle/>
          <a:p>
            <a:pPr defTabSz="685800" eaLnBrk="1" hangingPunct="1">
              <a:lnSpc>
                <a:spcPct val="130000"/>
              </a:lnSpc>
              <a:spcAft>
                <a:spcPts val="450"/>
              </a:spcAft>
              <a:buNone/>
            </a:pP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1- Doğrudan bir yapı maddesidir. </a:t>
            </a:r>
            <a:endParaRPr lang="en-US" altLang="en-US" sz="1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  <a:buNone/>
            </a:pP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2- Bitkilerde turgoru sağlar.</a:t>
            </a:r>
            <a:endParaRPr lang="en-US" altLang="en-US" sz="1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  <a:buNone/>
            </a:pP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3- Hücre bölünmesi, genişlemesi ve bitkinin büyümesi için gerekli bir maddedir.</a:t>
            </a:r>
            <a:r>
              <a:rPr lang="tr-TR" altLang="en-US" sz="1400" dirty="0">
                <a:latin typeface="Garamond" charset="0"/>
                <a:ea typeface="Times New Roman" charset="0"/>
                <a:cs typeface="Arial" charset="0"/>
              </a:rPr>
              <a:t>	</a:t>
            </a:r>
            <a:endParaRPr lang="en-US" altLang="en-US" sz="1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  <a:buNone/>
            </a:pP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4- Birçok tuzlar için </a:t>
            </a:r>
            <a:r>
              <a:rPr lang="tr-TR" altLang="en-US" sz="1400" dirty="0" err="1">
                <a:latin typeface="Garamond" charset="0"/>
                <a:ea typeface="Times New Roman" charset="0"/>
                <a:cs typeface="Times New Roman" charset="0"/>
              </a:rPr>
              <a:t>eritken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bir ortamdır. </a:t>
            </a:r>
            <a:endParaRPr lang="en-US" altLang="en-US" sz="1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  <a:buNone/>
            </a:pP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5-Bitkide fotosentez ve hidrolik olayların etken maddesi­dir.</a:t>
            </a:r>
            <a:endParaRPr lang="en-US" altLang="en-US" sz="1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  <a:buNone/>
            </a:pP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6- </a:t>
            </a:r>
            <a:r>
              <a:rPr lang="tr-TR" altLang="en-US" sz="1400" dirty="0" err="1">
                <a:latin typeface="Garamond" charset="0"/>
                <a:ea typeface="Times New Roman" charset="0"/>
                <a:cs typeface="Times New Roman" charset="0"/>
              </a:rPr>
              <a:t>Transpirasyon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için gerekli bir madde olarak fizyolojik öneme sahiptir. </a:t>
            </a: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  <a:buNone/>
            </a:pP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Ayrıca ekolojik yönden su;</a:t>
            </a:r>
          </a:p>
          <a:p>
            <a:pPr lvl="1" defTabSz="685800" eaLnBrk="1" hangingPunct="1">
              <a:lnSpc>
                <a:spcPct val="130000"/>
              </a:lnSpc>
              <a:spcAft>
                <a:spcPts val="450"/>
              </a:spcAft>
              <a:buFont typeface="Arial" charset="0"/>
              <a:buAutoNum type="alphaLcPeriod"/>
            </a:pPr>
            <a:r>
              <a:rPr lang="tr-TR" altLang="en-US" sz="1100" dirty="0">
                <a:latin typeface="Times New Roman" charset="0"/>
                <a:ea typeface="Times New Roman" charset="0"/>
                <a:cs typeface="Times New Roman" charset="0"/>
              </a:rPr>
              <a:t>Dünya üzerindeki vejetasyon tiplerini</a:t>
            </a:r>
          </a:p>
          <a:p>
            <a:pPr lvl="1" defTabSz="685800" eaLnBrk="1" hangingPunct="1">
              <a:lnSpc>
                <a:spcPct val="130000"/>
              </a:lnSpc>
              <a:spcAft>
                <a:spcPts val="450"/>
              </a:spcAft>
              <a:buFont typeface="Arial" charset="0"/>
              <a:buAutoNum type="alphaLcPeriod"/>
            </a:pPr>
            <a:r>
              <a:rPr lang="tr-TR" altLang="en-US" sz="1100" dirty="0">
                <a:latin typeface="Times New Roman" charset="0"/>
                <a:ea typeface="Times New Roman" charset="0"/>
                <a:cs typeface="Times New Roman" charset="0"/>
              </a:rPr>
              <a:t>Normal koşullar altında herhangi bir yerde yetiştirilebilecek ürünün çeşidini belirlemektedir.</a:t>
            </a:r>
            <a:endParaRPr lang="en-US" altLang="en-US" sz="1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0244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2897" y="205877"/>
            <a:ext cx="6175204" cy="858017"/>
          </a:xfrm>
          <a:scene3d>
            <a:camera prst="orthographicFront"/>
            <a:lightRig rig="threePt" dir="t"/>
          </a:scene3d>
          <a:sp3d/>
        </p:spPr>
        <p:txBody>
          <a:bodyPr rtlCol="0">
            <a:no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algn="l" defTabSz="685800" eaLnBrk="1" fontAlgn="auto" hangingPunct="1">
              <a:spcAft>
                <a:spcPts val="0"/>
              </a:spcAft>
              <a:defRPr/>
            </a:pPr>
            <a:r>
              <a:rPr lang="tr-TR" sz="2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Thornwaite’a</a:t>
            </a:r>
            <a:r>
              <a:rPr lang="tr-TR" sz="24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 göre yağış tipleri ve bu yağış tiplerinde oluşan doğal vejetasyonlar 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graphicFrame>
        <p:nvGraphicFramePr>
          <p:cNvPr id="6" name="Picture 2"/>
          <p:cNvGraphicFramePr>
            <a:graphicFrameLocks noGrp="1"/>
          </p:cNvGraphicFramePr>
          <p:nvPr>
            <p:ph idx="1"/>
          </p:nvPr>
        </p:nvGraphicFramePr>
        <p:xfrm>
          <a:off x="1486779" y="1199039"/>
          <a:ext cx="6172200" cy="33223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086100"/>
                <a:gridCol w="3086100"/>
              </a:tblGrid>
              <a:tr h="548640">
                <a:tc>
                  <a:txBody>
                    <a:bodyPr/>
                    <a:lstStyle/>
                    <a:p>
                      <a:pPr marL="354013" indent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tr-TR" sz="2100" dirty="0"/>
                        <a:t>Yağış Tipi</a:t>
                      </a:r>
                      <a:endParaRPr lang="en-US" sz="2100" dirty="0">
                        <a:latin typeface="Times New Roman"/>
                        <a:ea typeface="Times New Roman"/>
                      </a:endParaRPr>
                    </a:p>
                  </a:txBody>
                  <a:tcPr marL="51435" marR="51435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tr-TR" sz="2100" dirty="0"/>
                        <a:t>Karakteristik Vejetasyon</a:t>
                      </a:r>
                      <a:endParaRPr lang="en-US" sz="2100" dirty="0">
                        <a:latin typeface="Times New Roman"/>
                        <a:ea typeface="Times New Roman"/>
                      </a:endParaRPr>
                    </a:p>
                  </a:txBody>
                  <a:tcPr marL="51435" marR="51435" marT="34290" marB="34290"/>
                </a:tc>
              </a:tr>
              <a:tr h="2697480">
                <a:tc>
                  <a:txBody>
                    <a:bodyPr/>
                    <a:lstStyle/>
                    <a:p>
                      <a:pPr marL="811213" indent="-457200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  <a:tabLst>
                          <a:tab pos="811213" algn="l"/>
                        </a:tabLst>
                      </a:pPr>
                      <a:r>
                        <a:rPr lang="tr-TR" sz="2100" dirty="0"/>
                        <a:t>Islak</a:t>
                      </a:r>
                      <a:endParaRPr lang="en-US" sz="2100" dirty="0"/>
                    </a:p>
                    <a:p>
                      <a:pPr marL="811213" indent="-457200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  <a:tabLst>
                          <a:tab pos="811213" algn="l"/>
                        </a:tabLst>
                      </a:pPr>
                      <a:r>
                        <a:rPr lang="tr-TR" sz="2100" dirty="0"/>
                        <a:t>Nemli</a:t>
                      </a:r>
                      <a:endParaRPr lang="en-US" sz="2100" dirty="0"/>
                    </a:p>
                    <a:p>
                      <a:pPr marL="811213" indent="-457200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  <a:tabLst>
                          <a:tab pos="811213" algn="l"/>
                        </a:tabLst>
                      </a:pPr>
                      <a:r>
                        <a:rPr lang="tr-TR" sz="2100" dirty="0"/>
                        <a:t>Yarı Nemli</a:t>
                      </a:r>
                      <a:endParaRPr lang="en-US" sz="2100" dirty="0"/>
                    </a:p>
                    <a:p>
                      <a:pPr marL="811213" indent="-457200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  <a:tabLst>
                          <a:tab pos="811213" algn="l"/>
                        </a:tabLst>
                      </a:pPr>
                      <a:r>
                        <a:rPr lang="tr-TR" sz="2100" dirty="0"/>
                        <a:t>Yarı Kurak</a:t>
                      </a:r>
                      <a:endParaRPr lang="en-US" sz="2100" dirty="0"/>
                    </a:p>
                    <a:p>
                      <a:pPr marL="811213" indent="-457200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  <a:tabLst>
                          <a:tab pos="811213" algn="l"/>
                        </a:tabLst>
                      </a:pPr>
                      <a:r>
                        <a:rPr lang="tr-TR" sz="2100" dirty="0"/>
                        <a:t>Kurak</a:t>
                      </a:r>
                      <a:endParaRPr lang="en-US" sz="2100" dirty="0">
                        <a:latin typeface="Times New Roman"/>
                        <a:ea typeface="Times New Roman"/>
                      </a:endParaRPr>
                    </a:p>
                  </a:txBody>
                  <a:tcPr marL="51435" marR="51435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tr-TR" sz="2100" dirty="0"/>
                        <a:t>Yağmur ormanları</a:t>
                      </a:r>
                      <a:endParaRPr lang="en-US" sz="2100" dirty="0"/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tr-TR" sz="2100" dirty="0"/>
                        <a:t>Ormanlar</a:t>
                      </a:r>
                      <a:endParaRPr lang="en-US" sz="2100" dirty="0"/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tr-TR" sz="2100" dirty="0"/>
                        <a:t>Otlaklar</a:t>
                      </a:r>
                      <a:endParaRPr lang="en-US" sz="2100" dirty="0"/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tr-TR" sz="2100" dirty="0"/>
                        <a:t>Step bitkileri</a:t>
                      </a:r>
                      <a:endParaRPr lang="en-US" sz="2100" dirty="0"/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tr-TR" sz="2100" dirty="0"/>
                        <a:t>Çöl bitkileri</a:t>
                      </a:r>
                      <a:endParaRPr lang="en-US" sz="2100" dirty="0">
                        <a:latin typeface="Times New Roman"/>
                        <a:ea typeface="Times New Roman"/>
                      </a:endParaRPr>
                    </a:p>
                  </a:txBody>
                  <a:tcPr marL="51435" marR="51435" marT="34290" marB="34290"/>
                </a:tc>
              </a:tr>
            </a:tbl>
          </a:graphicData>
        </a:graphic>
      </p:graphicFrame>
      <p:sp>
        <p:nvSpPr>
          <p:cNvPr id="11268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8394" y="205979"/>
            <a:ext cx="6169706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indent="0" algn="l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Bitkilerde Sıcaklık Etkisi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Picture 2"/>
          <p:cNvSpPr>
            <a:spLocks noGrp="1"/>
          </p:cNvSpPr>
          <p:nvPr>
            <p:ph idx="1"/>
          </p:nvPr>
        </p:nvSpPr>
        <p:spPr>
          <a:xfrm>
            <a:off x="323528" y="1275606"/>
            <a:ext cx="8496944" cy="338437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8500"/>
          </a:bodyPr>
          <a:lstStyle/>
          <a:p>
            <a:pPr defTabSz="68580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1800" dirty="0" smtClean="0">
                <a:latin typeface="Garamond"/>
              </a:rPr>
              <a:t>Sıcaklık,organizmaların dünya üzerindeki dağılımında ve gelişiminde rol oynayan önemli bir faktördür. </a:t>
            </a:r>
            <a:endParaRPr lang="en-US" sz="1800" dirty="0"/>
          </a:p>
          <a:p>
            <a:pPr defTabSz="68580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1800" dirty="0" smtClean="0">
                <a:latin typeface="Garamond"/>
              </a:rPr>
              <a:t>Organizma etkin olmadığı zamanlarda bile, bünyesinde oluşan biyokimyasal olaylar ancak sıcaklığın varlığı ile sürebilir.</a:t>
            </a:r>
          </a:p>
          <a:p>
            <a:pPr defTabSz="68580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1800" dirty="0" smtClean="0">
                <a:latin typeface="Garamond"/>
              </a:rPr>
              <a:t>Sıcaklık, bitkilerde oluşan bütün fizyolojik olayları etkiler.</a:t>
            </a:r>
          </a:p>
          <a:p>
            <a:pPr defTabSz="68580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1800" dirty="0" smtClean="0">
                <a:latin typeface="Garamond"/>
              </a:rPr>
              <a:t>Sıcaklık arttıkça hücre bölünmesi de genellikle belirli noktaya kadar artmaktadır.</a:t>
            </a:r>
          </a:p>
          <a:p>
            <a:pPr defTabSz="68580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1800" dirty="0" smtClean="0">
                <a:latin typeface="Garamond"/>
              </a:rPr>
              <a:t>Hücre bölünmesi, büyüme ve </a:t>
            </a:r>
            <a:r>
              <a:rPr lang="tr-TR" sz="1800" dirty="0" err="1" smtClean="0">
                <a:latin typeface="Garamond"/>
              </a:rPr>
              <a:t>metabolik</a:t>
            </a:r>
            <a:r>
              <a:rPr lang="tr-TR" sz="1800" dirty="0" smtClean="0">
                <a:latin typeface="Garamond"/>
              </a:rPr>
              <a:t> bir faaliyet olan solunum ve sıcaklığın en uygun düzeydeki ilgisi, bitki türlerine göre değişmektedir. Bu ilgiden dolayı yem bitkileri </a:t>
            </a:r>
            <a:r>
              <a:rPr lang="tr-TR" sz="1800" dirty="0" smtClean="0">
                <a:effectLst>
                  <a:glow rad="152400">
                    <a:schemeClr val="accent1">
                      <a:alpha val="75000"/>
                    </a:schemeClr>
                  </a:glow>
                </a:effectLst>
                <a:latin typeface="Garamond"/>
              </a:rPr>
              <a:t>serin mevsim, ılık mevsim ve tropikal yem bitkileri</a:t>
            </a:r>
            <a:r>
              <a:rPr lang="tr-TR" sz="1800" dirty="0" smtClean="0">
                <a:latin typeface="Garamond"/>
              </a:rPr>
              <a:t> olmak üzere 3 grupta toplanır.</a:t>
            </a:r>
          </a:p>
        </p:txBody>
      </p:sp>
      <p:sp>
        <p:nvSpPr>
          <p:cNvPr id="12292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4362" y="205979"/>
            <a:ext cx="6175010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algn="l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Yüksek Sıcaklığın Olumsuz Etkileri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13315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800" dirty="0">
                <a:latin typeface="Garamond" charset="0"/>
              </a:rPr>
              <a:t>Enzim faaliyetlerinde duraklama görülür.</a:t>
            </a:r>
            <a:endParaRPr lang="en-US" altLang="en-US" sz="1800" dirty="0"/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800" dirty="0">
                <a:latin typeface="Garamond" charset="0"/>
              </a:rPr>
              <a:t>Bitkideki reaksiyon oranlarında dengesizlik ortaya çıkar.</a:t>
            </a:r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800" dirty="0" err="1">
                <a:latin typeface="Garamond" charset="0"/>
              </a:rPr>
              <a:t>Metabolik</a:t>
            </a:r>
            <a:r>
              <a:rPr lang="tr-TR" altLang="en-US" sz="1800" dirty="0">
                <a:latin typeface="Garamond" charset="0"/>
              </a:rPr>
              <a:t> sentezlerde azalmalar olur.</a:t>
            </a:r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800" dirty="0">
                <a:latin typeface="Garamond" charset="0"/>
              </a:rPr>
              <a:t>Çiçeklerde kısırlık artar.</a:t>
            </a:r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800" dirty="0">
                <a:latin typeface="Garamond" charset="0"/>
              </a:rPr>
              <a:t>Tohumların çimlenme ve çıkış gücü azalır.</a:t>
            </a:r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800" dirty="0">
                <a:latin typeface="Garamond" charset="0"/>
              </a:rPr>
              <a:t>Yapısal olmayan karbonhidratlar ve yeşil otların </a:t>
            </a:r>
            <a:r>
              <a:rPr lang="tr-TR" altLang="en-US" sz="1800" dirty="0" err="1">
                <a:latin typeface="Garamond" charset="0"/>
              </a:rPr>
              <a:t>hazmonulabilme</a:t>
            </a:r>
            <a:r>
              <a:rPr lang="tr-TR" altLang="en-US" sz="1800" dirty="0">
                <a:latin typeface="Garamond" charset="0"/>
              </a:rPr>
              <a:t> oranları azalır.</a:t>
            </a:r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800" dirty="0">
                <a:latin typeface="Garamond" charset="0"/>
              </a:rPr>
              <a:t>Bitkilerdeki protein ve mineral maddelerin oranları artar.</a:t>
            </a:r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800" dirty="0">
                <a:latin typeface="Garamond" charset="0"/>
              </a:rPr>
              <a:t>Çiçeklenme daha erken olur.</a:t>
            </a:r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800" dirty="0">
                <a:latin typeface="Garamond" charset="0"/>
              </a:rPr>
              <a:t>Bitki normal boyundan daha kısa boylu kalır.</a:t>
            </a:r>
            <a:endParaRPr lang="en-US" altLang="en-US" sz="1800" dirty="0">
              <a:latin typeface="Garamond" charset="0"/>
            </a:endParaRPr>
          </a:p>
        </p:txBody>
      </p:sp>
      <p:sp>
        <p:nvSpPr>
          <p:cNvPr id="1331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5633"/>
            <a:ext cx="6174140" cy="857693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Bitkilerde düşük sıcaklığın olumsuz etki şekilleri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14339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2175" dirty="0">
                <a:latin typeface="Garamond" charset="0"/>
              </a:rPr>
              <a:t>Sıcaklık, özellikle suyun donma noktasının altına düşmeden ölen bitkilerde proteinler ayrışıp bozulur.</a:t>
            </a:r>
            <a:endParaRPr lang="en-US" altLang="en-US" sz="2175" dirty="0"/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2175" dirty="0" err="1">
                <a:latin typeface="Garamond" charset="0"/>
              </a:rPr>
              <a:t>Protoplastların</a:t>
            </a:r>
            <a:r>
              <a:rPr lang="tr-TR" altLang="en-US" sz="2175" dirty="0">
                <a:latin typeface="Garamond" charset="0"/>
              </a:rPr>
              <a:t> suyunun hücrelerarası boşluklara atılması sonucu buralarda buz kristalleri oluşur. Bu durum </a:t>
            </a:r>
            <a:r>
              <a:rPr lang="tr-TR" altLang="en-US" sz="2175" dirty="0" err="1">
                <a:latin typeface="Garamond" charset="0"/>
              </a:rPr>
              <a:t>dehidratasyona</a:t>
            </a:r>
            <a:r>
              <a:rPr lang="tr-TR" altLang="en-US" sz="2175" dirty="0">
                <a:latin typeface="Garamond" charset="0"/>
              </a:rPr>
              <a:t> neden olur. Hücre görevlerini yapamaz duruma gelir.</a:t>
            </a:r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2175" dirty="0">
                <a:latin typeface="Garamond" charset="0"/>
              </a:rPr>
              <a:t>Birdenbire donma durumundan </a:t>
            </a:r>
            <a:r>
              <a:rPr lang="tr-TR" altLang="en-US" sz="2175" dirty="0" err="1">
                <a:latin typeface="Garamond" charset="0"/>
              </a:rPr>
              <a:t>protoplastların</a:t>
            </a:r>
            <a:r>
              <a:rPr lang="tr-TR" altLang="en-US" sz="2175" dirty="0">
                <a:latin typeface="Garamond" charset="0"/>
              </a:rPr>
              <a:t> içinde de buz parçacıkları oluşur. Buzun oluşumu sırasında hacim genişleyerek protoplazmanın yapısı tahrip olur. Donma çok hızlı ve şiddetli olursa hücre zarı patlar.</a:t>
            </a:r>
            <a:endParaRPr lang="en-US" altLang="en-US" sz="2175" dirty="0">
              <a:latin typeface="Garamond" charset="0"/>
            </a:endParaRPr>
          </a:p>
        </p:txBody>
      </p:sp>
      <p:sp>
        <p:nvSpPr>
          <p:cNvPr id="14340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8289" y="205633"/>
            <a:ext cx="6169811" cy="857693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algn="l" defTabSz="6858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Bitkilerde düşük sıcaklığın zarar şiddetini belirleyen faktörler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15363" name="Shape 2"/>
          <p:cNvSpPr>
            <a:spLocks noGrp="1"/>
          </p:cNvSpPr>
          <p:nvPr>
            <p:ph idx="1"/>
          </p:nvPr>
        </p:nvSpPr>
        <p:spPr>
          <a:xfrm>
            <a:off x="1485900" y="1200150"/>
            <a:ext cx="6172200" cy="2389585"/>
          </a:xfrm>
        </p:spPr>
        <p:txBody>
          <a:bodyPr/>
          <a:lstStyle/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00">
                <a:latin typeface="Garamond" charset="0"/>
              </a:rPr>
              <a:t>Düşük sıcaklığın derecesi,</a:t>
            </a:r>
            <a:endParaRPr lang="en-US" altLang="en-US"/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00">
                <a:latin typeface="Garamond" charset="0"/>
              </a:rPr>
              <a:t>Düşük sıcaklığın devam ettiği süre,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00">
                <a:latin typeface="Garamond" charset="0"/>
              </a:rPr>
              <a:t>Yem bitkisinin türü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00">
                <a:latin typeface="Garamond" charset="0"/>
              </a:rPr>
              <a:t>Bitkilerin gelişme devresi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00">
                <a:latin typeface="Garamond" charset="0"/>
              </a:rPr>
              <a:t>Yem bitkisi alanlarının herhangi bir izalatörle kaplı olup olmamasına bağlıdır. </a:t>
            </a:r>
            <a:endParaRPr lang="en-US" altLang="en-US" sz="2100">
              <a:latin typeface="Garamond" charset="0"/>
            </a:endParaRPr>
          </a:p>
        </p:txBody>
      </p:sp>
      <p:sp>
        <p:nvSpPr>
          <p:cNvPr id="15364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531</Words>
  <Application>Microsoft Macintosh PowerPoint</Application>
  <PresentationFormat>On-screen Show (16:9)</PresentationFormat>
  <Paragraphs>83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00773</vt:lpstr>
      <vt:lpstr>Calibri</vt:lpstr>
      <vt:lpstr>Garamond</vt:lpstr>
      <vt:lpstr>Times New Roman</vt:lpstr>
      <vt:lpstr>Arial</vt:lpstr>
      <vt:lpstr>Office Theme</vt:lpstr>
      <vt:lpstr>Custom Design</vt:lpstr>
      <vt:lpstr>YEM KÜLTÜRÜNÜN İLKELERİ</vt:lpstr>
      <vt:lpstr>Su ve sıcaklığın bitkiler için önemi</vt:lpstr>
      <vt:lpstr>PowerPoint Presentation</vt:lpstr>
      <vt:lpstr>Suyun bitkileri için önemi</vt:lpstr>
      <vt:lpstr>Thornwaite’a göre yağış tipleri ve bu yağış tiplerinde oluşan doğal vejetasyonlar  </vt:lpstr>
      <vt:lpstr>Bitkilerde Sıcaklık Etkisi</vt:lpstr>
      <vt:lpstr>Yüksek Sıcaklığın Olumsuz Etkileri</vt:lpstr>
      <vt:lpstr>Bitkilerde düşük sıcaklığın olumsuz etki şekilleri</vt:lpstr>
      <vt:lpstr>Bitkilerde düşük sıcaklığın zarar şiddetini belirleyen faktörler</vt:lpstr>
      <vt:lpstr>Bitkilerde görülen donma-çözülme zararları</vt:lpstr>
      <vt:lpstr>Donma ve çözülme zararlarını azaltmak için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29</cp:revision>
  <dcterms:created xsi:type="dcterms:W3CDTF">2015-10-19T14:04:59Z</dcterms:created>
  <dcterms:modified xsi:type="dcterms:W3CDTF">2017-11-24T13:11:41Z</dcterms:modified>
</cp:coreProperties>
</file>