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 h 1906"/>
                <a:gd name="T4" fmla="*/ 7824 w 5740"/>
                <a:gd name="T5" fmla="*/ 7 h 1906"/>
                <a:gd name="T6" fmla="*/ 782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000">
                <a:solidFill>
                  <a:srgbClr val="FFFFFF"/>
                </a:solidFill>
              </a:endParaRPr>
            </a:p>
          </p:txBody>
        </p:sp>
      </p:grpSp>
      <p:sp>
        <p:nvSpPr>
          <p:cNvPr id="256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736726"/>
            <a:ext cx="103632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tr-TR" noProof="0" smtClean="0"/>
              <a:t>Asıl başlık stili için tıklatın</a:t>
            </a:r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tr-TR" noProof="0" smtClean="0"/>
              <a:t>Asıl alt başlık stilini düzenlemek için tıklatın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609600" y="624840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5157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54750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37345-0696-4D23-8ECA-86BBC65661CB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810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9098-8C00-42B0-BE1A-929C362A50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56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E5876-166D-43F1-AF9F-344457F4570D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89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99724-45FB-40CF-B071-1469686A33D1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2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6F97-FBD0-4B63-A9C3-4F7E3816E657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75313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F097D-E1C3-42C5-A70F-387853DE32A9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652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5BEE6-2476-4B19-8B8D-1DA3E27906B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969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5DF17-9AF6-43DA-AF4E-5CF0609B251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698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A89AF-17AE-4AFF-A605-91F71537CD26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2659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09880D-E499-4B03-962F-D9A00E80280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29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6E0DA-5724-41F1-B5CA-363E6755B8F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719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924B1-9435-48AF-9E77-77FBAE463EB0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717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096BC-0258-45BB-AE17-C123837773DA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44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9E5804-12A4-4865-9BC8-CAF85438DC3E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57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35E8E-91B7-48E8-9B5A-D6C44FD60523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392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76EA4-7A7F-4F8D-83D7-10F07622D2AC}" type="slidenum">
              <a:rPr lang="tr-TR" altLang="tr-T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6928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5157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1ED449-C7AF-4202-816F-3B69699AED6A}" type="slidenum">
              <a:rPr lang="tr-TR" altLang="tr-TR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 altLang="tr-TR">
              <a:solidFill>
                <a:srgbClr val="FFFFFF"/>
              </a:solidFill>
            </a:endParaRPr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1" y="1"/>
            <a:ext cx="12187767" cy="6850063"/>
            <a:chOff x="0" y="0"/>
            <a:chExt cx="5758" cy="4315"/>
          </a:xfrm>
        </p:grpSpPr>
        <p:grpSp>
          <p:nvGrpSpPr>
            <p:cNvPr id="1032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  <p:sp>
            <p:nvSpPr>
              <p:cNvPr id="245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tr-TR" sz="200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45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tr-TR" sz="2000">
                <a:solidFill>
                  <a:srgbClr val="FFFFFF"/>
                </a:solidFill>
              </a:endParaRPr>
            </a:p>
          </p:txBody>
        </p:sp>
        <p:sp>
          <p:nvSpPr>
            <p:cNvPr id="103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7 h 1906"/>
                <a:gd name="T4" fmla="*/ 7824 w 5740"/>
                <a:gd name="T5" fmla="*/ 7 h 1906"/>
                <a:gd name="T6" fmla="*/ 7824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tr-TR" sz="2000">
                <a:solidFill>
                  <a:srgbClr val="FFFFFF"/>
                </a:solidFill>
              </a:endParaRPr>
            </a:p>
          </p:txBody>
        </p:sp>
      </p:grpSp>
      <p:sp>
        <p:nvSpPr>
          <p:cNvPr id="245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245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245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23477746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/>
              <a:t>Sulama Suyu Kalitesinin Sınıflandırılmasında Kullanılan Kriterler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1. Suda Eriyebilir Tuzların Toplam Konsantrasyonu</a:t>
            </a:r>
          </a:p>
          <a:p>
            <a:pPr eaLnBrk="1" hangingPunct="1">
              <a:defRPr/>
            </a:pPr>
            <a:r>
              <a:rPr lang="tr-TR" sz="2800"/>
              <a:t>Sulama sularında toplam tuz miktarı </a:t>
            </a:r>
            <a:r>
              <a:rPr lang="el-GR" sz="2800"/>
              <a:t>μ</a:t>
            </a:r>
            <a:r>
              <a:rPr lang="tr-TR" sz="2800"/>
              <a:t>S/cm ya da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</a:t>
            </a:r>
            <a:r>
              <a:rPr lang="el-GR" sz="2800"/>
              <a:t>μ</a:t>
            </a:r>
            <a:r>
              <a:rPr lang="tr-TR" sz="2800"/>
              <a:t>mhos/cm  (ECx10</a:t>
            </a:r>
            <a:r>
              <a:rPr lang="tr-TR" sz="2800" baseline="30000"/>
              <a:t>6</a:t>
            </a:r>
            <a:r>
              <a:rPr lang="tr-TR" sz="2800"/>
              <a:t>) olarak ifade edilmektedir.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 T1: 0-250 </a:t>
            </a:r>
            <a:r>
              <a:rPr lang="el-GR" sz="2800"/>
              <a:t>μ</a:t>
            </a:r>
            <a:r>
              <a:rPr lang="tr-TR" sz="2800"/>
              <a:t>mhos/cm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 T2: 250-750 </a:t>
            </a:r>
            <a:r>
              <a:rPr lang="el-GR" sz="2800"/>
              <a:t>μ</a:t>
            </a:r>
            <a:r>
              <a:rPr lang="tr-TR" sz="2800"/>
              <a:t>mhos/cm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 T3: 750-2250 </a:t>
            </a:r>
            <a:r>
              <a:rPr lang="el-GR" sz="2800"/>
              <a:t>μ</a:t>
            </a:r>
            <a:r>
              <a:rPr lang="tr-TR" sz="2800"/>
              <a:t>mhos/cm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800"/>
              <a:t>     T4: &gt;2250 </a:t>
            </a:r>
            <a:r>
              <a:rPr lang="el-GR" sz="2800"/>
              <a:t>μ</a:t>
            </a:r>
            <a:r>
              <a:rPr lang="tr-TR" sz="2800"/>
              <a:t>mhos/cm </a:t>
            </a:r>
            <a:endParaRPr lang="el-GR" sz="2800"/>
          </a:p>
        </p:txBody>
      </p:sp>
    </p:spTree>
    <p:extLst>
      <p:ext uri="{BB962C8B-B14F-4D97-AF65-F5344CB8AC3E}">
        <p14:creationId xmlns:p14="http://schemas.microsoft.com/office/powerpoint/2010/main" val="3057942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/>
              <a:t>Sulama suyunda bulunması önerilen en yüksek iz element içeriği</a:t>
            </a:r>
          </a:p>
        </p:txBody>
      </p:sp>
      <p:graphicFrame>
        <p:nvGraphicFramePr>
          <p:cNvPr id="415884" name="Group 140"/>
          <p:cNvGraphicFramePr>
            <a:graphicFrameLocks noGrp="1"/>
          </p:cNvGraphicFramePr>
          <p:nvPr>
            <p:ph type="tbl" idx="1"/>
          </p:nvPr>
        </p:nvGraphicFramePr>
        <p:xfrm>
          <a:off x="1981200" y="1412876"/>
          <a:ext cx="8229600" cy="5045075"/>
        </p:xfrm>
        <a:graphic>
          <a:graphicData uri="http://schemas.openxmlformats.org/drawingml/2006/table">
            <a:tbl>
              <a:tblPr/>
              <a:tblGrid>
                <a:gridCol w="1882775"/>
                <a:gridCol w="2592388"/>
                <a:gridCol w="3754437"/>
              </a:tblGrid>
              <a:tr h="988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Element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Max. Kons.(ppm)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Etkinlik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61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Flor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Nötr ve alkali topraklarda aktif değil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Demir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5.0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Toprak asitliğine fosfor ve molibden kaybına yol açabilir.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Lityum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2.5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Turunçgiller en hassas bitki grubu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Mangan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Asit topraklarda tehlikeli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281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Molibden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0.01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Toksisitesi yaygın görülmez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Nikel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0.2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Nötr ve alkali topraklarda toksisite azalır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Kurşun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5.0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 hücre gelişimini inhibe eder</a:t>
                      </a:r>
                    </a:p>
                  </a:txBody>
                  <a:tcPr marT="45711" marB="4571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469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/>
              <a:t>Sulama suyunda bulunması önerilen en yüksek iz element içeriği</a:t>
            </a:r>
          </a:p>
        </p:txBody>
      </p:sp>
      <p:graphicFrame>
        <p:nvGraphicFramePr>
          <p:cNvPr id="417931" name="Group 139"/>
          <p:cNvGraphicFramePr>
            <a:graphicFrameLocks noGrp="1"/>
          </p:cNvGraphicFramePr>
          <p:nvPr>
            <p:ph type="tbl" idx="1"/>
          </p:nvPr>
        </p:nvGraphicFramePr>
        <p:xfrm>
          <a:off x="1981200" y="1600201"/>
          <a:ext cx="8229600" cy="4270375"/>
        </p:xfrm>
        <a:graphic>
          <a:graphicData uri="http://schemas.openxmlformats.org/drawingml/2006/table">
            <a:tbl>
              <a:tblPr/>
              <a:tblGrid>
                <a:gridCol w="1882775"/>
                <a:gridCol w="2592388"/>
                <a:gridCol w="3754437"/>
              </a:tblGrid>
              <a:tr h="94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Element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Max. Kons.(ppm)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50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Selenyum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0.02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Bitkilere en küçük dozları bile toksik fakat hayvanlar için mutlak gerekli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42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Vanadyum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Çinko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2.0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pH&gt;6 olan ve ince bünyeli topraklarda, keza organik topraklarda toksisite azalır. 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49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Kalay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Titanyum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Tungsten</a:t>
                      </a:r>
                    </a:p>
                  </a:txBody>
                  <a:tcPr marT="45705" marB="4570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Bitkilerin spesfik toleransları bilinmemektedir.</a:t>
                      </a:r>
                    </a:p>
                  </a:txBody>
                  <a:tcPr marT="45705" marB="4570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280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/>
              <a:t>Sulama Suyu Kalitesinin Sınıflandırılmasında Kullanılan Kriterler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/>
              <a:t>Suyun EC değerinden yararlanarak anyon ve katyonların toplam konsantrasyonu hesaplanabilir.</a:t>
            </a:r>
          </a:p>
          <a:p>
            <a:pPr eaLnBrk="1" hangingPunct="1">
              <a:defRPr/>
            </a:pPr>
            <a:r>
              <a:rPr lang="tr-TR" sz="2800"/>
              <a:t> me/l = ECx10</a:t>
            </a:r>
            <a:r>
              <a:rPr lang="tr-TR" sz="2800" baseline="30000"/>
              <a:t>6</a:t>
            </a:r>
            <a:r>
              <a:rPr lang="tr-TR" sz="2800"/>
              <a:t>/100</a:t>
            </a:r>
          </a:p>
          <a:p>
            <a:pPr eaLnBrk="1" hangingPunct="1">
              <a:defRPr/>
            </a:pPr>
            <a:r>
              <a:rPr lang="tr-TR" sz="2800"/>
              <a:t> ppm= ECx10</a:t>
            </a:r>
            <a:r>
              <a:rPr lang="tr-TR" sz="2800" baseline="30000"/>
              <a:t>6 </a:t>
            </a:r>
            <a:r>
              <a:rPr lang="tr-TR" sz="2800"/>
              <a:t>x 0.64</a:t>
            </a:r>
          </a:p>
          <a:p>
            <a:pPr eaLnBrk="1" hangingPunct="1">
              <a:defRPr/>
            </a:pPr>
            <a:r>
              <a:rPr lang="tr-TR" sz="2800"/>
              <a:t> ppm= me/l x 64</a:t>
            </a:r>
          </a:p>
          <a:p>
            <a:pPr eaLnBrk="1" hangingPunct="1">
              <a:defRPr/>
            </a:pPr>
            <a:r>
              <a:rPr lang="tr-TR" sz="2800"/>
              <a:t>∑ Katyon = EC (dS/m) x 10</a:t>
            </a:r>
          </a:p>
          <a:p>
            <a:pPr eaLnBrk="1" hangingPunct="1">
              <a:defRPr/>
            </a:pPr>
            <a:r>
              <a:rPr lang="tr-TR" sz="2800"/>
              <a:t>∑ Katyon = ∑ Anyon </a:t>
            </a:r>
          </a:p>
        </p:txBody>
      </p:sp>
    </p:spTree>
    <p:extLst>
      <p:ext uri="{BB962C8B-B14F-4D97-AF65-F5344CB8AC3E}">
        <p14:creationId xmlns:p14="http://schemas.microsoft.com/office/powerpoint/2010/main" val="9607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600"/>
              <a:t>Sulama Suyu Kalitesinin Sınıflandırılmasında Kullanılan Kriterler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341439"/>
            <a:ext cx="7715250" cy="478472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endParaRPr lang="tr-TR" sz="2400" dirty="0"/>
          </a:p>
          <a:p>
            <a:pPr marL="0" indent="0" eaLnBrk="1" hangingPunct="1">
              <a:buNone/>
              <a:defRPr/>
            </a:pPr>
            <a:r>
              <a:rPr lang="tr-TR" sz="2400" dirty="0"/>
              <a:t>Sodyum katyonunun eriyikte bulunan diğer katyonlara oranı</a:t>
            </a:r>
          </a:p>
          <a:p>
            <a:pPr eaLnBrk="1" hangingPunct="1">
              <a:defRPr/>
            </a:pPr>
            <a:endParaRPr lang="tr-TR" sz="2400" dirty="0"/>
          </a:p>
        </p:txBody>
      </p:sp>
      <p:graphicFrame>
        <p:nvGraphicFramePr>
          <p:cNvPr id="164868" name="Object 4"/>
          <p:cNvGraphicFramePr>
            <a:graphicFrameLocks noChangeAspect="1"/>
          </p:cNvGraphicFramePr>
          <p:nvPr/>
        </p:nvGraphicFramePr>
        <p:xfrm>
          <a:off x="3648075" y="4221164"/>
          <a:ext cx="40322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enklem" r:id="rId3" imgW="114151" imgH="215619" progId="Equation.3">
                  <p:embed/>
                </p:oleObj>
              </mc:Choice>
              <mc:Fallback>
                <p:oleObj name="Denklem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8075" y="4221164"/>
                        <a:ext cx="4032250" cy="158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69" name="Object 6"/>
          <p:cNvGraphicFramePr>
            <a:graphicFrameLocks noChangeAspect="1"/>
          </p:cNvGraphicFramePr>
          <p:nvPr>
            <p:ph sz="half" idx="4294967295"/>
          </p:nvPr>
        </p:nvGraphicFramePr>
        <p:xfrm>
          <a:off x="2135189" y="2852738"/>
          <a:ext cx="4465637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enklem" r:id="rId5" imgW="1460500" imgH="419100" progId="Equation.3">
                  <p:embed/>
                </p:oleObj>
              </mc:Choice>
              <mc:Fallback>
                <p:oleObj name="Denklem" r:id="rId5" imgW="1460500" imgH="419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2852738"/>
                        <a:ext cx="4465637" cy="1008062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0" name="Object 8"/>
          <p:cNvGraphicFramePr>
            <a:graphicFrameLocks noChangeAspect="1"/>
          </p:cNvGraphicFramePr>
          <p:nvPr>
            <p:ph sz="half" idx="2"/>
          </p:nvPr>
        </p:nvGraphicFramePr>
        <p:xfrm>
          <a:off x="2135189" y="4437064"/>
          <a:ext cx="4537075" cy="129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enklem" r:id="rId7" imgW="1345616" imgH="444307" progId="Equation.3">
                  <p:embed/>
                </p:oleObj>
              </mc:Choice>
              <mc:Fallback>
                <p:oleObj name="Denklem" r:id="rId7" imgW="134561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5189" y="4437064"/>
                        <a:ext cx="4537075" cy="1296987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33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890" name="Picture 4" descr="1 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260351"/>
            <a:ext cx="6408738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5891" name="Metin kutusu 1"/>
          <p:cNvSpPr txBox="1">
            <a:spLocks noChangeArrowheads="1"/>
          </p:cNvSpPr>
          <p:nvPr/>
        </p:nvSpPr>
        <p:spPr bwMode="auto">
          <a:xfrm>
            <a:off x="2495550" y="6237288"/>
            <a:ext cx="446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altLang="tr-TR">
                <a:solidFill>
                  <a:srgbClr val="FFFFFF"/>
                </a:solidFill>
              </a:rPr>
              <a:t>(US Salinity Staff, 1954)</a:t>
            </a:r>
          </a:p>
        </p:txBody>
      </p:sp>
    </p:spTree>
    <p:extLst>
      <p:ext uri="{BB962C8B-B14F-4D97-AF65-F5344CB8AC3E}">
        <p14:creationId xmlns:p14="http://schemas.microsoft.com/office/powerpoint/2010/main" val="264586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Bor Konsantrasyonu</a:t>
            </a:r>
          </a:p>
        </p:txBody>
      </p:sp>
      <p:graphicFrame>
        <p:nvGraphicFramePr>
          <p:cNvPr id="295984" name="Group 48"/>
          <p:cNvGraphicFramePr>
            <a:graphicFrameLocks noGrp="1"/>
          </p:cNvGraphicFramePr>
          <p:nvPr>
            <p:ph type="tbl" idx="1"/>
          </p:nvPr>
        </p:nvGraphicFramePr>
        <p:xfrm>
          <a:off x="1981200" y="1600201"/>
          <a:ext cx="8229600" cy="4594225"/>
        </p:xfrm>
        <a:graphic>
          <a:graphicData uri="http://schemas.openxmlformats.org/drawingml/2006/table">
            <a:tbl>
              <a:tblPr/>
              <a:tblGrid>
                <a:gridCol w="2057400"/>
                <a:gridCol w="2057400"/>
                <a:gridCol w="2057400"/>
                <a:gridCol w="2057400"/>
              </a:tblGrid>
              <a:tr h="82294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Bor sınıfı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Duyarlı bitkiler (ppm)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Yarı duyarlı bitkiler (ppm)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Dayanıklı bitkiler (ppm)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3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&lt; 0.33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&lt;0.67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&lt;1.00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55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 0.33-0.67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0.67-1.33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1.00-2.00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3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0.67-1.00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1.33-2.00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2.00-3.00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3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4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1.00-1.25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2.00-2.50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3.00-3.75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75393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marT="45713" marB="4571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&gt;1.25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&gt; 2.50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&gt;3.75</a:t>
                      </a:r>
                    </a:p>
                  </a:txBody>
                  <a:tcPr marT="45713" marB="4571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21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8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Bitkilerin Bor Dayanımı</a:t>
            </a:r>
          </a:p>
        </p:txBody>
      </p:sp>
      <p:graphicFrame>
        <p:nvGraphicFramePr>
          <p:cNvPr id="298017" name="Group 33"/>
          <p:cNvGraphicFramePr>
            <a:graphicFrameLocks noGrp="1"/>
          </p:cNvGraphicFramePr>
          <p:nvPr>
            <p:ph type="tbl" idx="1"/>
          </p:nvPr>
        </p:nvGraphicFramePr>
        <p:xfrm>
          <a:off x="1981200" y="1600201"/>
          <a:ext cx="8229600" cy="4525963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Dayanıklı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Yarı dayanıklı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Duyarlı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Pamuk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Havuç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Limon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Şeker pancarı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Marul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İncir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Kuşkonmaz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Hıyar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Fasulye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Domates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Patates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Sarımsak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25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Bakiye Sodyum Karbonat</a:t>
            </a:r>
          </a:p>
        </p:txBody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400" dirty="0"/>
              <a:t>HCO</a:t>
            </a:r>
            <a:r>
              <a:rPr lang="tr-TR" sz="2400" baseline="-25000" dirty="0"/>
              <a:t>3</a:t>
            </a:r>
            <a:r>
              <a:rPr lang="tr-TR" sz="2400" dirty="0"/>
              <a:t> iyon konsantrasyonu sulama suyunda yüksek ise kalsiyum ve magnezyum iyonları, karbonatlar şeklinde çökelmeye başlar ve sodyumun nispi miktarı artar.</a:t>
            </a:r>
          </a:p>
          <a:p>
            <a:pPr eaLnBrk="1" hangingPunct="1">
              <a:defRPr/>
            </a:pPr>
            <a:endParaRPr lang="tr-TR" sz="2400" dirty="0"/>
          </a:p>
          <a:p>
            <a:pPr eaLnBrk="1" hangingPunct="1">
              <a:defRPr/>
            </a:pPr>
            <a:r>
              <a:rPr lang="tr-TR" sz="2400" dirty="0"/>
              <a:t>RSC= (CO</a:t>
            </a:r>
            <a:r>
              <a:rPr lang="tr-TR" sz="2400" baseline="-25000" dirty="0"/>
              <a:t>3</a:t>
            </a:r>
            <a:r>
              <a:rPr lang="tr-TR" sz="2400" dirty="0"/>
              <a:t>+ HCO</a:t>
            </a:r>
            <a:r>
              <a:rPr lang="tr-TR" sz="2400" baseline="-25000" dirty="0"/>
              <a:t>3</a:t>
            </a:r>
            <a:r>
              <a:rPr lang="tr-TR" sz="2400" dirty="0"/>
              <a:t>) - (</a:t>
            </a:r>
            <a:r>
              <a:rPr lang="tr-TR" sz="2400" dirty="0" err="1"/>
              <a:t>Ca</a:t>
            </a:r>
            <a:r>
              <a:rPr lang="tr-TR" sz="2400" dirty="0"/>
              <a:t> + Mg)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baseline="-25000" dirty="0"/>
              <a:t>   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baseline="-25000" dirty="0"/>
              <a:t>      </a:t>
            </a:r>
            <a:r>
              <a:rPr lang="tr-TR" sz="2400" dirty="0"/>
              <a:t>&lt;1.25 me/l, güvenle kullanılabilir sular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     1.25-2.50 me/l, iyi bir toprak düzenlemeye ihtiyaç gösterir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tr-TR" sz="2400" dirty="0"/>
              <a:t>     &gt;2.50  me/l, sulama için uygun değil kimyasal ıslaha ihtiyaç var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7837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RSC İyileştirme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1"/>
            <a:ext cx="8362950" cy="4525963"/>
          </a:xfrm>
          <a:solidFill>
            <a:schemeClr val="accent2"/>
          </a:solidFill>
        </p:spPr>
        <p:txBody>
          <a:bodyPr/>
          <a:lstStyle/>
          <a:p>
            <a:pPr eaLnBrk="1" hangingPunct="1">
              <a:defRPr/>
            </a:pPr>
            <a:r>
              <a:rPr lang="tr-TR" smtClean="0"/>
              <a:t>RSC x 86 = kg %100 jips/1000 m</a:t>
            </a:r>
            <a:r>
              <a:rPr lang="tr-TR" baseline="30000" smtClean="0"/>
              <a:t>3</a:t>
            </a:r>
            <a:r>
              <a:rPr lang="tr-TR" smtClean="0"/>
              <a:t> sulama suyu</a:t>
            </a:r>
          </a:p>
          <a:p>
            <a:pPr eaLnBrk="1" hangingPunct="1">
              <a:defRPr/>
            </a:pPr>
            <a:r>
              <a:rPr lang="tr-TR" smtClean="0"/>
              <a:t>1me Ca, 1me HCO</a:t>
            </a:r>
            <a:r>
              <a:rPr lang="tr-TR" baseline="-25000" smtClean="0"/>
              <a:t>3 </a:t>
            </a:r>
          </a:p>
          <a:p>
            <a:pPr eaLnBrk="1" hangingPunct="1">
              <a:defRPr/>
            </a:pPr>
            <a:endParaRPr lang="tr-TR" baseline="-25000" smtClean="0"/>
          </a:p>
          <a:p>
            <a:pPr eaLnBrk="1" hangingPunct="1">
              <a:defRPr/>
            </a:pPr>
            <a:r>
              <a:rPr lang="tr-TR" smtClean="0"/>
              <a:t>RSC x 49 = kg %100 H</a:t>
            </a:r>
            <a:r>
              <a:rPr lang="tr-TR" baseline="-25000" smtClean="0"/>
              <a:t>2</a:t>
            </a:r>
            <a:r>
              <a:rPr lang="tr-TR" smtClean="0"/>
              <a:t>SO</a:t>
            </a:r>
            <a:r>
              <a:rPr lang="tr-TR" baseline="-25000" smtClean="0"/>
              <a:t>4</a:t>
            </a:r>
            <a:r>
              <a:rPr lang="tr-TR" baseline="30000" smtClean="0"/>
              <a:t>*</a:t>
            </a:r>
            <a:r>
              <a:rPr lang="tr-TR" smtClean="0"/>
              <a:t>/1000 m</a:t>
            </a:r>
            <a:r>
              <a:rPr lang="tr-TR" baseline="30000" smtClean="0"/>
              <a:t>3</a:t>
            </a:r>
            <a:r>
              <a:rPr lang="tr-TR" smtClean="0"/>
              <a:t> sulama suyu</a:t>
            </a:r>
          </a:p>
          <a:p>
            <a:pPr eaLnBrk="1" hangingPunct="1">
              <a:defRPr/>
            </a:pPr>
            <a:r>
              <a:rPr lang="tr-TR" smtClean="0"/>
              <a:t>* H</a:t>
            </a:r>
            <a:r>
              <a:rPr lang="tr-TR" baseline="-25000" smtClean="0"/>
              <a:t>2</a:t>
            </a:r>
            <a:r>
              <a:rPr lang="tr-TR" smtClean="0"/>
              <a:t>SO</a:t>
            </a:r>
            <a:r>
              <a:rPr lang="tr-TR" baseline="-25000" smtClean="0"/>
              <a:t>4</a:t>
            </a:r>
            <a:r>
              <a:rPr lang="tr-TR" smtClean="0"/>
              <a:t>, uygulamasında pH değerini 6.0’nın altına düşürmemek için gerekli asit miktarının %75’i kullanılır.</a:t>
            </a:r>
            <a:endParaRPr lang="tr-TR" baseline="-25000" smtClean="0"/>
          </a:p>
        </p:txBody>
      </p:sp>
    </p:spTree>
    <p:extLst>
      <p:ext uri="{BB962C8B-B14F-4D97-AF65-F5344CB8AC3E}">
        <p14:creationId xmlns:p14="http://schemas.microsoft.com/office/powerpoint/2010/main" val="214951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7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dirty="0"/>
              <a:t>Sulama suyunda bulunması önerilen en yüksek iz element içeriği </a:t>
            </a:r>
            <a:r>
              <a:rPr lang="tr-TR" sz="2400" dirty="0"/>
              <a:t>(</a:t>
            </a:r>
            <a:r>
              <a:rPr lang="tr-TR" sz="2400" dirty="0" err="1"/>
              <a:t>Munsuz</a:t>
            </a:r>
            <a:r>
              <a:rPr lang="tr-TR" sz="2400" dirty="0"/>
              <a:t> ve ark., 2001)</a:t>
            </a:r>
          </a:p>
        </p:txBody>
      </p:sp>
      <p:graphicFrame>
        <p:nvGraphicFramePr>
          <p:cNvPr id="413774" name="Group 78"/>
          <p:cNvGraphicFramePr>
            <a:graphicFrameLocks noGrp="1"/>
          </p:cNvGraphicFramePr>
          <p:nvPr>
            <p:ph type="tbl" idx="1"/>
          </p:nvPr>
        </p:nvGraphicFramePr>
        <p:xfrm>
          <a:off x="1981200" y="1341438"/>
          <a:ext cx="8229600" cy="5211808"/>
        </p:xfrm>
        <a:graphic>
          <a:graphicData uri="http://schemas.openxmlformats.org/drawingml/2006/table">
            <a:tbl>
              <a:tblPr/>
              <a:tblGrid>
                <a:gridCol w="1882775"/>
                <a:gridCol w="2592388"/>
                <a:gridCol w="3754437"/>
              </a:tblGrid>
              <a:tr h="944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Element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Max. Kons.(ppm)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35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Aluminyum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5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Özellikle düşük pH’lı topraklarda sorun yaratır. Yüksek pH’da çökelir ve toksisite oluşturmaz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Arsenik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Bitkilere göre toksisite sınırı değişik , çeltik hassas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Berilyum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Bitkilere göre toksisite sınırı değişik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Kadmiyum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Besin zincirinde insana taşınımı nedeniyle hassas olunmalı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00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Kobalt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0.05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Nötr ve alkali topraklarda inaktif olma eğiliminde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6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Krom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0.1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Bitkilere toksik etki sınırı tam bilinmiyor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12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Bakır 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Garamond" pitchFamily="18" charset="0"/>
                        </a:rPr>
                        <a:t>0.2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tr-T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174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re">
  <a:themeElements>
    <a:clrScheme name="Dere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Dere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re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re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r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514</Words>
  <Application>Microsoft Office PowerPoint</Application>
  <PresentationFormat>Geniş ekran</PresentationFormat>
  <Paragraphs>137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Garamond</vt:lpstr>
      <vt:lpstr>Wingdings</vt:lpstr>
      <vt:lpstr>Dere</vt:lpstr>
      <vt:lpstr>Microsoft Denklem 3.0</vt:lpstr>
      <vt:lpstr>Sulama Suyu Kalitesinin Sınıflandırılmasında Kullanılan Kriterler</vt:lpstr>
      <vt:lpstr>Sulama Suyu Kalitesinin Sınıflandırılmasında Kullanılan Kriterler</vt:lpstr>
      <vt:lpstr>Sulama Suyu Kalitesinin Sınıflandırılmasında Kullanılan Kriterler</vt:lpstr>
      <vt:lpstr>PowerPoint Sunusu</vt:lpstr>
      <vt:lpstr>Bor Konsantrasyonu</vt:lpstr>
      <vt:lpstr>Bitkilerin Bor Dayanımı</vt:lpstr>
      <vt:lpstr>Bakiye Sodyum Karbonat</vt:lpstr>
      <vt:lpstr>RSC İyileştirme</vt:lpstr>
      <vt:lpstr>Sulama suyunda bulunması önerilen en yüksek iz element içeriği (Munsuz ve ark., 2001)</vt:lpstr>
      <vt:lpstr>Sulama suyunda bulunması önerilen en yüksek iz element içeriği</vt:lpstr>
      <vt:lpstr>Sulama suyunda bulunması önerilen en yüksek iz element içeriği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Sulama Suyu Kalitesinin Sınıflandırılmasında Kullanılan Kriterler</dc:title>
  <dc:creator>Gökhan</dc:creator>
  <cp:lastModifiedBy>Gökhan</cp:lastModifiedBy>
  <cp:revision>1</cp:revision>
  <dcterms:created xsi:type="dcterms:W3CDTF">2017-12-07T06:55:57Z</dcterms:created>
  <dcterms:modified xsi:type="dcterms:W3CDTF">2017-12-07T06:56:22Z</dcterms:modified>
</cp:coreProperties>
</file>