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420" r:id="rId10"/>
    <p:sldId id="421" r:id="rId11"/>
    <p:sldId id="422" r:id="rId12"/>
    <p:sldId id="42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en-US" dirty="0"/>
              <a:t>KLİNİK BİLİMLERE GİRİŞ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en-US"/>
              <a:t>OSTEOARTRİT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en-US" b="1"/>
              <a:t>3) OA'DE EGZERSİZLER: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/>
              <a:t>OA'de egzersizler genellikle etkilenen eklemin etrafındaki  kas zayıflığına, EHA'nın azalmasına ve ağrının dindirilmesine yönelik olarak uygulanır.</a:t>
            </a:r>
          </a:p>
          <a:p>
            <a:r>
              <a:rPr lang="tr-TR" altLang="en-US"/>
              <a:t>Akut enflamasyonlu veya belirgin eklem şişliği olan durumlarda, egzersiz yapmak için akut enflamasn dönemi geçinceye kadar beklemek uygun olacaktır.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1098550"/>
          </a:xfrm>
        </p:spPr>
        <p:txBody>
          <a:bodyPr/>
          <a:lstStyle/>
          <a:p>
            <a:pPr algn="ctr"/>
            <a:r>
              <a:rPr lang="tr-TR" altLang="en-US" b="1"/>
              <a:t>4)OSTEOARTRİT  TEDAVİSİNDE KULLANILAN ORTEZ VE YARDIMCI CİHAZLAR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95755"/>
            <a:ext cx="8771255" cy="4531995"/>
          </a:xfrm>
        </p:spPr>
        <p:txBody>
          <a:bodyPr/>
          <a:lstStyle/>
          <a:p>
            <a:r>
              <a:rPr lang="tr-TR" altLang="en-US"/>
              <a:t>OA'de ortez kullanımanın belli başlı amaçları şunlardır; ekleme binen yükü azaltarak ağrının azaltılması, ağrılı eklemlerde hareketin kısıtlanması, stabilitesi bozuk eklemlerde stabilizasyonu sağlanması ve hareket paternlerine düzeltmesidir.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en-US" b="1"/>
              <a:t>5)</a:t>
            </a:r>
            <a:r>
              <a:rPr lang="en-US" b="1"/>
              <a:t> KAPLICA TEDAVİSİ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Termomineral su banyosu ve peloid uygulamalarında vücut sıcaklık artışıyla kaslarda refleks relaksasyon ve ağrı inhibisyonu ortaya çıkar.  Kollagen dokunun esnekliği artmaktadır.</a:t>
            </a:r>
          </a:p>
          <a:p>
            <a:r>
              <a:rPr lang="en-US"/>
              <a:t>Ağırlıksızlığın etkisi ile de relaksasyon olmakta ve kaldırma kuvveti ile hareket kolaylaşmaktadır </a:t>
            </a:r>
          </a:p>
          <a:p>
            <a:r>
              <a:rPr lang="en-US"/>
              <a:t>Sıcak ve soğuk uygulamaların uzun sürede antiinflamatuar etkileri vardır. </a:t>
            </a:r>
          </a:p>
          <a:p>
            <a:r>
              <a:rPr lang="en-US"/>
              <a:t>Termomineral suların bazı kimyasal komponentleri de bu etkiye katkıda bulunur.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TEDAVİ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575800" cy="4953000"/>
          </a:xfrm>
        </p:spPr>
        <p:txBody>
          <a:bodyPr/>
          <a:lstStyle/>
          <a:p>
            <a:r>
              <a:rPr lang="en-US"/>
              <a:t>OA tedavisinde amaç </a:t>
            </a:r>
            <a:r>
              <a:rPr lang="tr-TR" altLang="en-US"/>
              <a:t>h</a:t>
            </a:r>
            <a:r>
              <a:rPr lang="en-US"/>
              <a:t>astanın ağrılarını kontrol altına almak, </a:t>
            </a:r>
            <a:r>
              <a:rPr lang="tr-TR" altLang="en-US"/>
              <a:t>f</a:t>
            </a:r>
            <a:r>
              <a:rPr lang="en-US"/>
              <a:t>onksiyonel yetersizlikleri gidermeye çalışmak </a:t>
            </a:r>
            <a:r>
              <a:rPr lang="tr-TR" altLang="en-US"/>
              <a:t>h</a:t>
            </a:r>
            <a:r>
              <a:rPr lang="en-US"/>
              <a:t>astanın yaşam kalitesini yükseltmek</a:t>
            </a:r>
          </a:p>
          <a:p>
            <a:r>
              <a:rPr lang="en-US"/>
              <a:t>Bunları gerçekleştirirken tedavilerin yan etkilerinden mümkün olduğu kadar hastayı korumak gerekir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063865" cy="4953000"/>
          </a:xfrm>
        </p:spPr>
        <p:txBody>
          <a:bodyPr/>
          <a:lstStyle/>
          <a:p>
            <a:r>
              <a:rPr lang="tr-TR" altLang="en-US"/>
              <a:t>Osteoartritli hastalarda tedavi seçiminde eklem tutulumu ve hastalığın şiddeti yanında hastanın özel koşulları ve eşlik eden hastalıklarının da göz önüne alınması gerekir.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OA'de kullanılan tedavi seçenekleri şunlardır: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753475" cy="4953000"/>
          </a:xfrm>
        </p:spPr>
        <p:txBody>
          <a:bodyPr/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ct val="100000"/>
              <a:buFont typeface="Arial" panose="020B0604020202020204"/>
              <a:buNone/>
            </a:pPr>
            <a:r>
              <a:rPr lang="tr-TR" altLang="en-US">
                <a:solidFill>
                  <a:schemeClr val="tx1"/>
                </a:solidFill>
              </a:rPr>
              <a:t>1) </a:t>
            </a:r>
            <a:r>
              <a:rPr lang="en-US">
                <a:solidFill>
                  <a:schemeClr val="tx1"/>
                </a:solidFill>
              </a:rPr>
              <a:t>Eğitim ve koruyucu önlemler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ct val="100000"/>
              <a:buFont typeface="Arial" panose="020B0604020202020204"/>
              <a:buNone/>
            </a:pPr>
            <a:r>
              <a:rPr lang="tr-TR" altLang="en-US">
                <a:solidFill>
                  <a:schemeClr val="tx1"/>
                </a:solidFill>
              </a:rPr>
              <a:t>2) </a:t>
            </a:r>
            <a:r>
              <a:rPr lang="en-US">
                <a:solidFill>
                  <a:schemeClr val="tx1"/>
                </a:solidFill>
              </a:rPr>
              <a:t>Fizik tedavi ve egzersiz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ct val="100000"/>
              <a:buFont typeface="Arial" panose="020B0604020202020204"/>
              <a:buNone/>
            </a:pPr>
            <a:r>
              <a:rPr lang="tr-TR" altLang="en-US">
                <a:solidFill>
                  <a:schemeClr val="tx1"/>
                </a:solidFill>
              </a:rPr>
              <a:t>3) </a:t>
            </a:r>
            <a:r>
              <a:rPr lang="en-US">
                <a:solidFill>
                  <a:schemeClr val="tx1"/>
                </a:solidFill>
              </a:rPr>
              <a:t>Sistemik ilaç tedavileri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ct val="100000"/>
              <a:buFont typeface="Arial" panose="020B0604020202020204"/>
              <a:buNone/>
            </a:pPr>
            <a:r>
              <a:rPr lang="tr-TR" altLang="en-US">
                <a:solidFill>
                  <a:schemeClr val="tx1"/>
                </a:solidFill>
              </a:rPr>
              <a:t>3) </a:t>
            </a:r>
            <a:r>
              <a:rPr lang="en-US">
                <a:solidFill>
                  <a:schemeClr val="tx1"/>
                </a:solidFill>
              </a:rPr>
              <a:t>İntra-artiküler ilaç tedavileri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ct val="100000"/>
              <a:buFont typeface="Arial" panose="020B0604020202020204"/>
              <a:buNone/>
            </a:pPr>
            <a:r>
              <a:rPr lang="tr-TR" altLang="en-US">
                <a:solidFill>
                  <a:schemeClr val="tx1"/>
                </a:solidFill>
              </a:rPr>
              <a:t>4) </a:t>
            </a:r>
            <a:r>
              <a:rPr lang="en-US">
                <a:solidFill>
                  <a:schemeClr val="tx1"/>
                </a:solidFill>
              </a:rPr>
              <a:t>Topikal ilaç tedavileri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ct val="100000"/>
              <a:buFont typeface="Arial" panose="020B0604020202020204"/>
              <a:buNone/>
            </a:pPr>
            <a:r>
              <a:rPr lang="tr-TR" altLang="en-US">
                <a:solidFill>
                  <a:schemeClr val="tx1"/>
                </a:solidFill>
              </a:rPr>
              <a:t>6) </a:t>
            </a:r>
            <a:r>
              <a:rPr lang="en-US">
                <a:solidFill>
                  <a:schemeClr val="tx1"/>
                </a:solidFill>
              </a:rPr>
              <a:t>Yardımcı aletler (ortez, ayakkabı ve yürüme cihazları)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ct val="100000"/>
              <a:buFont typeface="Arial" panose="020B0604020202020204"/>
              <a:buNone/>
            </a:pPr>
            <a:r>
              <a:rPr lang="tr-TR" altLang="en-US">
                <a:solidFill>
                  <a:schemeClr val="tx1"/>
                </a:solidFill>
              </a:rPr>
              <a:t>7) </a:t>
            </a:r>
            <a:r>
              <a:rPr lang="en-US">
                <a:solidFill>
                  <a:schemeClr val="tx1"/>
                </a:solidFill>
              </a:rPr>
              <a:t>Hidroterapi ve kaplıca tedavisi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ct val="100000"/>
              <a:buFont typeface="Arial" panose="020B0604020202020204"/>
              <a:buNone/>
            </a:pPr>
            <a:r>
              <a:rPr lang="tr-TR" altLang="en-US"/>
              <a:t>8) </a:t>
            </a:r>
            <a:r>
              <a:rPr lang="en-US"/>
              <a:t>Cerrahi tedavi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82545"/>
            <a:ext cx="10972800" cy="582613"/>
          </a:xfrm>
        </p:spPr>
        <p:txBody>
          <a:bodyPr/>
          <a:lstStyle/>
          <a:p>
            <a:pPr algn="ctr"/>
            <a:r>
              <a:rPr lang="tr-TR" altLang="en-US" b="1"/>
              <a:t>1) EĞİTİM VE KORUYUCU ÖNLEMLER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637905" cy="4953000"/>
          </a:xfrm>
        </p:spPr>
        <p:txBody>
          <a:bodyPr/>
          <a:lstStyle/>
          <a:p>
            <a:r>
              <a:rPr lang="tr-TR" altLang="en-US"/>
              <a:t>Hasta eğitiminde hastalıktan koruyucu uygulamalar da öğretilmelidir. Osteoartritin risk faktörlinin bilinmesi ve onlardan korunulması gereklidir. Böylece OA'nın insidansı azalmış, yaşam kalitesi daha da iyileşmiş olacaktır.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498965" cy="4953000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OA’de korunma prensipleri 3 temel başlık altında incelenebilir: </a:t>
            </a:r>
          </a:p>
          <a:p>
            <a:r>
              <a:rPr lang="en-US"/>
              <a:t>birincil korunma sağlıklı kişilerin OA’dan korunması; </a:t>
            </a:r>
          </a:p>
          <a:p>
            <a:r>
              <a:rPr lang="en-US"/>
              <a:t>ikincil korunma OA’nın erken veya olası asemptomatik döneminde korunma;</a:t>
            </a:r>
          </a:p>
          <a:p>
            <a:r>
              <a:rPr lang="en-US"/>
              <a:t>üçüncül korunma yerleşmiş OA’da fonksiyonel bozukluk ve yetersizliklerden korunmadır.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078595" cy="4953000"/>
          </a:xfrm>
        </p:spPr>
        <p:txBody>
          <a:bodyPr/>
          <a:lstStyle/>
          <a:p>
            <a:r>
              <a:rPr lang="tr-TR" altLang="en-US"/>
              <a:t>Vücudun akvitiveleri sırasında vücut ağırlığının yaklaşık 3 katına kadar ağpırlık diz ve kalçalara yüklenmektedir. Diz OA'inin vücut ağırlığıyla ilişkisi kalça OA'ine göre daha fazladır. Kilo kaybetmenin OA rkini azaltacağı ve kilo almanın OA riskini artıracağı literatürde belirtilmektedir.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en-US" b="1">
                <a:sym typeface="+mn-ea"/>
              </a:rPr>
              <a:t>2)</a:t>
            </a:r>
            <a:r>
              <a:rPr lang="en-US" b="1">
                <a:sym typeface="+mn-ea"/>
              </a:rPr>
              <a:t> FİZİK TEDAVİ YÖNTEMLERİ 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74065"/>
            <a:ext cx="10972800" cy="5353685"/>
          </a:xfrm>
        </p:spPr>
        <p:txBody>
          <a:bodyPr/>
          <a:lstStyle/>
          <a:p>
            <a:pPr marL="0" indent="0">
              <a:buNone/>
            </a:pPr>
            <a:endParaRPr lang="en-US"/>
          </a:p>
          <a:p>
            <a:r>
              <a:rPr lang="en-US"/>
              <a:t>Fizik tedavi yöntemleri OA’nın tedavi programı içerisinde önemli bir yer tutar. </a:t>
            </a:r>
          </a:p>
          <a:p>
            <a:r>
              <a:rPr lang="en-US"/>
              <a:t>Bunların en büyük avantajları sistemik yan etkilerinin hemen hemen olmamasıdır. </a:t>
            </a:r>
          </a:p>
          <a:p>
            <a:r>
              <a:rPr lang="en-US"/>
              <a:t>Fizik tedavi ile ağrı ve sertlik azalmakta, kas spazmı hafiflemekte, eklem çevresi yapılar güçlenmektedir. </a:t>
            </a:r>
          </a:p>
          <a:p>
            <a:r>
              <a:rPr lang="en-US"/>
              <a:t>Böylece hastanın fonksiyonel kapasitesi artmakta ve yaşam kalitesi yükselmektedir.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385</Words>
  <Application>Microsoft Office PowerPoint</Application>
  <PresentationFormat>Geniş ekran</PresentationFormat>
  <Paragraphs>38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SimSun</vt:lpstr>
      <vt:lpstr>Arial</vt:lpstr>
      <vt:lpstr>Calibri</vt:lpstr>
      <vt:lpstr>Blue Waves</vt:lpstr>
      <vt:lpstr>KLİNİK BİLİMLERE GİRİŞ</vt:lpstr>
      <vt:lpstr>TEDAVİ</vt:lpstr>
      <vt:lpstr>PowerPoint Sunusu</vt:lpstr>
      <vt:lpstr>OA'de kullanılan tedavi seçenekleri şunlardır:</vt:lpstr>
      <vt:lpstr>1) EĞİTİM VE KORUYUCU ÖNLEMLER</vt:lpstr>
      <vt:lpstr>PowerPoint Sunusu</vt:lpstr>
      <vt:lpstr>PowerPoint Sunusu</vt:lpstr>
      <vt:lpstr>PowerPoint Sunusu</vt:lpstr>
      <vt:lpstr>2) FİZİK TEDAVİ YÖNTEMLERİ </vt:lpstr>
      <vt:lpstr>3) OA'DE EGZERSİZLER:</vt:lpstr>
      <vt:lpstr>4)OSTEOARTRİT  TEDAVİSİNDE KULLANILAN ORTEZ VE YARDIMCI CİHAZLAR</vt:lpstr>
      <vt:lpstr>5) KAPLICA TEDAVİSİ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KLİNİK BİLİMLERE GİRİŞ</dc:title>
  <dc:creator>Ergun GOKTAS</dc:creator>
  <cp:lastModifiedBy>Ergun GOKTAS</cp:lastModifiedBy>
  <cp:revision>12</cp:revision>
  <dcterms:created xsi:type="dcterms:W3CDTF">2017-07-23T05:35:00Z</dcterms:created>
  <dcterms:modified xsi:type="dcterms:W3CDTF">2018-05-19T10:43:12Z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