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1" r:id="rId4"/>
    <p:sldId id="282" r:id="rId5"/>
    <p:sldId id="283" r:id="rId6"/>
    <p:sldId id="284" r:id="rId7"/>
    <p:sldId id="286" r:id="rId8"/>
    <p:sldId id="285" r:id="rId9"/>
    <p:sldId id="287" r:id="rId10"/>
    <p:sldId id="288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4438FD87-92DC-4A5D-944D-80EAF8DFE528}">
          <p14:sldIdLst>
            <p14:sldId id="257"/>
            <p14:sldId id="256"/>
            <p14:sldId id="281"/>
            <p14:sldId id="282"/>
            <p14:sldId id="283"/>
            <p14:sldId id="284"/>
            <p14:sldId id="286"/>
            <p14:sldId id="285"/>
            <p14:sldId id="287"/>
            <p14:sldId id="288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5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6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Bürokrasinin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Kaynakları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uzmanlık</a:t>
            </a:r>
            <a:endParaRPr lang="en-US" dirty="0" smtClean="0"/>
          </a:p>
          <a:p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iktidarı</a:t>
            </a:r>
            <a:endParaRPr lang="en-US" dirty="0" smtClean="0"/>
          </a:p>
          <a:p>
            <a:r>
              <a:rPr lang="en-US" dirty="0" err="1" smtClean="0"/>
              <a:t>Devamlı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istikrarlı</a:t>
            </a:r>
            <a:r>
              <a:rPr lang="en-US" dirty="0" smtClean="0"/>
              <a:t> </a:t>
            </a:r>
            <a:r>
              <a:rPr lang="en-US" dirty="0" err="1" smtClean="0"/>
              <a:t>statü</a:t>
            </a:r>
            <a:endParaRPr lang="en-US" dirty="0" smtClean="0"/>
          </a:p>
          <a:p>
            <a:r>
              <a:rPr lang="en-US" dirty="0" err="1" smtClean="0"/>
              <a:t>Özerk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r>
              <a:rPr lang="en-US" dirty="0" err="1" smtClean="0"/>
              <a:t>Örgüt</a:t>
            </a:r>
            <a:r>
              <a:rPr lang="en-US" dirty="0" smtClean="0"/>
              <a:t> </a:t>
            </a:r>
            <a:r>
              <a:rPr lang="en-US" dirty="0" err="1" smtClean="0"/>
              <a:t>ideolojisi</a:t>
            </a:r>
            <a:endParaRPr lang="en-US" dirty="0" smtClean="0"/>
          </a:p>
          <a:p>
            <a:r>
              <a:rPr lang="en-US" dirty="0" err="1" smtClean="0"/>
              <a:t>Bütçeleme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planlama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7125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endParaRPr lang="en-US" dirty="0" smtClean="0"/>
          </a:p>
          <a:p>
            <a:r>
              <a:rPr lang="en-US" dirty="0" err="1" smtClean="0"/>
              <a:t>Eryılmaz</a:t>
            </a:r>
            <a:r>
              <a:rPr lang="en-US" dirty="0" smtClean="0"/>
              <a:t>, B. (2019)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r>
              <a:rPr lang="en-US" dirty="0" smtClean="0"/>
              <a:t>. </a:t>
            </a:r>
            <a:r>
              <a:rPr lang="en-US" dirty="0" err="1" smtClean="0"/>
              <a:t>Süleyman</a:t>
            </a:r>
            <a:r>
              <a:rPr lang="en-US" dirty="0" smtClean="0"/>
              <a:t> </a:t>
            </a:r>
            <a:r>
              <a:rPr lang="en-US" dirty="0" err="1" smtClean="0"/>
              <a:t>Sözen</a:t>
            </a:r>
            <a:r>
              <a:rPr lang="en-US" dirty="0" smtClean="0"/>
              <a:t> (Ed). Kamu </a:t>
            </a:r>
            <a:r>
              <a:rPr lang="en-US" dirty="0" err="1" smtClean="0"/>
              <a:t>Yönetimi</a:t>
            </a:r>
            <a:r>
              <a:rPr lang="en-US" dirty="0" smtClean="0"/>
              <a:t>. </a:t>
            </a:r>
            <a:r>
              <a:rPr lang="en-US" dirty="0" err="1" smtClean="0"/>
              <a:t>Anadolu</a:t>
            </a:r>
            <a:r>
              <a:rPr lang="en-US" dirty="0" smtClean="0"/>
              <a:t> </a:t>
            </a:r>
            <a:r>
              <a:rPr lang="en-US" dirty="0" err="1" smtClean="0"/>
              <a:t>Üniversitesi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11. </a:t>
            </a:r>
            <a:r>
              <a:rPr lang="en-US" dirty="0" err="1" smtClean="0"/>
              <a:t>Hafta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 smtClean="0"/>
              <a:t>Bürokrasi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Bürokrasi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Etimolojiik</a:t>
            </a:r>
            <a:r>
              <a:rPr lang="en-US" dirty="0" smtClean="0"/>
              <a:t> </a:t>
            </a:r>
            <a:r>
              <a:rPr lang="en-US" dirty="0" err="1" smtClean="0"/>
              <a:t>köken</a:t>
            </a:r>
            <a:endParaRPr lang="en-US" dirty="0"/>
          </a:p>
          <a:p>
            <a:pPr lvl="1"/>
            <a:r>
              <a:rPr lang="en-US" dirty="0" err="1" smtClean="0"/>
              <a:t>Latince</a:t>
            </a:r>
            <a:r>
              <a:rPr lang="en-US" dirty="0" smtClean="0"/>
              <a:t> Burra (</a:t>
            </a:r>
            <a:r>
              <a:rPr lang="en-US" dirty="0" err="1" smtClean="0"/>
              <a:t>masaları</a:t>
            </a:r>
            <a:r>
              <a:rPr lang="en-US" dirty="0" smtClean="0"/>
              <a:t> </a:t>
            </a:r>
            <a:r>
              <a:rPr lang="en-US" dirty="0" err="1" smtClean="0"/>
              <a:t>örtmede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koyu</a:t>
            </a:r>
            <a:r>
              <a:rPr lang="en-US" dirty="0" smtClean="0"/>
              <a:t> </a:t>
            </a:r>
            <a:r>
              <a:rPr lang="en-US" dirty="0" err="1" smtClean="0"/>
              <a:t>renkli</a:t>
            </a:r>
            <a:r>
              <a:rPr lang="en-US" dirty="0" smtClean="0"/>
              <a:t> </a:t>
            </a:r>
            <a:r>
              <a:rPr lang="en-US" dirty="0" err="1" smtClean="0"/>
              <a:t>kumaş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Yunanca</a:t>
            </a:r>
            <a:r>
              <a:rPr lang="en-US" dirty="0" smtClean="0"/>
              <a:t> </a:t>
            </a:r>
            <a:r>
              <a:rPr lang="en-US" dirty="0" err="1" smtClean="0"/>
              <a:t>kratos</a:t>
            </a:r>
            <a:r>
              <a:rPr lang="en-US" dirty="0" smtClean="0"/>
              <a:t> (</a:t>
            </a:r>
            <a:r>
              <a:rPr lang="en-US" dirty="0" err="1" smtClean="0"/>
              <a:t>egemenlik</a:t>
            </a:r>
            <a:r>
              <a:rPr lang="en-US" dirty="0" smtClean="0"/>
              <a:t>, </a:t>
            </a:r>
            <a:r>
              <a:rPr lang="en-US" dirty="0" err="1" smtClean="0"/>
              <a:t>yönetim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Bürokrasi</a:t>
            </a:r>
            <a:r>
              <a:rPr lang="en-US" dirty="0" smtClean="0"/>
              <a:t> =&gt;</a:t>
            </a:r>
            <a:r>
              <a:rPr lang="en-US" dirty="0" err="1" smtClean="0"/>
              <a:t>Masaların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büroların</a:t>
            </a:r>
            <a:r>
              <a:rPr lang="en-US" dirty="0" smtClean="0"/>
              <a:t> </a:t>
            </a:r>
            <a:r>
              <a:rPr lang="en-US" dirty="0" err="1" smtClean="0"/>
              <a:t>egemenliği</a:t>
            </a:r>
            <a:endParaRPr lang="en-US" dirty="0" smtClean="0"/>
          </a:p>
          <a:p>
            <a:r>
              <a:rPr lang="en-US" dirty="0" err="1" smtClean="0"/>
              <a:t>Halk</a:t>
            </a:r>
            <a:r>
              <a:rPr lang="en-US" dirty="0" smtClean="0"/>
              <a:t> </a:t>
            </a:r>
            <a:r>
              <a:rPr lang="en-US" dirty="0" err="1" smtClean="0"/>
              <a:t>dilinde</a:t>
            </a:r>
            <a:endParaRPr lang="en-US" dirty="0" smtClean="0"/>
          </a:p>
          <a:p>
            <a:pPr lvl="1"/>
            <a:r>
              <a:rPr lang="en-US" dirty="0" err="1" smtClean="0"/>
              <a:t>Verimsizlik</a:t>
            </a:r>
            <a:endParaRPr lang="en-US" dirty="0" smtClean="0"/>
          </a:p>
          <a:p>
            <a:pPr lvl="1"/>
            <a:r>
              <a:rPr lang="en-US" dirty="0" err="1" smtClean="0"/>
              <a:t>İşlerin</a:t>
            </a:r>
            <a:r>
              <a:rPr lang="en-US" dirty="0" smtClean="0"/>
              <a:t> </a:t>
            </a:r>
            <a:r>
              <a:rPr lang="en-US" dirty="0" err="1" smtClean="0"/>
              <a:t>ağır</a:t>
            </a:r>
            <a:r>
              <a:rPr lang="en-US" dirty="0" smtClean="0"/>
              <a:t> </a:t>
            </a:r>
            <a:r>
              <a:rPr lang="en-US" dirty="0" err="1" smtClean="0"/>
              <a:t>yürümesi</a:t>
            </a:r>
            <a:endParaRPr lang="en-US" dirty="0" smtClean="0"/>
          </a:p>
          <a:p>
            <a:pPr lvl="1"/>
            <a:r>
              <a:rPr lang="en-US" dirty="0" err="1" smtClean="0"/>
              <a:t>Kuralcılık</a:t>
            </a:r>
            <a:endParaRPr lang="en-US" dirty="0" smtClean="0"/>
          </a:p>
          <a:p>
            <a:pPr lvl="1"/>
            <a:r>
              <a:rPr lang="en-US" dirty="0" err="1" smtClean="0"/>
              <a:t>Kırtasiyecilik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010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Bürokrasinin</a:t>
            </a:r>
            <a:r>
              <a:rPr lang="en-US" dirty="0" smtClean="0"/>
              <a:t> 7 </a:t>
            </a:r>
            <a:r>
              <a:rPr lang="en-US" dirty="0" err="1" smtClean="0"/>
              <a:t>anlamı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Rasyonel</a:t>
            </a:r>
            <a:r>
              <a:rPr lang="en-US" dirty="0" smtClean="0"/>
              <a:t> </a:t>
            </a:r>
            <a:r>
              <a:rPr lang="en-US" dirty="0" err="1" smtClean="0"/>
              <a:t>örgüt</a:t>
            </a:r>
            <a:endParaRPr lang="en-US" dirty="0" smtClean="0"/>
          </a:p>
          <a:p>
            <a:r>
              <a:rPr lang="en-US" dirty="0" err="1" smtClean="0"/>
              <a:t>Örgütsel</a:t>
            </a:r>
            <a:r>
              <a:rPr lang="en-US" dirty="0" smtClean="0"/>
              <a:t> </a:t>
            </a:r>
            <a:r>
              <a:rPr lang="en-US" dirty="0" err="1" smtClean="0"/>
              <a:t>verimsizlik</a:t>
            </a:r>
            <a:endParaRPr lang="en-US" dirty="0" smtClean="0"/>
          </a:p>
          <a:p>
            <a:r>
              <a:rPr lang="en-US" dirty="0" err="1" smtClean="0"/>
              <a:t>Memurlar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yönetimi</a:t>
            </a:r>
            <a:endParaRPr lang="en-US" dirty="0" smtClean="0"/>
          </a:p>
          <a:p>
            <a:r>
              <a:rPr lang="en-US" dirty="0" err="1" smtClean="0"/>
              <a:t>Memurlar</a:t>
            </a:r>
            <a:r>
              <a:rPr lang="en-US" dirty="0" smtClean="0"/>
              <a:t> </a:t>
            </a:r>
            <a:r>
              <a:rPr lang="en-US" dirty="0" err="1" smtClean="0"/>
              <a:t>düzeni</a:t>
            </a:r>
            <a:endParaRPr lang="en-US" dirty="0" smtClean="0"/>
          </a:p>
          <a:p>
            <a:r>
              <a:rPr lang="en-US" dirty="0" err="1" smtClean="0"/>
              <a:t>Örgüt</a:t>
            </a:r>
            <a:endParaRPr lang="en-US" dirty="0"/>
          </a:p>
          <a:p>
            <a:r>
              <a:rPr lang="en-US" dirty="0" smtClean="0"/>
              <a:t>Modern </a:t>
            </a:r>
            <a:r>
              <a:rPr lang="en-US" dirty="0" err="1" smtClean="0"/>
              <a:t>toplum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716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Karl </a:t>
            </a:r>
            <a:r>
              <a:rPr lang="en-US" dirty="0" err="1" smtClean="0"/>
              <a:t>Marx’a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Bürokrasi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Bürokrasi</a:t>
            </a:r>
            <a:r>
              <a:rPr lang="en-US" dirty="0" smtClean="0"/>
              <a:t> </a:t>
            </a:r>
            <a:r>
              <a:rPr lang="en-US" dirty="0" err="1" smtClean="0"/>
              <a:t>egemen</a:t>
            </a:r>
            <a:r>
              <a:rPr lang="en-US" dirty="0" smtClean="0"/>
              <a:t> </a:t>
            </a:r>
            <a:r>
              <a:rPr lang="en-US" dirty="0" err="1" smtClean="0"/>
              <a:t>sınıfın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sınıflar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hakimiyetini</a:t>
            </a:r>
            <a:r>
              <a:rPr lang="en-US" dirty="0" smtClean="0"/>
              <a:t> </a:t>
            </a:r>
            <a:r>
              <a:rPr lang="en-US" dirty="0" err="1" smtClean="0"/>
              <a:t>sürdürmede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araçtır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Burjuva</a:t>
            </a:r>
            <a:r>
              <a:rPr lang="en-US" dirty="0" smtClean="0"/>
              <a:t> </a:t>
            </a:r>
            <a:r>
              <a:rPr lang="en-US" dirty="0" err="1" smtClean="0"/>
              <a:t>çıkarlarını</a:t>
            </a:r>
            <a:r>
              <a:rPr lang="en-US" dirty="0" smtClean="0"/>
              <a:t> </a:t>
            </a:r>
            <a:r>
              <a:rPr lang="en-US" dirty="0" err="1" smtClean="0"/>
              <a:t>destekler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kapitalist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savunur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Status-co ‘</a:t>
            </a:r>
            <a:r>
              <a:rPr lang="en-US" dirty="0" err="1" smtClean="0"/>
              <a:t>yu</a:t>
            </a:r>
            <a:r>
              <a:rPr lang="en-US" dirty="0" smtClean="0"/>
              <a:t> </a:t>
            </a:r>
            <a:r>
              <a:rPr lang="en-US" dirty="0" err="1" smtClean="0"/>
              <a:t>korumaya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010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Liberal </a:t>
            </a:r>
            <a:r>
              <a:rPr lang="en-US" dirty="0" err="1" smtClean="0"/>
              <a:t>Düşüncede</a:t>
            </a:r>
            <a:r>
              <a:rPr lang="en-US" dirty="0" smtClean="0"/>
              <a:t> </a:t>
            </a:r>
            <a:r>
              <a:rPr lang="en-US" dirty="0" err="1" smtClean="0"/>
              <a:t>Bürokrasi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John Stuart </a:t>
            </a:r>
            <a:r>
              <a:rPr lang="en-US" dirty="0" err="1" smtClean="0"/>
              <a:t>Mill’In</a:t>
            </a:r>
            <a:r>
              <a:rPr lang="en-US" dirty="0" smtClean="0"/>
              <a:t> </a:t>
            </a:r>
            <a:r>
              <a:rPr lang="en-US" dirty="0" err="1" smtClean="0"/>
              <a:t>yaklaşımalrı</a:t>
            </a:r>
            <a:r>
              <a:rPr lang="en-US" dirty="0" smtClean="0"/>
              <a:t> </a:t>
            </a:r>
            <a:r>
              <a:rPr lang="en-US" dirty="0" err="1" smtClean="0"/>
              <a:t>çerçevesinde</a:t>
            </a:r>
            <a:r>
              <a:rPr lang="en-US" dirty="0" smtClean="0"/>
              <a:t> </a:t>
            </a:r>
            <a:r>
              <a:rPr lang="en-US" dirty="0" err="1" smtClean="0"/>
              <a:t>şekillenmiştir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Sınırlı</a:t>
            </a:r>
            <a:r>
              <a:rPr lang="en-US" dirty="0" smtClean="0"/>
              <a:t> Devlet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dolayısıyla</a:t>
            </a:r>
            <a:r>
              <a:rPr lang="en-US" dirty="0" smtClean="0"/>
              <a:t> </a:t>
            </a:r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bürokrasi</a:t>
            </a:r>
            <a:r>
              <a:rPr lang="en-US" dirty="0" smtClean="0"/>
              <a:t> </a:t>
            </a:r>
            <a:r>
              <a:rPr lang="en-US" dirty="0" err="1" smtClean="0"/>
              <a:t>görüşü</a:t>
            </a:r>
            <a:r>
              <a:rPr lang="en-US" dirty="0" smtClean="0"/>
              <a:t> </a:t>
            </a:r>
            <a:r>
              <a:rPr lang="en-US" dirty="0" err="1" smtClean="0"/>
              <a:t>hakimdir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Bürokrasi</a:t>
            </a:r>
            <a:r>
              <a:rPr lang="en-US" dirty="0" smtClean="0"/>
              <a:t> </a:t>
            </a:r>
            <a:r>
              <a:rPr lang="en-US" dirty="0" err="1" smtClean="0"/>
              <a:t>klasik</a:t>
            </a:r>
            <a:r>
              <a:rPr lang="en-US" dirty="0" smtClean="0"/>
              <a:t> Devlet </a:t>
            </a:r>
            <a:r>
              <a:rPr lang="en-US" dirty="0" err="1" smtClean="0"/>
              <a:t>fonksiyonlarını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araçtır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639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Weber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Bürokrasi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Teknokrasinin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endParaRPr lang="en-US" dirty="0" smtClean="0"/>
          </a:p>
          <a:p>
            <a:pPr lvl="1"/>
            <a:r>
              <a:rPr lang="en-US" dirty="0" err="1" smtClean="0"/>
              <a:t>Teknokrasi</a:t>
            </a:r>
            <a:r>
              <a:rPr lang="en-US" dirty="0" smtClean="0"/>
              <a:t>: </a:t>
            </a:r>
            <a:r>
              <a:rPr lang="en-US" dirty="0" err="1" smtClean="0"/>
              <a:t>Uzmanlığın</a:t>
            </a:r>
            <a:r>
              <a:rPr lang="en-US" dirty="0" smtClean="0"/>
              <a:t> </a:t>
            </a:r>
            <a:r>
              <a:rPr lang="en-US" dirty="0" err="1" smtClean="0"/>
              <a:t>gelişmesi</a:t>
            </a:r>
            <a:r>
              <a:rPr lang="en-US" dirty="0" smtClean="0"/>
              <a:t>, </a:t>
            </a:r>
            <a:r>
              <a:rPr lang="en-US" dirty="0" err="1" smtClean="0"/>
              <a:t>yöneitm</a:t>
            </a:r>
            <a:r>
              <a:rPr lang="en-US" dirty="0" smtClean="0"/>
              <a:t> </a:t>
            </a:r>
            <a:r>
              <a:rPr lang="en-US" dirty="0" err="1" smtClean="0"/>
              <a:t>işlerinin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kazanması</a:t>
            </a:r>
            <a:r>
              <a:rPr lang="en-US" dirty="0" smtClean="0"/>
              <a:t>, </a:t>
            </a:r>
            <a:r>
              <a:rPr lang="en-US" dirty="0" err="1" smtClean="0"/>
              <a:t>örgütlerin</a:t>
            </a:r>
            <a:r>
              <a:rPr lang="en-US" dirty="0" smtClean="0"/>
              <a:t> </a:t>
            </a:r>
            <a:r>
              <a:rPr lang="en-US" dirty="0" err="1" smtClean="0"/>
              <a:t>buna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yapılanması</a:t>
            </a:r>
            <a:r>
              <a:rPr lang="en-US" dirty="0" smtClean="0"/>
              <a:t>, </a:t>
            </a:r>
            <a:r>
              <a:rPr lang="en-US" dirty="0" err="1" smtClean="0"/>
              <a:t>kararlarda</a:t>
            </a:r>
            <a:r>
              <a:rPr lang="en-US" dirty="0" smtClean="0"/>
              <a:t> </a:t>
            </a:r>
            <a:r>
              <a:rPr lang="en-US" dirty="0" err="1" smtClean="0"/>
              <a:t>uzmanların</a:t>
            </a:r>
            <a:r>
              <a:rPr lang="en-US" dirty="0" smtClean="0"/>
              <a:t> </a:t>
            </a:r>
            <a:r>
              <a:rPr lang="en-US" dirty="0" err="1" smtClean="0"/>
              <a:t>öne</a:t>
            </a:r>
            <a:r>
              <a:rPr lang="en-US" dirty="0" smtClean="0"/>
              <a:t> </a:t>
            </a:r>
            <a:r>
              <a:rPr lang="en-US" dirty="0" err="1" smtClean="0"/>
              <a:t>çıktığı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olgusu</a:t>
            </a:r>
            <a:endParaRPr lang="en-US" dirty="0" smtClean="0"/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profesyonel</a:t>
            </a:r>
            <a:r>
              <a:rPr lang="en-US" dirty="0" smtClean="0"/>
              <a:t> </a:t>
            </a:r>
            <a:r>
              <a:rPr lang="en-US" dirty="0" err="1" smtClean="0"/>
              <a:t>yönetici</a:t>
            </a:r>
            <a:r>
              <a:rPr lang="en-US" dirty="0" smtClean="0"/>
              <a:t> </a:t>
            </a:r>
            <a:r>
              <a:rPr lang="en-US" dirty="0" err="1" smtClean="0"/>
              <a:t>sınıfının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endParaRPr lang="en-US" dirty="0" smtClean="0"/>
          </a:p>
          <a:p>
            <a:pPr lvl="1"/>
            <a:r>
              <a:rPr lang="en-US" dirty="0" err="1" smtClean="0"/>
              <a:t>Teknokrat</a:t>
            </a:r>
            <a:endParaRPr lang="en-US" dirty="0" smtClean="0"/>
          </a:p>
          <a:p>
            <a:pPr lvl="1"/>
            <a:r>
              <a:rPr lang="en-US" dirty="0" err="1" smtClean="0"/>
              <a:t>Bürokrat</a:t>
            </a:r>
            <a:endParaRPr lang="en-US" dirty="0" smtClean="0"/>
          </a:p>
          <a:p>
            <a:pPr lvl="1"/>
            <a:r>
              <a:rPr lang="en-US" dirty="0" err="1" smtClean="0"/>
              <a:t>Uzman</a:t>
            </a:r>
            <a:r>
              <a:rPr lang="en-US" dirty="0" smtClean="0"/>
              <a:t> </a:t>
            </a:r>
            <a:r>
              <a:rPr lang="en-US" dirty="0" err="1" smtClean="0"/>
              <a:t>Danışman</a:t>
            </a:r>
            <a:endParaRPr lang="en-US" dirty="0" smtClean="0"/>
          </a:p>
          <a:p>
            <a:pPr lvl="1"/>
            <a:r>
              <a:rPr lang="en-US" dirty="0" err="1" smtClean="0"/>
              <a:t>Profesyonel</a:t>
            </a:r>
            <a:r>
              <a:rPr lang="en-US" dirty="0" smtClean="0"/>
              <a:t> </a:t>
            </a:r>
            <a:r>
              <a:rPr lang="en-US" dirty="0" err="1" smtClean="0"/>
              <a:t>Yönetici</a:t>
            </a:r>
            <a:endParaRPr lang="en-US" dirty="0" smtClean="0"/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anlayışı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168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</a:t>
            </a:r>
            <a:r>
              <a:rPr lang="en-US" dirty="0" err="1" smtClean="0"/>
              <a:t>Weber’e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öre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ürokrasi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İdeal tip </a:t>
            </a:r>
            <a:r>
              <a:rPr lang="en-US" dirty="0" err="1" smtClean="0"/>
              <a:t>bürokrasi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endParaRPr lang="en-US" dirty="0" smtClean="0"/>
          </a:p>
          <a:p>
            <a:pPr lvl="1"/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smtClean="0"/>
              <a:t>kalıp</a:t>
            </a:r>
            <a:r>
              <a:rPr lang="en-US" dirty="0" smtClean="0"/>
              <a:t> </a:t>
            </a:r>
            <a:r>
              <a:rPr lang="en-US" dirty="0" err="1" smtClean="0"/>
              <a:t>çerçeve</a:t>
            </a:r>
            <a:endParaRPr lang="en-US" dirty="0" smtClean="0"/>
          </a:p>
          <a:p>
            <a:r>
              <a:rPr lang="en-US" dirty="0" err="1" smtClean="0"/>
              <a:t>Patrimonyal</a:t>
            </a:r>
            <a:r>
              <a:rPr lang="en-US" dirty="0" smtClean="0"/>
              <a:t> </a:t>
            </a:r>
            <a:r>
              <a:rPr lang="en-US" dirty="0" err="1" smtClean="0"/>
              <a:t>Bürokrasi</a:t>
            </a:r>
            <a:endParaRPr lang="en-US" dirty="0" smtClean="0"/>
          </a:p>
          <a:p>
            <a:pPr lvl="1"/>
            <a:r>
              <a:rPr lang="en-US" dirty="0" err="1" smtClean="0"/>
              <a:t>Kölelik</a:t>
            </a:r>
            <a:r>
              <a:rPr lang="en-US" dirty="0" smtClean="0"/>
              <a:t> </a:t>
            </a:r>
            <a:r>
              <a:rPr lang="en-US" dirty="0" err="1" smtClean="0"/>
              <a:t>sistemindeki</a:t>
            </a:r>
            <a:r>
              <a:rPr lang="en-US" dirty="0" smtClean="0"/>
              <a:t> </a:t>
            </a:r>
            <a:r>
              <a:rPr lang="en-US" dirty="0" err="1" smtClean="0"/>
              <a:t>örgütlenme</a:t>
            </a:r>
            <a:endParaRPr lang="en-US" dirty="0" smtClean="0"/>
          </a:p>
          <a:p>
            <a:pPr lvl="1"/>
            <a:r>
              <a:rPr lang="en-US" dirty="0" err="1" smtClean="0"/>
              <a:t>Hükümdara</a:t>
            </a:r>
            <a:r>
              <a:rPr lang="en-US" dirty="0"/>
              <a:t> </a:t>
            </a:r>
            <a:r>
              <a:rPr lang="en-US" dirty="0" err="1" smtClean="0"/>
              <a:t>sadakat</a:t>
            </a:r>
            <a:r>
              <a:rPr lang="en-US" dirty="0" smtClean="0"/>
              <a:t> </a:t>
            </a:r>
            <a:r>
              <a:rPr lang="en-US" dirty="0" err="1" smtClean="0"/>
              <a:t>anlayışı</a:t>
            </a:r>
            <a:endParaRPr lang="en-US" dirty="0" smtClean="0"/>
          </a:p>
          <a:p>
            <a:r>
              <a:rPr lang="en-US" dirty="0" err="1" smtClean="0"/>
              <a:t>Rasyonel</a:t>
            </a:r>
            <a:r>
              <a:rPr lang="en-US" dirty="0" smtClean="0"/>
              <a:t> </a:t>
            </a:r>
            <a:r>
              <a:rPr lang="en-US" dirty="0" err="1" smtClean="0"/>
              <a:t>Bürokrasi</a:t>
            </a:r>
            <a:endParaRPr lang="en-US" dirty="0" smtClean="0"/>
          </a:p>
          <a:p>
            <a:pPr lvl="1"/>
            <a:r>
              <a:rPr lang="en-US" dirty="0" smtClean="0"/>
              <a:t>Modern </a:t>
            </a:r>
            <a:r>
              <a:rPr lang="en-US" dirty="0" err="1" smtClean="0"/>
              <a:t>örgüt</a:t>
            </a:r>
            <a:r>
              <a:rPr lang="en-US" dirty="0" smtClean="0"/>
              <a:t> </a:t>
            </a:r>
            <a:r>
              <a:rPr lang="en-US" dirty="0" err="1" smtClean="0"/>
              <a:t>modeli</a:t>
            </a:r>
            <a:endParaRPr lang="en-US" dirty="0" smtClean="0"/>
          </a:p>
          <a:p>
            <a:pPr lvl="1"/>
            <a:r>
              <a:rPr lang="en-US" dirty="0" err="1" smtClean="0"/>
              <a:t>Sadakat</a:t>
            </a:r>
            <a:r>
              <a:rPr lang="en-US" dirty="0" smtClean="0"/>
              <a:t> </a:t>
            </a:r>
            <a:r>
              <a:rPr lang="en-US" dirty="0" err="1" smtClean="0"/>
              <a:t>kişiye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kurumun</a:t>
            </a:r>
            <a:r>
              <a:rPr lang="en-US" dirty="0" smtClean="0"/>
              <a:t> </a:t>
            </a:r>
            <a:r>
              <a:rPr lang="en-US" dirty="0" err="1" smtClean="0"/>
              <a:t>amacına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faaliyetlerinedir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20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Bürokrasinin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İşlevleri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Sevk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İdare</a:t>
            </a:r>
            <a:r>
              <a:rPr lang="en-US" dirty="0" smtClean="0"/>
              <a:t> </a:t>
            </a:r>
            <a:r>
              <a:rPr lang="en-US" dirty="0" err="1" smtClean="0"/>
              <a:t>İşleri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Kamu </a:t>
            </a:r>
            <a:r>
              <a:rPr lang="en-US" dirty="0" err="1" smtClean="0"/>
              <a:t>Politikası</a:t>
            </a:r>
            <a:r>
              <a:rPr lang="en-US" dirty="0" smtClean="0"/>
              <a:t> </a:t>
            </a:r>
            <a:r>
              <a:rPr lang="en-US" dirty="0" err="1" smtClean="0"/>
              <a:t>Kararlarının</a:t>
            </a:r>
            <a:r>
              <a:rPr lang="en-US" dirty="0" smtClean="0"/>
              <a:t> </a:t>
            </a:r>
            <a:r>
              <a:rPr lang="en-US" dirty="0" err="1" smtClean="0"/>
              <a:t>Hazırlanması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İstikrar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Süreklilik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1323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6011</TotalTime>
  <Words>267</Words>
  <Application>Microsoft Office PowerPoint</Application>
  <PresentationFormat>Geniş ekran</PresentationFormat>
  <Paragraphs>61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SHB229 SİYASET BİLİMİ VE KAMU YÖNETİMİ</vt:lpstr>
      <vt:lpstr>11. Hafta:</vt:lpstr>
      <vt:lpstr>Bürokrasi</vt:lpstr>
      <vt:lpstr>Bürokrasinin 7 anlamı</vt:lpstr>
      <vt:lpstr>Karl Marx’a Göre Bürokrasi</vt:lpstr>
      <vt:lpstr>Liberal Düşüncede Bürokrasi</vt:lpstr>
      <vt:lpstr>Weber Sonrası Bürokrasi</vt:lpstr>
      <vt:lpstr>Max Weber’e Göre Bürokrasi</vt:lpstr>
      <vt:lpstr>Bürokrasinin Temel İşlevleri</vt:lpstr>
      <vt:lpstr>Bürokrasinin Güç Kaynakları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259</cp:revision>
  <dcterms:created xsi:type="dcterms:W3CDTF">2020-10-17T08:52:25Z</dcterms:created>
  <dcterms:modified xsi:type="dcterms:W3CDTF">2020-11-28T09:33:59Z</dcterms:modified>
</cp:coreProperties>
</file>