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81" r:id="rId4"/>
    <p:sldId id="282" r:id="rId5"/>
    <p:sldId id="283" r:id="rId6"/>
    <p:sldId id="284" r:id="rId7"/>
    <p:sldId id="286" r:id="rId8"/>
    <p:sldId id="285" r:id="rId9"/>
    <p:sldId id="287" r:id="rId10"/>
    <p:sldId id="288" r:id="rId11"/>
    <p:sldId id="280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arsayılan Bölüm" id="{4438FD87-92DC-4A5D-944D-80EAF8DFE528}">
          <p14:sldIdLst>
            <p14:sldId id="257"/>
            <p14:sldId id="256"/>
            <p14:sldId id="281"/>
            <p14:sldId id="282"/>
            <p14:sldId id="283"/>
            <p14:sldId id="284"/>
            <p14:sldId id="286"/>
            <p14:sldId id="285"/>
            <p14:sldId id="287"/>
            <p14:sldId id="288"/>
            <p14:sldId id="280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tıklayın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49600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1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54209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5266777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52538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28443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9428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3933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65423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5687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93279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53C8EC-09AD-4EB2-8A0B-220D16AA1A93}" type="datetimeFigureOut">
              <a:rPr lang="en-US" smtClean="0"/>
              <a:t>28-Nov-20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AAD1D8-DC03-45D8-B0A5-38F4B644A98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5741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SHB229 SİYASET BİLİMİ VE KAMU YÖNETİMİ</a:t>
            </a:r>
            <a:endParaRPr lang="en-US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Arş. </a:t>
            </a:r>
            <a:r>
              <a:rPr lang="en-US" dirty="0" err="1" smtClean="0"/>
              <a:t>Gör</a:t>
            </a:r>
            <a:r>
              <a:rPr lang="en-US" dirty="0" smtClean="0"/>
              <a:t>. Dr. Burcu </a:t>
            </a:r>
            <a:r>
              <a:rPr lang="en-US" dirty="0" err="1" smtClean="0"/>
              <a:t>Özdemir</a:t>
            </a:r>
            <a:r>
              <a:rPr lang="en-US" dirty="0" smtClean="0"/>
              <a:t> </a:t>
            </a:r>
            <a:r>
              <a:rPr lang="en-US" dirty="0" err="1" smtClean="0"/>
              <a:t>Ocaklı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947887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Bürokrasinin</a:t>
            </a:r>
            <a:r>
              <a:rPr lang="en-US" dirty="0" smtClean="0"/>
              <a:t> </a:t>
            </a:r>
            <a:r>
              <a:rPr lang="en-US" dirty="0" err="1" smtClean="0"/>
              <a:t>Güç</a:t>
            </a:r>
            <a:r>
              <a:rPr lang="en-US" dirty="0" smtClean="0"/>
              <a:t> </a:t>
            </a:r>
            <a:r>
              <a:rPr lang="en-US" dirty="0" err="1" smtClean="0"/>
              <a:t>Kaynakları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Bilgi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uzmanlık</a:t>
            </a:r>
            <a:endParaRPr lang="en-US" dirty="0" smtClean="0"/>
          </a:p>
          <a:p>
            <a:r>
              <a:rPr lang="en-US" dirty="0" err="1" smtClean="0"/>
              <a:t>Hızlı</a:t>
            </a:r>
            <a:r>
              <a:rPr lang="en-US" dirty="0" smtClean="0"/>
              <a:t> </a:t>
            </a:r>
            <a:r>
              <a:rPr lang="en-US" dirty="0" err="1" smtClean="0"/>
              <a:t>karar</a:t>
            </a:r>
            <a:r>
              <a:rPr lang="en-US" dirty="0" smtClean="0"/>
              <a:t> </a:t>
            </a:r>
            <a:r>
              <a:rPr lang="en-US" dirty="0" err="1" smtClean="0"/>
              <a:t>verme</a:t>
            </a:r>
            <a:r>
              <a:rPr lang="en-US" dirty="0" smtClean="0"/>
              <a:t> </a:t>
            </a:r>
            <a:r>
              <a:rPr lang="en-US" dirty="0" err="1" smtClean="0"/>
              <a:t>iktidarı</a:t>
            </a:r>
            <a:endParaRPr lang="en-US" dirty="0" smtClean="0"/>
          </a:p>
          <a:p>
            <a:r>
              <a:rPr lang="en-US" dirty="0" err="1" smtClean="0"/>
              <a:t>Devamlı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istikrarlı</a:t>
            </a:r>
            <a:r>
              <a:rPr lang="en-US" dirty="0" smtClean="0"/>
              <a:t> </a:t>
            </a:r>
            <a:r>
              <a:rPr lang="en-US" dirty="0" err="1" smtClean="0"/>
              <a:t>statü</a:t>
            </a:r>
            <a:endParaRPr lang="en-US" dirty="0" smtClean="0"/>
          </a:p>
          <a:p>
            <a:r>
              <a:rPr lang="en-US" dirty="0" err="1" smtClean="0"/>
              <a:t>Özerk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endParaRPr lang="en-US" dirty="0" smtClean="0"/>
          </a:p>
          <a:p>
            <a:r>
              <a:rPr lang="en-US" dirty="0" err="1" smtClean="0"/>
              <a:t>Örgüt</a:t>
            </a:r>
            <a:r>
              <a:rPr lang="en-US" dirty="0" smtClean="0"/>
              <a:t> </a:t>
            </a:r>
            <a:r>
              <a:rPr lang="en-US" dirty="0" err="1" smtClean="0"/>
              <a:t>ideolojisi</a:t>
            </a:r>
            <a:endParaRPr lang="en-US" dirty="0" smtClean="0"/>
          </a:p>
          <a:p>
            <a:r>
              <a:rPr lang="en-US" dirty="0" err="1" smtClean="0"/>
              <a:t>Bütçeleme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planlama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371254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Kaynakça</a:t>
            </a:r>
            <a:endParaRPr lang="en-US" dirty="0" smtClean="0"/>
          </a:p>
          <a:p>
            <a:r>
              <a:rPr lang="en-US" dirty="0" err="1" smtClean="0"/>
              <a:t>Eryılmaz</a:t>
            </a:r>
            <a:r>
              <a:rPr lang="en-US" dirty="0" smtClean="0"/>
              <a:t>, B. (2019)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Kavramlar</a:t>
            </a:r>
            <a:r>
              <a:rPr lang="en-US" dirty="0" smtClean="0"/>
              <a:t>. </a:t>
            </a:r>
            <a:r>
              <a:rPr lang="en-US" dirty="0" err="1" smtClean="0"/>
              <a:t>Süleyman</a:t>
            </a:r>
            <a:r>
              <a:rPr lang="en-US" dirty="0" smtClean="0"/>
              <a:t> </a:t>
            </a:r>
            <a:r>
              <a:rPr lang="en-US" dirty="0" err="1" smtClean="0"/>
              <a:t>Sözen</a:t>
            </a:r>
            <a:r>
              <a:rPr lang="en-US" dirty="0" smtClean="0"/>
              <a:t> (Ed). Kamu </a:t>
            </a:r>
            <a:r>
              <a:rPr lang="en-US" dirty="0" err="1" smtClean="0"/>
              <a:t>Yönetimi</a:t>
            </a:r>
            <a:r>
              <a:rPr lang="en-US" dirty="0" smtClean="0"/>
              <a:t>. </a:t>
            </a:r>
            <a:r>
              <a:rPr lang="en-US" dirty="0" err="1" smtClean="0"/>
              <a:t>Anadolu</a:t>
            </a:r>
            <a:r>
              <a:rPr lang="en-US" dirty="0" smtClean="0"/>
              <a:t> </a:t>
            </a:r>
            <a:r>
              <a:rPr lang="en-US" dirty="0" err="1" smtClean="0"/>
              <a:t>Üniversitesi</a:t>
            </a:r>
            <a:r>
              <a:rPr lang="en-US" dirty="0" smtClean="0"/>
              <a:t> </a:t>
            </a:r>
            <a:r>
              <a:rPr lang="en-US" dirty="0" err="1" smtClean="0"/>
              <a:t>Yayınları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410963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Unvan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11. </a:t>
            </a:r>
            <a:r>
              <a:rPr lang="en-US" dirty="0" err="1" smtClean="0"/>
              <a:t>Hafta</a:t>
            </a:r>
            <a:r>
              <a:rPr lang="en-US" dirty="0" smtClean="0"/>
              <a:t>:</a:t>
            </a:r>
            <a:endParaRPr lang="en-US" dirty="0"/>
          </a:p>
        </p:txBody>
      </p:sp>
      <p:sp>
        <p:nvSpPr>
          <p:cNvPr id="7" name="İçerik Yer Tutucusu 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 </a:t>
            </a:r>
            <a:r>
              <a:rPr lang="en-US" dirty="0" err="1" smtClean="0"/>
              <a:t>Bürokrasi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06800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Bürokrasi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Etimolojiik</a:t>
            </a:r>
            <a:r>
              <a:rPr lang="en-US" dirty="0" smtClean="0"/>
              <a:t> </a:t>
            </a:r>
            <a:r>
              <a:rPr lang="en-US" dirty="0" err="1" smtClean="0"/>
              <a:t>köken</a:t>
            </a:r>
            <a:endParaRPr lang="en-US" dirty="0"/>
          </a:p>
          <a:p>
            <a:pPr lvl="1"/>
            <a:r>
              <a:rPr lang="en-US" dirty="0" err="1" smtClean="0"/>
              <a:t>Latince</a:t>
            </a:r>
            <a:r>
              <a:rPr lang="en-US" dirty="0" smtClean="0"/>
              <a:t> Burra (</a:t>
            </a:r>
            <a:r>
              <a:rPr lang="en-US" dirty="0" err="1" smtClean="0"/>
              <a:t>masaları</a:t>
            </a:r>
            <a:r>
              <a:rPr lang="en-US" dirty="0" smtClean="0"/>
              <a:t> </a:t>
            </a:r>
            <a:r>
              <a:rPr lang="en-US" dirty="0" err="1" smtClean="0"/>
              <a:t>örtmede</a:t>
            </a:r>
            <a:r>
              <a:rPr lang="en-US" dirty="0" smtClean="0"/>
              <a:t> </a:t>
            </a:r>
            <a:r>
              <a:rPr lang="en-US" dirty="0" err="1" smtClean="0"/>
              <a:t>kullanılan</a:t>
            </a:r>
            <a:r>
              <a:rPr lang="en-US" dirty="0" smtClean="0"/>
              <a:t> </a:t>
            </a:r>
            <a:r>
              <a:rPr lang="en-US" dirty="0" err="1" smtClean="0"/>
              <a:t>koyu</a:t>
            </a:r>
            <a:r>
              <a:rPr lang="en-US" dirty="0" smtClean="0"/>
              <a:t> </a:t>
            </a:r>
            <a:r>
              <a:rPr lang="en-US" dirty="0" err="1" smtClean="0"/>
              <a:t>renkli</a:t>
            </a:r>
            <a:r>
              <a:rPr lang="en-US" dirty="0" smtClean="0"/>
              <a:t> </a:t>
            </a:r>
            <a:r>
              <a:rPr lang="en-US" dirty="0" err="1" smtClean="0"/>
              <a:t>kumaş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Yunanca</a:t>
            </a:r>
            <a:r>
              <a:rPr lang="en-US" dirty="0" smtClean="0"/>
              <a:t> </a:t>
            </a:r>
            <a:r>
              <a:rPr lang="en-US" dirty="0" err="1" smtClean="0"/>
              <a:t>kratos</a:t>
            </a:r>
            <a:r>
              <a:rPr lang="en-US" dirty="0" smtClean="0"/>
              <a:t> (</a:t>
            </a:r>
            <a:r>
              <a:rPr lang="en-US" dirty="0" err="1" smtClean="0"/>
              <a:t>egemenlik</a:t>
            </a:r>
            <a:r>
              <a:rPr lang="en-US" dirty="0" smtClean="0"/>
              <a:t>, </a:t>
            </a:r>
            <a:r>
              <a:rPr lang="en-US" dirty="0" err="1" smtClean="0"/>
              <a:t>yönetim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Bürokrasi</a:t>
            </a:r>
            <a:r>
              <a:rPr lang="en-US" dirty="0" smtClean="0"/>
              <a:t> =&gt;</a:t>
            </a:r>
            <a:r>
              <a:rPr lang="en-US" dirty="0" err="1" smtClean="0"/>
              <a:t>Masaların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büroların</a:t>
            </a:r>
            <a:r>
              <a:rPr lang="en-US" dirty="0" smtClean="0"/>
              <a:t> </a:t>
            </a:r>
            <a:r>
              <a:rPr lang="en-US" dirty="0" err="1" smtClean="0"/>
              <a:t>egemenliği</a:t>
            </a:r>
            <a:endParaRPr lang="en-US" dirty="0" smtClean="0"/>
          </a:p>
          <a:p>
            <a:r>
              <a:rPr lang="en-US" dirty="0" err="1" smtClean="0"/>
              <a:t>Halk</a:t>
            </a:r>
            <a:r>
              <a:rPr lang="en-US" dirty="0" smtClean="0"/>
              <a:t> </a:t>
            </a:r>
            <a:r>
              <a:rPr lang="en-US" dirty="0" err="1" smtClean="0"/>
              <a:t>dilinde</a:t>
            </a:r>
            <a:endParaRPr lang="en-US" dirty="0" smtClean="0"/>
          </a:p>
          <a:p>
            <a:pPr lvl="1"/>
            <a:r>
              <a:rPr lang="en-US" dirty="0" err="1" smtClean="0"/>
              <a:t>Verimsizlik</a:t>
            </a:r>
            <a:endParaRPr lang="en-US" dirty="0" smtClean="0"/>
          </a:p>
          <a:p>
            <a:pPr lvl="1"/>
            <a:r>
              <a:rPr lang="en-US" dirty="0" err="1" smtClean="0"/>
              <a:t>İşlerin</a:t>
            </a:r>
            <a:r>
              <a:rPr lang="en-US" dirty="0" smtClean="0"/>
              <a:t> </a:t>
            </a:r>
            <a:r>
              <a:rPr lang="en-US" dirty="0" err="1" smtClean="0"/>
              <a:t>ağır</a:t>
            </a:r>
            <a:r>
              <a:rPr lang="en-US" dirty="0" smtClean="0"/>
              <a:t> </a:t>
            </a:r>
            <a:r>
              <a:rPr lang="en-US" dirty="0" err="1" smtClean="0"/>
              <a:t>yürümesi</a:t>
            </a:r>
            <a:endParaRPr lang="en-US" dirty="0" smtClean="0"/>
          </a:p>
          <a:p>
            <a:pPr lvl="1"/>
            <a:r>
              <a:rPr lang="en-US" dirty="0" err="1" smtClean="0"/>
              <a:t>Kuralcılık</a:t>
            </a:r>
            <a:endParaRPr lang="en-US" dirty="0" smtClean="0"/>
          </a:p>
          <a:p>
            <a:pPr lvl="1"/>
            <a:r>
              <a:rPr lang="en-US" dirty="0" err="1" smtClean="0"/>
              <a:t>Kırtasiyecilik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450104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Bürokrasinin</a:t>
            </a:r>
            <a:r>
              <a:rPr lang="en-US" dirty="0" smtClean="0"/>
              <a:t> 7 </a:t>
            </a:r>
            <a:r>
              <a:rPr lang="en-US" dirty="0" err="1" smtClean="0"/>
              <a:t>anlamı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Rasyonel</a:t>
            </a:r>
            <a:r>
              <a:rPr lang="en-US" dirty="0" smtClean="0"/>
              <a:t> </a:t>
            </a:r>
            <a:r>
              <a:rPr lang="en-US" dirty="0" err="1" smtClean="0"/>
              <a:t>örgüt</a:t>
            </a:r>
            <a:endParaRPr lang="en-US" dirty="0" smtClean="0"/>
          </a:p>
          <a:p>
            <a:r>
              <a:rPr lang="en-US" dirty="0" err="1" smtClean="0"/>
              <a:t>Örgütsel</a:t>
            </a:r>
            <a:r>
              <a:rPr lang="en-US" dirty="0" smtClean="0"/>
              <a:t> </a:t>
            </a:r>
            <a:r>
              <a:rPr lang="en-US" dirty="0" err="1" smtClean="0"/>
              <a:t>verimsizlik</a:t>
            </a:r>
            <a:endParaRPr lang="en-US" dirty="0" smtClean="0"/>
          </a:p>
          <a:p>
            <a:r>
              <a:rPr lang="en-US" dirty="0" err="1" smtClean="0"/>
              <a:t>Memurlar</a:t>
            </a:r>
            <a:r>
              <a:rPr lang="en-US" dirty="0" smtClean="0"/>
              <a:t> </a:t>
            </a:r>
            <a:r>
              <a:rPr lang="en-US" dirty="0" err="1" smtClean="0"/>
              <a:t>tarafından</a:t>
            </a:r>
            <a:r>
              <a:rPr lang="en-US" dirty="0" smtClean="0"/>
              <a:t> </a:t>
            </a:r>
            <a:r>
              <a:rPr lang="en-US" dirty="0" err="1" smtClean="0"/>
              <a:t>yönetim</a:t>
            </a:r>
            <a:endParaRPr lang="en-US" dirty="0" smtClean="0"/>
          </a:p>
          <a:p>
            <a:r>
              <a:rPr lang="en-US" dirty="0" smtClean="0"/>
              <a:t>Kamu </a:t>
            </a:r>
            <a:r>
              <a:rPr lang="en-US" dirty="0" err="1" smtClean="0"/>
              <a:t>yönetimi</a:t>
            </a:r>
            <a:endParaRPr lang="en-US" dirty="0" smtClean="0"/>
          </a:p>
          <a:p>
            <a:r>
              <a:rPr lang="en-US" dirty="0" err="1" smtClean="0"/>
              <a:t>Memurlar</a:t>
            </a:r>
            <a:r>
              <a:rPr lang="en-US" dirty="0" smtClean="0"/>
              <a:t> </a:t>
            </a:r>
            <a:r>
              <a:rPr lang="en-US" dirty="0" err="1" smtClean="0"/>
              <a:t>düzeni</a:t>
            </a:r>
            <a:endParaRPr lang="en-US" dirty="0" smtClean="0"/>
          </a:p>
          <a:p>
            <a:r>
              <a:rPr lang="en-US" dirty="0" err="1" smtClean="0"/>
              <a:t>Örgüt</a:t>
            </a:r>
            <a:endParaRPr lang="en-US" dirty="0"/>
          </a:p>
          <a:p>
            <a:r>
              <a:rPr lang="en-US" dirty="0" smtClean="0"/>
              <a:t>Modern </a:t>
            </a:r>
            <a:r>
              <a:rPr lang="en-US" dirty="0" err="1" smtClean="0"/>
              <a:t>toplum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8571682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Karl </a:t>
            </a:r>
            <a:r>
              <a:rPr lang="en-US" dirty="0" err="1" smtClean="0"/>
              <a:t>Marx’a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Bürokrasi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err="1" smtClean="0"/>
              <a:t>Bürokrasi</a:t>
            </a:r>
            <a:r>
              <a:rPr lang="en-US" dirty="0" smtClean="0"/>
              <a:t> </a:t>
            </a:r>
            <a:r>
              <a:rPr lang="en-US" dirty="0" err="1" smtClean="0"/>
              <a:t>egemen</a:t>
            </a:r>
            <a:r>
              <a:rPr lang="en-US" dirty="0" smtClean="0"/>
              <a:t> </a:t>
            </a:r>
            <a:r>
              <a:rPr lang="en-US" dirty="0" err="1" smtClean="0"/>
              <a:t>sınıfın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sosyal</a:t>
            </a:r>
            <a:r>
              <a:rPr lang="en-US" dirty="0" smtClean="0"/>
              <a:t> </a:t>
            </a:r>
            <a:r>
              <a:rPr lang="en-US" dirty="0" err="1" smtClean="0"/>
              <a:t>sınıflar</a:t>
            </a:r>
            <a:r>
              <a:rPr lang="en-US" dirty="0" smtClean="0"/>
              <a:t> </a:t>
            </a:r>
            <a:r>
              <a:rPr lang="en-US" dirty="0" err="1" smtClean="0"/>
              <a:t>üzerindeki</a:t>
            </a:r>
            <a:r>
              <a:rPr lang="en-US" dirty="0" smtClean="0"/>
              <a:t> </a:t>
            </a:r>
            <a:r>
              <a:rPr lang="en-US" dirty="0" err="1" smtClean="0"/>
              <a:t>hakimiyetini</a:t>
            </a:r>
            <a:r>
              <a:rPr lang="en-US" dirty="0" smtClean="0"/>
              <a:t> </a:t>
            </a:r>
            <a:r>
              <a:rPr lang="en-US" dirty="0" err="1" smtClean="0"/>
              <a:t>sürdürmede</a:t>
            </a:r>
            <a:r>
              <a:rPr lang="en-US" dirty="0" smtClean="0"/>
              <a:t> </a:t>
            </a:r>
            <a:r>
              <a:rPr lang="en-US" dirty="0" err="1" smtClean="0"/>
              <a:t>kullanılan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araçtır</a:t>
            </a:r>
            <a:r>
              <a:rPr lang="en-US" dirty="0" smtClean="0"/>
              <a:t>. </a:t>
            </a:r>
          </a:p>
          <a:p>
            <a:pPr>
              <a:lnSpc>
                <a:spcPct val="150000"/>
              </a:lnSpc>
            </a:pPr>
            <a:r>
              <a:rPr lang="en-US" dirty="0" err="1" smtClean="0"/>
              <a:t>Burjuva</a:t>
            </a:r>
            <a:r>
              <a:rPr lang="en-US" dirty="0" smtClean="0"/>
              <a:t> </a:t>
            </a:r>
            <a:r>
              <a:rPr lang="en-US" dirty="0" err="1" smtClean="0"/>
              <a:t>çıkarlarını</a:t>
            </a:r>
            <a:r>
              <a:rPr lang="en-US" dirty="0" smtClean="0"/>
              <a:t> </a:t>
            </a:r>
            <a:r>
              <a:rPr lang="en-US" dirty="0" err="1" smtClean="0"/>
              <a:t>destekler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kapitalist</a:t>
            </a:r>
            <a:r>
              <a:rPr lang="en-US" dirty="0" smtClean="0"/>
              <a:t> </a:t>
            </a:r>
            <a:r>
              <a:rPr lang="en-US" dirty="0" err="1" smtClean="0"/>
              <a:t>sistemi</a:t>
            </a:r>
            <a:r>
              <a:rPr lang="en-US" dirty="0" smtClean="0"/>
              <a:t> </a:t>
            </a:r>
            <a:r>
              <a:rPr lang="en-US" dirty="0" err="1" smtClean="0"/>
              <a:t>savunur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Status-co ‘</a:t>
            </a:r>
            <a:r>
              <a:rPr lang="en-US" dirty="0" err="1" smtClean="0"/>
              <a:t>yu</a:t>
            </a:r>
            <a:r>
              <a:rPr lang="en-US" dirty="0" smtClean="0"/>
              <a:t> </a:t>
            </a:r>
            <a:r>
              <a:rPr lang="en-US" dirty="0" err="1" smtClean="0"/>
              <a:t>korumaya</a:t>
            </a:r>
            <a:r>
              <a:rPr lang="en-US" dirty="0" smtClean="0"/>
              <a:t> </a:t>
            </a:r>
            <a:r>
              <a:rPr lang="en-US" dirty="0" err="1" smtClean="0"/>
              <a:t>hizmet</a:t>
            </a:r>
            <a:r>
              <a:rPr lang="en-US" dirty="0" smtClean="0"/>
              <a:t> </a:t>
            </a:r>
            <a:r>
              <a:rPr lang="en-US" dirty="0" err="1" smtClean="0"/>
              <a:t>eder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001018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Liberal </a:t>
            </a:r>
            <a:r>
              <a:rPr lang="en-US" dirty="0" err="1" smtClean="0"/>
              <a:t>Düşüncede</a:t>
            </a:r>
            <a:r>
              <a:rPr lang="en-US" dirty="0" smtClean="0"/>
              <a:t> </a:t>
            </a:r>
            <a:r>
              <a:rPr lang="en-US" dirty="0" err="1" smtClean="0"/>
              <a:t>Bürokrasi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smtClean="0"/>
              <a:t>John Stuart </a:t>
            </a:r>
            <a:r>
              <a:rPr lang="en-US" dirty="0" err="1" smtClean="0"/>
              <a:t>Mill’In</a:t>
            </a:r>
            <a:r>
              <a:rPr lang="en-US" dirty="0" smtClean="0"/>
              <a:t> </a:t>
            </a:r>
            <a:r>
              <a:rPr lang="en-US" dirty="0" err="1" smtClean="0"/>
              <a:t>yaklaşımalrı</a:t>
            </a:r>
            <a:r>
              <a:rPr lang="en-US" dirty="0" smtClean="0"/>
              <a:t> </a:t>
            </a:r>
            <a:r>
              <a:rPr lang="en-US" dirty="0" err="1" smtClean="0"/>
              <a:t>çerçevesinde</a:t>
            </a:r>
            <a:r>
              <a:rPr lang="en-US" dirty="0" smtClean="0"/>
              <a:t> </a:t>
            </a:r>
            <a:r>
              <a:rPr lang="en-US" dirty="0" err="1" smtClean="0"/>
              <a:t>şekillenmiştir</a:t>
            </a:r>
            <a:r>
              <a:rPr lang="en-US" dirty="0" smtClean="0"/>
              <a:t>.</a:t>
            </a:r>
          </a:p>
          <a:p>
            <a:pPr>
              <a:lnSpc>
                <a:spcPct val="150000"/>
              </a:lnSpc>
            </a:pPr>
            <a:r>
              <a:rPr lang="en-US" dirty="0" err="1" smtClean="0"/>
              <a:t>Sınırlı</a:t>
            </a:r>
            <a:r>
              <a:rPr lang="en-US" dirty="0" smtClean="0"/>
              <a:t> Devlet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dolayısıyla</a:t>
            </a:r>
            <a:r>
              <a:rPr lang="en-US" dirty="0" smtClean="0"/>
              <a:t> </a:t>
            </a:r>
            <a:r>
              <a:rPr lang="en-US" dirty="0" err="1" smtClean="0"/>
              <a:t>sınırlı</a:t>
            </a:r>
            <a:r>
              <a:rPr lang="en-US" dirty="0" smtClean="0"/>
              <a:t> </a:t>
            </a:r>
            <a:r>
              <a:rPr lang="en-US" dirty="0" err="1" smtClean="0"/>
              <a:t>bürokrasi</a:t>
            </a:r>
            <a:r>
              <a:rPr lang="en-US" dirty="0" smtClean="0"/>
              <a:t> </a:t>
            </a:r>
            <a:r>
              <a:rPr lang="en-US" dirty="0" err="1" smtClean="0"/>
              <a:t>görüşü</a:t>
            </a:r>
            <a:r>
              <a:rPr lang="en-US" dirty="0" smtClean="0"/>
              <a:t> </a:t>
            </a:r>
            <a:r>
              <a:rPr lang="en-US" dirty="0" err="1" smtClean="0"/>
              <a:t>hakimdir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err="1" smtClean="0"/>
              <a:t>Bürokrasi</a:t>
            </a:r>
            <a:r>
              <a:rPr lang="en-US" dirty="0" smtClean="0"/>
              <a:t> </a:t>
            </a:r>
            <a:r>
              <a:rPr lang="en-US" dirty="0" err="1" smtClean="0"/>
              <a:t>klasik</a:t>
            </a:r>
            <a:r>
              <a:rPr lang="en-US" dirty="0" smtClean="0"/>
              <a:t> Devlet </a:t>
            </a:r>
            <a:r>
              <a:rPr lang="en-US" dirty="0" err="1" smtClean="0"/>
              <a:t>fonksiyonlarını</a:t>
            </a:r>
            <a:r>
              <a:rPr lang="en-US" dirty="0" smtClean="0"/>
              <a:t> </a:t>
            </a:r>
            <a:r>
              <a:rPr lang="en-US" dirty="0" err="1" smtClean="0"/>
              <a:t>yerine</a:t>
            </a:r>
            <a:r>
              <a:rPr lang="en-US" dirty="0" smtClean="0"/>
              <a:t> </a:t>
            </a:r>
            <a:r>
              <a:rPr lang="en-US" dirty="0" err="1" smtClean="0"/>
              <a:t>getirmek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/>
              <a:t> </a:t>
            </a:r>
            <a:r>
              <a:rPr lang="en-US" dirty="0" err="1" smtClean="0"/>
              <a:t>gerekli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araçtır</a:t>
            </a:r>
            <a:r>
              <a:rPr lang="en-US" dirty="0" smtClean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7363909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Weber </a:t>
            </a:r>
            <a:r>
              <a:rPr lang="en-US" dirty="0" err="1" smtClean="0"/>
              <a:t>Sonrası</a:t>
            </a:r>
            <a:r>
              <a:rPr lang="en-US" dirty="0" smtClean="0"/>
              <a:t> </a:t>
            </a:r>
            <a:r>
              <a:rPr lang="en-US" dirty="0" err="1" smtClean="0"/>
              <a:t>Bürokrasi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Teknokrasinin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çıkışı</a:t>
            </a:r>
            <a:endParaRPr lang="en-US" dirty="0" smtClean="0"/>
          </a:p>
          <a:p>
            <a:pPr lvl="1"/>
            <a:r>
              <a:rPr lang="en-US" dirty="0" err="1" smtClean="0"/>
              <a:t>Teknokrasi</a:t>
            </a:r>
            <a:r>
              <a:rPr lang="en-US" dirty="0" smtClean="0"/>
              <a:t>: </a:t>
            </a:r>
            <a:r>
              <a:rPr lang="en-US" dirty="0" err="1" smtClean="0"/>
              <a:t>Uzmanlığın</a:t>
            </a:r>
            <a:r>
              <a:rPr lang="en-US" dirty="0" smtClean="0"/>
              <a:t> </a:t>
            </a:r>
            <a:r>
              <a:rPr lang="en-US" dirty="0" err="1" smtClean="0"/>
              <a:t>gelişmesi</a:t>
            </a:r>
            <a:r>
              <a:rPr lang="en-US" dirty="0" smtClean="0"/>
              <a:t>, </a:t>
            </a:r>
            <a:r>
              <a:rPr lang="en-US" dirty="0" err="1" smtClean="0"/>
              <a:t>yöneitm</a:t>
            </a:r>
            <a:r>
              <a:rPr lang="en-US" dirty="0" smtClean="0"/>
              <a:t> </a:t>
            </a:r>
            <a:r>
              <a:rPr lang="en-US" dirty="0" err="1" smtClean="0"/>
              <a:t>işlerinin</a:t>
            </a:r>
            <a:r>
              <a:rPr lang="en-US" dirty="0" smtClean="0"/>
              <a:t> </a:t>
            </a:r>
            <a:r>
              <a:rPr lang="en-US" dirty="0" err="1" smtClean="0"/>
              <a:t>teknik</a:t>
            </a:r>
            <a:r>
              <a:rPr lang="en-US" dirty="0" smtClean="0"/>
              <a:t> </a:t>
            </a:r>
            <a:r>
              <a:rPr lang="en-US" dirty="0" err="1" smtClean="0"/>
              <a:t>yapı</a:t>
            </a:r>
            <a:r>
              <a:rPr lang="en-US" dirty="0" smtClean="0"/>
              <a:t> </a:t>
            </a:r>
            <a:r>
              <a:rPr lang="en-US" dirty="0" err="1" smtClean="0"/>
              <a:t>kazanması</a:t>
            </a:r>
            <a:r>
              <a:rPr lang="en-US" dirty="0" smtClean="0"/>
              <a:t>, </a:t>
            </a:r>
            <a:r>
              <a:rPr lang="en-US" dirty="0" err="1" smtClean="0"/>
              <a:t>örgütlerin</a:t>
            </a:r>
            <a:r>
              <a:rPr lang="en-US" dirty="0" smtClean="0"/>
              <a:t> </a:t>
            </a:r>
            <a:r>
              <a:rPr lang="en-US" dirty="0" err="1" smtClean="0"/>
              <a:t>buna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yapılanması</a:t>
            </a:r>
            <a:r>
              <a:rPr lang="en-US" dirty="0" smtClean="0"/>
              <a:t>, </a:t>
            </a:r>
            <a:r>
              <a:rPr lang="en-US" dirty="0" err="1" smtClean="0"/>
              <a:t>kararlarda</a:t>
            </a:r>
            <a:r>
              <a:rPr lang="en-US" dirty="0" smtClean="0"/>
              <a:t> </a:t>
            </a:r>
            <a:r>
              <a:rPr lang="en-US" dirty="0" err="1" smtClean="0"/>
              <a:t>uzmanların</a:t>
            </a:r>
            <a:r>
              <a:rPr lang="en-US" dirty="0" smtClean="0"/>
              <a:t> </a:t>
            </a:r>
            <a:r>
              <a:rPr lang="en-US" dirty="0" err="1" smtClean="0"/>
              <a:t>öne</a:t>
            </a:r>
            <a:r>
              <a:rPr lang="en-US" dirty="0" smtClean="0"/>
              <a:t> </a:t>
            </a:r>
            <a:r>
              <a:rPr lang="en-US" dirty="0" err="1" smtClean="0"/>
              <a:t>çıktığı</a:t>
            </a:r>
            <a:r>
              <a:rPr lang="en-US" dirty="0" smtClean="0"/>
              <a:t> </a:t>
            </a:r>
            <a:r>
              <a:rPr lang="en-US" dirty="0" err="1" smtClean="0"/>
              <a:t>bir</a:t>
            </a:r>
            <a:r>
              <a:rPr lang="en-US" dirty="0" smtClean="0"/>
              <a:t> </a:t>
            </a:r>
            <a:r>
              <a:rPr lang="en-US" dirty="0" err="1" smtClean="0"/>
              <a:t>yönetim</a:t>
            </a:r>
            <a:r>
              <a:rPr lang="en-US" dirty="0" smtClean="0"/>
              <a:t> </a:t>
            </a:r>
            <a:r>
              <a:rPr lang="en-US" dirty="0" err="1" smtClean="0"/>
              <a:t>olgusu</a:t>
            </a:r>
            <a:endParaRPr lang="en-US" dirty="0" smtClean="0"/>
          </a:p>
          <a:p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profesyonel</a:t>
            </a:r>
            <a:r>
              <a:rPr lang="en-US" dirty="0" smtClean="0"/>
              <a:t> </a:t>
            </a:r>
            <a:r>
              <a:rPr lang="en-US" dirty="0" err="1" smtClean="0"/>
              <a:t>yönetici</a:t>
            </a:r>
            <a:r>
              <a:rPr lang="en-US" dirty="0" smtClean="0"/>
              <a:t> </a:t>
            </a:r>
            <a:r>
              <a:rPr lang="en-US" dirty="0" err="1" smtClean="0"/>
              <a:t>sınıfının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çıkışı</a:t>
            </a:r>
            <a:endParaRPr lang="en-US" dirty="0" smtClean="0"/>
          </a:p>
          <a:p>
            <a:pPr lvl="1"/>
            <a:r>
              <a:rPr lang="en-US" dirty="0" err="1" smtClean="0"/>
              <a:t>Teknokrat</a:t>
            </a:r>
            <a:endParaRPr lang="en-US" dirty="0" smtClean="0"/>
          </a:p>
          <a:p>
            <a:pPr lvl="1"/>
            <a:r>
              <a:rPr lang="en-US" dirty="0" err="1" smtClean="0"/>
              <a:t>Bürokrat</a:t>
            </a:r>
            <a:endParaRPr lang="en-US" dirty="0" smtClean="0"/>
          </a:p>
          <a:p>
            <a:pPr lvl="1"/>
            <a:r>
              <a:rPr lang="en-US" dirty="0" err="1" smtClean="0"/>
              <a:t>Uzman</a:t>
            </a:r>
            <a:r>
              <a:rPr lang="en-US" dirty="0" smtClean="0"/>
              <a:t> </a:t>
            </a:r>
            <a:r>
              <a:rPr lang="en-US" dirty="0" err="1" smtClean="0"/>
              <a:t>Danışman</a:t>
            </a:r>
            <a:endParaRPr lang="en-US" dirty="0" smtClean="0"/>
          </a:p>
          <a:p>
            <a:pPr lvl="1"/>
            <a:r>
              <a:rPr lang="en-US" dirty="0" err="1" smtClean="0"/>
              <a:t>Profesyonel</a:t>
            </a:r>
            <a:r>
              <a:rPr lang="en-US" dirty="0" smtClean="0"/>
              <a:t> </a:t>
            </a:r>
            <a:r>
              <a:rPr lang="en-US" dirty="0" err="1" smtClean="0"/>
              <a:t>Yönetici</a:t>
            </a:r>
            <a:endParaRPr lang="en-US" dirty="0" smtClean="0"/>
          </a:p>
          <a:p>
            <a:r>
              <a:rPr lang="en-US" dirty="0" err="1" smtClean="0"/>
              <a:t>Yeni</a:t>
            </a:r>
            <a:r>
              <a:rPr lang="en-US" dirty="0" smtClean="0"/>
              <a:t> </a:t>
            </a:r>
            <a:r>
              <a:rPr lang="en-US" dirty="0" err="1" smtClean="0"/>
              <a:t>kamu</a:t>
            </a:r>
            <a:r>
              <a:rPr lang="en-US" dirty="0" smtClean="0"/>
              <a:t> </a:t>
            </a:r>
            <a:r>
              <a:rPr lang="en-US" dirty="0" err="1" smtClean="0"/>
              <a:t>yönetimi</a:t>
            </a:r>
            <a:r>
              <a:rPr lang="en-US" dirty="0" smtClean="0"/>
              <a:t> </a:t>
            </a:r>
            <a:r>
              <a:rPr lang="en-US" dirty="0" err="1" smtClean="0"/>
              <a:t>anlayışı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216899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Max </a:t>
            </a:r>
            <a:r>
              <a:rPr lang="en-US" dirty="0" err="1" smtClean="0"/>
              <a:t>Weber’e</a:t>
            </a:r>
            <a:r>
              <a:rPr lang="en-US" dirty="0" smtClean="0"/>
              <a:t> </a:t>
            </a:r>
            <a:r>
              <a:rPr lang="en-US" dirty="0" err="1"/>
              <a:t>G</a:t>
            </a:r>
            <a:r>
              <a:rPr lang="en-US" dirty="0" err="1" smtClean="0"/>
              <a:t>öre</a:t>
            </a:r>
            <a:r>
              <a:rPr lang="en-US" dirty="0" smtClean="0"/>
              <a:t> </a:t>
            </a:r>
            <a:r>
              <a:rPr lang="en-US" dirty="0" err="1"/>
              <a:t>B</a:t>
            </a:r>
            <a:r>
              <a:rPr lang="en-US" dirty="0" err="1" smtClean="0"/>
              <a:t>ürokrasi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İdeal tip </a:t>
            </a:r>
            <a:r>
              <a:rPr lang="en-US" dirty="0" err="1" smtClean="0"/>
              <a:t>bürokrasi</a:t>
            </a:r>
            <a:r>
              <a:rPr lang="en-US" dirty="0" smtClean="0"/>
              <a:t> </a:t>
            </a:r>
            <a:r>
              <a:rPr lang="en-US" dirty="0" err="1" smtClean="0"/>
              <a:t>kavramı</a:t>
            </a:r>
            <a:endParaRPr lang="en-US" dirty="0" smtClean="0"/>
          </a:p>
          <a:p>
            <a:pPr lvl="1"/>
            <a:r>
              <a:rPr lang="en-US" dirty="0" err="1" smtClean="0"/>
              <a:t>Analiz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smtClean="0"/>
              <a:t>kalıp</a:t>
            </a:r>
            <a:r>
              <a:rPr lang="en-US" dirty="0" smtClean="0"/>
              <a:t> </a:t>
            </a:r>
            <a:r>
              <a:rPr lang="en-US" dirty="0" err="1" smtClean="0"/>
              <a:t>çerçeve</a:t>
            </a:r>
            <a:endParaRPr lang="en-US" dirty="0" smtClean="0"/>
          </a:p>
          <a:p>
            <a:r>
              <a:rPr lang="en-US" dirty="0" err="1" smtClean="0"/>
              <a:t>Patrimonyal</a:t>
            </a:r>
            <a:r>
              <a:rPr lang="en-US" dirty="0" smtClean="0"/>
              <a:t> </a:t>
            </a:r>
            <a:r>
              <a:rPr lang="en-US" dirty="0" err="1" smtClean="0"/>
              <a:t>Bürokrasi</a:t>
            </a:r>
            <a:endParaRPr lang="en-US" dirty="0" smtClean="0"/>
          </a:p>
          <a:p>
            <a:pPr lvl="1"/>
            <a:r>
              <a:rPr lang="en-US" dirty="0" err="1" smtClean="0"/>
              <a:t>Kölelik</a:t>
            </a:r>
            <a:r>
              <a:rPr lang="en-US" dirty="0" smtClean="0"/>
              <a:t> </a:t>
            </a:r>
            <a:r>
              <a:rPr lang="en-US" dirty="0" err="1" smtClean="0"/>
              <a:t>sistemindeki</a:t>
            </a:r>
            <a:r>
              <a:rPr lang="en-US" dirty="0" smtClean="0"/>
              <a:t> </a:t>
            </a:r>
            <a:r>
              <a:rPr lang="en-US" dirty="0" err="1" smtClean="0"/>
              <a:t>örgütlenme</a:t>
            </a:r>
            <a:endParaRPr lang="en-US" dirty="0" smtClean="0"/>
          </a:p>
          <a:p>
            <a:pPr lvl="1"/>
            <a:r>
              <a:rPr lang="en-US" dirty="0" err="1" smtClean="0"/>
              <a:t>Hükümdara</a:t>
            </a:r>
            <a:r>
              <a:rPr lang="en-US" dirty="0"/>
              <a:t> </a:t>
            </a:r>
            <a:r>
              <a:rPr lang="en-US" dirty="0" err="1" smtClean="0"/>
              <a:t>sadakat</a:t>
            </a:r>
            <a:r>
              <a:rPr lang="en-US" dirty="0" smtClean="0"/>
              <a:t> </a:t>
            </a:r>
            <a:r>
              <a:rPr lang="en-US" dirty="0" err="1" smtClean="0"/>
              <a:t>anlayışı</a:t>
            </a:r>
            <a:endParaRPr lang="en-US" dirty="0" smtClean="0"/>
          </a:p>
          <a:p>
            <a:r>
              <a:rPr lang="en-US" dirty="0" err="1" smtClean="0"/>
              <a:t>Rasyonel</a:t>
            </a:r>
            <a:r>
              <a:rPr lang="en-US" dirty="0" smtClean="0"/>
              <a:t> </a:t>
            </a:r>
            <a:r>
              <a:rPr lang="en-US" dirty="0" err="1" smtClean="0"/>
              <a:t>Bürokrasi</a:t>
            </a:r>
            <a:endParaRPr lang="en-US" dirty="0" smtClean="0"/>
          </a:p>
          <a:p>
            <a:pPr lvl="1"/>
            <a:r>
              <a:rPr lang="en-US" dirty="0" smtClean="0"/>
              <a:t>Modern </a:t>
            </a:r>
            <a:r>
              <a:rPr lang="en-US" dirty="0" err="1" smtClean="0"/>
              <a:t>örgüt</a:t>
            </a:r>
            <a:r>
              <a:rPr lang="en-US" dirty="0" smtClean="0"/>
              <a:t> </a:t>
            </a:r>
            <a:r>
              <a:rPr lang="en-US" dirty="0" err="1" smtClean="0"/>
              <a:t>modeli</a:t>
            </a:r>
            <a:endParaRPr lang="en-US" dirty="0" smtClean="0"/>
          </a:p>
          <a:p>
            <a:pPr lvl="1"/>
            <a:r>
              <a:rPr lang="en-US" dirty="0" err="1" smtClean="0"/>
              <a:t>Sadakat</a:t>
            </a:r>
            <a:r>
              <a:rPr lang="en-US" dirty="0" smtClean="0"/>
              <a:t> </a:t>
            </a:r>
            <a:r>
              <a:rPr lang="en-US" dirty="0" err="1" smtClean="0"/>
              <a:t>kişiye</a:t>
            </a:r>
            <a:r>
              <a:rPr lang="en-US" dirty="0" smtClean="0"/>
              <a:t> </a:t>
            </a:r>
            <a:r>
              <a:rPr lang="en-US" dirty="0" err="1" smtClean="0"/>
              <a:t>değil</a:t>
            </a:r>
            <a:r>
              <a:rPr lang="en-US" dirty="0" smtClean="0"/>
              <a:t>, </a:t>
            </a:r>
            <a:r>
              <a:rPr lang="en-US" dirty="0" err="1" smtClean="0"/>
              <a:t>kurumun</a:t>
            </a:r>
            <a:r>
              <a:rPr lang="en-US" dirty="0" smtClean="0"/>
              <a:t> </a:t>
            </a:r>
            <a:r>
              <a:rPr lang="en-US" dirty="0" err="1" smtClean="0"/>
              <a:t>amacına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faaliyetlerinedir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382011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Bürokrasinin</a:t>
            </a:r>
            <a:r>
              <a:rPr lang="en-US" dirty="0" smtClean="0"/>
              <a:t> </a:t>
            </a:r>
            <a:r>
              <a:rPr lang="en-US" dirty="0" err="1" smtClean="0"/>
              <a:t>Temel</a:t>
            </a:r>
            <a:r>
              <a:rPr lang="en-US" dirty="0" smtClean="0"/>
              <a:t> </a:t>
            </a:r>
            <a:r>
              <a:rPr lang="en-US" dirty="0" err="1" smtClean="0"/>
              <a:t>İşlevleri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50000"/>
              </a:lnSpc>
            </a:pPr>
            <a:r>
              <a:rPr lang="en-US" dirty="0" err="1" smtClean="0"/>
              <a:t>Sevk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İdare</a:t>
            </a:r>
            <a:r>
              <a:rPr lang="en-US" dirty="0" smtClean="0"/>
              <a:t> </a:t>
            </a:r>
            <a:r>
              <a:rPr lang="en-US" dirty="0" err="1" smtClean="0"/>
              <a:t>İşleri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smtClean="0"/>
              <a:t>Kamu </a:t>
            </a:r>
            <a:r>
              <a:rPr lang="en-US" dirty="0" err="1" smtClean="0"/>
              <a:t>Politikası</a:t>
            </a:r>
            <a:r>
              <a:rPr lang="en-US" dirty="0" smtClean="0"/>
              <a:t> </a:t>
            </a:r>
            <a:r>
              <a:rPr lang="en-US" dirty="0" err="1" smtClean="0"/>
              <a:t>Kararlarının</a:t>
            </a:r>
            <a:r>
              <a:rPr lang="en-US" dirty="0" smtClean="0"/>
              <a:t> </a:t>
            </a:r>
            <a:r>
              <a:rPr lang="en-US" dirty="0" err="1" smtClean="0"/>
              <a:t>Hazırlanması</a:t>
            </a:r>
            <a:endParaRPr lang="en-US" dirty="0" smtClean="0"/>
          </a:p>
          <a:p>
            <a:pPr>
              <a:lnSpc>
                <a:spcPct val="150000"/>
              </a:lnSpc>
            </a:pPr>
            <a:r>
              <a:rPr lang="en-US" dirty="0" err="1" smtClean="0"/>
              <a:t>İstikrar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Süreklilik</a:t>
            </a:r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417132390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6011</TotalTime>
  <Words>267</Words>
  <Application>Microsoft Office PowerPoint</Application>
  <PresentationFormat>Geniş ekran</PresentationFormat>
  <Paragraphs>61</Paragraphs>
  <Slides>11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Office Teması</vt:lpstr>
      <vt:lpstr>SHB229 SİYASET BİLİMİ VE KAMU YÖNETİMİ</vt:lpstr>
      <vt:lpstr>11. Hafta:</vt:lpstr>
      <vt:lpstr>Bürokrasi</vt:lpstr>
      <vt:lpstr>Bürokrasinin 7 anlamı</vt:lpstr>
      <vt:lpstr>Karl Marx’a Göre Bürokrasi</vt:lpstr>
      <vt:lpstr>Liberal Düşüncede Bürokrasi</vt:lpstr>
      <vt:lpstr>Weber Sonrası Bürokrasi</vt:lpstr>
      <vt:lpstr>Max Weber’e Göre Bürokrasi</vt:lpstr>
      <vt:lpstr>Bürokrasinin Temel İşlevleri</vt:lpstr>
      <vt:lpstr>Bürokrasinin Güç Kaynakları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SHB229 SİYASET BİLİMİ VE KAMU YÖNETİMİ</dc:title>
  <dc:creator>Burcu</dc:creator>
  <cp:lastModifiedBy>Burcu</cp:lastModifiedBy>
  <cp:revision>259</cp:revision>
  <dcterms:created xsi:type="dcterms:W3CDTF">2020-10-17T08:52:25Z</dcterms:created>
  <dcterms:modified xsi:type="dcterms:W3CDTF">2020-11-28T09:33:59Z</dcterms:modified>
</cp:coreProperties>
</file>