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8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4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6CB54C-320D-4A57-AA5D-D1BAC149ED15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B84A94-8FE5-44C0-A939-7CD091099B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9784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3628F31-5AAA-4384-B9F1-6DB0D5857DCA}" type="slidenum">
              <a:rPr lang="en-US" altLang="tr-TR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tr-TR">
              <a:latin typeface="Calibri" pitchFamily="34" charset="0"/>
            </a:endParaRPr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altLang="tr-TR" smtClean="0"/>
              <a:t>If people want proof that the solutions for a and b are correct I can go through it now or later, but its NOT essential in terms of understanding what regression is doing.</a:t>
            </a:r>
            <a:endParaRPr lang="en-US" alt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AC4D8-F710-42D8-B9F0-4B39DF09281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028B9-0ABD-4FC8-AA5C-6A410AC2BE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6488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AC4D8-F710-42D8-B9F0-4B39DF09281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028B9-0ABD-4FC8-AA5C-6A410AC2BE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9163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AC4D8-F710-42D8-B9F0-4B39DF09281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028B9-0ABD-4FC8-AA5C-6A410AC2BE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34624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9B965-31E5-432F-984D-00A105B8A1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341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AC4D8-F710-42D8-B9F0-4B39DF09281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028B9-0ABD-4FC8-AA5C-6A410AC2BE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569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AC4D8-F710-42D8-B9F0-4B39DF09281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028B9-0ABD-4FC8-AA5C-6A410AC2BE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2543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AC4D8-F710-42D8-B9F0-4B39DF09281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028B9-0ABD-4FC8-AA5C-6A410AC2BE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614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AC4D8-F710-42D8-B9F0-4B39DF09281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028B9-0ABD-4FC8-AA5C-6A410AC2BE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969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AC4D8-F710-42D8-B9F0-4B39DF09281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028B9-0ABD-4FC8-AA5C-6A410AC2BE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2325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AC4D8-F710-42D8-B9F0-4B39DF09281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028B9-0ABD-4FC8-AA5C-6A410AC2BE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5886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AC4D8-F710-42D8-B9F0-4B39DF09281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028B9-0ABD-4FC8-AA5C-6A410AC2BE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351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AC4D8-F710-42D8-B9F0-4B39DF09281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028B9-0ABD-4FC8-AA5C-6A410AC2BE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4529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AC4D8-F710-42D8-B9F0-4B39DF09281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028B9-0ABD-4FC8-AA5C-6A410AC2BE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002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+mn-lt"/>
              </a:rPr>
              <a:t>ANT330 BİYOİSTATİSTİK</a:t>
            </a:r>
            <a:endParaRPr lang="tr-TR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+mn-lt"/>
              </a:rPr>
              <a:t>11. </a:t>
            </a:r>
            <a:r>
              <a:rPr lang="tr-TR" dirty="0" smtClean="0">
                <a:solidFill>
                  <a:schemeClr val="tx1"/>
                </a:solidFill>
                <a:latin typeface="+mn-lt"/>
              </a:rPr>
              <a:t>HAFTA</a:t>
            </a:r>
            <a:endParaRPr lang="tr-TR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2544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1160463"/>
          </a:xfrm>
        </p:spPr>
        <p:txBody>
          <a:bodyPr/>
          <a:lstStyle/>
          <a:p>
            <a:r>
              <a:rPr lang="en-GB" altLang="tr-TR" sz="2400" smtClean="0">
                <a:latin typeface="Times New Roman" pitchFamily="18" charset="0"/>
              </a:rPr>
              <a:t>a </a:t>
            </a:r>
            <a:r>
              <a:rPr lang="tr-TR" altLang="tr-TR" sz="2400" smtClean="0">
                <a:latin typeface="Times New Roman" pitchFamily="18" charset="0"/>
              </a:rPr>
              <a:t>ve </a:t>
            </a:r>
            <a:r>
              <a:rPr lang="en-GB" altLang="tr-TR" sz="2400" smtClean="0">
                <a:latin typeface="Times New Roman" pitchFamily="18" charset="0"/>
              </a:rPr>
              <a:t>b:</a:t>
            </a:r>
            <a:endParaRPr lang="en-US" altLang="tr-TR" sz="2400" smtClean="0">
              <a:latin typeface="Times New Roman" pitchFamily="18" charset="0"/>
            </a:endParaRPr>
          </a:p>
        </p:txBody>
      </p:sp>
      <p:grpSp>
        <p:nvGrpSpPr>
          <p:cNvPr id="15363" name="Group 14"/>
          <p:cNvGrpSpPr>
            <a:grpSpLocks/>
          </p:cNvGrpSpPr>
          <p:nvPr/>
        </p:nvGrpSpPr>
        <p:grpSpPr bwMode="auto">
          <a:xfrm>
            <a:off x="2051050" y="2565400"/>
            <a:ext cx="6099175" cy="1082675"/>
            <a:chOff x="1292" y="1616"/>
            <a:chExt cx="3842" cy="682"/>
          </a:xfrm>
        </p:grpSpPr>
        <p:sp>
          <p:nvSpPr>
            <p:cNvPr id="15365" name="Text Box 4"/>
            <p:cNvSpPr txBox="1">
              <a:spLocks noChangeArrowheads="1"/>
            </p:cNvSpPr>
            <p:nvPr/>
          </p:nvSpPr>
          <p:spPr bwMode="auto">
            <a:xfrm>
              <a:off x="1292" y="1815"/>
              <a:ext cx="45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3200" b="1">
                  <a:solidFill>
                    <a:srgbClr val="FF0000"/>
                  </a:solidFill>
                </a:rPr>
                <a:t>a =</a:t>
              </a:r>
              <a:endParaRPr lang="en-US" altLang="tr-TR" sz="3200" b="1">
                <a:solidFill>
                  <a:srgbClr val="FF0000"/>
                </a:solidFill>
              </a:endParaRPr>
            </a:p>
          </p:txBody>
        </p:sp>
        <p:sp>
          <p:nvSpPr>
            <p:cNvPr id="15366" name="Text Box 5"/>
            <p:cNvSpPr txBox="1">
              <a:spLocks noChangeArrowheads="1"/>
            </p:cNvSpPr>
            <p:nvPr/>
          </p:nvSpPr>
          <p:spPr bwMode="auto">
            <a:xfrm>
              <a:off x="1910" y="1616"/>
              <a:ext cx="561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3200" b="1">
                  <a:solidFill>
                    <a:srgbClr val="FF0000"/>
                  </a:solidFill>
                </a:rPr>
                <a:t>r s</a:t>
              </a:r>
              <a:r>
                <a:rPr lang="en-GB" altLang="tr-TR" sz="3200" b="1" baseline="-25000">
                  <a:solidFill>
                    <a:srgbClr val="FF0000"/>
                  </a:solidFill>
                </a:rPr>
                <a:t>y</a:t>
              </a:r>
              <a:endParaRPr lang="en-US" altLang="tr-TR" sz="3200" b="1">
                <a:solidFill>
                  <a:srgbClr val="FF0000"/>
                </a:solidFill>
              </a:endParaRPr>
            </a:p>
          </p:txBody>
        </p:sp>
        <p:sp>
          <p:nvSpPr>
            <p:cNvPr id="15367" name="Text Box 6"/>
            <p:cNvSpPr txBox="1">
              <a:spLocks noChangeArrowheads="1"/>
            </p:cNvSpPr>
            <p:nvPr/>
          </p:nvSpPr>
          <p:spPr bwMode="auto">
            <a:xfrm>
              <a:off x="1990" y="1933"/>
              <a:ext cx="30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3200" b="1">
                  <a:solidFill>
                    <a:srgbClr val="FF0000"/>
                  </a:solidFill>
                </a:rPr>
                <a:t>s</a:t>
              </a:r>
              <a:r>
                <a:rPr lang="en-GB" altLang="tr-TR" sz="3200" b="1" baseline="-25000">
                  <a:solidFill>
                    <a:srgbClr val="FF0000"/>
                  </a:solidFill>
                </a:rPr>
                <a:t>x</a:t>
              </a:r>
              <a:endParaRPr lang="en-US" altLang="tr-TR" sz="3200" b="1">
                <a:solidFill>
                  <a:srgbClr val="FF0000"/>
                </a:solidFill>
              </a:endParaRPr>
            </a:p>
          </p:txBody>
        </p:sp>
        <p:sp>
          <p:nvSpPr>
            <p:cNvPr id="15368" name="Line 7"/>
            <p:cNvSpPr>
              <a:spLocks noChangeShapeType="1"/>
            </p:cNvSpPr>
            <p:nvPr/>
          </p:nvSpPr>
          <p:spPr bwMode="auto">
            <a:xfrm>
              <a:off x="1805" y="2024"/>
              <a:ext cx="621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5369" name="Text Box 11"/>
            <p:cNvSpPr txBox="1">
              <a:spLocks noChangeArrowheads="1"/>
            </p:cNvSpPr>
            <p:nvPr/>
          </p:nvSpPr>
          <p:spPr bwMode="auto">
            <a:xfrm>
              <a:off x="2925" y="1707"/>
              <a:ext cx="2209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/>
                <a:t>r = correlation coefficient of x and y</a:t>
              </a:r>
            </a:p>
            <a:p>
              <a:r>
                <a:rPr lang="en-GB" altLang="tr-TR"/>
                <a:t>s</a:t>
              </a:r>
              <a:r>
                <a:rPr lang="en-GB" altLang="tr-TR" baseline="-25000"/>
                <a:t>y </a:t>
              </a:r>
              <a:r>
                <a:rPr lang="en-GB" altLang="tr-TR"/>
                <a:t>= standard deviation of y</a:t>
              </a:r>
            </a:p>
            <a:p>
              <a:r>
                <a:rPr lang="en-GB" altLang="tr-TR"/>
                <a:t>s</a:t>
              </a:r>
              <a:r>
                <a:rPr lang="en-GB" altLang="tr-TR" baseline="-25000"/>
                <a:t>x</a:t>
              </a:r>
              <a:r>
                <a:rPr lang="en-GB" altLang="tr-TR"/>
                <a:t> = standard deviation of x</a:t>
              </a:r>
              <a:endParaRPr lang="en-US" altLang="tr-TR"/>
            </a:p>
          </p:txBody>
        </p:sp>
      </p:grpSp>
      <p:sp>
        <p:nvSpPr>
          <p:cNvPr id="15364" name="Rectangle 12"/>
          <p:cNvSpPr>
            <a:spLocks noChangeArrowheads="1"/>
          </p:cNvSpPr>
          <p:nvPr/>
        </p:nvSpPr>
        <p:spPr bwMode="auto">
          <a:xfrm>
            <a:off x="395288" y="3860800"/>
            <a:ext cx="8229600" cy="285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tr-TR" altLang="tr-TR" sz="2400"/>
              <a:t>Not</a:t>
            </a:r>
            <a:r>
              <a:rPr lang="en-GB" altLang="tr-TR" sz="2400"/>
              <a:t>: </a:t>
            </a:r>
          </a:p>
          <a:p>
            <a:pPr lvl="1">
              <a:spcBef>
                <a:spcPct val="20000"/>
              </a:spcBef>
              <a:buClr>
                <a:schemeClr val="bg1"/>
              </a:buClr>
              <a:buFont typeface="Wingdings" pitchFamily="2" charset="2"/>
              <a:buChar char="§"/>
            </a:pPr>
            <a:r>
              <a:rPr lang="tr-TR" altLang="tr-TR" sz="2200"/>
              <a:t>Düşük korelasyon katsayısı düz eğri verir </a:t>
            </a:r>
            <a:r>
              <a:rPr lang="en-GB" altLang="tr-TR" sz="2200"/>
              <a:t>(</a:t>
            </a:r>
            <a:r>
              <a:rPr lang="tr-TR" altLang="tr-TR" sz="2200"/>
              <a:t>küçük </a:t>
            </a:r>
            <a:r>
              <a:rPr lang="en-GB" altLang="tr-TR" sz="2200"/>
              <a:t> a</a:t>
            </a:r>
            <a:r>
              <a:rPr lang="tr-TR" altLang="tr-TR" sz="2200"/>
              <a:t> değeri</a:t>
            </a:r>
            <a:r>
              <a:rPr lang="en-GB" altLang="tr-TR" sz="2200"/>
              <a:t>)</a:t>
            </a:r>
          </a:p>
          <a:p>
            <a:pPr lvl="1">
              <a:spcBef>
                <a:spcPct val="20000"/>
              </a:spcBef>
              <a:buClr>
                <a:schemeClr val="bg1"/>
              </a:buClr>
              <a:buFont typeface="Wingdings" pitchFamily="2" charset="2"/>
              <a:buChar char="§"/>
            </a:pPr>
            <a:r>
              <a:rPr lang="tr-TR" altLang="tr-TR" sz="2200"/>
              <a:t>Geniş dağılımlı </a:t>
            </a:r>
            <a:r>
              <a:rPr lang="en-GB" altLang="tr-TR" sz="2200"/>
              <a:t>y, </a:t>
            </a:r>
            <a:r>
              <a:rPr lang="tr-TR" altLang="tr-TR" sz="2200"/>
              <a:t>ör</a:t>
            </a:r>
            <a:r>
              <a:rPr lang="en-GB" altLang="tr-TR" sz="2200"/>
              <a:t>. </a:t>
            </a:r>
            <a:r>
              <a:rPr lang="tr-TR" altLang="tr-TR" sz="2200"/>
              <a:t>yüksek SD</a:t>
            </a:r>
            <a:r>
              <a:rPr lang="en-GB" altLang="tr-TR" sz="2200"/>
              <a:t>, </a:t>
            </a:r>
            <a:r>
              <a:rPr lang="tr-TR" altLang="tr-TR" sz="2200"/>
              <a:t>daha eğimlidir (büyük </a:t>
            </a:r>
            <a:r>
              <a:rPr lang="en-GB" altLang="tr-TR" sz="2200"/>
              <a:t> a</a:t>
            </a:r>
            <a:r>
              <a:rPr lang="tr-TR" altLang="tr-TR" sz="2200"/>
              <a:t> değeri</a:t>
            </a:r>
            <a:r>
              <a:rPr lang="en-GB" altLang="tr-TR" sz="2200"/>
              <a:t>)</a:t>
            </a:r>
          </a:p>
          <a:p>
            <a:pPr lvl="1">
              <a:spcBef>
                <a:spcPct val="20000"/>
              </a:spcBef>
              <a:buClr>
                <a:schemeClr val="bg1"/>
              </a:buClr>
              <a:buFont typeface="Wingdings" pitchFamily="2" charset="2"/>
              <a:buChar char="§"/>
            </a:pPr>
            <a:r>
              <a:rPr lang="tr-TR" altLang="tr-TR" sz="2200"/>
              <a:t>Geniş dağılımlı </a:t>
            </a:r>
            <a:r>
              <a:rPr lang="en-GB" altLang="tr-TR" sz="2200"/>
              <a:t>x, </a:t>
            </a:r>
            <a:r>
              <a:rPr lang="tr-TR" altLang="tr-TR" sz="2200"/>
              <a:t>ör</a:t>
            </a:r>
            <a:r>
              <a:rPr lang="en-GB" altLang="tr-TR" sz="2200"/>
              <a:t>. </a:t>
            </a:r>
            <a:r>
              <a:rPr lang="tr-TR" altLang="tr-TR" sz="2200"/>
              <a:t>yüksek SD</a:t>
            </a:r>
            <a:r>
              <a:rPr lang="en-GB" altLang="tr-TR" sz="2200"/>
              <a:t>, </a:t>
            </a:r>
            <a:r>
              <a:rPr lang="tr-TR" altLang="tr-TR" sz="2200"/>
              <a:t>daha düz eğri verir </a:t>
            </a:r>
            <a:r>
              <a:rPr lang="en-GB" altLang="tr-TR" sz="2200"/>
              <a:t>(</a:t>
            </a:r>
            <a:r>
              <a:rPr lang="tr-TR" altLang="tr-TR" sz="2200"/>
              <a:t>büyük </a:t>
            </a:r>
            <a:r>
              <a:rPr lang="en-GB" altLang="tr-TR" sz="2200"/>
              <a:t> a</a:t>
            </a:r>
            <a:r>
              <a:rPr lang="tr-TR" altLang="tr-TR" sz="2200"/>
              <a:t> değeri</a:t>
            </a:r>
            <a:r>
              <a:rPr lang="en-GB" altLang="tr-TR" sz="2200"/>
              <a:t>)</a:t>
            </a:r>
          </a:p>
          <a:p>
            <a:pPr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</a:pPr>
            <a:endParaRPr lang="en-US" altLang="tr-TR" sz="2200"/>
          </a:p>
        </p:txBody>
      </p:sp>
    </p:spTree>
    <p:extLst>
      <p:ext uri="{BB962C8B-B14F-4D97-AF65-F5344CB8AC3E}">
        <p14:creationId xmlns:p14="http://schemas.microsoft.com/office/powerpoint/2010/main" val="967782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1303338"/>
          </a:xfrm>
        </p:spPr>
        <p:txBody>
          <a:bodyPr/>
          <a:lstStyle/>
          <a:p>
            <a:r>
              <a:rPr lang="tr-TR" altLang="tr-TR" smtClean="0">
                <a:latin typeface="Times New Roman" pitchFamily="18" charset="0"/>
              </a:rPr>
              <a:t>Modelimiz </a:t>
            </a:r>
            <a:r>
              <a:rPr lang="en-US" altLang="tr-TR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ŷ </a:t>
            </a:r>
            <a:r>
              <a:rPr lang="en-GB" altLang="tr-TR" smtClean="0">
                <a:solidFill>
                  <a:srgbClr val="FF0000"/>
                </a:solidFill>
                <a:latin typeface="Times New Roman" pitchFamily="18" charset="0"/>
              </a:rPr>
              <a:t>= ax + b</a:t>
            </a:r>
          </a:p>
          <a:p>
            <a:r>
              <a:rPr lang="tr-TR" altLang="tr-TR" smtClean="0">
                <a:latin typeface="Times New Roman" pitchFamily="18" charset="0"/>
              </a:rPr>
              <a:t>Doğru ortalamadan geçmelidir, böylelikle</a:t>
            </a:r>
            <a:r>
              <a:rPr lang="en-GB" altLang="tr-TR" smtClean="0">
                <a:latin typeface="Times New Roman" pitchFamily="18" charset="0"/>
              </a:rPr>
              <a:t>: </a:t>
            </a:r>
            <a:endParaRPr lang="en-US" altLang="tr-TR" smtClean="0">
              <a:latin typeface="Times New Roman" pitchFamily="18" charset="0"/>
            </a:endParaRPr>
          </a:p>
        </p:txBody>
      </p:sp>
      <p:grpSp>
        <p:nvGrpSpPr>
          <p:cNvPr id="16387" name="Group 18"/>
          <p:cNvGrpSpPr>
            <a:grpSpLocks/>
          </p:cNvGrpSpPr>
          <p:nvPr/>
        </p:nvGrpSpPr>
        <p:grpSpPr bwMode="auto">
          <a:xfrm>
            <a:off x="1403350" y="3284538"/>
            <a:ext cx="4679950" cy="533400"/>
            <a:chOff x="884" y="2115"/>
            <a:chExt cx="2948" cy="336"/>
          </a:xfrm>
        </p:grpSpPr>
        <p:sp>
          <p:nvSpPr>
            <p:cNvPr id="16402" name="Text Box 4"/>
            <p:cNvSpPr txBox="1">
              <a:spLocks noChangeArrowheads="1"/>
            </p:cNvSpPr>
            <p:nvPr/>
          </p:nvSpPr>
          <p:spPr bwMode="auto">
            <a:xfrm>
              <a:off x="884" y="2115"/>
              <a:ext cx="102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2800">
                  <a:solidFill>
                    <a:srgbClr val="FF0000"/>
                  </a:solidFill>
                </a:rPr>
                <a:t>y = ax + b</a:t>
              </a:r>
              <a:endParaRPr lang="en-US" altLang="tr-TR" sz="2800">
                <a:solidFill>
                  <a:srgbClr val="FF0000"/>
                </a:solidFill>
              </a:endParaRPr>
            </a:p>
          </p:txBody>
        </p:sp>
        <p:sp>
          <p:nvSpPr>
            <p:cNvPr id="16403" name="Line 5"/>
            <p:cNvSpPr>
              <a:spLocks noChangeShapeType="1"/>
            </p:cNvSpPr>
            <p:nvPr/>
          </p:nvSpPr>
          <p:spPr bwMode="auto">
            <a:xfrm>
              <a:off x="959" y="2215"/>
              <a:ext cx="91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6404" name="Line 6"/>
            <p:cNvSpPr>
              <a:spLocks noChangeShapeType="1"/>
            </p:cNvSpPr>
            <p:nvPr/>
          </p:nvSpPr>
          <p:spPr bwMode="auto">
            <a:xfrm>
              <a:off x="1412" y="2215"/>
              <a:ext cx="91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6405" name="AutoShape 7"/>
            <p:cNvSpPr>
              <a:spLocks noChangeArrowheads="1"/>
            </p:cNvSpPr>
            <p:nvPr/>
          </p:nvSpPr>
          <p:spPr bwMode="auto">
            <a:xfrm>
              <a:off x="2093" y="2170"/>
              <a:ext cx="454" cy="227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grpSp>
          <p:nvGrpSpPr>
            <p:cNvPr id="16406" name="Group 11"/>
            <p:cNvGrpSpPr>
              <a:grpSpLocks/>
            </p:cNvGrpSpPr>
            <p:nvPr/>
          </p:nvGrpSpPr>
          <p:grpSpPr bwMode="auto">
            <a:xfrm>
              <a:off x="2819" y="2124"/>
              <a:ext cx="1013" cy="327"/>
              <a:chOff x="2913" y="2141"/>
              <a:chExt cx="1013" cy="327"/>
            </a:xfrm>
          </p:grpSpPr>
          <p:sp>
            <p:nvSpPr>
              <p:cNvPr id="16407" name="Text Box 8"/>
              <p:cNvSpPr txBox="1">
                <a:spLocks noChangeArrowheads="1"/>
              </p:cNvSpPr>
              <p:nvPr/>
            </p:nvSpPr>
            <p:spPr bwMode="auto">
              <a:xfrm>
                <a:off x="2913" y="2141"/>
                <a:ext cx="101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r>
                  <a:rPr lang="en-GB" altLang="tr-TR" sz="2800">
                    <a:solidFill>
                      <a:srgbClr val="FF0000"/>
                    </a:solidFill>
                  </a:rPr>
                  <a:t>b = y – ax</a:t>
                </a:r>
                <a:endParaRPr lang="en-US" altLang="tr-TR" sz="2800">
                  <a:solidFill>
                    <a:srgbClr val="FF0000"/>
                  </a:solidFill>
                </a:endParaRPr>
              </a:p>
            </p:txBody>
          </p:sp>
          <p:sp>
            <p:nvSpPr>
              <p:cNvPr id="16408" name="Line 9"/>
              <p:cNvSpPr>
                <a:spLocks noChangeShapeType="1"/>
              </p:cNvSpPr>
              <p:nvPr/>
            </p:nvSpPr>
            <p:spPr bwMode="auto">
              <a:xfrm>
                <a:off x="3787" y="2251"/>
                <a:ext cx="91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6409" name="Line 10"/>
              <p:cNvSpPr>
                <a:spLocks noChangeShapeType="1"/>
              </p:cNvSpPr>
              <p:nvPr/>
            </p:nvSpPr>
            <p:spPr bwMode="auto">
              <a:xfrm>
                <a:off x="3334" y="2251"/>
                <a:ext cx="91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</p:grpSp>
      <p:grpSp>
        <p:nvGrpSpPr>
          <p:cNvPr id="16388" name="Group 19"/>
          <p:cNvGrpSpPr>
            <a:grpSpLocks/>
          </p:cNvGrpSpPr>
          <p:nvPr/>
        </p:nvGrpSpPr>
        <p:grpSpPr bwMode="auto">
          <a:xfrm>
            <a:off x="4475163" y="3298825"/>
            <a:ext cx="1608137" cy="519113"/>
            <a:chOff x="2913" y="2141"/>
            <a:chExt cx="1013" cy="327"/>
          </a:xfrm>
        </p:grpSpPr>
        <p:sp>
          <p:nvSpPr>
            <p:cNvPr id="16399" name="Text Box 20"/>
            <p:cNvSpPr txBox="1">
              <a:spLocks noChangeArrowheads="1"/>
            </p:cNvSpPr>
            <p:nvPr/>
          </p:nvSpPr>
          <p:spPr bwMode="auto">
            <a:xfrm>
              <a:off x="2913" y="2141"/>
              <a:ext cx="101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2800">
                  <a:solidFill>
                    <a:srgbClr val="FF0000"/>
                  </a:solidFill>
                </a:rPr>
                <a:t>b = y – ax</a:t>
              </a:r>
              <a:endParaRPr lang="en-US" altLang="tr-TR" sz="2800">
                <a:solidFill>
                  <a:srgbClr val="FF0000"/>
                </a:solidFill>
              </a:endParaRPr>
            </a:p>
          </p:txBody>
        </p:sp>
        <p:sp>
          <p:nvSpPr>
            <p:cNvPr id="16400" name="Line 21"/>
            <p:cNvSpPr>
              <a:spLocks noChangeShapeType="1"/>
            </p:cNvSpPr>
            <p:nvPr/>
          </p:nvSpPr>
          <p:spPr bwMode="auto">
            <a:xfrm>
              <a:off x="3787" y="2251"/>
              <a:ext cx="91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6401" name="Line 22"/>
            <p:cNvSpPr>
              <a:spLocks noChangeShapeType="1"/>
            </p:cNvSpPr>
            <p:nvPr/>
          </p:nvSpPr>
          <p:spPr bwMode="auto">
            <a:xfrm>
              <a:off x="3334" y="2251"/>
              <a:ext cx="91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16389" name="Group 43"/>
          <p:cNvGrpSpPr>
            <a:grpSpLocks/>
          </p:cNvGrpSpPr>
          <p:nvPr/>
        </p:nvGrpSpPr>
        <p:grpSpPr bwMode="auto">
          <a:xfrm>
            <a:off x="1187450" y="4508500"/>
            <a:ext cx="6985000" cy="1082675"/>
            <a:chOff x="748" y="3022"/>
            <a:chExt cx="4400" cy="682"/>
          </a:xfrm>
        </p:grpSpPr>
        <p:sp>
          <p:nvSpPr>
            <p:cNvPr id="16391" name="Text Box 32"/>
            <p:cNvSpPr txBox="1">
              <a:spLocks noChangeArrowheads="1"/>
            </p:cNvSpPr>
            <p:nvPr/>
          </p:nvSpPr>
          <p:spPr bwMode="auto">
            <a:xfrm>
              <a:off x="748" y="3221"/>
              <a:ext cx="87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3200" b="1">
                  <a:solidFill>
                    <a:srgbClr val="FF0000"/>
                  </a:solidFill>
                </a:rPr>
                <a:t>b = y - </a:t>
              </a:r>
              <a:endParaRPr lang="en-US" altLang="tr-TR" sz="3200" b="1">
                <a:solidFill>
                  <a:srgbClr val="FF0000"/>
                </a:solidFill>
              </a:endParaRPr>
            </a:p>
          </p:txBody>
        </p:sp>
        <p:sp>
          <p:nvSpPr>
            <p:cNvPr id="16392" name="Text Box 33"/>
            <p:cNvSpPr txBox="1">
              <a:spLocks noChangeArrowheads="1"/>
            </p:cNvSpPr>
            <p:nvPr/>
          </p:nvSpPr>
          <p:spPr bwMode="auto">
            <a:xfrm>
              <a:off x="1729" y="3022"/>
              <a:ext cx="561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3200" b="1">
                  <a:solidFill>
                    <a:srgbClr val="FF0000"/>
                  </a:solidFill>
                </a:rPr>
                <a:t>r s</a:t>
              </a:r>
              <a:r>
                <a:rPr lang="en-GB" altLang="tr-TR" sz="3200" b="1" baseline="-25000">
                  <a:solidFill>
                    <a:srgbClr val="FF0000"/>
                  </a:solidFill>
                </a:rPr>
                <a:t>y</a:t>
              </a:r>
              <a:endParaRPr lang="en-US" altLang="tr-TR" sz="3200" b="1">
                <a:solidFill>
                  <a:srgbClr val="FF0000"/>
                </a:solidFill>
              </a:endParaRPr>
            </a:p>
          </p:txBody>
        </p:sp>
        <p:sp>
          <p:nvSpPr>
            <p:cNvPr id="16393" name="Text Box 34"/>
            <p:cNvSpPr txBox="1">
              <a:spLocks noChangeArrowheads="1"/>
            </p:cNvSpPr>
            <p:nvPr/>
          </p:nvSpPr>
          <p:spPr bwMode="auto">
            <a:xfrm>
              <a:off x="1809" y="3339"/>
              <a:ext cx="30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3200" b="1">
                  <a:solidFill>
                    <a:srgbClr val="FF0000"/>
                  </a:solidFill>
                </a:rPr>
                <a:t>s</a:t>
              </a:r>
              <a:r>
                <a:rPr lang="en-GB" altLang="tr-TR" sz="3200" b="1" baseline="-25000">
                  <a:solidFill>
                    <a:srgbClr val="FF0000"/>
                  </a:solidFill>
                </a:rPr>
                <a:t>x</a:t>
              </a:r>
              <a:endParaRPr lang="en-US" altLang="tr-TR" sz="3200" b="1">
                <a:solidFill>
                  <a:srgbClr val="FF0000"/>
                </a:solidFill>
              </a:endParaRPr>
            </a:p>
          </p:txBody>
        </p:sp>
        <p:sp>
          <p:nvSpPr>
            <p:cNvPr id="16394" name="Line 35"/>
            <p:cNvSpPr>
              <a:spLocks noChangeShapeType="1"/>
            </p:cNvSpPr>
            <p:nvPr/>
          </p:nvSpPr>
          <p:spPr bwMode="auto">
            <a:xfrm>
              <a:off x="1624" y="3430"/>
              <a:ext cx="621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6395" name="Text Box 36"/>
            <p:cNvSpPr txBox="1">
              <a:spLocks noChangeArrowheads="1"/>
            </p:cNvSpPr>
            <p:nvPr/>
          </p:nvSpPr>
          <p:spPr bwMode="auto">
            <a:xfrm>
              <a:off x="2939" y="3113"/>
              <a:ext cx="2209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/>
                <a:t>r = correlation coefficient of x and y</a:t>
              </a:r>
            </a:p>
            <a:p>
              <a:r>
                <a:rPr lang="en-GB" altLang="tr-TR"/>
                <a:t>s</a:t>
              </a:r>
              <a:r>
                <a:rPr lang="en-GB" altLang="tr-TR" baseline="-25000"/>
                <a:t>y </a:t>
              </a:r>
              <a:r>
                <a:rPr lang="en-GB" altLang="tr-TR"/>
                <a:t>= standard deviation of y</a:t>
              </a:r>
            </a:p>
            <a:p>
              <a:r>
                <a:rPr lang="en-GB" altLang="tr-TR"/>
                <a:t>s</a:t>
              </a:r>
              <a:r>
                <a:rPr lang="en-GB" altLang="tr-TR" baseline="-25000"/>
                <a:t>x</a:t>
              </a:r>
              <a:r>
                <a:rPr lang="en-GB" altLang="tr-TR"/>
                <a:t> = standard deviation of x</a:t>
              </a:r>
              <a:endParaRPr lang="en-US" altLang="tr-TR"/>
            </a:p>
          </p:txBody>
        </p:sp>
        <p:sp>
          <p:nvSpPr>
            <p:cNvPr id="16396" name="Line 37"/>
            <p:cNvSpPr>
              <a:spLocks noChangeShapeType="1"/>
            </p:cNvSpPr>
            <p:nvPr/>
          </p:nvSpPr>
          <p:spPr bwMode="auto">
            <a:xfrm>
              <a:off x="1247" y="3339"/>
              <a:ext cx="91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6397" name="Text Box 38"/>
            <p:cNvSpPr txBox="1">
              <a:spLocks noChangeArrowheads="1"/>
            </p:cNvSpPr>
            <p:nvPr/>
          </p:nvSpPr>
          <p:spPr bwMode="auto">
            <a:xfrm>
              <a:off x="2318" y="3201"/>
              <a:ext cx="24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3200" b="1">
                  <a:solidFill>
                    <a:srgbClr val="FF0000"/>
                  </a:solidFill>
                </a:rPr>
                <a:t>x</a:t>
              </a:r>
              <a:endParaRPr lang="en-US" altLang="tr-TR" sz="3200" b="1">
                <a:solidFill>
                  <a:srgbClr val="FF0000"/>
                </a:solidFill>
              </a:endParaRPr>
            </a:p>
          </p:txBody>
        </p:sp>
        <p:sp>
          <p:nvSpPr>
            <p:cNvPr id="16398" name="Line 42"/>
            <p:cNvSpPr>
              <a:spLocks noChangeShapeType="1"/>
            </p:cNvSpPr>
            <p:nvPr/>
          </p:nvSpPr>
          <p:spPr bwMode="auto">
            <a:xfrm>
              <a:off x="2381" y="3294"/>
              <a:ext cx="91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6390" name="Rectangle 44"/>
          <p:cNvSpPr>
            <a:spLocks noChangeArrowheads="1"/>
          </p:cNvSpPr>
          <p:nvPr/>
        </p:nvSpPr>
        <p:spPr bwMode="auto">
          <a:xfrm>
            <a:off x="468313" y="5661025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tr-TR" altLang="tr-TR" sz="3200"/>
              <a:t>Korelasyon küçüldükçe</a:t>
            </a:r>
            <a:r>
              <a:rPr lang="en-GB" altLang="tr-TR" sz="3200"/>
              <a:t>, </a:t>
            </a:r>
            <a:r>
              <a:rPr lang="tr-TR" altLang="tr-TR" sz="3200"/>
              <a:t>b küçülür</a:t>
            </a:r>
            <a:endParaRPr lang="en-US" altLang="tr-TR" sz="3200"/>
          </a:p>
        </p:txBody>
      </p:sp>
    </p:spTree>
    <p:extLst>
      <p:ext uri="{BB962C8B-B14F-4D97-AF65-F5344CB8AC3E}">
        <p14:creationId xmlns:p14="http://schemas.microsoft.com/office/powerpoint/2010/main" val="1346777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val 74"/>
          <p:cNvSpPr>
            <a:spLocks noChangeArrowheads="1"/>
          </p:cNvSpPr>
          <p:nvPr/>
        </p:nvSpPr>
        <p:spPr bwMode="auto">
          <a:xfrm>
            <a:off x="4787900" y="1628775"/>
            <a:ext cx="2016125" cy="1152525"/>
          </a:xfrm>
          <a:prstGeom prst="ellipse">
            <a:avLst/>
          </a:prstGeom>
          <a:noFill/>
          <a:ln w="63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7411" name="Oval 73"/>
          <p:cNvSpPr>
            <a:spLocks noChangeArrowheads="1"/>
          </p:cNvSpPr>
          <p:nvPr/>
        </p:nvSpPr>
        <p:spPr bwMode="auto">
          <a:xfrm>
            <a:off x="3563938" y="2924175"/>
            <a:ext cx="865187" cy="1008063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7412" name="Oval 71"/>
          <p:cNvSpPr>
            <a:spLocks noChangeArrowheads="1"/>
          </p:cNvSpPr>
          <p:nvPr/>
        </p:nvSpPr>
        <p:spPr bwMode="auto">
          <a:xfrm>
            <a:off x="3419475" y="1700213"/>
            <a:ext cx="865188" cy="1008062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7413" name="Oval 72"/>
          <p:cNvSpPr>
            <a:spLocks noChangeArrowheads="1"/>
          </p:cNvSpPr>
          <p:nvPr/>
        </p:nvSpPr>
        <p:spPr bwMode="auto">
          <a:xfrm>
            <a:off x="5508625" y="1700213"/>
            <a:ext cx="865188" cy="1008062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741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tr-TR" smtClean="0">
                <a:latin typeface="Times New Roman" pitchFamily="18" charset="0"/>
              </a:rPr>
              <a:t>model</a:t>
            </a:r>
            <a:endParaRPr lang="en-US" altLang="tr-TR" smtClean="0">
              <a:latin typeface="Times New Roman" pitchFamily="18" charset="0"/>
            </a:endParaRPr>
          </a:p>
        </p:txBody>
      </p:sp>
      <p:sp>
        <p:nvSpPr>
          <p:cNvPr id="174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4005263"/>
            <a:ext cx="7859713" cy="28527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sz="2400" smtClean="0">
                <a:latin typeface="Times New Roman" pitchFamily="18" charset="0"/>
              </a:rPr>
              <a:t>Korelasyon 0 ise</a:t>
            </a:r>
            <a:r>
              <a:rPr lang="en-GB" altLang="tr-TR" sz="2400" smtClean="0">
                <a:latin typeface="Times New Roman" pitchFamily="18" charset="0"/>
              </a:rPr>
              <a:t>, </a:t>
            </a:r>
            <a:r>
              <a:rPr lang="tr-TR" altLang="tr-TR" sz="2400" smtClean="0">
                <a:latin typeface="Times New Roman" pitchFamily="18" charset="0"/>
              </a:rPr>
              <a:t>y ortalamayı her bir x değerine göre tahmin ederiz ve regresyon eğrimiz x i y de kesen düz bir doğru olacaktır</a:t>
            </a:r>
            <a:endParaRPr lang="en-GB" altLang="tr-TR" sz="240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Georgia" pitchFamily="18" charset="0"/>
              <a:buNone/>
            </a:pPr>
            <a:endParaRPr lang="en-GB" altLang="tr-TR" sz="240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tr-TR" altLang="tr-TR" sz="2400" smtClean="0">
                <a:latin typeface="Times New Roman" pitchFamily="18" charset="0"/>
              </a:rPr>
              <a:t>Herhangi bir veri için regresyon doğrusunu çizebiliriz, ancak önemli olan verinin bu doğruya ne dar uyacağı ya da x’e göre y’nin ne kadar iyi tahmin edildiğidir. </a:t>
            </a:r>
            <a:endParaRPr lang="en-US" altLang="tr-TR" sz="2400" smtClean="0">
              <a:latin typeface="Times New Roman" pitchFamily="18" charset="0"/>
            </a:endParaRPr>
          </a:p>
        </p:txBody>
      </p:sp>
      <p:grpSp>
        <p:nvGrpSpPr>
          <p:cNvPr id="17416" name="Group 62"/>
          <p:cNvGrpSpPr>
            <a:grpSpLocks/>
          </p:cNvGrpSpPr>
          <p:nvPr/>
        </p:nvGrpSpPr>
        <p:grpSpPr bwMode="auto">
          <a:xfrm>
            <a:off x="1403350" y="1628775"/>
            <a:ext cx="5329238" cy="1008063"/>
            <a:chOff x="431" y="1253"/>
            <a:chExt cx="3357" cy="635"/>
          </a:xfrm>
        </p:grpSpPr>
        <p:sp>
          <p:nvSpPr>
            <p:cNvPr id="17435" name="Text Box 43"/>
            <p:cNvSpPr txBox="1">
              <a:spLocks noChangeArrowheads="1"/>
            </p:cNvSpPr>
            <p:nvPr/>
          </p:nvSpPr>
          <p:spPr bwMode="auto">
            <a:xfrm>
              <a:off x="735" y="1356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 sz="2400"/>
            </a:p>
          </p:txBody>
        </p:sp>
        <p:sp>
          <p:nvSpPr>
            <p:cNvPr id="17436" name="Text Box 44"/>
            <p:cNvSpPr txBox="1">
              <a:spLocks noChangeArrowheads="1"/>
            </p:cNvSpPr>
            <p:nvPr/>
          </p:nvSpPr>
          <p:spPr bwMode="auto">
            <a:xfrm>
              <a:off x="431" y="1434"/>
              <a:ext cx="128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US" altLang="tr-TR" sz="2800" b="1">
                  <a:solidFill>
                    <a:srgbClr val="FF0000"/>
                  </a:solidFill>
                </a:rPr>
                <a:t>ŷ </a:t>
              </a:r>
              <a:r>
                <a:rPr lang="en-GB" altLang="tr-TR" sz="2800" b="1">
                  <a:solidFill>
                    <a:srgbClr val="FF0000"/>
                  </a:solidFill>
                </a:rPr>
                <a:t>= ax + b =</a:t>
              </a:r>
              <a:r>
                <a:rPr lang="en-GB" altLang="tr-TR" sz="2400">
                  <a:solidFill>
                    <a:srgbClr val="FF0000"/>
                  </a:solidFill>
                </a:rPr>
                <a:t> </a:t>
              </a:r>
              <a:endParaRPr lang="en-US" altLang="tr-TR" sz="2400">
                <a:solidFill>
                  <a:srgbClr val="FF0000"/>
                </a:solidFill>
              </a:endParaRPr>
            </a:p>
          </p:txBody>
        </p:sp>
        <p:grpSp>
          <p:nvGrpSpPr>
            <p:cNvPr id="17437" name="Group 48"/>
            <p:cNvGrpSpPr>
              <a:grpSpLocks/>
            </p:cNvGrpSpPr>
            <p:nvPr/>
          </p:nvGrpSpPr>
          <p:grpSpPr bwMode="auto">
            <a:xfrm>
              <a:off x="1701" y="1253"/>
              <a:ext cx="606" cy="635"/>
              <a:chOff x="1701" y="1253"/>
              <a:chExt cx="606" cy="635"/>
            </a:xfrm>
          </p:grpSpPr>
          <p:sp>
            <p:nvSpPr>
              <p:cNvPr id="17446" name="Text Box 45"/>
              <p:cNvSpPr txBox="1">
                <a:spLocks noChangeArrowheads="1"/>
              </p:cNvSpPr>
              <p:nvPr/>
            </p:nvSpPr>
            <p:spPr bwMode="auto">
              <a:xfrm>
                <a:off x="1746" y="1253"/>
                <a:ext cx="56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r>
                  <a:rPr lang="en-GB" altLang="tr-TR" sz="2800" b="1">
                    <a:solidFill>
                      <a:srgbClr val="FF0000"/>
                    </a:solidFill>
                  </a:rPr>
                  <a:t>r s</a:t>
                </a:r>
                <a:r>
                  <a:rPr lang="en-GB" altLang="tr-TR" sz="2800" b="1" baseline="-25000">
                    <a:solidFill>
                      <a:srgbClr val="FF0000"/>
                    </a:solidFill>
                  </a:rPr>
                  <a:t>y</a:t>
                </a:r>
                <a:endParaRPr lang="en-US" altLang="tr-TR" sz="2800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17447" name="Text Box 46"/>
              <p:cNvSpPr txBox="1">
                <a:spLocks noChangeArrowheads="1"/>
              </p:cNvSpPr>
              <p:nvPr/>
            </p:nvSpPr>
            <p:spPr bwMode="auto">
              <a:xfrm>
                <a:off x="1837" y="1561"/>
                <a:ext cx="279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r>
                  <a:rPr lang="en-GB" altLang="tr-TR" sz="2800" b="1">
                    <a:solidFill>
                      <a:srgbClr val="FF0000"/>
                    </a:solidFill>
                  </a:rPr>
                  <a:t>s</a:t>
                </a:r>
                <a:r>
                  <a:rPr lang="en-GB" altLang="tr-TR" sz="2800" b="1" baseline="-25000">
                    <a:solidFill>
                      <a:srgbClr val="FF0000"/>
                    </a:solidFill>
                  </a:rPr>
                  <a:t>x</a:t>
                </a:r>
                <a:endParaRPr lang="en-US" altLang="tr-TR" sz="2800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17448" name="Line 47"/>
              <p:cNvSpPr>
                <a:spLocks noChangeShapeType="1"/>
              </p:cNvSpPr>
              <p:nvPr/>
            </p:nvSpPr>
            <p:spPr bwMode="auto">
              <a:xfrm>
                <a:off x="1701" y="1616"/>
                <a:ext cx="499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7438" name="Group 50"/>
            <p:cNvGrpSpPr>
              <a:grpSpLocks/>
            </p:cNvGrpSpPr>
            <p:nvPr/>
          </p:nvGrpSpPr>
          <p:grpSpPr bwMode="auto">
            <a:xfrm>
              <a:off x="3016" y="1253"/>
              <a:ext cx="606" cy="635"/>
              <a:chOff x="1701" y="1253"/>
              <a:chExt cx="606" cy="635"/>
            </a:xfrm>
          </p:grpSpPr>
          <p:sp>
            <p:nvSpPr>
              <p:cNvPr id="17443" name="Text Box 51"/>
              <p:cNvSpPr txBox="1">
                <a:spLocks noChangeArrowheads="1"/>
              </p:cNvSpPr>
              <p:nvPr/>
            </p:nvSpPr>
            <p:spPr bwMode="auto">
              <a:xfrm>
                <a:off x="1746" y="1253"/>
                <a:ext cx="56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r>
                  <a:rPr lang="en-GB" altLang="tr-TR" sz="2800" b="1">
                    <a:solidFill>
                      <a:srgbClr val="FF0000"/>
                    </a:solidFill>
                  </a:rPr>
                  <a:t>r s</a:t>
                </a:r>
                <a:r>
                  <a:rPr lang="en-GB" altLang="tr-TR" sz="2800" b="1" baseline="-25000">
                    <a:solidFill>
                      <a:srgbClr val="FF0000"/>
                    </a:solidFill>
                  </a:rPr>
                  <a:t>y</a:t>
                </a:r>
                <a:endParaRPr lang="en-US" altLang="tr-TR" sz="2800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17444" name="Text Box 52"/>
              <p:cNvSpPr txBox="1">
                <a:spLocks noChangeArrowheads="1"/>
              </p:cNvSpPr>
              <p:nvPr/>
            </p:nvSpPr>
            <p:spPr bwMode="auto">
              <a:xfrm>
                <a:off x="1837" y="1561"/>
                <a:ext cx="279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r>
                  <a:rPr lang="en-GB" altLang="tr-TR" sz="2800" b="1">
                    <a:solidFill>
                      <a:srgbClr val="FF0000"/>
                    </a:solidFill>
                  </a:rPr>
                  <a:t>s</a:t>
                </a:r>
                <a:r>
                  <a:rPr lang="en-GB" altLang="tr-TR" sz="2800" b="1" baseline="-25000">
                    <a:solidFill>
                      <a:srgbClr val="FF0000"/>
                    </a:solidFill>
                  </a:rPr>
                  <a:t>x</a:t>
                </a:r>
                <a:endParaRPr lang="en-US" altLang="tr-TR" sz="2800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17445" name="Line 53"/>
              <p:cNvSpPr>
                <a:spLocks noChangeShapeType="1"/>
              </p:cNvSpPr>
              <p:nvPr/>
            </p:nvSpPr>
            <p:spPr bwMode="auto">
              <a:xfrm>
                <a:off x="1701" y="1616"/>
                <a:ext cx="499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7439" name="Text Box 58"/>
            <p:cNvSpPr txBox="1">
              <a:spLocks noChangeArrowheads="1"/>
            </p:cNvSpPr>
            <p:nvPr/>
          </p:nvSpPr>
          <p:spPr bwMode="auto">
            <a:xfrm>
              <a:off x="2232" y="1415"/>
              <a:ext cx="76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2800" b="1">
                  <a:solidFill>
                    <a:srgbClr val="FF0000"/>
                  </a:solidFill>
                </a:rPr>
                <a:t>x + y - </a:t>
              </a:r>
              <a:endParaRPr lang="en-US" altLang="tr-TR" sz="2800" b="1">
                <a:solidFill>
                  <a:srgbClr val="FF0000"/>
                </a:solidFill>
              </a:endParaRPr>
            </a:p>
          </p:txBody>
        </p:sp>
        <p:sp>
          <p:nvSpPr>
            <p:cNvPr id="17440" name="Text Box 59"/>
            <p:cNvSpPr txBox="1">
              <a:spLocks noChangeArrowheads="1"/>
            </p:cNvSpPr>
            <p:nvPr/>
          </p:nvSpPr>
          <p:spPr bwMode="auto">
            <a:xfrm>
              <a:off x="3560" y="1425"/>
              <a:ext cx="2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2800" b="1">
                  <a:solidFill>
                    <a:srgbClr val="FF0000"/>
                  </a:solidFill>
                </a:rPr>
                <a:t>x</a:t>
              </a:r>
              <a:endParaRPr lang="en-US" altLang="tr-TR" sz="2800" b="1">
                <a:solidFill>
                  <a:srgbClr val="FF0000"/>
                </a:solidFill>
              </a:endParaRPr>
            </a:p>
          </p:txBody>
        </p:sp>
        <p:sp>
          <p:nvSpPr>
            <p:cNvPr id="17441" name="Line 60"/>
            <p:cNvSpPr>
              <a:spLocks noChangeShapeType="1"/>
            </p:cNvSpPr>
            <p:nvPr/>
          </p:nvSpPr>
          <p:spPr bwMode="auto">
            <a:xfrm>
              <a:off x="2653" y="1480"/>
              <a:ext cx="91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7442" name="Line 61"/>
            <p:cNvSpPr>
              <a:spLocks noChangeShapeType="1"/>
            </p:cNvSpPr>
            <p:nvPr/>
          </p:nvSpPr>
          <p:spPr bwMode="auto">
            <a:xfrm>
              <a:off x="3606" y="1525"/>
              <a:ext cx="91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17417" name="Group 68"/>
          <p:cNvGrpSpPr>
            <a:grpSpLocks/>
          </p:cNvGrpSpPr>
          <p:nvPr/>
        </p:nvGrpSpPr>
        <p:grpSpPr bwMode="auto">
          <a:xfrm>
            <a:off x="2916238" y="2852738"/>
            <a:ext cx="3205162" cy="1008062"/>
            <a:chOff x="1688" y="1797"/>
            <a:chExt cx="2019" cy="635"/>
          </a:xfrm>
        </p:grpSpPr>
        <p:grpSp>
          <p:nvGrpSpPr>
            <p:cNvPr id="17427" name="Group 54"/>
            <p:cNvGrpSpPr>
              <a:grpSpLocks/>
            </p:cNvGrpSpPr>
            <p:nvPr/>
          </p:nvGrpSpPr>
          <p:grpSpPr bwMode="auto">
            <a:xfrm>
              <a:off x="2109" y="1797"/>
              <a:ext cx="606" cy="635"/>
              <a:chOff x="1701" y="1253"/>
              <a:chExt cx="606" cy="635"/>
            </a:xfrm>
          </p:grpSpPr>
          <p:sp>
            <p:nvSpPr>
              <p:cNvPr id="17432" name="Text Box 55"/>
              <p:cNvSpPr txBox="1">
                <a:spLocks noChangeArrowheads="1"/>
              </p:cNvSpPr>
              <p:nvPr/>
            </p:nvSpPr>
            <p:spPr bwMode="auto">
              <a:xfrm>
                <a:off x="1746" y="1253"/>
                <a:ext cx="56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r>
                  <a:rPr lang="en-GB" altLang="tr-TR" sz="2800" b="1">
                    <a:solidFill>
                      <a:srgbClr val="FF0000"/>
                    </a:solidFill>
                  </a:rPr>
                  <a:t>r s</a:t>
                </a:r>
                <a:r>
                  <a:rPr lang="en-GB" altLang="tr-TR" sz="2800" b="1" baseline="-25000">
                    <a:solidFill>
                      <a:srgbClr val="FF0000"/>
                    </a:solidFill>
                  </a:rPr>
                  <a:t>y</a:t>
                </a:r>
                <a:endParaRPr lang="en-US" altLang="tr-TR" sz="2800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17433" name="Text Box 56"/>
              <p:cNvSpPr txBox="1">
                <a:spLocks noChangeArrowheads="1"/>
              </p:cNvSpPr>
              <p:nvPr/>
            </p:nvSpPr>
            <p:spPr bwMode="auto">
              <a:xfrm>
                <a:off x="1837" y="1561"/>
                <a:ext cx="279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r>
                  <a:rPr lang="en-GB" altLang="tr-TR" sz="2800" b="1">
                    <a:solidFill>
                      <a:srgbClr val="FF0000"/>
                    </a:solidFill>
                  </a:rPr>
                  <a:t>s</a:t>
                </a:r>
                <a:r>
                  <a:rPr lang="en-GB" altLang="tr-TR" sz="2800" b="1" baseline="-25000">
                    <a:solidFill>
                      <a:srgbClr val="FF0000"/>
                    </a:solidFill>
                  </a:rPr>
                  <a:t>x</a:t>
                </a:r>
                <a:endParaRPr lang="en-US" altLang="tr-TR" sz="2800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17434" name="Line 57"/>
              <p:cNvSpPr>
                <a:spLocks noChangeShapeType="1"/>
              </p:cNvSpPr>
              <p:nvPr/>
            </p:nvSpPr>
            <p:spPr bwMode="auto">
              <a:xfrm>
                <a:off x="1701" y="1616"/>
                <a:ext cx="499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7428" name="Text Box 63"/>
            <p:cNvSpPr txBox="1">
              <a:spLocks noChangeArrowheads="1"/>
            </p:cNvSpPr>
            <p:nvPr/>
          </p:nvSpPr>
          <p:spPr bwMode="auto">
            <a:xfrm>
              <a:off x="1688" y="1959"/>
              <a:ext cx="41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US" altLang="tr-TR" sz="2800" b="1">
                  <a:solidFill>
                    <a:srgbClr val="FF0000"/>
                  </a:solidFill>
                  <a:cs typeface="Times New Roman" pitchFamily="18" charset="0"/>
                </a:rPr>
                <a:t>ŷ =</a:t>
              </a:r>
            </a:p>
          </p:txBody>
        </p:sp>
        <p:sp>
          <p:nvSpPr>
            <p:cNvPr id="17429" name="Text Box 64"/>
            <p:cNvSpPr txBox="1">
              <a:spLocks noChangeArrowheads="1"/>
            </p:cNvSpPr>
            <p:nvPr/>
          </p:nvSpPr>
          <p:spPr bwMode="auto">
            <a:xfrm>
              <a:off x="2641" y="1914"/>
              <a:ext cx="10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2800" b="1">
                  <a:solidFill>
                    <a:srgbClr val="FF0000"/>
                  </a:solidFill>
                </a:rPr>
                <a:t>(x – x) + y</a:t>
              </a:r>
              <a:endParaRPr lang="en-US" altLang="tr-TR" sz="2800" b="1">
                <a:solidFill>
                  <a:srgbClr val="FF0000"/>
                </a:solidFill>
              </a:endParaRPr>
            </a:p>
          </p:txBody>
        </p:sp>
        <p:sp>
          <p:nvSpPr>
            <p:cNvPr id="17430" name="Line 65"/>
            <p:cNvSpPr>
              <a:spLocks noChangeShapeType="1"/>
            </p:cNvSpPr>
            <p:nvPr/>
          </p:nvSpPr>
          <p:spPr bwMode="auto">
            <a:xfrm>
              <a:off x="3107" y="2024"/>
              <a:ext cx="91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7431" name="Line 66"/>
            <p:cNvSpPr>
              <a:spLocks noChangeShapeType="1"/>
            </p:cNvSpPr>
            <p:nvPr/>
          </p:nvSpPr>
          <p:spPr bwMode="auto">
            <a:xfrm>
              <a:off x="3560" y="2024"/>
              <a:ext cx="91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7418" name="Text Box 67"/>
          <p:cNvSpPr txBox="1">
            <a:spLocks noChangeArrowheads="1"/>
          </p:cNvSpPr>
          <p:nvPr/>
        </p:nvSpPr>
        <p:spPr bwMode="auto">
          <a:xfrm>
            <a:off x="-71438" y="3089275"/>
            <a:ext cx="31003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tr-TR" altLang="tr-TR" sz="2400"/>
              <a:t>Yeniden düzenlersek</a:t>
            </a:r>
            <a:r>
              <a:rPr lang="en-GB" altLang="tr-TR" sz="2400"/>
              <a:t>:</a:t>
            </a:r>
            <a:endParaRPr lang="en-US" altLang="tr-TR" sz="2400"/>
          </a:p>
        </p:txBody>
      </p:sp>
      <p:sp>
        <p:nvSpPr>
          <p:cNvPr id="17419" name="Line 75"/>
          <p:cNvSpPr>
            <a:spLocks noChangeShapeType="1"/>
          </p:cNvSpPr>
          <p:nvPr/>
        </p:nvSpPr>
        <p:spPr bwMode="auto">
          <a:xfrm flipH="1">
            <a:off x="6588125" y="1700213"/>
            <a:ext cx="21590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7420" name="Line 76"/>
          <p:cNvSpPr>
            <a:spLocks noChangeShapeType="1"/>
          </p:cNvSpPr>
          <p:nvPr/>
        </p:nvSpPr>
        <p:spPr bwMode="auto">
          <a:xfrm flipV="1">
            <a:off x="4140200" y="1700213"/>
            <a:ext cx="21590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7421" name="Line 79"/>
          <p:cNvSpPr>
            <a:spLocks noChangeShapeType="1"/>
          </p:cNvSpPr>
          <p:nvPr/>
        </p:nvSpPr>
        <p:spPr bwMode="auto">
          <a:xfrm flipV="1">
            <a:off x="4211638" y="2852738"/>
            <a:ext cx="21590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7422" name="Line 80"/>
          <p:cNvSpPr>
            <a:spLocks noChangeShapeType="1"/>
          </p:cNvSpPr>
          <p:nvPr/>
        </p:nvSpPr>
        <p:spPr bwMode="auto">
          <a:xfrm>
            <a:off x="6227763" y="2565400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7423" name="Text Box 81"/>
          <p:cNvSpPr txBox="1">
            <a:spLocks noChangeArrowheads="1"/>
          </p:cNvSpPr>
          <p:nvPr/>
        </p:nvSpPr>
        <p:spPr bwMode="auto">
          <a:xfrm>
            <a:off x="4284663" y="1484313"/>
            <a:ext cx="285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GB" altLang="tr-TR"/>
              <a:t>a</a:t>
            </a:r>
            <a:endParaRPr lang="en-US" altLang="tr-TR"/>
          </a:p>
        </p:txBody>
      </p:sp>
      <p:sp>
        <p:nvSpPr>
          <p:cNvPr id="17424" name="Text Box 82"/>
          <p:cNvSpPr txBox="1">
            <a:spLocks noChangeArrowheads="1"/>
          </p:cNvSpPr>
          <p:nvPr/>
        </p:nvSpPr>
        <p:spPr bwMode="auto">
          <a:xfrm>
            <a:off x="6732588" y="14843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GB" altLang="tr-TR"/>
              <a:t>b</a:t>
            </a:r>
            <a:endParaRPr lang="en-US" altLang="tr-TR"/>
          </a:p>
        </p:txBody>
      </p:sp>
      <p:sp>
        <p:nvSpPr>
          <p:cNvPr id="17425" name="Text Box 83"/>
          <p:cNvSpPr txBox="1">
            <a:spLocks noChangeArrowheads="1"/>
          </p:cNvSpPr>
          <p:nvPr/>
        </p:nvSpPr>
        <p:spPr bwMode="auto">
          <a:xfrm>
            <a:off x="4356100" y="2565400"/>
            <a:ext cx="285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GB" altLang="tr-TR"/>
              <a:t>a</a:t>
            </a:r>
            <a:endParaRPr lang="en-US" altLang="tr-TR"/>
          </a:p>
        </p:txBody>
      </p:sp>
      <p:sp>
        <p:nvSpPr>
          <p:cNvPr id="17426" name="Text Box 84"/>
          <p:cNvSpPr txBox="1">
            <a:spLocks noChangeArrowheads="1"/>
          </p:cNvSpPr>
          <p:nvPr/>
        </p:nvSpPr>
        <p:spPr bwMode="auto">
          <a:xfrm>
            <a:off x="6372225" y="2636838"/>
            <a:ext cx="285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GB" altLang="tr-TR"/>
              <a:t>a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0806000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14350"/>
            <a:ext cx="7772400" cy="582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78348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8" y="1214438"/>
            <a:ext cx="8124825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6062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8" y="328613"/>
            <a:ext cx="8543925" cy="620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5180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tr-TR" smtClean="0">
                <a:latin typeface="Times New Roman" pitchFamily="18" charset="0"/>
              </a:rPr>
              <a:t>Model</a:t>
            </a:r>
            <a:r>
              <a:rPr lang="tr-TR" altLang="tr-TR" smtClean="0">
                <a:latin typeface="Times New Roman" pitchFamily="18" charset="0"/>
              </a:rPr>
              <a:t> nasıl</a:t>
            </a:r>
            <a:r>
              <a:rPr lang="en-GB" altLang="tr-TR" smtClean="0">
                <a:latin typeface="Times New Roman" pitchFamily="18" charset="0"/>
              </a:rPr>
              <a:t>?</a:t>
            </a:r>
            <a:endParaRPr lang="en-US" altLang="tr-TR" smtClean="0">
              <a:latin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4114800" cy="655638"/>
          </a:xfrm>
        </p:spPr>
        <p:txBody>
          <a:bodyPr>
            <a:normAutofit fontScale="92500"/>
          </a:bodyPr>
          <a:lstStyle/>
          <a:p>
            <a:r>
              <a:rPr lang="tr-TR" altLang="tr-TR" smtClean="0">
                <a:latin typeface="Times New Roman" pitchFamily="18" charset="0"/>
              </a:rPr>
              <a:t>Y nin toplam varyansı</a:t>
            </a:r>
            <a:r>
              <a:rPr lang="en-GB" altLang="tr-TR" smtClean="0">
                <a:latin typeface="Times New Roman" pitchFamily="18" charset="0"/>
              </a:rPr>
              <a:t>:</a:t>
            </a:r>
            <a:endParaRPr lang="en-US" altLang="tr-TR" smtClean="0">
              <a:latin typeface="Times New Roman" pitchFamily="18" charset="0"/>
            </a:endParaRPr>
          </a:p>
        </p:txBody>
      </p:sp>
      <p:grpSp>
        <p:nvGrpSpPr>
          <p:cNvPr id="21508" name="Group 12"/>
          <p:cNvGrpSpPr>
            <a:grpSpLocks/>
          </p:cNvGrpSpPr>
          <p:nvPr/>
        </p:nvGrpSpPr>
        <p:grpSpPr bwMode="auto">
          <a:xfrm>
            <a:off x="4284663" y="1773238"/>
            <a:ext cx="3000375" cy="960437"/>
            <a:chOff x="2699" y="1117"/>
            <a:chExt cx="1890" cy="605"/>
          </a:xfrm>
        </p:grpSpPr>
        <p:sp>
          <p:nvSpPr>
            <p:cNvPr id="21534" name="Text Box 4"/>
            <p:cNvSpPr txBox="1">
              <a:spLocks noChangeArrowheads="1"/>
            </p:cNvSpPr>
            <p:nvPr/>
          </p:nvSpPr>
          <p:spPr bwMode="auto">
            <a:xfrm>
              <a:off x="2699" y="1298"/>
              <a:ext cx="45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2400">
                  <a:solidFill>
                    <a:srgbClr val="FF0000"/>
                  </a:solidFill>
                </a:rPr>
                <a:t>s</a:t>
              </a:r>
              <a:r>
                <a:rPr lang="en-GB" altLang="tr-TR" sz="2400" baseline="-25000">
                  <a:solidFill>
                    <a:srgbClr val="FF0000"/>
                  </a:solidFill>
                </a:rPr>
                <a:t>y</a:t>
              </a:r>
              <a:r>
                <a:rPr lang="en-GB" altLang="tr-TR" sz="2400" baseline="30000">
                  <a:solidFill>
                    <a:srgbClr val="FF0000"/>
                  </a:solidFill>
                </a:rPr>
                <a:t>2 </a:t>
              </a:r>
              <a:r>
                <a:rPr lang="en-GB" altLang="tr-TR" sz="2400">
                  <a:solidFill>
                    <a:srgbClr val="FF0000"/>
                  </a:solidFill>
                </a:rPr>
                <a:t>=</a:t>
              </a:r>
              <a:endParaRPr lang="en-US" altLang="tr-TR" sz="2400">
                <a:solidFill>
                  <a:srgbClr val="FF0000"/>
                </a:solidFill>
              </a:endParaRPr>
            </a:p>
          </p:txBody>
        </p:sp>
        <p:sp>
          <p:nvSpPr>
            <p:cNvPr id="21535" name="Text Box 5"/>
            <p:cNvSpPr txBox="1">
              <a:spLocks noChangeArrowheads="1"/>
            </p:cNvSpPr>
            <p:nvPr/>
          </p:nvSpPr>
          <p:spPr bwMode="auto">
            <a:xfrm>
              <a:off x="3152" y="1117"/>
              <a:ext cx="8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US" altLang="tr-TR" sz="2400">
                  <a:solidFill>
                    <a:srgbClr val="FF0000"/>
                  </a:solidFill>
                  <a:cs typeface="Times New Roman" pitchFamily="18" charset="0"/>
                </a:rPr>
                <a:t>∑(y – y)</a:t>
              </a:r>
              <a:r>
                <a:rPr lang="en-US" altLang="tr-TR" sz="2400" baseline="30000">
                  <a:solidFill>
                    <a:srgbClr val="FF0000"/>
                  </a:solidFill>
                  <a:cs typeface="Times New Roman" pitchFamily="18" charset="0"/>
                </a:rPr>
                <a:t>2</a:t>
              </a:r>
              <a:endParaRPr lang="en-US" altLang="tr-TR" sz="2400">
                <a:solidFill>
                  <a:srgbClr val="FF0000"/>
                </a:solidFill>
                <a:cs typeface="Times New Roman" pitchFamily="18" charset="0"/>
              </a:endParaRPr>
            </a:p>
          </p:txBody>
        </p:sp>
        <p:sp>
          <p:nvSpPr>
            <p:cNvPr id="21536" name="Text Box 6"/>
            <p:cNvSpPr txBox="1">
              <a:spLocks noChangeArrowheads="1"/>
            </p:cNvSpPr>
            <p:nvPr/>
          </p:nvSpPr>
          <p:spPr bwMode="auto">
            <a:xfrm>
              <a:off x="3319" y="1434"/>
              <a:ext cx="4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2400">
                  <a:solidFill>
                    <a:srgbClr val="FF0000"/>
                  </a:solidFill>
                </a:rPr>
                <a:t>n - 1</a:t>
              </a:r>
              <a:endParaRPr lang="en-US" altLang="tr-TR" sz="2400">
                <a:solidFill>
                  <a:srgbClr val="FF0000"/>
                </a:solidFill>
              </a:endParaRPr>
            </a:p>
          </p:txBody>
        </p:sp>
        <p:sp>
          <p:nvSpPr>
            <p:cNvPr id="21537" name="Text Box 7"/>
            <p:cNvSpPr txBox="1">
              <a:spLocks noChangeArrowheads="1"/>
            </p:cNvSpPr>
            <p:nvPr/>
          </p:nvSpPr>
          <p:spPr bwMode="auto">
            <a:xfrm>
              <a:off x="4195" y="1117"/>
              <a:ext cx="3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2400">
                  <a:solidFill>
                    <a:srgbClr val="FF0000"/>
                  </a:solidFill>
                </a:rPr>
                <a:t>SS</a:t>
              </a:r>
              <a:r>
                <a:rPr lang="en-GB" altLang="tr-TR" sz="2400" baseline="-25000">
                  <a:solidFill>
                    <a:srgbClr val="FF0000"/>
                  </a:solidFill>
                </a:rPr>
                <a:t>y</a:t>
              </a:r>
              <a:endParaRPr lang="en-US" altLang="tr-TR" sz="2400">
                <a:solidFill>
                  <a:srgbClr val="FF0000"/>
                </a:solidFill>
              </a:endParaRPr>
            </a:p>
          </p:txBody>
        </p:sp>
        <p:sp>
          <p:nvSpPr>
            <p:cNvPr id="21538" name="Text Box 8"/>
            <p:cNvSpPr txBox="1">
              <a:spLocks noChangeArrowheads="1"/>
            </p:cNvSpPr>
            <p:nvPr/>
          </p:nvSpPr>
          <p:spPr bwMode="auto">
            <a:xfrm>
              <a:off x="4241" y="1434"/>
              <a:ext cx="3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2400">
                  <a:solidFill>
                    <a:srgbClr val="FF0000"/>
                  </a:solidFill>
                </a:rPr>
                <a:t>df</a:t>
              </a:r>
              <a:r>
                <a:rPr lang="en-GB" altLang="tr-TR" sz="2400" baseline="-25000">
                  <a:solidFill>
                    <a:srgbClr val="FF0000"/>
                  </a:solidFill>
                </a:rPr>
                <a:t>y</a:t>
              </a:r>
              <a:endParaRPr lang="en-US" altLang="tr-TR" sz="2400">
                <a:solidFill>
                  <a:srgbClr val="FF0000"/>
                </a:solidFill>
              </a:endParaRPr>
            </a:p>
          </p:txBody>
        </p:sp>
        <p:sp>
          <p:nvSpPr>
            <p:cNvPr id="21539" name="Line 9"/>
            <p:cNvSpPr>
              <a:spLocks noChangeShapeType="1"/>
            </p:cNvSpPr>
            <p:nvPr/>
          </p:nvSpPr>
          <p:spPr bwMode="auto">
            <a:xfrm>
              <a:off x="3198" y="1434"/>
              <a:ext cx="725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1540" name="Text Box 10"/>
            <p:cNvSpPr txBox="1">
              <a:spLocks noChangeArrowheads="1"/>
            </p:cNvSpPr>
            <p:nvPr/>
          </p:nvSpPr>
          <p:spPr bwMode="auto">
            <a:xfrm>
              <a:off x="3969" y="1298"/>
              <a:ext cx="2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2400">
                  <a:solidFill>
                    <a:srgbClr val="FF0000"/>
                  </a:solidFill>
                </a:rPr>
                <a:t>=</a:t>
              </a:r>
              <a:endParaRPr lang="en-US" altLang="tr-TR" sz="2400">
                <a:solidFill>
                  <a:srgbClr val="FF0000"/>
                </a:solidFill>
              </a:endParaRPr>
            </a:p>
          </p:txBody>
        </p:sp>
        <p:sp>
          <p:nvSpPr>
            <p:cNvPr id="21541" name="Line 11"/>
            <p:cNvSpPr>
              <a:spLocks noChangeShapeType="1"/>
            </p:cNvSpPr>
            <p:nvPr/>
          </p:nvSpPr>
          <p:spPr bwMode="auto">
            <a:xfrm>
              <a:off x="4241" y="1434"/>
              <a:ext cx="31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21509" name="Rectangle 13"/>
          <p:cNvSpPr>
            <a:spLocks noChangeArrowheads="1"/>
          </p:cNvSpPr>
          <p:nvPr/>
        </p:nvSpPr>
        <p:spPr bwMode="auto">
          <a:xfrm>
            <a:off x="468313" y="2714625"/>
            <a:ext cx="6191250" cy="12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tr-TR" altLang="tr-TR" sz="3200"/>
              <a:t>Tahmin edilen y </a:t>
            </a:r>
            <a:r>
              <a:rPr lang="en-GB" altLang="tr-TR" sz="3200"/>
              <a:t>(</a:t>
            </a:r>
            <a:r>
              <a:rPr lang="en-US" altLang="tr-TR" sz="3200">
                <a:cs typeface="Times New Roman" pitchFamily="18" charset="0"/>
              </a:rPr>
              <a:t>ŷ) </a:t>
            </a:r>
            <a:r>
              <a:rPr lang="tr-TR" altLang="tr-TR" sz="3200"/>
              <a:t>değerinin varyansı</a:t>
            </a:r>
            <a:r>
              <a:rPr lang="en-GB" altLang="tr-TR" sz="3200"/>
              <a:t> :</a:t>
            </a:r>
            <a:endParaRPr lang="en-US" altLang="tr-TR" sz="3200"/>
          </a:p>
        </p:txBody>
      </p:sp>
      <p:sp>
        <p:nvSpPr>
          <p:cNvPr id="21510" name="Rectangle 14"/>
          <p:cNvSpPr>
            <a:spLocks noChangeArrowheads="1"/>
          </p:cNvSpPr>
          <p:nvPr/>
        </p:nvSpPr>
        <p:spPr bwMode="auto">
          <a:xfrm>
            <a:off x="468313" y="4797425"/>
            <a:ext cx="4114800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tr-TR" altLang="tr-TR" sz="3200"/>
              <a:t>Standart hata</a:t>
            </a:r>
            <a:r>
              <a:rPr lang="en-GB" altLang="tr-TR" sz="3200"/>
              <a:t>:</a:t>
            </a:r>
            <a:endParaRPr lang="en-US" altLang="tr-TR" sz="3200"/>
          </a:p>
        </p:txBody>
      </p:sp>
      <p:grpSp>
        <p:nvGrpSpPr>
          <p:cNvPr id="21511" name="Group 27"/>
          <p:cNvGrpSpPr>
            <a:grpSpLocks/>
          </p:cNvGrpSpPr>
          <p:nvPr/>
        </p:nvGrpSpPr>
        <p:grpSpPr bwMode="auto">
          <a:xfrm>
            <a:off x="1619250" y="3716338"/>
            <a:ext cx="3260725" cy="960437"/>
            <a:chOff x="1020" y="2387"/>
            <a:chExt cx="2054" cy="605"/>
          </a:xfrm>
        </p:grpSpPr>
        <p:grpSp>
          <p:nvGrpSpPr>
            <p:cNvPr id="21524" name="Group 15"/>
            <p:cNvGrpSpPr>
              <a:grpSpLocks/>
            </p:cNvGrpSpPr>
            <p:nvPr/>
          </p:nvGrpSpPr>
          <p:grpSpPr bwMode="auto">
            <a:xfrm>
              <a:off x="1020" y="2387"/>
              <a:ext cx="2054" cy="605"/>
              <a:chOff x="2699" y="1117"/>
              <a:chExt cx="2054" cy="605"/>
            </a:xfrm>
          </p:grpSpPr>
          <p:sp>
            <p:nvSpPr>
              <p:cNvPr id="21526" name="Text Box 16"/>
              <p:cNvSpPr txBox="1">
                <a:spLocks noChangeArrowheads="1"/>
              </p:cNvSpPr>
              <p:nvPr/>
            </p:nvSpPr>
            <p:spPr bwMode="auto">
              <a:xfrm>
                <a:off x="2699" y="1298"/>
                <a:ext cx="45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r>
                  <a:rPr lang="en-GB" altLang="tr-TR" sz="2400">
                    <a:solidFill>
                      <a:srgbClr val="FF0000"/>
                    </a:solidFill>
                  </a:rPr>
                  <a:t>s</a:t>
                </a:r>
                <a:r>
                  <a:rPr lang="en-US" altLang="tr-TR" sz="2400" baseline="-25000">
                    <a:solidFill>
                      <a:srgbClr val="FF0000"/>
                    </a:solidFill>
                    <a:cs typeface="Times New Roman" pitchFamily="18" charset="0"/>
                  </a:rPr>
                  <a:t>ŷ</a:t>
                </a:r>
                <a:r>
                  <a:rPr lang="en-GB" altLang="tr-TR" sz="2400" baseline="30000">
                    <a:solidFill>
                      <a:srgbClr val="FF0000"/>
                    </a:solidFill>
                  </a:rPr>
                  <a:t>2 </a:t>
                </a:r>
                <a:r>
                  <a:rPr lang="en-GB" altLang="tr-TR" sz="2400">
                    <a:solidFill>
                      <a:srgbClr val="FF0000"/>
                    </a:solidFill>
                  </a:rPr>
                  <a:t>=</a:t>
                </a:r>
                <a:endParaRPr lang="en-US" altLang="tr-TR" sz="2400">
                  <a:solidFill>
                    <a:srgbClr val="FF0000"/>
                  </a:solidFill>
                </a:endParaRPr>
              </a:p>
            </p:txBody>
          </p:sp>
          <p:sp>
            <p:nvSpPr>
              <p:cNvPr id="21527" name="Text Box 17"/>
              <p:cNvSpPr txBox="1">
                <a:spLocks noChangeArrowheads="1"/>
              </p:cNvSpPr>
              <p:nvPr/>
            </p:nvSpPr>
            <p:spPr bwMode="auto">
              <a:xfrm>
                <a:off x="3152" y="1117"/>
                <a:ext cx="82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r>
                  <a:rPr lang="en-US" altLang="tr-TR" sz="2400">
                    <a:solidFill>
                      <a:srgbClr val="FF0000"/>
                    </a:solidFill>
                    <a:cs typeface="Times New Roman" pitchFamily="18" charset="0"/>
                  </a:rPr>
                  <a:t>∑(ŷ – y)</a:t>
                </a:r>
                <a:r>
                  <a:rPr lang="en-US" altLang="tr-TR" sz="2400" baseline="30000">
                    <a:solidFill>
                      <a:srgbClr val="FF0000"/>
                    </a:solidFill>
                    <a:cs typeface="Times New Roman" pitchFamily="18" charset="0"/>
                  </a:rPr>
                  <a:t>2</a:t>
                </a:r>
                <a:endParaRPr lang="en-US" altLang="tr-TR" sz="2400">
                  <a:solidFill>
                    <a:srgbClr val="FF00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21528" name="Text Box 18"/>
              <p:cNvSpPr txBox="1">
                <a:spLocks noChangeArrowheads="1"/>
              </p:cNvSpPr>
              <p:nvPr/>
            </p:nvSpPr>
            <p:spPr bwMode="auto">
              <a:xfrm>
                <a:off x="3319" y="1434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r>
                  <a:rPr lang="en-GB" altLang="tr-TR" sz="2400">
                    <a:solidFill>
                      <a:srgbClr val="FF0000"/>
                    </a:solidFill>
                  </a:rPr>
                  <a:t>n - 1</a:t>
                </a:r>
                <a:endParaRPr lang="en-US" altLang="tr-TR" sz="2400">
                  <a:solidFill>
                    <a:srgbClr val="FF0000"/>
                  </a:solidFill>
                </a:endParaRPr>
              </a:p>
            </p:txBody>
          </p:sp>
          <p:sp>
            <p:nvSpPr>
              <p:cNvPr id="21529" name="Text Box 19"/>
              <p:cNvSpPr txBox="1">
                <a:spLocks noChangeArrowheads="1"/>
              </p:cNvSpPr>
              <p:nvPr/>
            </p:nvSpPr>
            <p:spPr bwMode="auto">
              <a:xfrm>
                <a:off x="4195" y="1117"/>
                <a:ext cx="55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r>
                  <a:rPr lang="en-GB" altLang="tr-TR" sz="2400">
                    <a:solidFill>
                      <a:srgbClr val="FF0000"/>
                    </a:solidFill>
                  </a:rPr>
                  <a:t>SS</a:t>
                </a:r>
                <a:r>
                  <a:rPr lang="en-GB" altLang="tr-TR" sz="2400" baseline="-25000">
                    <a:solidFill>
                      <a:srgbClr val="FF0000"/>
                    </a:solidFill>
                  </a:rPr>
                  <a:t>pred</a:t>
                </a:r>
                <a:endParaRPr lang="en-US" altLang="tr-TR" sz="2400">
                  <a:solidFill>
                    <a:srgbClr val="FF0000"/>
                  </a:solidFill>
                </a:endParaRPr>
              </a:p>
            </p:txBody>
          </p:sp>
          <p:sp>
            <p:nvSpPr>
              <p:cNvPr id="21530" name="Text Box 20"/>
              <p:cNvSpPr txBox="1">
                <a:spLocks noChangeArrowheads="1"/>
              </p:cNvSpPr>
              <p:nvPr/>
            </p:nvSpPr>
            <p:spPr bwMode="auto">
              <a:xfrm>
                <a:off x="4241" y="1434"/>
                <a:ext cx="3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r>
                  <a:rPr lang="en-GB" altLang="tr-TR" sz="2400">
                    <a:solidFill>
                      <a:srgbClr val="FF0000"/>
                    </a:solidFill>
                  </a:rPr>
                  <a:t>df</a:t>
                </a:r>
                <a:r>
                  <a:rPr lang="en-US" altLang="tr-TR" sz="2400" baseline="-25000">
                    <a:solidFill>
                      <a:srgbClr val="FF0000"/>
                    </a:solidFill>
                    <a:cs typeface="Times New Roman" pitchFamily="18" charset="0"/>
                  </a:rPr>
                  <a:t>ŷ</a:t>
                </a:r>
                <a:endParaRPr lang="en-US" altLang="tr-TR" sz="2400">
                  <a:solidFill>
                    <a:srgbClr val="FF00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21531" name="Line 21"/>
              <p:cNvSpPr>
                <a:spLocks noChangeShapeType="1"/>
              </p:cNvSpPr>
              <p:nvPr/>
            </p:nvSpPr>
            <p:spPr bwMode="auto">
              <a:xfrm>
                <a:off x="3198" y="1434"/>
                <a:ext cx="725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1532" name="Text Box 22"/>
              <p:cNvSpPr txBox="1">
                <a:spLocks noChangeArrowheads="1"/>
              </p:cNvSpPr>
              <p:nvPr/>
            </p:nvSpPr>
            <p:spPr bwMode="auto">
              <a:xfrm>
                <a:off x="3969" y="1298"/>
                <a:ext cx="2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r>
                  <a:rPr lang="en-GB" altLang="tr-TR" sz="2400">
                    <a:solidFill>
                      <a:srgbClr val="FF0000"/>
                    </a:solidFill>
                  </a:rPr>
                  <a:t>=</a:t>
                </a:r>
                <a:endParaRPr lang="en-US" altLang="tr-TR" sz="2400">
                  <a:solidFill>
                    <a:srgbClr val="FF0000"/>
                  </a:solidFill>
                </a:endParaRPr>
              </a:p>
            </p:txBody>
          </p:sp>
          <p:sp>
            <p:nvSpPr>
              <p:cNvPr id="21533" name="Line 23"/>
              <p:cNvSpPr>
                <a:spLocks noChangeShapeType="1"/>
              </p:cNvSpPr>
              <p:nvPr/>
            </p:nvSpPr>
            <p:spPr bwMode="auto">
              <a:xfrm>
                <a:off x="4241" y="1434"/>
                <a:ext cx="317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21525" name="Line 24"/>
            <p:cNvSpPr>
              <a:spLocks noChangeShapeType="1"/>
            </p:cNvSpPr>
            <p:nvPr/>
          </p:nvSpPr>
          <p:spPr bwMode="auto">
            <a:xfrm>
              <a:off x="2018" y="2478"/>
              <a:ext cx="91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21512" name="Line 25"/>
          <p:cNvSpPr>
            <a:spLocks noChangeShapeType="1"/>
          </p:cNvSpPr>
          <p:nvPr/>
        </p:nvSpPr>
        <p:spPr bwMode="auto">
          <a:xfrm>
            <a:off x="5867400" y="1916113"/>
            <a:ext cx="144463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1513" name="Text Box 26"/>
          <p:cNvSpPr txBox="1">
            <a:spLocks noChangeArrowheads="1"/>
          </p:cNvSpPr>
          <p:nvPr/>
        </p:nvSpPr>
        <p:spPr bwMode="auto">
          <a:xfrm>
            <a:off x="5632450" y="3644900"/>
            <a:ext cx="23955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tr-TR" altLang="tr-TR" sz="2000"/>
              <a:t>Regresyon modelimizin varyansı</a:t>
            </a:r>
            <a:endParaRPr lang="en-US" altLang="tr-TR" sz="2000"/>
          </a:p>
        </p:txBody>
      </p:sp>
      <p:grpSp>
        <p:nvGrpSpPr>
          <p:cNvPr id="21514" name="Group 39"/>
          <p:cNvGrpSpPr>
            <a:grpSpLocks/>
          </p:cNvGrpSpPr>
          <p:nvPr/>
        </p:nvGrpSpPr>
        <p:grpSpPr bwMode="auto">
          <a:xfrm>
            <a:off x="1619250" y="5445125"/>
            <a:ext cx="3290888" cy="960438"/>
            <a:chOff x="1020" y="3430"/>
            <a:chExt cx="2073" cy="605"/>
          </a:xfrm>
        </p:grpSpPr>
        <p:sp>
          <p:nvSpPr>
            <p:cNvPr id="21516" name="Text Box 30"/>
            <p:cNvSpPr txBox="1">
              <a:spLocks noChangeArrowheads="1"/>
            </p:cNvSpPr>
            <p:nvPr/>
          </p:nvSpPr>
          <p:spPr bwMode="auto">
            <a:xfrm>
              <a:off x="1020" y="3611"/>
              <a:ext cx="64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2400">
                  <a:solidFill>
                    <a:srgbClr val="FF0000"/>
                  </a:solidFill>
                </a:rPr>
                <a:t>s</a:t>
              </a:r>
              <a:r>
                <a:rPr lang="en-US" altLang="tr-TR" sz="2400" baseline="-25000">
                  <a:solidFill>
                    <a:srgbClr val="FF0000"/>
                  </a:solidFill>
                  <a:cs typeface="Times New Roman" pitchFamily="18" charset="0"/>
                </a:rPr>
                <a:t>error</a:t>
              </a:r>
              <a:r>
                <a:rPr lang="en-GB" altLang="tr-TR" sz="2400" baseline="30000">
                  <a:solidFill>
                    <a:srgbClr val="FF0000"/>
                  </a:solidFill>
                </a:rPr>
                <a:t>2 </a:t>
              </a:r>
              <a:r>
                <a:rPr lang="en-GB" altLang="tr-TR" sz="2400">
                  <a:solidFill>
                    <a:srgbClr val="FF0000"/>
                  </a:solidFill>
                </a:rPr>
                <a:t>=</a:t>
              </a:r>
              <a:endParaRPr lang="en-US" altLang="tr-TR" sz="2400">
                <a:solidFill>
                  <a:srgbClr val="FF0000"/>
                </a:solidFill>
              </a:endParaRPr>
            </a:p>
          </p:txBody>
        </p:sp>
        <p:sp>
          <p:nvSpPr>
            <p:cNvPr id="21517" name="Text Box 31"/>
            <p:cNvSpPr txBox="1">
              <a:spLocks noChangeArrowheads="1"/>
            </p:cNvSpPr>
            <p:nvPr/>
          </p:nvSpPr>
          <p:spPr bwMode="auto">
            <a:xfrm>
              <a:off x="1620" y="3430"/>
              <a:ext cx="8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US" altLang="tr-TR" sz="2400">
                  <a:solidFill>
                    <a:srgbClr val="FF0000"/>
                  </a:solidFill>
                  <a:cs typeface="Times New Roman" pitchFamily="18" charset="0"/>
                </a:rPr>
                <a:t>∑(y – ŷ)</a:t>
              </a:r>
              <a:r>
                <a:rPr lang="en-US" altLang="tr-TR" sz="2400" baseline="30000">
                  <a:solidFill>
                    <a:srgbClr val="FF0000"/>
                  </a:solidFill>
                  <a:cs typeface="Times New Roman" pitchFamily="18" charset="0"/>
                </a:rPr>
                <a:t>2</a:t>
              </a:r>
              <a:endParaRPr lang="en-US" altLang="tr-TR" sz="2400">
                <a:solidFill>
                  <a:srgbClr val="FF0000"/>
                </a:solidFill>
                <a:cs typeface="Times New Roman" pitchFamily="18" charset="0"/>
              </a:endParaRPr>
            </a:p>
          </p:txBody>
        </p:sp>
        <p:sp>
          <p:nvSpPr>
            <p:cNvPr id="21518" name="Text Box 32"/>
            <p:cNvSpPr txBox="1">
              <a:spLocks noChangeArrowheads="1"/>
            </p:cNvSpPr>
            <p:nvPr/>
          </p:nvSpPr>
          <p:spPr bwMode="auto">
            <a:xfrm>
              <a:off x="1787" y="3747"/>
              <a:ext cx="4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2400">
                  <a:solidFill>
                    <a:srgbClr val="FF0000"/>
                  </a:solidFill>
                </a:rPr>
                <a:t>n - 2</a:t>
              </a:r>
              <a:endParaRPr lang="en-US" altLang="tr-TR" sz="2400">
                <a:solidFill>
                  <a:srgbClr val="FF0000"/>
                </a:solidFill>
              </a:endParaRPr>
            </a:p>
          </p:txBody>
        </p:sp>
        <p:sp>
          <p:nvSpPr>
            <p:cNvPr id="21519" name="Text Box 33"/>
            <p:cNvSpPr txBox="1">
              <a:spLocks noChangeArrowheads="1"/>
            </p:cNvSpPr>
            <p:nvPr/>
          </p:nvSpPr>
          <p:spPr bwMode="auto">
            <a:xfrm>
              <a:off x="2663" y="3430"/>
              <a:ext cx="4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2400">
                  <a:solidFill>
                    <a:srgbClr val="FF0000"/>
                  </a:solidFill>
                </a:rPr>
                <a:t>SS</a:t>
              </a:r>
              <a:r>
                <a:rPr lang="en-GB" altLang="tr-TR" sz="2400" baseline="-25000">
                  <a:solidFill>
                    <a:srgbClr val="FF0000"/>
                  </a:solidFill>
                </a:rPr>
                <a:t>er</a:t>
              </a:r>
              <a:endParaRPr lang="en-US" altLang="tr-TR" sz="2400">
                <a:solidFill>
                  <a:srgbClr val="FF0000"/>
                </a:solidFill>
              </a:endParaRPr>
            </a:p>
          </p:txBody>
        </p:sp>
        <p:sp>
          <p:nvSpPr>
            <p:cNvPr id="21520" name="Text Box 34"/>
            <p:cNvSpPr txBox="1">
              <a:spLocks noChangeArrowheads="1"/>
            </p:cNvSpPr>
            <p:nvPr/>
          </p:nvSpPr>
          <p:spPr bwMode="auto">
            <a:xfrm>
              <a:off x="2709" y="3747"/>
              <a:ext cx="3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2400">
                  <a:solidFill>
                    <a:srgbClr val="FF0000"/>
                  </a:solidFill>
                </a:rPr>
                <a:t>df</a:t>
              </a:r>
              <a:r>
                <a:rPr lang="en-GB" altLang="tr-TR" sz="2400" baseline="-25000">
                  <a:solidFill>
                    <a:srgbClr val="FF0000"/>
                  </a:solidFill>
                </a:rPr>
                <a:t>er</a:t>
              </a:r>
              <a:endParaRPr lang="en-US" altLang="tr-TR" sz="2400">
                <a:solidFill>
                  <a:srgbClr val="FF0000"/>
                </a:solidFill>
              </a:endParaRPr>
            </a:p>
          </p:txBody>
        </p:sp>
        <p:sp>
          <p:nvSpPr>
            <p:cNvPr id="21521" name="Line 35"/>
            <p:cNvSpPr>
              <a:spLocks noChangeShapeType="1"/>
            </p:cNvSpPr>
            <p:nvPr/>
          </p:nvSpPr>
          <p:spPr bwMode="auto">
            <a:xfrm>
              <a:off x="1666" y="3747"/>
              <a:ext cx="725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1522" name="Text Box 36"/>
            <p:cNvSpPr txBox="1">
              <a:spLocks noChangeArrowheads="1"/>
            </p:cNvSpPr>
            <p:nvPr/>
          </p:nvSpPr>
          <p:spPr bwMode="auto">
            <a:xfrm>
              <a:off x="2437" y="3611"/>
              <a:ext cx="2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2400">
                  <a:solidFill>
                    <a:srgbClr val="FF0000"/>
                  </a:solidFill>
                </a:rPr>
                <a:t>=</a:t>
              </a:r>
              <a:endParaRPr lang="en-US" altLang="tr-TR" sz="2400">
                <a:solidFill>
                  <a:srgbClr val="FF0000"/>
                </a:solidFill>
              </a:endParaRPr>
            </a:p>
          </p:txBody>
        </p:sp>
        <p:sp>
          <p:nvSpPr>
            <p:cNvPr id="21523" name="Line 37"/>
            <p:cNvSpPr>
              <a:spLocks noChangeShapeType="1"/>
            </p:cNvSpPr>
            <p:nvPr/>
          </p:nvSpPr>
          <p:spPr bwMode="auto">
            <a:xfrm>
              <a:off x="2709" y="3747"/>
              <a:ext cx="31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21515" name="Text Box 40"/>
          <p:cNvSpPr txBox="1">
            <a:spLocks noChangeArrowheads="1"/>
          </p:cNvSpPr>
          <p:nvPr/>
        </p:nvSpPr>
        <p:spPr bwMode="auto">
          <a:xfrm>
            <a:off x="5416550" y="5106988"/>
            <a:ext cx="3476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tr-TR" altLang="tr-TR"/>
              <a:t>Gerçek ve tahmin edilen y değerleri arasındaki hata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0140448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tr-TR" smtClean="0"/>
              <a:t> </a:t>
            </a:r>
            <a:endParaRPr lang="en-US" altLang="tr-TR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113" y="1844675"/>
            <a:ext cx="8229600" cy="5329238"/>
          </a:xfrm>
        </p:spPr>
        <p:txBody>
          <a:bodyPr/>
          <a:lstStyle/>
          <a:p>
            <a:r>
              <a:rPr lang="en-GB" altLang="tr-TR" sz="2400" smtClean="0">
                <a:latin typeface="Times New Roman" pitchFamily="18" charset="0"/>
              </a:rPr>
              <a:t>To</a:t>
            </a:r>
            <a:r>
              <a:rPr lang="tr-TR" altLang="tr-TR" sz="2400" smtClean="0">
                <a:latin typeface="Times New Roman" pitchFamily="18" charset="0"/>
              </a:rPr>
              <a:t>plam varyans</a:t>
            </a:r>
            <a:r>
              <a:rPr lang="en-GB" altLang="tr-TR" sz="2400" smtClean="0">
                <a:latin typeface="Times New Roman" pitchFamily="18" charset="0"/>
              </a:rPr>
              <a:t> = </a:t>
            </a:r>
            <a:r>
              <a:rPr lang="tr-TR" altLang="tr-TR" sz="2400" smtClean="0">
                <a:latin typeface="Times New Roman" pitchFamily="18" charset="0"/>
              </a:rPr>
              <a:t>tahmin edilen varyans</a:t>
            </a:r>
            <a:r>
              <a:rPr lang="en-GB" altLang="tr-TR" sz="2400" smtClean="0">
                <a:latin typeface="Times New Roman" pitchFamily="18" charset="0"/>
              </a:rPr>
              <a:t> + </a:t>
            </a:r>
            <a:r>
              <a:rPr lang="tr-TR" altLang="tr-TR" sz="2400" smtClean="0">
                <a:latin typeface="Times New Roman" pitchFamily="18" charset="0"/>
              </a:rPr>
              <a:t>standart hata</a:t>
            </a:r>
            <a:endParaRPr lang="en-GB" altLang="tr-TR" sz="2400" smtClean="0">
              <a:latin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en-GB" altLang="tr-TR" smtClean="0">
                <a:solidFill>
                  <a:srgbClr val="FF0000"/>
                </a:solidFill>
                <a:latin typeface="Times New Roman" pitchFamily="18" charset="0"/>
              </a:rPr>
              <a:t>s</a:t>
            </a:r>
            <a:r>
              <a:rPr lang="en-GB" altLang="tr-TR" baseline="-25000" smtClean="0">
                <a:solidFill>
                  <a:srgbClr val="FF0000"/>
                </a:solidFill>
                <a:latin typeface="Times New Roman" pitchFamily="18" charset="0"/>
              </a:rPr>
              <a:t>y</a:t>
            </a:r>
            <a:r>
              <a:rPr lang="en-GB" altLang="tr-TR" baseline="30000" smtClean="0">
                <a:solidFill>
                  <a:srgbClr val="FF0000"/>
                </a:solidFill>
                <a:latin typeface="Times New Roman" pitchFamily="18" charset="0"/>
              </a:rPr>
              <a:t>2 </a:t>
            </a:r>
            <a:r>
              <a:rPr lang="en-GB" altLang="tr-TR" smtClean="0">
                <a:solidFill>
                  <a:srgbClr val="FF0000"/>
                </a:solidFill>
                <a:latin typeface="Times New Roman" pitchFamily="18" charset="0"/>
              </a:rPr>
              <a:t>= s</a:t>
            </a:r>
            <a:r>
              <a:rPr lang="en-US" altLang="tr-TR" baseline="-25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ŷ</a:t>
            </a:r>
            <a:r>
              <a:rPr lang="en-US" altLang="tr-TR" baseline="30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2</a:t>
            </a:r>
            <a:r>
              <a:rPr lang="en-US" altLang="tr-TR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 + s</a:t>
            </a:r>
            <a:r>
              <a:rPr lang="en-US" altLang="tr-TR" baseline="-25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er</a:t>
            </a:r>
            <a:r>
              <a:rPr lang="en-US" altLang="tr-TR" baseline="30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2</a:t>
            </a:r>
          </a:p>
          <a:p>
            <a:pPr algn="ctr">
              <a:buFont typeface="Wingdings" pitchFamily="2" charset="2"/>
              <a:buNone/>
            </a:pPr>
            <a:endParaRPr lang="en-US" altLang="tr-TR" sz="2400" baseline="30000" smtClean="0">
              <a:solidFill>
                <a:srgbClr val="FF0000"/>
              </a:solidFill>
              <a:latin typeface="Times New Roman" pitchFamily="18" charset="0"/>
              <a:cs typeface="Arial" pitchFamily="34" charset="0"/>
            </a:endParaRPr>
          </a:p>
          <a:p>
            <a:pPr algn="ctr">
              <a:buFont typeface="Wingdings" pitchFamily="2" charset="2"/>
              <a:buNone/>
            </a:pPr>
            <a:endParaRPr lang="tr-TR" altLang="tr-TR" smtClean="0">
              <a:solidFill>
                <a:srgbClr val="FF0000"/>
              </a:solidFill>
              <a:latin typeface="Times New Roman" pitchFamily="18" charset="0"/>
              <a:cs typeface="Arial" pitchFamily="34" charset="0"/>
            </a:endParaRPr>
          </a:p>
          <a:p>
            <a:pPr algn="ctr">
              <a:buFont typeface="Wingdings" pitchFamily="2" charset="2"/>
              <a:buNone/>
            </a:pPr>
            <a:r>
              <a:rPr lang="en-GB" altLang="tr-TR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s</a:t>
            </a:r>
            <a:r>
              <a:rPr lang="en-US" altLang="tr-TR" baseline="-25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ŷ</a:t>
            </a:r>
            <a:r>
              <a:rPr lang="en-US" altLang="tr-TR" baseline="30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2</a:t>
            </a:r>
            <a:r>
              <a:rPr lang="en-US" altLang="tr-TR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 = r</a:t>
            </a:r>
            <a:r>
              <a:rPr lang="en-US" altLang="tr-TR" baseline="30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2 </a:t>
            </a:r>
            <a:r>
              <a:rPr lang="en-US" altLang="tr-TR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s</a:t>
            </a:r>
            <a:r>
              <a:rPr lang="en-US" altLang="tr-TR" baseline="-25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y</a:t>
            </a:r>
            <a:r>
              <a:rPr lang="en-US" altLang="tr-TR" baseline="30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2</a:t>
            </a:r>
          </a:p>
          <a:p>
            <a:pPr algn="ctr">
              <a:buFont typeface="Wingdings" pitchFamily="2" charset="2"/>
              <a:buNone/>
            </a:pPr>
            <a:endParaRPr lang="en-US" altLang="tr-TR" baseline="30000" smtClean="0">
              <a:solidFill>
                <a:srgbClr val="FF0000"/>
              </a:solidFill>
              <a:latin typeface="Times New Roman" pitchFamily="18" charset="0"/>
              <a:cs typeface="Arial" pitchFamily="34" charset="0"/>
            </a:endParaRPr>
          </a:p>
          <a:p>
            <a:pPr algn="ctr">
              <a:buFont typeface="Wingdings" pitchFamily="2" charset="2"/>
              <a:buNone/>
            </a:pPr>
            <a:r>
              <a:rPr lang="en-GB" altLang="tr-TR" smtClean="0">
                <a:latin typeface="Times New Roman" pitchFamily="18" charset="0"/>
                <a:cs typeface="Arial" pitchFamily="34" charset="0"/>
              </a:rPr>
              <a:t> </a:t>
            </a:r>
            <a:r>
              <a:rPr lang="en-GB" altLang="tr-TR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r</a:t>
            </a:r>
            <a:r>
              <a:rPr lang="en-GB" altLang="tr-TR" baseline="30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2</a:t>
            </a:r>
            <a:r>
              <a:rPr lang="en-GB" altLang="tr-TR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 = s</a:t>
            </a:r>
            <a:r>
              <a:rPr lang="en-US" altLang="tr-TR" baseline="-25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ŷ</a:t>
            </a:r>
            <a:r>
              <a:rPr lang="en-US" altLang="tr-TR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tr-TR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/ s</a:t>
            </a:r>
            <a:r>
              <a:rPr lang="en-US" altLang="tr-TR" baseline="-25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altLang="tr-TR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tr-TR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Font typeface="Wingdings" pitchFamily="2" charset="2"/>
              <a:buNone/>
            </a:pPr>
            <a:endParaRPr lang="en-US" altLang="tr-TR" sz="24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GB" altLang="tr-TR" sz="240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GB" altLang="tr-TR" sz="2400" baseline="3000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GB" altLang="tr-TR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2400" smtClean="0">
                <a:latin typeface="Times New Roman" pitchFamily="18" charset="0"/>
                <a:cs typeface="Times New Roman" pitchFamily="18" charset="0"/>
              </a:rPr>
              <a:t>regresyon modelimizle hesaplanan y deki varyans oranı</a:t>
            </a:r>
            <a:endParaRPr lang="en-US" altLang="tr-TR" baseline="30000" smtClean="0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22532" name="AutoShape 5"/>
          <p:cNvSpPr>
            <a:spLocks noChangeArrowheads="1"/>
          </p:cNvSpPr>
          <p:nvPr/>
        </p:nvSpPr>
        <p:spPr bwMode="auto">
          <a:xfrm>
            <a:off x="4427538" y="4000500"/>
            <a:ext cx="288925" cy="360363"/>
          </a:xfrm>
          <a:prstGeom prst="downArrow">
            <a:avLst>
              <a:gd name="adj1" fmla="val 50000"/>
              <a:gd name="adj2" fmla="val 31181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>
            <a:off x="4425950" y="3000375"/>
            <a:ext cx="288925" cy="360363"/>
          </a:xfrm>
          <a:prstGeom prst="downArrow">
            <a:avLst>
              <a:gd name="adj1" fmla="val 50000"/>
              <a:gd name="adj2" fmla="val 31181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641956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401050" cy="4471988"/>
          </a:xfrm>
        </p:spPr>
        <p:txBody>
          <a:bodyPr/>
          <a:lstStyle/>
          <a:p>
            <a:r>
              <a:rPr lang="en-US" altLang="tr-TR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r</a:t>
            </a:r>
            <a:r>
              <a:rPr lang="en-US" altLang="tr-TR" baseline="30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2 </a:t>
            </a:r>
            <a:r>
              <a:rPr lang="en-US" altLang="tr-TR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s</a:t>
            </a:r>
            <a:r>
              <a:rPr lang="en-US" altLang="tr-TR" baseline="-25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y</a:t>
            </a:r>
            <a:r>
              <a:rPr lang="en-US" altLang="tr-TR" baseline="30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2</a:t>
            </a:r>
            <a:r>
              <a:rPr lang="en-GB" altLang="tr-TR" smtClean="0">
                <a:latin typeface="Times New Roman" pitchFamily="18" charset="0"/>
                <a:cs typeface="Arial" pitchFamily="34" charset="0"/>
              </a:rPr>
              <a:t> </a:t>
            </a:r>
            <a:r>
              <a:rPr lang="tr-TR" altLang="tr-TR" smtClean="0">
                <a:latin typeface="Times New Roman" pitchFamily="18" charset="0"/>
                <a:cs typeface="Arial" pitchFamily="34" charset="0"/>
              </a:rPr>
              <a:t>yerine konulduğunda </a:t>
            </a:r>
            <a:r>
              <a:rPr lang="en-GB" altLang="tr-TR" smtClean="0">
                <a:solidFill>
                  <a:srgbClr val="FF0000"/>
                </a:solidFill>
                <a:latin typeface="Times New Roman" pitchFamily="18" charset="0"/>
              </a:rPr>
              <a:t>s</a:t>
            </a:r>
            <a:r>
              <a:rPr lang="en-GB" altLang="tr-TR" baseline="-25000" smtClean="0">
                <a:solidFill>
                  <a:srgbClr val="FF0000"/>
                </a:solidFill>
                <a:latin typeface="Times New Roman" pitchFamily="18" charset="0"/>
              </a:rPr>
              <a:t>y</a:t>
            </a:r>
            <a:r>
              <a:rPr lang="en-GB" altLang="tr-TR" baseline="30000" smtClean="0">
                <a:solidFill>
                  <a:srgbClr val="FF0000"/>
                </a:solidFill>
                <a:latin typeface="Times New Roman" pitchFamily="18" charset="0"/>
              </a:rPr>
              <a:t>2 </a:t>
            </a:r>
            <a:r>
              <a:rPr lang="en-GB" altLang="tr-TR" smtClean="0">
                <a:solidFill>
                  <a:srgbClr val="FF0000"/>
                </a:solidFill>
                <a:latin typeface="Times New Roman" pitchFamily="18" charset="0"/>
              </a:rPr>
              <a:t>= s</a:t>
            </a:r>
            <a:r>
              <a:rPr lang="en-US" altLang="tr-TR" baseline="-25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ŷ</a:t>
            </a:r>
            <a:r>
              <a:rPr lang="en-US" altLang="tr-TR" baseline="30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2</a:t>
            </a:r>
            <a:r>
              <a:rPr lang="en-US" altLang="tr-TR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 + s</a:t>
            </a:r>
            <a:r>
              <a:rPr lang="en-US" altLang="tr-TR" baseline="-25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er</a:t>
            </a:r>
            <a:r>
              <a:rPr lang="en-US" altLang="tr-TR" baseline="30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2 </a:t>
            </a:r>
            <a:endParaRPr lang="en-GB" altLang="tr-TR" smtClean="0">
              <a:latin typeface="Times New Roman" pitchFamily="18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GB" altLang="tr-TR" smtClean="0">
              <a:latin typeface="Times New Roman" pitchFamily="18" charset="0"/>
              <a:cs typeface="Arial" pitchFamily="34" charset="0"/>
            </a:endParaRPr>
          </a:p>
          <a:p>
            <a:pPr algn="ctr">
              <a:buFont typeface="Wingdings" pitchFamily="2" charset="2"/>
              <a:buNone/>
            </a:pPr>
            <a:r>
              <a:rPr lang="en-GB" altLang="tr-TR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s</a:t>
            </a:r>
            <a:r>
              <a:rPr lang="en-GB" altLang="tr-TR" baseline="-25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er</a:t>
            </a:r>
            <a:r>
              <a:rPr lang="en-GB" altLang="tr-TR" baseline="30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2</a:t>
            </a:r>
            <a:r>
              <a:rPr lang="en-GB" altLang="tr-TR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 = s</a:t>
            </a:r>
            <a:r>
              <a:rPr lang="en-GB" altLang="tr-TR" baseline="-25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y</a:t>
            </a:r>
            <a:r>
              <a:rPr lang="en-GB" altLang="tr-TR" baseline="30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2</a:t>
            </a:r>
            <a:r>
              <a:rPr lang="en-GB" altLang="tr-TR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 – r</a:t>
            </a:r>
            <a:r>
              <a:rPr lang="en-GB" altLang="tr-TR" baseline="30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2</a:t>
            </a:r>
            <a:r>
              <a:rPr lang="en-GB" altLang="tr-TR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s</a:t>
            </a:r>
            <a:r>
              <a:rPr lang="en-GB" altLang="tr-TR" baseline="-25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y</a:t>
            </a:r>
            <a:r>
              <a:rPr lang="en-GB" altLang="tr-TR" baseline="30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2</a:t>
            </a:r>
            <a:r>
              <a:rPr lang="en-GB" altLang="tr-TR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 </a:t>
            </a:r>
          </a:p>
          <a:p>
            <a:pPr algn="ctr">
              <a:buFont typeface="Wingdings" pitchFamily="2" charset="2"/>
              <a:buNone/>
            </a:pPr>
            <a:r>
              <a:rPr lang="en-GB" altLang="tr-TR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		 = s</a:t>
            </a:r>
            <a:r>
              <a:rPr lang="en-GB" altLang="tr-TR" baseline="-25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y</a:t>
            </a:r>
            <a:r>
              <a:rPr lang="en-GB" altLang="tr-TR" baseline="30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2</a:t>
            </a:r>
            <a:r>
              <a:rPr lang="en-GB" altLang="tr-TR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 (1 – r</a:t>
            </a:r>
            <a:r>
              <a:rPr lang="en-GB" altLang="tr-TR" baseline="3000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2</a:t>
            </a:r>
            <a:r>
              <a:rPr lang="en-GB" altLang="tr-TR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)</a:t>
            </a:r>
          </a:p>
          <a:p>
            <a:pPr algn="ctr">
              <a:buFont typeface="Wingdings" pitchFamily="2" charset="2"/>
              <a:buNone/>
            </a:pPr>
            <a:endParaRPr lang="en-GB" altLang="tr-TR" baseline="30000" smtClean="0">
              <a:solidFill>
                <a:srgbClr val="FF0000"/>
              </a:solidFill>
              <a:latin typeface="Times New Roman" pitchFamily="18" charset="0"/>
              <a:cs typeface="Arial" pitchFamily="34" charset="0"/>
            </a:endParaRPr>
          </a:p>
          <a:p>
            <a:r>
              <a:rPr lang="tr-TR" altLang="tr-TR" smtClean="0">
                <a:latin typeface="Times New Roman" pitchFamily="18" charset="0"/>
                <a:cs typeface="Arial" pitchFamily="34" charset="0"/>
              </a:rPr>
              <a:t>Korelasyon büyüdükçe hata küçülmektedir, böylelikle tahminimiz güçlenmektedir. </a:t>
            </a:r>
            <a:endParaRPr lang="en-US" altLang="tr-T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067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1000125"/>
            <a:ext cx="8229600" cy="4324350"/>
          </a:xfrm>
        </p:spPr>
        <p:txBody>
          <a:bodyPr/>
          <a:lstStyle/>
          <a:p>
            <a:r>
              <a:rPr lang="tr-TR" altLang="tr-TR" smtClean="0">
                <a:latin typeface="Times New Roman" pitchFamily="18" charset="0"/>
              </a:rPr>
              <a:t>x ve y arasındaki ilişki korelasyon</a:t>
            </a:r>
          </a:p>
          <a:p>
            <a:endParaRPr lang="tr-TR" altLang="tr-TR" smtClean="0">
              <a:latin typeface="Times New Roman" pitchFamily="18" charset="0"/>
            </a:endParaRPr>
          </a:p>
          <a:p>
            <a:r>
              <a:rPr lang="tr-TR" altLang="tr-TR" smtClean="0">
                <a:latin typeface="Times New Roman" pitchFamily="18" charset="0"/>
              </a:rPr>
              <a:t>ilişkinin ayrıntıları</a:t>
            </a:r>
          </a:p>
          <a:p>
            <a:r>
              <a:rPr lang="tr-TR" altLang="tr-TR" smtClean="0">
                <a:latin typeface="Times New Roman" pitchFamily="18" charset="0"/>
              </a:rPr>
              <a:t>bir değişkenden yola çıkarak diğerinin tahmini</a:t>
            </a:r>
            <a:endParaRPr lang="en-US" altLang="tr-TR" smtClean="0">
              <a:latin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85750" y="3071813"/>
            <a:ext cx="7543800" cy="36433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800">
                <a:latin typeface="+mn-lt"/>
                <a:cs typeface="+mn-cs"/>
              </a:rPr>
              <a:t>Regres</a:t>
            </a:r>
            <a:r>
              <a:rPr lang="tr-TR" sz="2800">
                <a:latin typeface="+mn-lt"/>
                <a:cs typeface="+mn-cs"/>
              </a:rPr>
              <a:t>y</a:t>
            </a:r>
            <a:r>
              <a:rPr lang="en-US" sz="2800">
                <a:latin typeface="+mn-lt"/>
                <a:cs typeface="+mn-cs"/>
              </a:rPr>
              <a:t>on:  </a:t>
            </a:r>
            <a:r>
              <a:rPr lang="tr-TR" sz="2800">
                <a:latin typeface="+mn-lt"/>
                <a:cs typeface="+mn-cs"/>
              </a:rPr>
              <a:t>K</a:t>
            </a:r>
            <a:r>
              <a:rPr lang="en-US" sz="2800">
                <a:latin typeface="+mn-lt"/>
                <a:cs typeface="+mn-cs"/>
              </a:rPr>
              <a:t>orela</a:t>
            </a:r>
            <a:r>
              <a:rPr lang="tr-TR" sz="2800">
                <a:latin typeface="+mn-lt"/>
                <a:cs typeface="+mn-cs"/>
              </a:rPr>
              <a:t>sy</a:t>
            </a:r>
            <a:r>
              <a:rPr lang="en-US" sz="2800">
                <a:latin typeface="+mn-lt"/>
                <a:cs typeface="+mn-cs"/>
              </a:rPr>
              <a:t>on + </a:t>
            </a:r>
            <a:r>
              <a:rPr lang="tr-TR" sz="2800">
                <a:latin typeface="+mn-lt"/>
                <a:cs typeface="+mn-cs"/>
              </a:rPr>
              <a:t>Tahmin </a:t>
            </a:r>
            <a:endParaRPr lang="en-US" sz="2800">
              <a:latin typeface="+mn-lt"/>
              <a:cs typeface="+mn-cs"/>
            </a:endParaRPr>
          </a:p>
          <a:p>
            <a:pPr marL="658368" lvl="1" indent="-246888" fontAlgn="auto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Font typeface="Georgia"/>
              <a:buChar char="▫"/>
              <a:defRPr/>
            </a:pPr>
            <a:r>
              <a:rPr lang="tr-TR" sz="2600">
                <a:solidFill>
                  <a:schemeClr val="accent2"/>
                </a:solidFill>
                <a:latin typeface="+mn-lt"/>
                <a:cs typeface="+mn-cs"/>
              </a:rPr>
              <a:t>x’e dayalı tahmin</a:t>
            </a:r>
            <a:endParaRPr lang="en-US" sz="2600">
              <a:solidFill>
                <a:schemeClr val="accent2"/>
              </a:solidFill>
              <a:latin typeface="+mn-lt"/>
              <a:cs typeface="+mn-cs"/>
            </a:endParaRP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800">
                <a:latin typeface="+mn-lt"/>
                <a:cs typeface="+mn-cs"/>
              </a:rPr>
              <a:t>Regres</a:t>
            </a:r>
            <a:r>
              <a:rPr lang="tr-TR" sz="2800">
                <a:latin typeface="+mn-lt"/>
                <a:cs typeface="+mn-cs"/>
              </a:rPr>
              <a:t>y</a:t>
            </a:r>
            <a:r>
              <a:rPr lang="en-US" sz="2800">
                <a:latin typeface="+mn-lt"/>
                <a:cs typeface="+mn-cs"/>
              </a:rPr>
              <a:t>on </a:t>
            </a:r>
            <a:r>
              <a:rPr lang="tr-TR" sz="2800">
                <a:latin typeface="+mn-lt"/>
                <a:cs typeface="+mn-cs"/>
              </a:rPr>
              <a:t>eşitliği</a:t>
            </a:r>
            <a:r>
              <a:rPr lang="en-US" sz="2800">
                <a:latin typeface="+mn-lt"/>
                <a:cs typeface="+mn-cs"/>
              </a:rPr>
              <a:t> </a:t>
            </a:r>
          </a:p>
          <a:p>
            <a:pPr marL="658368" lvl="1" indent="-246888" fontAlgn="auto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Font typeface="Georgia"/>
              <a:buChar char="▫"/>
              <a:defRPr/>
            </a:pPr>
            <a:r>
              <a:rPr lang="tr-TR" sz="2600">
                <a:solidFill>
                  <a:schemeClr val="accent2"/>
                </a:solidFill>
                <a:latin typeface="+mn-lt"/>
                <a:cs typeface="+mn-cs"/>
              </a:rPr>
              <a:t>bir doğruyu tanımlayan formül </a:t>
            </a:r>
            <a:endParaRPr lang="en-US" sz="2600">
              <a:solidFill>
                <a:schemeClr val="accent2"/>
              </a:solidFill>
              <a:latin typeface="+mn-lt"/>
              <a:cs typeface="+mn-cs"/>
            </a:endParaRPr>
          </a:p>
          <a:p>
            <a:pPr marL="658368" lvl="1" indent="-246888" fontAlgn="auto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Font typeface="Georgia"/>
              <a:buChar char="▫"/>
              <a:defRPr/>
            </a:pPr>
            <a:r>
              <a:rPr lang="en-US" sz="2600">
                <a:solidFill>
                  <a:schemeClr val="accent2"/>
                </a:solidFill>
                <a:latin typeface="+mn-lt"/>
                <a:cs typeface="+mn-cs"/>
              </a:rPr>
              <a:t>y’ = bx + a</a:t>
            </a:r>
          </a:p>
          <a:p>
            <a:pPr marL="658368" lvl="1" indent="-246888" fontAlgn="auto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Font typeface="Georgia"/>
              <a:buChar char="▫"/>
              <a:defRPr/>
            </a:pPr>
            <a:r>
              <a:rPr lang="en-US" sz="2600">
                <a:solidFill>
                  <a:schemeClr val="accent2"/>
                </a:solidFill>
                <a:latin typeface="+mn-lt"/>
                <a:cs typeface="+mn-cs"/>
              </a:rPr>
              <a:t>not </a:t>
            </a:r>
          </a:p>
          <a:p>
            <a:pPr marL="923544" lvl="2" indent="-219456" fontAlgn="auto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Font typeface="Wingdings 2"/>
              <a:buChar char=""/>
              <a:defRPr/>
            </a:pPr>
            <a:r>
              <a:rPr lang="en-US" sz="2400">
                <a:solidFill>
                  <a:schemeClr val="accent1"/>
                </a:solidFill>
                <a:latin typeface="+mn-lt"/>
                <a:cs typeface="+mn-cs"/>
              </a:rPr>
              <a:t>y= </a:t>
            </a:r>
            <a:r>
              <a:rPr lang="tr-TR" sz="2400">
                <a:solidFill>
                  <a:schemeClr val="accent1"/>
                </a:solidFill>
                <a:latin typeface="+mn-lt"/>
                <a:cs typeface="+mn-cs"/>
              </a:rPr>
              <a:t>gerçek değer</a:t>
            </a:r>
            <a:r>
              <a:rPr lang="en-US" sz="2400">
                <a:solidFill>
                  <a:schemeClr val="accent1"/>
                </a:solidFill>
                <a:latin typeface="+mn-lt"/>
                <a:cs typeface="+mn-cs"/>
              </a:rPr>
              <a:t>  </a:t>
            </a:r>
          </a:p>
          <a:p>
            <a:pPr marL="923544" lvl="2" indent="-219456" fontAlgn="auto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Font typeface="Wingdings 2"/>
              <a:buChar char=""/>
              <a:defRPr/>
            </a:pPr>
            <a:r>
              <a:rPr lang="en-US" sz="2400">
                <a:solidFill>
                  <a:schemeClr val="accent1"/>
                </a:solidFill>
                <a:latin typeface="+mn-lt"/>
                <a:cs typeface="+mn-cs"/>
              </a:rPr>
              <a:t>y’= </a:t>
            </a:r>
            <a:r>
              <a:rPr lang="tr-TR" sz="2400">
                <a:solidFill>
                  <a:schemeClr val="accent1"/>
                </a:solidFill>
                <a:latin typeface="+mn-lt"/>
                <a:cs typeface="+mn-cs"/>
              </a:rPr>
              <a:t>tahmin değer</a:t>
            </a:r>
            <a:endParaRPr lang="en-US" sz="2400" dirty="0">
              <a:solidFill>
                <a:schemeClr val="accent1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1676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14375"/>
            <a:ext cx="8229600" cy="1066800"/>
          </a:xfrm>
        </p:spPr>
        <p:txBody>
          <a:bodyPr/>
          <a:lstStyle/>
          <a:p>
            <a:r>
              <a:rPr lang="en-GB" altLang="tr-TR" smtClean="0">
                <a:latin typeface="Times New Roman" pitchFamily="18" charset="0"/>
              </a:rPr>
              <a:t>Best-fit Line</a:t>
            </a:r>
            <a:endParaRPr lang="en-US" altLang="tr-TR" smtClean="0">
              <a:latin typeface="Times New Roman" pitchFamily="18" charset="0"/>
            </a:endParaRPr>
          </a:p>
        </p:txBody>
      </p:sp>
      <p:sp>
        <p:nvSpPr>
          <p:cNvPr id="8195" name="Text Box 52"/>
          <p:cNvSpPr txBox="1">
            <a:spLocks noChangeArrowheads="1"/>
          </p:cNvSpPr>
          <p:nvPr/>
        </p:nvSpPr>
        <p:spPr bwMode="auto">
          <a:xfrm>
            <a:off x="6732588" y="5372100"/>
            <a:ext cx="25908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GB" altLang="tr-TR" sz="2000">
                <a:cs typeface="Times New Roman" pitchFamily="18" charset="0"/>
              </a:rPr>
              <a:t>=  </a:t>
            </a:r>
            <a:r>
              <a:rPr lang="en-US" altLang="tr-TR" sz="2400"/>
              <a:t>ŷ</a:t>
            </a:r>
            <a:r>
              <a:rPr lang="en-GB" altLang="tr-TR" sz="2000">
                <a:cs typeface="Times New Roman" pitchFamily="18" charset="0"/>
              </a:rPr>
              <a:t>, predicted value</a:t>
            </a:r>
            <a:r>
              <a:rPr lang="en-GB" altLang="tr-TR" sz="1600">
                <a:solidFill>
                  <a:schemeClr val="bg1"/>
                </a:solidFill>
              </a:rPr>
              <a:t> </a:t>
            </a:r>
            <a:endParaRPr lang="en-US" altLang="tr-TR" sz="1600">
              <a:solidFill>
                <a:schemeClr val="bg1"/>
              </a:solidFill>
            </a:endParaRPr>
          </a:p>
        </p:txBody>
      </p:sp>
      <p:sp>
        <p:nvSpPr>
          <p:cNvPr id="8196" name="Rectangle 55"/>
          <p:cNvSpPr>
            <a:spLocks noGrp="1" noChangeArrowheads="1"/>
          </p:cNvSpPr>
          <p:nvPr>
            <p:ph type="body" idx="1"/>
          </p:nvPr>
        </p:nvSpPr>
        <p:spPr>
          <a:xfrm>
            <a:off x="323850" y="1844675"/>
            <a:ext cx="7343775" cy="1944688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altLang="tr-TR" sz="1800" smtClean="0">
                <a:latin typeface="Times New Roman" pitchFamily="18" charset="0"/>
              </a:rPr>
              <a:t>Doğrusal regresyonun amacı</a:t>
            </a:r>
            <a:r>
              <a:rPr lang="en-GB" altLang="tr-TR" sz="1800" smtClean="0">
                <a:latin typeface="Times New Roman" pitchFamily="18" charset="0"/>
              </a:rPr>
              <a:t>, </a:t>
            </a:r>
            <a:r>
              <a:rPr lang="en-US" altLang="tr-TR" sz="1800" smtClean="0">
                <a:latin typeface="Times New Roman" pitchFamily="18" charset="0"/>
              </a:rPr>
              <a:t>ŷ</a:t>
            </a:r>
            <a:r>
              <a:rPr lang="en-GB" altLang="tr-TR" sz="1800" smtClean="0">
                <a:latin typeface="Times New Roman" pitchFamily="18" charset="0"/>
              </a:rPr>
              <a:t> = ax + b</a:t>
            </a:r>
            <a:endParaRPr lang="tr-TR" altLang="tr-TR" sz="180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tr-TR" altLang="tr-TR" sz="1800" smtClean="0">
                <a:latin typeface="Times New Roman" pitchFamily="18" charset="0"/>
              </a:rPr>
              <a:t>Herhangi bir x yardımıyla en iyi y tahmini </a:t>
            </a:r>
            <a:endParaRPr lang="en-GB" altLang="tr-TR" sz="180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altLang="tr-TR" sz="180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Georgia" pitchFamily="18" charset="0"/>
              <a:buNone/>
            </a:pPr>
            <a:endParaRPr lang="tr-TR" altLang="tr-TR" sz="1800" smtClean="0">
              <a:latin typeface="Times New Roman" pitchFamily="18" charset="0"/>
            </a:endParaRPr>
          </a:p>
        </p:txBody>
      </p:sp>
      <p:sp>
        <p:nvSpPr>
          <p:cNvPr id="8197" name="Text Box 57"/>
          <p:cNvSpPr txBox="1">
            <a:spLocks noChangeArrowheads="1"/>
          </p:cNvSpPr>
          <p:nvPr/>
        </p:nvSpPr>
        <p:spPr bwMode="auto">
          <a:xfrm>
            <a:off x="8245475" y="3141663"/>
            <a:ext cx="8985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GB" altLang="tr-TR" sz="1600">
                <a:solidFill>
                  <a:srgbClr val="FF0000"/>
                </a:solidFill>
              </a:rPr>
              <a:t>intercept</a:t>
            </a:r>
            <a:endParaRPr lang="en-US" altLang="tr-TR" sz="1600">
              <a:solidFill>
                <a:srgbClr val="FF0000"/>
              </a:solidFill>
            </a:endParaRPr>
          </a:p>
        </p:txBody>
      </p:sp>
      <p:grpSp>
        <p:nvGrpSpPr>
          <p:cNvPr id="8198" name="Group 61"/>
          <p:cNvGrpSpPr>
            <a:grpSpLocks/>
          </p:cNvGrpSpPr>
          <p:nvPr/>
        </p:nvGrpSpPr>
        <p:grpSpPr bwMode="auto">
          <a:xfrm>
            <a:off x="1908175" y="2492375"/>
            <a:ext cx="7235825" cy="4054475"/>
            <a:chOff x="1202" y="1570"/>
            <a:chExt cx="4558" cy="2554"/>
          </a:xfrm>
        </p:grpSpPr>
        <p:sp>
          <p:nvSpPr>
            <p:cNvPr id="8199" name="Line 5"/>
            <p:cNvSpPr>
              <a:spLocks noChangeShapeType="1"/>
            </p:cNvSpPr>
            <p:nvPr/>
          </p:nvSpPr>
          <p:spPr bwMode="auto">
            <a:xfrm flipV="1">
              <a:off x="2931" y="1778"/>
              <a:ext cx="16" cy="21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grpSp>
          <p:nvGrpSpPr>
            <p:cNvPr id="8200" name="Group 60"/>
            <p:cNvGrpSpPr>
              <a:grpSpLocks/>
            </p:cNvGrpSpPr>
            <p:nvPr/>
          </p:nvGrpSpPr>
          <p:grpSpPr bwMode="auto">
            <a:xfrm>
              <a:off x="1202" y="1570"/>
              <a:ext cx="4558" cy="2554"/>
              <a:chOff x="1202" y="1570"/>
              <a:chExt cx="4558" cy="2554"/>
            </a:xfrm>
          </p:grpSpPr>
          <p:sp>
            <p:nvSpPr>
              <p:cNvPr id="8201" name="Line 4"/>
              <p:cNvSpPr>
                <a:spLocks noChangeShapeType="1"/>
              </p:cNvSpPr>
              <p:nvPr/>
            </p:nvSpPr>
            <p:spPr bwMode="auto">
              <a:xfrm>
                <a:off x="1202" y="2848"/>
                <a:ext cx="3583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02" name="Oval 6"/>
              <p:cNvSpPr>
                <a:spLocks noChangeArrowheads="1"/>
              </p:cNvSpPr>
              <p:nvPr/>
            </p:nvSpPr>
            <p:spPr bwMode="auto">
              <a:xfrm>
                <a:off x="4177" y="1966"/>
                <a:ext cx="79" cy="64"/>
              </a:xfrm>
              <a:prstGeom prst="ellipse">
                <a:avLst/>
              </a:prstGeom>
              <a:solidFill>
                <a:srgbClr val="00FF00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203" name="Oval 7"/>
              <p:cNvSpPr>
                <a:spLocks noChangeArrowheads="1"/>
              </p:cNvSpPr>
              <p:nvPr/>
            </p:nvSpPr>
            <p:spPr bwMode="auto">
              <a:xfrm>
                <a:off x="2438" y="3289"/>
                <a:ext cx="78" cy="63"/>
              </a:xfrm>
              <a:prstGeom prst="ellipse">
                <a:avLst/>
              </a:prstGeom>
              <a:solidFill>
                <a:srgbClr val="00FF00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204" name="Oval 8"/>
              <p:cNvSpPr>
                <a:spLocks noChangeArrowheads="1"/>
              </p:cNvSpPr>
              <p:nvPr/>
            </p:nvSpPr>
            <p:spPr bwMode="auto">
              <a:xfrm>
                <a:off x="1841" y="2911"/>
                <a:ext cx="78" cy="63"/>
              </a:xfrm>
              <a:prstGeom prst="ellipse">
                <a:avLst/>
              </a:prstGeom>
              <a:solidFill>
                <a:srgbClr val="00FF00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205" name="Oval 9"/>
              <p:cNvSpPr>
                <a:spLocks noChangeArrowheads="1"/>
              </p:cNvSpPr>
              <p:nvPr/>
            </p:nvSpPr>
            <p:spPr bwMode="auto">
              <a:xfrm>
                <a:off x="1451" y="3478"/>
                <a:ext cx="78" cy="63"/>
              </a:xfrm>
              <a:prstGeom prst="ellipse">
                <a:avLst/>
              </a:prstGeom>
              <a:solidFill>
                <a:srgbClr val="00FF00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206" name="Oval 10"/>
              <p:cNvSpPr>
                <a:spLocks noChangeArrowheads="1"/>
              </p:cNvSpPr>
              <p:nvPr/>
            </p:nvSpPr>
            <p:spPr bwMode="auto">
              <a:xfrm>
                <a:off x="3632" y="2554"/>
                <a:ext cx="78" cy="63"/>
              </a:xfrm>
              <a:prstGeom prst="ellipse">
                <a:avLst/>
              </a:prstGeom>
              <a:solidFill>
                <a:srgbClr val="00FF00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207" name="Oval 11"/>
              <p:cNvSpPr>
                <a:spLocks noChangeArrowheads="1"/>
              </p:cNvSpPr>
              <p:nvPr/>
            </p:nvSpPr>
            <p:spPr bwMode="auto">
              <a:xfrm>
                <a:off x="3269" y="3038"/>
                <a:ext cx="78" cy="63"/>
              </a:xfrm>
              <a:prstGeom prst="ellipse">
                <a:avLst/>
              </a:prstGeom>
              <a:solidFill>
                <a:srgbClr val="00FF00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208" name="Oval 12"/>
              <p:cNvSpPr>
                <a:spLocks noChangeArrowheads="1"/>
              </p:cNvSpPr>
              <p:nvPr/>
            </p:nvSpPr>
            <p:spPr bwMode="auto">
              <a:xfrm>
                <a:off x="3996" y="2218"/>
                <a:ext cx="77" cy="63"/>
              </a:xfrm>
              <a:prstGeom prst="ellipse">
                <a:avLst/>
              </a:prstGeom>
              <a:solidFill>
                <a:srgbClr val="00FF00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209" name="Oval 13"/>
              <p:cNvSpPr>
                <a:spLocks noChangeArrowheads="1"/>
              </p:cNvSpPr>
              <p:nvPr/>
            </p:nvSpPr>
            <p:spPr bwMode="auto">
              <a:xfrm>
                <a:off x="1763" y="3478"/>
                <a:ext cx="78" cy="63"/>
              </a:xfrm>
              <a:prstGeom prst="ellipse">
                <a:avLst/>
              </a:prstGeom>
              <a:solidFill>
                <a:srgbClr val="00FF00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210" name="Oval 14"/>
              <p:cNvSpPr>
                <a:spLocks noChangeArrowheads="1"/>
              </p:cNvSpPr>
              <p:nvPr/>
            </p:nvSpPr>
            <p:spPr bwMode="auto">
              <a:xfrm>
                <a:off x="3321" y="1841"/>
                <a:ext cx="77" cy="62"/>
              </a:xfrm>
              <a:prstGeom prst="ellipse">
                <a:avLst/>
              </a:prstGeom>
              <a:solidFill>
                <a:srgbClr val="00FF00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211" name="Oval 15"/>
              <p:cNvSpPr>
                <a:spLocks noChangeArrowheads="1"/>
              </p:cNvSpPr>
              <p:nvPr/>
            </p:nvSpPr>
            <p:spPr bwMode="auto">
              <a:xfrm>
                <a:off x="2230" y="2722"/>
                <a:ext cx="78" cy="63"/>
              </a:xfrm>
              <a:prstGeom prst="ellipse">
                <a:avLst/>
              </a:prstGeom>
              <a:solidFill>
                <a:srgbClr val="00FF00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212" name="Oval 16"/>
              <p:cNvSpPr>
                <a:spLocks noChangeArrowheads="1"/>
              </p:cNvSpPr>
              <p:nvPr/>
            </p:nvSpPr>
            <p:spPr bwMode="auto">
              <a:xfrm>
                <a:off x="2464" y="2092"/>
                <a:ext cx="78" cy="63"/>
              </a:xfrm>
              <a:prstGeom prst="ellipse">
                <a:avLst/>
              </a:prstGeom>
              <a:solidFill>
                <a:srgbClr val="00FF00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213" name="Line 17"/>
              <p:cNvSpPr>
                <a:spLocks noChangeShapeType="1"/>
              </p:cNvSpPr>
              <p:nvPr/>
            </p:nvSpPr>
            <p:spPr bwMode="auto">
              <a:xfrm flipH="1">
                <a:off x="1202" y="1570"/>
                <a:ext cx="3322" cy="225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14" name="Line 18"/>
              <p:cNvSpPr>
                <a:spLocks noChangeShapeType="1"/>
              </p:cNvSpPr>
              <p:nvPr/>
            </p:nvSpPr>
            <p:spPr bwMode="auto">
              <a:xfrm flipV="1">
                <a:off x="3678" y="2147"/>
                <a:ext cx="0" cy="419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15" name="Line 19"/>
              <p:cNvSpPr>
                <a:spLocks noChangeShapeType="1"/>
              </p:cNvSpPr>
              <p:nvPr/>
            </p:nvSpPr>
            <p:spPr bwMode="auto">
              <a:xfrm>
                <a:off x="3352" y="1885"/>
                <a:ext cx="0" cy="471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16" name="Oval 20"/>
              <p:cNvSpPr>
                <a:spLocks noChangeArrowheads="1"/>
              </p:cNvSpPr>
              <p:nvPr/>
            </p:nvSpPr>
            <p:spPr bwMode="auto">
              <a:xfrm>
                <a:off x="3287" y="2304"/>
                <a:ext cx="130" cy="105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217" name="Oval 21"/>
              <p:cNvSpPr>
                <a:spLocks noChangeArrowheads="1"/>
              </p:cNvSpPr>
              <p:nvPr/>
            </p:nvSpPr>
            <p:spPr bwMode="auto">
              <a:xfrm>
                <a:off x="3612" y="2094"/>
                <a:ext cx="131" cy="105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218" name="Text Box 22"/>
              <p:cNvSpPr txBox="1">
                <a:spLocks noChangeArrowheads="1"/>
              </p:cNvSpPr>
              <p:nvPr/>
            </p:nvSpPr>
            <p:spPr bwMode="auto">
              <a:xfrm>
                <a:off x="3743" y="2304"/>
                <a:ext cx="195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r>
                  <a:rPr lang="en-US" altLang="tr-TR" sz="2000"/>
                  <a:t>ε</a:t>
                </a:r>
              </a:p>
            </p:txBody>
          </p:sp>
          <p:sp>
            <p:nvSpPr>
              <p:cNvPr id="8219" name="Text Box 23"/>
              <p:cNvSpPr txBox="1">
                <a:spLocks noChangeArrowheads="1"/>
              </p:cNvSpPr>
              <p:nvPr/>
            </p:nvSpPr>
            <p:spPr bwMode="auto">
              <a:xfrm>
                <a:off x="4468" y="1570"/>
                <a:ext cx="129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tr-TR" sz="2800" b="1">
                    <a:solidFill>
                      <a:srgbClr val="FF0000"/>
                    </a:solidFill>
                  </a:rPr>
                  <a:t>ŷ</a:t>
                </a:r>
                <a:r>
                  <a:rPr lang="en-GB" altLang="tr-TR" sz="2800" b="1">
                    <a:solidFill>
                      <a:srgbClr val="FF0000"/>
                    </a:solidFill>
                  </a:rPr>
                  <a:t> = </a:t>
                </a:r>
                <a:r>
                  <a:rPr lang="en-GB" altLang="tr-TR" sz="2800" b="1">
                    <a:solidFill>
                      <a:srgbClr val="FF0000"/>
                    </a:solidFill>
                    <a:cs typeface="Times New Roman" pitchFamily="18" charset="0"/>
                  </a:rPr>
                  <a:t>a</a:t>
                </a:r>
                <a:r>
                  <a:rPr lang="en-GB" altLang="tr-TR" sz="2800" b="1">
                    <a:solidFill>
                      <a:srgbClr val="FF0000"/>
                    </a:solidFill>
                  </a:rPr>
                  <a:t>x + b</a:t>
                </a:r>
              </a:p>
            </p:txBody>
          </p:sp>
          <p:sp>
            <p:nvSpPr>
              <p:cNvPr id="8220" name="Text Box 24"/>
              <p:cNvSpPr txBox="1">
                <a:spLocks noChangeArrowheads="1"/>
              </p:cNvSpPr>
              <p:nvPr/>
            </p:nvSpPr>
            <p:spPr bwMode="auto">
              <a:xfrm>
                <a:off x="4059" y="3884"/>
                <a:ext cx="1565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r>
                  <a:rPr lang="en-US" altLang="tr-TR" sz="2000"/>
                  <a:t>ε   =</a:t>
                </a:r>
                <a:r>
                  <a:rPr lang="en-US" altLang="tr-TR" sz="2000">
                    <a:solidFill>
                      <a:schemeClr val="bg1"/>
                    </a:solidFill>
                  </a:rPr>
                  <a:t>  </a:t>
                </a:r>
                <a:r>
                  <a:rPr lang="en-US" altLang="tr-TR" sz="2000"/>
                  <a:t>residual error</a:t>
                </a:r>
              </a:p>
              <a:p>
                <a:endParaRPr lang="en-US" altLang="tr-TR" sz="1200"/>
              </a:p>
            </p:txBody>
          </p:sp>
          <p:sp>
            <p:nvSpPr>
              <p:cNvPr id="8221" name="Text Box 25"/>
              <p:cNvSpPr txBox="1">
                <a:spLocks noChangeArrowheads="1"/>
              </p:cNvSpPr>
              <p:nvPr/>
            </p:nvSpPr>
            <p:spPr bwMode="auto">
              <a:xfrm>
                <a:off x="4241" y="3638"/>
                <a:ext cx="1392" cy="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r>
                  <a:rPr lang="en-US" altLang="tr-TR" sz="2000"/>
                  <a:t>=  y </a:t>
                </a:r>
                <a:r>
                  <a:rPr lang="en-US" altLang="tr-TR" sz="2000" baseline="-25000"/>
                  <a:t>i </a:t>
                </a:r>
                <a:r>
                  <a:rPr lang="en-US" altLang="tr-TR" sz="2000"/>
                  <a:t>, true value</a:t>
                </a:r>
              </a:p>
              <a:p>
                <a:endParaRPr lang="en-US" altLang="tr-TR" sz="2000"/>
              </a:p>
            </p:txBody>
          </p:sp>
          <p:sp>
            <p:nvSpPr>
              <p:cNvPr id="8222" name="Oval 26"/>
              <p:cNvSpPr>
                <a:spLocks noChangeArrowheads="1"/>
              </p:cNvSpPr>
              <p:nvPr/>
            </p:nvSpPr>
            <p:spPr bwMode="auto">
              <a:xfrm>
                <a:off x="4059" y="3457"/>
                <a:ext cx="136" cy="9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endParaRPr lang="tr-TR" altLang="tr-TR" sz="1200"/>
              </a:p>
            </p:txBody>
          </p:sp>
          <p:sp>
            <p:nvSpPr>
              <p:cNvPr id="8223" name="Oval 27"/>
              <p:cNvSpPr>
                <a:spLocks noChangeArrowheads="1"/>
              </p:cNvSpPr>
              <p:nvPr/>
            </p:nvSpPr>
            <p:spPr bwMode="auto">
              <a:xfrm>
                <a:off x="4105" y="3748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endParaRPr lang="tr-TR" altLang="tr-TR"/>
              </a:p>
            </p:txBody>
          </p:sp>
          <p:sp>
            <p:nvSpPr>
              <p:cNvPr id="8224" name="Text Box 56"/>
              <p:cNvSpPr txBox="1">
                <a:spLocks noChangeArrowheads="1"/>
              </p:cNvSpPr>
              <p:nvPr/>
            </p:nvSpPr>
            <p:spPr bwMode="auto">
              <a:xfrm>
                <a:off x="4604" y="1979"/>
                <a:ext cx="38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Georg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Georg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eorgia" pitchFamily="18" charset="0"/>
                  </a:defRPr>
                </a:lvl9pPr>
              </a:lstStyle>
              <a:p>
                <a:r>
                  <a:rPr lang="en-GB" altLang="tr-TR" sz="1600">
                    <a:solidFill>
                      <a:srgbClr val="FF0000"/>
                    </a:solidFill>
                  </a:rPr>
                  <a:t>slope</a:t>
                </a:r>
                <a:endParaRPr lang="en-US" altLang="tr-TR" sz="1600">
                  <a:solidFill>
                    <a:srgbClr val="FF0000"/>
                  </a:solidFill>
                </a:endParaRPr>
              </a:p>
            </p:txBody>
          </p:sp>
          <p:sp>
            <p:nvSpPr>
              <p:cNvPr id="8225" name="Line 58"/>
              <p:cNvSpPr>
                <a:spLocks noChangeShapeType="1"/>
              </p:cNvSpPr>
              <p:nvPr/>
            </p:nvSpPr>
            <p:spPr bwMode="auto">
              <a:xfrm flipH="1">
                <a:off x="4785" y="1842"/>
                <a:ext cx="91" cy="18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26" name="Line 59"/>
              <p:cNvSpPr>
                <a:spLocks noChangeShapeType="1"/>
              </p:cNvSpPr>
              <p:nvPr/>
            </p:nvSpPr>
            <p:spPr bwMode="auto">
              <a:xfrm>
                <a:off x="5420" y="1842"/>
                <a:ext cx="45" cy="18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46927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385763"/>
            <a:ext cx="8801100" cy="608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1420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14463"/>
            <a:ext cx="8229600" cy="1371600"/>
          </a:xfrm>
        </p:spPr>
        <p:txBody>
          <a:bodyPr/>
          <a:lstStyle/>
          <a:p>
            <a:r>
              <a:rPr lang="en-GB" altLang="tr-TR" smtClean="0">
                <a:latin typeface="Times New Roman" pitchFamily="18" charset="0"/>
              </a:rPr>
              <a:t>Least Squares Regression</a:t>
            </a:r>
            <a:endParaRPr lang="en-US" altLang="tr-TR" smtClean="0">
              <a:latin typeface="Times New Roman" pitchFamily="18" charset="0"/>
            </a:endParaRPr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323850" y="3716338"/>
            <a:ext cx="8229600" cy="159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en-GB" altLang="tr-TR" sz="3200"/>
          </a:p>
        </p:txBody>
      </p:sp>
      <p:sp>
        <p:nvSpPr>
          <p:cNvPr id="10244" name="Text Box 7"/>
          <p:cNvSpPr txBox="1">
            <a:spLocks noChangeArrowheads="1"/>
          </p:cNvSpPr>
          <p:nvPr/>
        </p:nvSpPr>
        <p:spPr bwMode="auto">
          <a:xfrm>
            <a:off x="971550" y="4076700"/>
            <a:ext cx="29321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GB" altLang="tr-TR" sz="2800"/>
              <a:t>Residual (</a:t>
            </a:r>
            <a:r>
              <a:rPr lang="el-GR" altLang="tr-TR" sz="2800">
                <a:cs typeface="Times New Roman" pitchFamily="18" charset="0"/>
              </a:rPr>
              <a:t>ε</a:t>
            </a:r>
            <a:r>
              <a:rPr lang="en-GB" altLang="tr-TR" sz="2800">
                <a:cs typeface="Times New Roman" pitchFamily="18" charset="0"/>
              </a:rPr>
              <a:t>) = y - </a:t>
            </a:r>
            <a:r>
              <a:rPr lang="en-US" altLang="tr-TR" sz="2800"/>
              <a:t>ŷ</a:t>
            </a:r>
            <a:endParaRPr lang="el-GR" altLang="tr-TR" sz="2800"/>
          </a:p>
        </p:txBody>
      </p:sp>
      <p:sp>
        <p:nvSpPr>
          <p:cNvPr id="10245" name="Text Box 8"/>
          <p:cNvSpPr txBox="1">
            <a:spLocks noChangeArrowheads="1"/>
          </p:cNvSpPr>
          <p:nvPr/>
        </p:nvSpPr>
        <p:spPr bwMode="auto">
          <a:xfrm>
            <a:off x="971550" y="4652963"/>
            <a:ext cx="59451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GB" altLang="tr-TR" sz="2800"/>
              <a:t>Sum of squares of residuals = </a:t>
            </a:r>
            <a:r>
              <a:rPr lang="el-GR" altLang="tr-TR" sz="2800">
                <a:solidFill>
                  <a:srgbClr val="FF0000"/>
                </a:solidFill>
              </a:rPr>
              <a:t>Σ</a:t>
            </a:r>
            <a:r>
              <a:rPr lang="en-GB" altLang="tr-TR" sz="2800">
                <a:solidFill>
                  <a:srgbClr val="FF0000"/>
                </a:solidFill>
              </a:rPr>
              <a:t> (y – </a:t>
            </a:r>
            <a:r>
              <a:rPr lang="en-US" altLang="tr-TR" sz="2800">
                <a:solidFill>
                  <a:srgbClr val="FF0000"/>
                </a:solidFill>
              </a:rPr>
              <a:t>ŷ</a:t>
            </a:r>
            <a:r>
              <a:rPr lang="en-GB" altLang="tr-TR" sz="2800">
                <a:solidFill>
                  <a:srgbClr val="FF0000"/>
                </a:solidFill>
              </a:rPr>
              <a:t>)</a:t>
            </a:r>
            <a:r>
              <a:rPr lang="en-GB" altLang="tr-TR" sz="2800" baseline="30000">
                <a:solidFill>
                  <a:srgbClr val="FF0000"/>
                </a:solidFill>
              </a:rPr>
              <a:t>2</a:t>
            </a:r>
            <a:r>
              <a:rPr lang="en-GB" altLang="tr-TR" sz="2800"/>
              <a:t> </a:t>
            </a:r>
            <a:endParaRPr lang="en-US" altLang="tr-TR" sz="2800"/>
          </a:p>
        </p:txBody>
      </p:sp>
      <p:sp>
        <p:nvSpPr>
          <p:cNvPr id="10246" name="Text Box 34"/>
          <p:cNvSpPr txBox="1">
            <a:spLocks noChangeArrowheads="1"/>
          </p:cNvSpPr>
          <p:nvPr/>
        </p:nvSpPr>
        <p:spPr bwMode="auto">
          <a:xfrm>
            <a:off x="971550" y="3500438"/>
            <a:ext cx="4327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GB" altLang="tr-TR" sz="2800"/>
              <a:t>Model </a:t>
            </a:r>
            <a:r>
              <a:rPr lang="tr-TR" altLang="tr-TR" sz="2800"/>
              <a:t>doğrusu</a:t>
            </a:r>
            <a:r>
              <a:rPr lang="en-GB" altLang="tr-TR" sz="2800"/>
              <a:t>: </a:t>
            </a:r>
            <a:r>
              <a:rPr lang="en-US" altLang="tr-TR" sz="2800">
                <a:solidFill>
                  <a:srgbClr val="FF0000"/>
                </a:solidFill>
              </a:rPr>
              <a:t>ŷ</a:t>
            </a:r>
            <a:r>
              <a:rPr lang="en-GB" altLang="tr-TR" sz="2800">
                <a:solidFill>
                  <a:srgbClr val="FF0000"/>
                </a:solidFill>
              </a:rPr>
              <a:t> = ax + b</a:t>
            </a:r>
            <a:endParaRPr lang="en-US" altLang="tr-TR" sz="2800">
              <a:solidFill>
                <a:srgbClr val="FF0000"/>
              </a:solidFill>
            </a:endParaRPr>
          </a:p>
        </p:txBody>
      </p:sp>
      <p:sp>
        <p:nvSpPr>
          <p:cNvPr id="10247" name="Text Box 37"/>
          <p:cNvSpPr txBox="1">
            <a:spLocks noChangeArrowheads="1"/>
          </p:cNvSpPr>
          <p:nvPr/>
        </p:nvSpPr>
        <p:spPr bwMode="auto">
          <a:xfrm>
            <a:off x="539750" y="4941888"/>
            <a:ext cx="1841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>
              <a:buFont typeface="Wingdings" pitchFamily="2" charset="2"/>
              <a:buNone/>
            </a:pPr>
            <a:endParaRPr lang="en-US" altLang="tr-TR" sz="2800"/>
          </a:p>
          <a:p>
            <a:pPr>
              <a:buFont typeface="Wingdings" pitchFamily="2" charset="2"/>
              <a:buNone/>
            </a:pPr>
            <a:endParaRPr lang="en-US" altLang="tr-TR" sz="2800"/>
          </a:p>
        </p:txBody>
      </p:sp>
      <p:sp>
        <p:nvSpPr>
          <p:cNvPr id="10248" name="Rectangle 38"/>
          <p:cNvSpPr>
            <a:spLocks noChangeArrowheads="1"/>
          </p:cNvSpPr>
          <p:nvPr/>
        </p:nvSpPr>
        <p:spPr bwMode="auto">
          <a:xfrm>
            <a:off x="468313" y="5445125"/>
            <a:ext cx="77152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GB" altLang="tr-TR" sz="2800"/>
              <a:t> </a:t>
            </a:r>
            <a:r>
              <a:rPr lang="tr-TR" altLang="tr-TR" sz="2800"/>
              <a:t>minimize </a:t>
            </a:r>
            <a:r>
              <a:rPr lang="en-GB" altLang="tr-TR" sz="2800">
                <a:solidFill>
                  <a:srgbClr val="FF0000"/>
                </a:solidFill>
              </a:rPr>
              <a:t>a </a:t>
            </a:r>
            <a:r>
              <a:rPr lang="tr-TR" altLang="tr-TR" sz="2800"/>
              <a:t>ve </a:t>
            </a:r>
            <a:r>
              <a:rPr lang="en-GB" altLang="tr-TR" sz="2800">
                <a:solidFill>
                  <a:srgbClr val="FF0000"/>
                </a:solidFill>
              </a:rPr>
              <a:t>b</a:t>
            </a:r>
            <a:r>
              <a:rPr lang="en-GB" altLang="tr-TR" sz="2800"/>
              <a:t> </a:t>
            </a:r>
            <a:r>
              <a:rPr lang="tr-TR" altLang="tr-TR" sz="2800"/>
              <a:t>değerleri</a:t>
            </a:r>
            <a:endParaRPr lang="en-GB" altLang="tr-TR" sz="2800"/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l-GR" altLang="tr-TR" sz="2800">
                <a:solidFill>
                  <a:srgbClr val="FF0000"/>
                </a:solidFill>
              </a:rPr>
              <a:t>Σ</a:t>
            </a:r>
            <a:r>
              <a:rPr lang="en-GB" altLang="tr-TR" sz="2800">
                <a:solidFill>
                  <a:srgbClr val="FF0000"/>
                </a:solidFill>
              </a:rPr>
              <a:t> (y – </a:t>
            </a:r>
            <a:r>
              <a:rPr lang="en-US" altLang="tr-TR" sz="2800">
                <a:solidFill>
                  <a:srgbClr val="FF0000"/>
                </a:solidFill>
              </a:rPr>
              <a:t>ŷ</a:t>
            </a:r>
            <a:r>
              <a:rPr lang="en-GB" altLang="tr-TR" sz="2800">
                <a:solidFill>
                  <a:srgbClr val="FF0000"/>
                </a:solidFill>
              </a:rPr>
              <a:t>)</a:t>
            </a:r>
            <a:r>
              <a:rPr lang="en-GB" altLang="tr-TR" sz="2800" baseline="30000">
                <a:solidFill>
                  <a:srgbClr val="FF0000"/>
                </a:solidFill>
              </a:rPr>
              <a:t>2</a:t>
            </a:r>
            <a:r>
              <a:rPr lang="en-GB" altLang="tr-TR" sz="2800"/>
              <a:t> </a:t>
            </a:r>
          </a:p>
        </p:txBody>
      </p:sp>
      <p:sp>
        <p:nvSpPr>
          <p:cNvPr id="10249" name="Text Box 39"/>
          <p:cNvSpPr txBox="1">
            <a:spLocks noChangeArrowheads="1"/>
          </p:cNvSpPr>
          <p:nvPr/>
        </p:nvSpPr>
        <p:spPr bwMode="auto">
          <a:xfrm>
            <a:off x="5432425" y="3633788"/>
            <a:ext cx="2282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GB" altLang="tr-TR"/>
              <a:t>a = slope, b = intercept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58379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419100"/>
            <a:ext cx="824865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1626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8625"/>
            <a:ext cx="8229600" cy="1066800"/>
          </a:xfrm>
        </p:spPr>
        <p:txBody>
          <a:bodyPr/>
          <a:lstStyle/>
          <a:p>
            <a:r>
              <a:rPr lang="en-GB" altLang="tr-TR" smtClean="0">
                <a:latin typeface="Times New Roman" pitchFamily="18" charset="0"/>
              </a:rPr>
              <a:t>b</a:t>
            </a:r>
            <a:endParaRPr lang="en-US" altLang="tr-TR" smtClean="0">
              <a:latin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14500"/>
            <a:ext cx="8229600" cy="1296988"/>
          </a:xfrm>
        </p:spPr>
        <p:txBody>
          <a:bodyPr/>
          <a:lstStyle/>
          <a:p>
            <a:r>
              <a:rPr lang="tr-TR" altLang="tr-TR" smtClean="0">
                <a:latin typeface="Times New Roman" pitchFamily="18" charset="0"/>
              </a:rPr>
              <a:t>Min. toplam kareyi veren b değeri bulunur</a:t>
            </a:r>
            <a:endParaRPr lang="en-US" altLang="tr-TR" smtClean="0">
              <a:latin typeface="Times New Roman" pitchFamily="18" charset="0"/>
            </a:endParaRPr>
          </a:p>
        </p:txBody>
      </p:sp>
      <p:sp>
        <p:nvSpPr>
          <p:cNvPr id="12292" name="Line 32"/>
          <p:cNvSpPr>
            <a:spLocks noChangeShapeType="1"/>
          </p:cNvSpPr>
          <p:nvPr/>
        </p:nvSpPr>
        <p:spPr bwMode="auto">
          <a:xfrm flipV="1">
            <a:off x="1595438" y="3395663"/>
            <a:ext cx="12700" cy="187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293" name="Line 34"/>
          <p:cNvSpPr>
            <a:spLocks noChangeShapeType="1"/>
          </p:cNvSpPr>
          <p:nvPr/>
        </p:nvSpPr>
        <p:spPr bwMode="auto">
          <a:xfrm>
            <a:off x="250825" y="4330700"/>
            <a:ext cx="2786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294" name="Oval 35"/>
          <p:cNvSpPr>
            <a:spLocks noChangeArrowheads="1"/>
          </p:cNvSpPr>
          <p:nvPr/>
        </p:nvSpPr>
        <p:spPr bwMode="auto">
          <a:xfrm>
            <a:off x="2563813" y="3559175"/>
            <a:ext cx="61912" cy="55563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2295" name="Oval 36"/>
          <p:cNvSpPr>
            <a:spLocks noChangeArrowheads="1"/>
          </p:cNvSpPr>
          <p:nvPr/>
        </p:nvSpPr>
        <p:spPr bwMode="auto">
          <a:xfrm>
            <a:off x="1211263" y="4714875"/>
            <a:ext cx="61912" cy="55563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2296" name="Oval 37"/>
          <p:cNvSpPr>
            <a:spLocks noChangeArrowheads="1"/>
          </p:cNvSpPr>
          <p:nvPr/>
        </p:nvSpPr>
        <p:spPr bwMode="auto">
          <a:xfrm>
            <a:off x="747713" y="4384675"/>
            <a:ext cx="60325" cy="55563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2297" name="Oval 38"/>
          <p:cNvSpPr>
            <a:spLocks noChangeArrowheads="1"/>
          </p:cNvSpPr>
          <p:nvPr/>
        </p:nvSpPr>
        <p:spPr bwMode="auto">
          <a:xfrm>
            <a:off x="444500" y="4879975"/>
            <a:ext cx="60325" cy="55563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2298" name="Oval 39"/>
          <p:cNvSpPr>
            <a:spLocks noChangeArrowheads="1"/>
          </p:cNvSpPr>
          <p:nvPr/>
        </p:nvSpPr>
        <p:spPr bwMode="auto">
          <a:xfrm>
            <a:off x="2139950" y="4073525"/>
            <a:ext cx="60325" cy="53975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2299" name="Oval 40"/>
          <p:cNvSpPr>
            <a:spLocks noChangeArrowheads="1"/>
          </p:cNvSpPr>
          <p:nvPr/>
        </p:nvSpPr>
        <p:spPr bwMode="auto">
          <a:xfrm>
            <a:off x="1857375" y="4495800"/>
            <a:ext cx="61913" cy="55563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2300" name="Oval 41"/>
          <p:cNvSpPr>
            <a:spLocks noChangeArrowheads="1"/>
          </p:cNvSpPr>
          <p:nvPr/>
        </p:nvSpPr>
        <p:spPr bwMode="auto">
          <a:xfrm>
            <a:off x="2422525" y="3779838"/>
            <a:ext cx="60325" cy="53975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2301" name="Oval 42"/>
          <p:cNvSpPr>
            <a:spLocks noChangeArrowheads="1"/>
          </p:cNvSpPr>
          <p:nvPr/>
        </p:nvSpPr>
        <p:spPr bwMode="auto">
          <a:xfrm>
            <a:off x="623888" y="4879975"/>
            <a:ext cx="60325" cy="55563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2302" name="Oval 43"/>
          <p:cNvSpPr>
            <a:spLocks noChangeArrowheads="1"/>
          </p:cNvSpPr>
          <p:nvPr/>
        </p:nvSpPr>
        <p:spPr bwMode="auto">
          <a:xfrm>
            <a:off x="1898650" y="3449638"/>
            <a:ext cx="60325" cy="53975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2303" name="Oval 44"/>
          <p:cNvSpPr>
            <a:spLocks noChangeArrowheads="1"/>
          </p:cNvSpPr>
          <p:nvPr/>
        </p:nvSpPr>
        <p:spPr bwMode="auto">
          <a:xfrm>
            <a:off x="1054100" y="4221163"/>
            <a:ext cx="61913" cy="55562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2304" name="Oval 45"/>
          <p:cNvSpPr>
            <a:spLocks noChangeArrowheads="1"/>
          </p:cNvSpPr>
          <p:nvPr/>
        </p:nvSpPr>
        <p:spPr bwMode="auto">
          <a:xfrm>
            <a:off x="1231900" y="3668713"/>
            <a:ext cx="60325" cy="55562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2305" name="Line 46"/>
          <p:cNvSpPr>
            <a:spLocks noChangeShapeType="1"/>
          </p:cNvSpPr>
          <p:nvPr/>
        </p:nvSpPr>
        <p:spPr bwMode="auto">
          <a:xfrm flipH="1">
            <a:off x="250825" y="3429000"/>
            <a:ext cx="2582863" cy="19700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06" name="Text Box 51"/>
          <p:cNvSpPr txBox="1">
            <a:spLocks noChangeArrowheads="1"/>
          </p:cNvSpPr>
          <p:nvPr/>
        </p:nvSpPr>
        <p:spPr bwMode="auto">
          <a:xfrm>
            <a:off x="2225675" y="3854450"/>
            <a:ext cx="1524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altLang="tr-TR" sz="2000"/>
              <a:t>ε</a:t>
            </a:r>
          </a:p>
        </p:txBody>
      </p:sp>
      <p:sp>
        <p:nvSpPr>
          <p:cNvPr id="12307" name="Line 80"/>
          <p:cNvSpPr>
            <a:spLocks noChangeShapeType="1"/>
          </p:cNvSpPr>
          <p:nvPr/>
        </p:nvSpPr>
        <p:spPr bwMode="auto">
          <a:xfrm flipV="1">
            <a:off x="7500938" y="3395663"/>
            <a:ext cx="12700" cy="187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08" name="Line 81"/>
          <p:cNvSpPr>
            <a:spLocks noChangeShapeType="1"/>
          </p:cNvSpPr>
          <p:nvPr/>
        </p:nvSpPr>
        <p:spPr bwMode="auto">
          <a:xfrm>
            <a:off x="6156325" y="4330700"/>
            <a:ext cx="2786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09" name="Oval 82"/>
          <p:cNvSpPr>
            <a:spLocks noChangeArrowheads="1"/>
          </p:cNvSpPr>
          <p:nvPr/>
        </p:nvSpPr>
        <p:spPr bwMode="auto">
          <a:xfrm>
            <a:off x="8469313" y="3559175"/>
            <a:ext cx="61912" cy="55563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2310" name="Oval 83"/>
          <p:cNvSpPr>
            <a:spLocks noChangeArrowheads="1"/>
          </p:cNvSpPr>
          <p:nvPr/>
        </p:nvSpPr>
        <p:spPr bwMode="auto">
          <a:xfrm>
            <a:off x="7116763" y="4714875"/>
            <a:ext cx="61912" cy="55563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2311" name="Oval 84"/>
          <p:cNvSpPr>
            <a:spLocks noChangeArrowheads="1"/>
          </p:cNvSpPr>
          <p:nvPr/>
        </p:nvSpPr>
        <p:spPr bwMode="auto">
          <a:xfrm>
            <a:off x="6653213" y="4384675"/>
            <a:ext cx="60325" cy="55563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2312" name="Oval 85"/>
          <p:cNvSpPr>
            <a:spLocks noChangeArrowheads="1"/>
          </p:cNvSpPr>
          <p:nvPr/>
        </p:nvSpPr>
        <p:spPr bwMode="auto">
          <a:xfrm>
            <a:off x="6350000" y="4879975"/>
            <a:ext cx="60325" cy="55563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2313" name="Oval 86"/>
          <p:cNvSpPr>
            <a:spLocks noChangeArrowheads="1"/>
          </p:cNvSpPr>
          <p:nvPr/>
        </p:nvSpPr>
        <p:spPr bwMode="auto">
          <a:xfrm>
            <a:off x="8045450" y="4073525"/>
            <a:ext cx="60325" cy="53975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2314" name="Oval 87"/>
          <p:cNvSpPr>
            <a:spLocks noChangeArrowheads="1"/>
          </p:cNvSpPr>
          <p:nvPr/>
        </p:nvSpPr>
        <p:spPr bwMode="auto">
          <a:xfrm>
            <a:off x="7762875" y="4495800"/>
            <a:ext cx="61913" cy="55563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2315" name="Oval 88"/>
          <p:cNvSpPr>
            <a:spLocks noChangeArrowheads="1"/>
          </p:cNvSpPr>
          <p:nvPr/>
        </p:nvSpPr>
        <p:spPr bwMode="auto">
          <a:xfrm>
            <a:off x="8328025" y="3779838"/>
            <a:ext cx="60325" cy="53975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2316" name="Oval 89"/>
          <p:cNvSpPr>
            <a:spLocks noChangeArrowheads="1"/>
          </p:cNvSpPr>
          <p:nvPr/>
        </p:nvSpPr>
        <p:spPr bwMode="auto">
          <a:xfrm>
            <a:off x="6588125" y="4868863"/>
            <a:ext cx="60325" cy="55562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2317" name="Oval 90"/>
          <p:cNvSpPr>
            <a:spLocks noChangeArrowheads="1"/>
          </p:cNvSpPr>
          <p:nvPr/>
        </p:nvSpPr>
        <p:spPr bwMode="auto">
          <a:xfrm>
            <a:off x="7804150" y="3449638"/>
            <a:ext cx="60325" cy="53975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2318" name="Oval 91"/>
          <p:cNvSpPr>
            <a:spLocks noChangeArrowheads="1"/>
          </p:cNvSpPr>
          <p:nvPr/>
        </p:nvSpPr>
        <p:spPr bwMode="auto">
          <a:xfrm>
            <a:off x="6954838" y="4219575"/>
            <a:ext cx="61912" cy="55563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2319" name="Oval 92"/>
          <p:cNvSpPr>
            <a:spLocks noChangeArrowheads="1"/>
          </p:cNvSpPr>
          <p:nvPr/>
        </p:nvSpPr>
        <p:spPr bwMode="auto">
          <a:xfrm>
            <a:off x="7137400" y="3668713"/>
            <a:ext cx="60325" cy="55562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2320" name="Line 93"/>
          <p:cNvSpPr>
            <a:spLocks noChangeShapeType="1"/>
          </p:cNvSpPr>
          <p:nvPr/>
        </p:nvSpPr>
        <p:spPr bwMode="auto">
          <a:xfrm flipH="1">
            <a:off x="6156325" y="2997200"/>
            <a:ext cx="2582863" cy="19700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21" name="Text Box 96"/>
          <p:cNvSpPr txBox="1">
            <a:spLocks noChangeArrowheads="1"/>
          </p:cNvSpPr>
          <p:nvPr/>
        </p:nvSpPr>
        <p:spPr bwMode="auto">
          <a:xfrm>
            <a:off x="8131175" y="3854450"/>
            <a:ext cx="1524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altLang="tr-TR" sz="2000"/>
              <a:t>ε</a:t>
            </a:r>
          </a:p>
        </p:txBody>
      </p:sp>
      <p:sp>
        <p:nvSpPr>
          <p:cNvPr id="12322" name="Line 108"/>
          <p:cNvSpPr>
            <a:spLocks noChangeShapeType="1"/>
          </p:cNvSpPr>
          <p:nvPr/>
        </p:nvSpPr>
        <p:spPr bwMode="auto">
          <a:xfrm>
            <a:off x="1908175" y="3500438"/>
            <a:ext cx="0" cy="6492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23" name="Line 109"/>
          <p:cNvSpPr>
            <a:spLocks noChangeShapeType="1"/>
          </p:cNvSpPr>
          <p:nvPr/>
        </p:nvSpPr>
        <p:spPr bwMode="auto">
          <a:xfrm flipV="1">
            <a:off x="1908175" y="4149725"/>
            <a:ext cx="0" cy="35877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24" name="Line 110"/>
          <p:cNvSpPr>
            <a:spLocks noChangeShapeType="1"/>
          </p:cNvSpPr>
          <p:nvPr/>
        </p:nvSpPr>
        <p:spPr bwMode="auto">
          <a:xfrm flipV="1">
            <a:off x="1116013" y="4221163"/>
            <a:ext cx="0" cy="5032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25" name="Line 111"/>
          <p:cNvSpPr>
            <a:spLocks noChangeShapeType="1"/>
          </p:cNvSpPr>
          <p:nvPr/>
        </p:nvSpPr>
        <p:spPr bwMode="auto">
          <a:xfrm flipV="1">
            <a:off x="755650" y="4437063"/>
            <a:ext cx="0" cy="576262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26" name="Line 112"/>
          <p:cNvSpPr>
            <a:spLocks noChangeShapeType="1"/>
          </p:cNvSpPr>
          <p:nvPr/>
        </p:nvSpPr>
        <p:spPr bwMode="auto">
          <a:xfrm flipV="1">
            <a:off x="1258888" y="3716338"/>
            <a:ext cx="0" cy="9366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27" name="Line 113"/>
          <p:cNvSpPr>
            <a:spLocks noChangeShapeType="1"/>
          </p:cNvSpPr>
          <p:nvPr/>
        </p:nvSpPr>
        <p:spPr bwMode="auto">
          <a:xfrm flipV="1">
            <a:off x="2195513" y="3933825"/>
            <a:ext cx="0" cy="14287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28" name="Line 114"/>
          <p:cNvSpPr>
            <a:spLocks noChangeShapeType="1"/>
          </p:cNvSpPr>
          <p:nvPr/>
        </p:nvSpPr>
        <p:spPr bwMode="auto">
          <a:xfrm flipV="1">
            <a:off x="1258888" y="4652963"/>
            <a:ext cx="0" cy="714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29" name="Line 115"/>
          <p:cNvSpPr>
            <a:spLocks noChangeShapeType="1"/>
          </p:cNvSpPr>
          <p:nvPr/>
        </p:nvSpPr>
        <p:spPr bwMode="auto">
          <a:xfrm>
            <a:off x="684213" y="4941888"/>
            <a:ext cx="0" cy="14287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30" name="Line 116"/>
          <p:cNvSpPr>
            <a:spLocks noChangeShapeType="1"/>
          </p:cNvSpPr>
          <p:nvPr/>
        </p:nvSpPr>
        <p:spPr bwMode="auto">
          <a:xfrm>
            <a:off x="468313" y="4941888"/>
            <a:ext cx="0" cy="2873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31" name="Line 117"/>
          <p:cNvSpPr>
            <a:spLocks noChangeShapeType="1"/>
          </p:cNvSpPr>
          <p:nvPr/>
        </p:nvSpPr>
        <p:spPr bwMode="auto">
          <a:xfrm flipV="1">
            <a:off x="2484438" y="3716338"/>
            <a:ext cx="0" cy="730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32" name="Line 136"/>
          <p:cNvSpPr>
            <a:spLocks noChangeShapeType="1"/>
          </p:cNvSpPr>
          <p:nvPr/>
        </p:nvSpPr>
        <p:spPr bwMode="auto">
          <a:xfrm>
            <a:off x="6372225" y="4797425"/>
            <a:ext cx="0" cy="7143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33" name="Line 137"/>
          <p:cNvSpPr>
            <a:spLocks noChangeShapeType="1"/>
          </p:cNvSpPr>
          <p:nvPr/>
        </p:nvSpPr>
        <p:spPr bwMode="auto">
          <a:xfrm>
            <a:off x="6588125" y="4652963"/>
            <a:ext cx="0" cy="215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34" name="Line 138"/>
          <p:cNvSpPr>
            <a:spLocks noChangeShapeType="1"/>
          </p:cNvSpPr>
          <p:nvPr/>
        </p:nvSpPr>
        <p:spPr bwMode="auto">
          <a:xfrm>
            <a:off x="6659563" y="4437063"/>
            <a:ext cx="0" cy="144462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35" name="Line 139"/>
          <p:cNvSpPr>
            <a:spLocks noChangeShapeType="1"/>
          </p:cNvSpPr>
          <p:nvPr/>
        </p:nvSpPr>
        <p:spPr bwMode="auto">
          <a:xfrm>
            <a:off x="7812088" y="3500438"/>
            <a:ext cx="0" cy="215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36" name="Line 140"/>
          <p:cNvSpPr>
            <a:spLocks noChangeShapeType="1"/>
          </p:cNvSpPr>
          <p:nvPr/>
        </p:nvSpPr>
        <p:spPr bwMode="auto">
          <a:xfrm>
            <a:off x="7164388" y="4221163"/>
            <a:ext cx="0" cy="5032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37" name="Line 141"/>
          <p:cNvSpPr>
            <a:spLocks noChangeShapeType="1"/>
          </p:cNvSpPr>
          <p:nvPr/>
        </p:nvSpPr>
        <p:spPr bwMode="auto">
          <a:xfrm>
            <a:off x="7164388" y="3716338"/>
            <a:ext cx="0" cy="5048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38" name="Line 142"/>
          <p:cNvSpPr>
            <a:spLocks noChangeShapeType="1"/>
          </p:cNvSpPr>
          <p:nvPr/>
        </p:nvSpPr>
        <p:spPr bwMode="auto">
          <a:xfrm>
            <a:off x="6948488" y="4221163"/>
            <a:ext cx="0" cy="144462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39" name="Line 143"/>
          <p:cNvSpPr>
            <a:spLocks noChangeShapeType="1"/>
          </p:cNvSpPr>
          <p:nvPr/>
        </p:nvSpPr>
        <p:spPr bwMode="auto">
          <a:xfrm>
            <a:off x="8101013" y="3500438"/>
            <a:ext cx="0" cy="5778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40" name="Line 144"/>
          <p:cNvSpPr>
            <a:spLocks noChangeShapeType="1"/>
          </p:cNvSpPr>
          <p:nvPr/>
        </p:nvSpPr>
        <p:spPr bwMode="auto">
          <a:xfrm>
            <a:off x="7812088" y="3716338"/>
            <a:ext cx="0" cy="7937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41" name="Line 145"/>
          <p:cNvSpPr>
            <a:spLocks noChangeShapeType="1"/>
          </p:cNvSpPr>
          <p:nvPr/>
        </p:nvSpPr>
        <p:spPr bwMode="auto">
          <a:xfrm>
            <a:off x="8532813" y="3141663"/>
            <a:ext cx="0" cy="4333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42" name="Line 146"/>
          <p:cNvSpPr>
            <a:spLocks noChangeShapeType="1"/>
          </p:cNvSpPr>
          <p:nvPr/>
        </p:nvSpPr>
        <p:spPr bwMode="auto">
          <a:xfrm>
            <a:off x="8388350" y="3284538"/>
            <a:ext cx="0" cy="506412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43" name="Line 150"/>
          <p:cNvSpPr>
            <a:spLocks noChangeShapeType="1"/>
          </p:cNvSpPr>
          <p:nvPr/>
        </p:nvSpPr>
        <p:spPr bwMode="auto">
          <a:xfrm flipH="1">
            <a:off x="1476375" y="4365625"/>
            <a:ext cx="14287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grpSp>
        <p:nvGrpSpPr>
          <p:cNvPr id="12344" name="Group 155"/>
          <p:cNvGrpSpPr>
            <a:grpSpLocks/>
          </p:cNvGrpSpPr>
          <p:nvPr/>
        </p:nvGrpSpPr>
        <p:grpSpPr bwMode="auto">
          <a:xfrm>
            <a:off x="3203575" y="3213100"/>
            <a:ext cx="2786063" cy="2062163"/>
            <a:chOff x="2018" y="2024"/>
            <a:chExt cx="1755" cy="1299"/>
          </a:xfrm>
        </p:grpSpPr>
        <p:sp>
          <p:nvSpPr>
            <p:cNvPr id="12349" name="Line 62"/>
            <p:cNvSpPr>
              <a:spLocks noChangeShapeType="1"/>
            </p:cNvSpPr>
            <p:nvPr/>
          </p:nvSpPr>
          <p:spPr bwMode="auto">
            <a:xfrm flipV="1">
              <a:off x="2865" y="2139"/>
              <a:ext cx="8" cy="11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2350" name="Line 63"/>
            <p:cNvSpPr>
              <a:spLocks noChangeShapeType="1"/>
            </p:cNvSpPr>
            <p:nvPr/>
          </p:nvSpPr>
          <p:spPr bwMode="auto">
            <a:xfrm>
              <a:off x="2018" y="2728"/>
              <a:ext cx="175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2351" name="Oval 64"/>
            <p:cNvSpPr>
              <a:spLocks noChangeArrowheads="1"/>
            </p:cNvSpPr>
            <p:nvPr/>
          </p:nvSpPr>
          <p:spPr bwMode="auto">
            <a:xfrm>
              <a:off x="3475" y="2242"/>
              <a:ext cx="39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2352" name="Oval 65"/>
            <p:cNvSpPr>
              <a:spLocks noChangeArrowheads="1"/>
            </p:cNvSpPr>
            <p:nvPr/>
          </p:nvSpPr>
          <p:spPr bwMode="auto">
            <a:xfrm>
              <a:off x="2623" y="2970"/>
              <a:ext cx="39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2353" name="Oval 66"/>
            <p:cNvSpPr>
              <a:spLocks noChangeArrowheads="1"/>
            </p:cNvSpPr>
            <p:nvPr/>
          </p:nvSpPr>
          <p:spPr bwMode="auto">
            <a:xfrm>
              <a:off x="2331" y="2762"/>
              <a:ext cx="38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2354" name="Oval 67"/>
            <p:cNvSpPr>
              <a:spLocks noChangeArrowheads="1"/>
            </p:cNvSpPr>
            <p:nvPr/>
          </p:nvSpPr>
          <p:spPr bwMode="auto">
            <a:xfrm>
              <a:off x="2140" y="3074"/>
              <a:ext cx="38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2355" name="Oval 68"/>
            <p:cNvSpPr>
              <a:spLocks noChangeArrowheads="1"/>
            </p:cNvSpPr>
            <p:nvPr/>
          </p:nvSpPr>
          <p:spPr bwMode="auto">
            <a:xfrm>
              <a:off x="3208" y="2566"/>
              <a:ext cx="38" cy="34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2356" name="Oval 69"/>
            <p:cNvSpPr>
              <a:spLocks noChangeArrowheads="1"/>
            </p:cNvSpPr>
            <p:nvPr/>
          </p:nvSpPr>
          <p:spPr bwMode="auto">
            <a:xfrm>
              <a:off x="3030" y="2832"/>
              <a:ext cx="39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2357" name="Oval 70"/>
            <p:cNvSpPr>
              <a:spLocks noChangeArrowheads="1"/>
            </p:cNvSpPr>
            <p:nvPr/>
          </p:nvSpPr>
          <p:spPr bwMode="auto">
            <a:xfrm>
              <a:off x="3386" y="2381"/>
              <a:ext cx="38" cy="34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2358" name="Oval 71"/>
            <p:cNvSpPr>
              <a:spLocks noChangeArrowheads="1"/>
            </p:cNvSpPr>
            <p:nvPr/>
          </p:nvSpPr>
          <p:spPr bwMode="auto">
            <a:xfrm>
              <a:off x="2293" y="3074"/>
              <a:ext cx="38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2359" name="Oval 72"/>
            <p:cNvSpPr>
              <a:spLocks noChangeArrowheads="1"/>
            </p:cNvSpPr>
            <p:nvPr/>
          </p:nvSpPr>
          <p:spPr bwMode="auto">
            <a:xfrm>
              <a:off x="3056" y="2173"/>
              <a:ext cx="38" cy="34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2360" name="Oval 73"/>
            <p:cNvSpPr>
              <a:spLocks noChangeArrowheads="1"/>
            </p:cNvSpPr>
            <p:nvPr/>
          </p:nvSpPr>
          <p:spPr bwMode="auto">
            <a:xfrm>
              <a:off x="2521" y="2658"/>
              <a:ext cx="39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2361" name="Oval 74"/>
            <p:cNvSpPr>
              <a:spLocks noChangeArrowheads="1"/>
            </p:cNvSpPr>
            <p:nvPr/>
          </p:nvSpPr>
          <p:spPr bwMode="auto">
            <a:xfrm>
              <a:off x="2636" y="2311"/>
              <a:ext cx="38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2362" name="Line 75"/>
            <p:cNvSpPr>
              <a:spLocks noChangeShapeType="1"/>
            </p:cNvSpPr>
            <p:nvPr/>
          </p:nvSpPr>
          <p:spPr bwMode="auto">
            <a:xfrm flipH="1">
              <a:off x="2018" y="2024"/>
              <a:ext cx="1627" cy="124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2363" name="Line 119"/>
            <p:cNvSpPr>
              <a:spLocks noChangeShapeType="1"/>
            </p:cNvSpPr>
            <p:nvPr/>
          </p:nvSpPr>
          <p:spPr bwMode="auto">
            <a:xfrm>
              <a:off x="2154" y="3113"/>
              <a:ext cx="0" cy="45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2364" name="Line 122"/>
            <p:cNvSpPr>
              <a:spLocks noChangeShapeType="1"/>
            </p:cNvSpPr>
            <p:nvPr/>
          </p:nvSpPr>
          <p:spPr bwMode="auto">
            <a:xfrm>
              <a:off x="2336" y="2795"/>
              <a:ext cx="0" cy="227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2365" name="Line 126"/>
            <p:cNvSpPr>
              <a:spLocks noChangeShapeType="1"/>
            </p:cNvSpPr>
            <p:nvPr/>
          </p:nvSpPr>
          <p:spPr bwMode="auto">
            <a:xfrm flipV="1">
              <a:off x="2653" y="2795"/>
              <a:ext cx="0" cy="181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2366" name="Line 128"/>
            <p:cNvSpPr>
              <a:spLocks noChangeShapeType="1"/>
            </p:cNvSpPr>
            <p:nvPr/>
          </p:nvSpPr>
          <p:spPr bwMode="auto">
            <a:xfrm>
              <a:off x="2653" y="2341"/>
              <a:ext cx="0" cy="454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2367" name="Line 129"/>
            <p:cNvSpPr>
              <a:spLocks noChangeShapeType="1"/>
            </p:cNvSpPr>
            <p:nvPr/>
          </p:nvSpPr>
          <p:spPr bwMode="auto">
            <a:xfrm>
              <a:off x="3061" y="2205"/>
              <a:ext cx="0" cy="27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2368" name="Line 130"/>
            <p:cNvSpPr>
              <a:spLocks noChangeShapeType="1"/>
            </p:cNvSpPr>
            <p:nvPr/>
          </p:nvSpPr>
          <p:spPr bwMode="auto">
            <a:xfrm>
              <a:off x="3061" y="2478"/>
              <a:ext cx="0" cy="36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2369" name="Line 131"/>
            <p:cNvSpPr>
              <a:spLocks noChangeShapeType="1"/>
            </p:cNvSpPr>
            <p:nvPr/>
          </p:nvSpPr>
          <p:spPr bwMode="auto">
            <a:xfrm>
              <a:off x="3243" y="2341"/>
              <a:ext cx="0" cy="227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2370" name="Line 132"/>
            <p:cNvSpPr>
              <a:spLocks noChangeShapeType="1"/>
            </p:cNvSpPr>
            <p:nvPr/>
          </p:nvSpPr>
          <p:spPr bwMode="auto">
            <a:xfrm>
              <a:off x="2562" y="2659"/>
              <a:ext cx="0" cy="181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2371" name="Line 133"/>
            <p:cNvSpPr>
              <a:spLocks noChangeShapeType="1"/>
            </p:cNvSpPr>
            <p:nvPr/>
          </p:nvSpPr>
          <p:spPr bwMode="auto">
            <a:xfrm>
              <a:off x="3424" y="2205"/>
              <a:ext cx="0" cy="18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2372" name="Line 134"/>
            <p:cNvSpPr>
              <a:spLocks noChangeShapeType="1"/>
            </p:cNvSpPr>
            <p:nvPr/>
          </p:nvSpPr>
          <p:spPr bwMode="auto">
            <a:xfrm>
              <a:off x="2290" y="3067"/>
              <a:ext cx="0" cy="4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2373" name="Line 135"/>
            <p:cNvSpPr>
              <a:spLocks noChangeShapeType="1"/>
            </p:cNvSpPr>
            <p:nvPr/>
          </p:nvSpPr>
          <p:spPr bwMode="auto">
            <a:xfrm>
              <a:off x="3515" y="2115"/>
              <a:ext cx="0" cy="13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2374" name="Text Box 149"/>
            <p:cNvSpPr txBox="1">
              <a:spLocks noChangeArrowheads="1"/>
            </p:cNvSpPr>
            <p:nvPr/>
          </p:nvSpPr>
          <p:spPr bwMode="auto">
            <a:xfrm>
              <a:off x="2653" y="2492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1600">
                  <a:solidFill>
                    <a:srgbClr val="FF0000"/>
                  </a:solidFill>
                </a:rPr>
                <a:t>b</a:t>
              </a:r>
              <a:endParaRPr lang="en-US" altLang="tr-TR" sz="1600">
                <a:solidFill>
                  <a:srgbClr val="FF0000"/>
                </a:solidFill>
              </a:endParaRPr>
            </a:p>
          </p:txBody>
        </p:sp>
        <p:sp>
          <p:nvSpPr>
            <p:cNvPr id="12375" name="Line 151"/>
            <p:cNvSpPr>
              <a:spLocks noChangeShapeType="1"/>
            </p:cNvSpPr>
            <p:nvPr/>
          </p:nvSpPr>
          <p:spPr bwMode="auto">
            <a:xfrm flipH="1">
              <a:off x="2789" y="2614"/>
              <a:ext cx="9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2345" name="Line 152"/>
          <p:cNvSpPr>
            <a:spLocks noChangeShapeType="1"/>
          </p:cNvSpPr>
          <p:nvPr/>
        </p:nvSpPr>
        <p:spPr bwMode="auto">
          <a:xfrm flipH="1">
            <a:off x="7380288" y="3933825"/>
            <a:ext cx="14287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46" name="Text Box 153"/>
          <p:cNvSpPr txBox="1">
            <a:spLocks noChangeArrowheads="1"/>
          </p:cNvSpPr>
          <p:nvPr/>
        </p:nvSpPr>
        <p:spPr bwMode="auto">
          <a:xfrm>
            <a:off x="1262063" y="4171950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GB" altLang="tr-TR" sz="1600">
                <a:solidFill>
                  <a:srgbClr val="FF0000"/>
                </a:solidFill>
              </a:rPr>
              <a:t>b</a:t>
            </a:r>
            <a:endParaRPr lang="en-US" altLang="tr-TR" sz="1600">
              <a:solidFill>
                <a:srgbClr val="FF0000"/>
              </a:solidFill>
            </a:endParaRPr>
          </a:p>
        </p:txBody>
      </p:sp>
      <p:sp>
        <p:nvSpPr>
          <p:cNvPr id="12347" name="Text Box 154"/>
          <p:cNvSpPr txBox="1">
            <a:spLocks noChangeArrowheads="1"/>
          </p:cNvSpPr>
          <p:nvPr/>
        </p:nvSpPr>
        <p:spPr bwMode="auto">
          <a:xfrm>
            <a:off x="7164388" y="3740150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GB" altLang="tr-TR" sz="1600">
                <a:solidFill>
                  <a:srgbClr val="FF0000"/>
                </a:solidFill>
              </a:rPr>
              <a:t>b</a:t>
            </a:r>
            <a:endParaRPr lang="en-US" altLang="tr-TR" sz="1600">
              <a:solidFill>
                <a:srgbClr val="FF0000"/>
              </a:solidFill>
            </a:endParaRPr>
          </a:p>
        </p:txBody>
      </p:sp>
      <p:sp>
        <p:nvSpPr>
          <p:cNvPr id="12348" name="Rectangle 156"/>
          <p:cNvSpPr>
            <a:spLocks noChangeArrowheads="1"/>
          </p:cNvSpPr>
          <p:nvPr/>
        </p:nvSpPr>
        <p:spPr bwMode="auto">
          <a:xfrm>
            <a:off x="468313" y="5516563"/>
            <a:ext cx="8675687" cy="129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tr-TR" altLang="tr-TR" sz="2400"/>
              <a:t>Farklı b değerlerine göre doğrunun scatter plottaki konumu</a:t>
            </a:r>
            <a:endParaRPr lang="en-US" altLang="tr-TR" sz="2400"/>
          </a:p>
        </p:txBody>
      </p:sp>
    </p:spTree>
    <p:extLst>
      <p:ext uri="{BB962C8B-B14F-4D97-AF65-F5344CB8AC3E}">
        <p14:creationId xmlns:p14="http://schemas.microsoft.com/office/powerpoint/2010/main" val="3452814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14375"/>
            <a:ext cx="8229600" cy="1066800"/>
          </a:xfrm>
        </p:spPr>
        <p:txBody>
          <a:bodyPr/>
          <a:lstStyle/>
          <a:p>
            <a:r>
              <a:rPr lang="en-GB" altLang="tr-TR" smtClean="0">
                <a:latin typeface="Times New Roman" pitchFamily="18" charset="0"/>
              </a:rPr>
              <a:t>a</a:t>
            </a:r>
            <a:endParaRPr lang="en-US" altLang="tr-TR" smtClean="0">
              <a:latin typeface="Times New Roman" pitchFamily="18" charset="0"/>
            </a:endParaRPr>
          </a:p>
        </p:txBody>
      </p:sp>
      <p:sp>
        <p:nvSpPr>
          <p:cNvPr id="13315" name="Line 6"/>
          <p:cNvSpPr>
            <a:spLocks noChangeShapeType="1"/>
          </p:cNvSpPr>
          <p:nvPr/>
        </p:nvSpPr>
        <p:spPr bwMode="auto">
          <a:xfrm>
            <a:off x="250825" y="4194175"/>
            <a:ext cx="2786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16" name="Oval 10"/>
          <p:cNvSpPr>
            <a:spLocks noChangeArrowheads="1"/>
          </p:cNvSpPr>
          <p:nvPr/>
        </p:nvSpPr>
        <p:spPr bwMode="auto">
          <a:xfrm>
            <a:off x="444500" y="4743450"/>
            <a:ext cx="60325" cy="55563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3317" name="Line 18"/>
          <p:cNvSpPr>
            <a:spLocks noChangeShapeType="1"/>
          </p:cNvSpPr>
          <p:nvPr/>
        </p:nvSpPr>
        <p:spPr bwMode="auto">
          <a:xfrm flipH="1">
            <a:off x="250825" y="3409950"/>
            <a:ext cx="2808288" cy="11779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18" name="Line 19"/>
          <p:cNvSpPr>
            <a:spLocks noChangeShapeType="1"/>
          </p:cNvSpPr>
          <p:nvPr/>
        </p:nvSpPr>
        <p:spPr bwMode="auto">
          <a:xfrm flipH="1">
            <a:off x="466725" y="4516438"/>
            <a:ext cx="1588" cy="215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19" name="Line 5"/>
          <p:cNvSpPr>
            <a:spLocks noChangeShapeType="1"/>
          </p:cNvSpPr>
          <p:nvPr/>
        </p:nvSpPr>
        <p:spPr bwMode="auto">
          <a:xfrm flipV="1">
            <a:off x="1595438" y="3284538"/>
            <a:ext cx="12700" cy="187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20" name="Oval 7"/>
          <p:cNvSpPr>
            <a:spLocks noChangeArrowheads="1"/>
          </p:cNvSpPr>
          <p:nvPr/>
        </p:nvSpPr>
        <p:spPr bwMode="auto">
          <a:xfrm>
            <a:off x="2563813" y="3448050"/>
            <a:ext cx="61912" cy="55563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3321" name="Oval 8"/>
          <p:cNvSpPr>
            <a:spLocks noChangeArrowheads="1"/>
          </p:cNvSpPr>
          <p:nvPr/>
        </p:nvSpPr>
        <p:spPr bwMode="auto">
          <a:xfrm>
            <a:off x="1211263" y="4603750"/>
            <a:ext cx="61912" cy="55563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3322" name="Oval 9"/>
          <p:cNvSpPr>
            <a:spLocks noChangeArrowheads="1"/>
          </p:cNvSpPr>
          <p:nvPr/>
        </p:nvSpPr>
        <p:spPr bwMode="auto">
          <a:xfrm>
            <a:off x="747713" y="4273550"/>
            <a:ext cx="60325" cy="55563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3323" name="Oval 11"/>
          <p:cNvSpPr>
            <a:spLocks noChangeArrowheads="1"/>
          </p:cNvSpPr>
          <p:nvPr/>
        </p:nvSpPr>
        <p:spPr bwMode="auto">
          <a:xfrm>
            <a:off x="2139950" y="3962400"/>
            <a:ext cx="60325" cy="53975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3324" name="Oval 12"/>
          <p:cNvSpPr>
            <a:spLocks noChangeArrowheads="1"/>
          </p:cNvSpPr>
          <p:nvPr/>
        </p:nvSpPr>
        <p:spPr bwMode="auto">
          <a:xfrm>
            <a:off x="1857375" y="4384675"/>
            <a:ext cx="61913" cy="55563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3325" name="Oval 13"/>
          <p:cNvSpPr>
            <a:spLocks noChangeArrowheads="1"/>
          </p:cNvSpPr>
          <p:nvPr/>
        </p:nvSpPr>
        <p:spPr bwMode="auto">
          <a:xfrm>
            <a:off x="2422525" y="3668713"/>
            <a:ext cx="60325" cy="53975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3326" name="Oval 14"/>
          <p:cNvSpPr>
            <a:spLocks noChangeArrowheads="1"/>
          </p:cNvSpPr>
          <p:nvPr/>
        </p:nvSpPr>
        <p:spPr bwMode="auto">
          <a:xfrm>
            <a:off x="684213" y="4830763"/>
            <a:ext cx="60325" cy="55562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3327" name="Oval 15"/>
          <p:cNvSpPr>
            <a:spLocks noChangeArrowheads="1"/>
          </p:cNvSpPr>
          <p:nvPr/>
        </p:nvSpPr>
        <p:spPr bwMode="auto">
          <a:xfrm>
            <a:off x="1898650" y="3338513"/>
            <a:ext cx="60325" cy="53975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3328" name="Oval 16"/>
          <p:cNvSpPr>
            <a:spLocks noChangeArrowheads="1"/>
          </p:cNvSpPr>
          <p:nvPr/>
        </p:nvSpPr>
        <p:spPr bwMode="auto">
          <a:xfrm>
            <a:off x="1049338" y="4108450"/>
            <a:ext cx="61912" cy="55563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3329" name="Oval 17"/>
          <p:cNvSpPr>
            <a:spLocks noChangeArrowheads="1"/>
          </p:cNvSpPr>
          <p:nvPr/>
        </p:nvSpPr>
        <p:spPr bwMode="auto">
          <a:xfrm>
            <a:off x="1231900" y="3557588"/>
            <a:ext cx="60325" cy="55562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endParaRPr lang="tr-TR" altLang="tr-TR"/>
          </a:p>
        </p:txBody>
      </p:sp>
      <p:sp>
        <p:nvSpPr>
          <p:cNvPr id="13330" name="Line 20"/>
          <p:cNvSpPr>
            <a:spLocks noChangeShapeType="1"/>
          </p:cNvSpPr>
          <p:nvPr/>
        </p:nvSpPr>
        <p:spPr bwMode="auto">
          <a:xfrm>
            <a:off x="755650" y="4325938"/>
            <a:ext cx="0" cy="360362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31" name="Line 21"/>
          <p:cNvSpPr>
            <a:spLocks noChangeShapeType="1"/>
          </p:cNvSpPr>
          <p:nvPr/>
        </p:nvSpPr>
        <p:spPr bwMode="auto">
          <a:xfrm flipV="1">
            <a:off x="1258888" y="4325938"/>
            <a:ext cx="0" cy="2873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32" name="Line 22"/>
          <p:cNvSpPr>
            <a:spLocks noChangeShapeType="1"/>
          </p:cNvSpPr>
          <p:nvPr/>
        </p:nvSpPr>
        <p:spPr bwMode="auto">
          <a:xfrm>
            <a:off x="1258888" y="3605213"/>
            <a:ext cx="0" cy="7207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33" name="Line 23"/>
          <p:cNvSpPr>
            <a:spLocks noChangeShapeType="1"/>
          </p:cNvSpPr>
          <p:nvPr/>
        </p:nvSpPr>
        <p:spPr bwMode="auto">
          <a:xfrm>
            <a:off x="1906588" y="3389313"/>
            <a:ext cx="0" cy="4333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34" name="Line 24"/>
          <p:cNvSpPr>
            <a:spLocks noChangeShapeType="1"/>
          </p:cNvSpPr>
          <p:nvPr/>
        </p:nvSpPr>
        <p:spPr bwMode="auto">
          <a:xfrm>
            <a:off x="1906588" y="3822700"/>
            <a:ext cx="0" cy="57467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35" name="Line 25"/>
          <p:cNvSpPr>
            <a:spLocks noChangeShapeType="1"/>
          </p:cNvSpPr>
          <p:nvPr/>
        </p:nvSpPr>
        <p:spPr bwMode="auto">
          <a:xfrm>
            <a:off x="2195513" y="3822700"/>
            <a:ext cx="0" cy="14287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36" name="Line 26"/>
          <p:cNvSpPr>
            <a:spLocks noChangeShapeType="1"/>
          </p:cNvSpPr>
          <p:nvPr/>
        </p:nvSpPr>
        <p:spPr bwMode="auto">
          <a:xfrm>
            <a:off x="1114425" y="4110038"/>
            <a:ext cx="0" cy="2873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37" name="Line 28"/>
          <p:cNvSpPr>
            <a:spLocks noChangeShapeType="1"/>
          </p:cNvSpPr>
          <p:nvPr/>
        </p:nvSpPr>
        <p:spPr bwMode="auto">
          <a:xfrm flipH="1">
            <a:off x="684213" y="4468813"/>
            <a:ext cx="0" cy="3619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38" name="Line 29"/>
          <p:cNvSpPr>
            <a:spLocks noChangeShapeType="1"/>
          </p:cNvSpPr>
          <p:nvPr/>
        </p:nvSpPr>
        <p:spPr bwMode="auto">
          <a:xfrm>
            <a:off x="2627313" y="3462338"/>
            <a:ext cx="0" cy="14287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39" name="Text Box 30"/>
          <p:cNvSpPr txBox="1">
            <a:spLocks noChangeArrowheads="1"/>
          </p:cNvSpPr>
          <p:nvPr/>
        </p:nvSpPr>
        <p:spPr bwMode="auto">
          <a:xfrm>
            <a:off x="1258888" y="3813175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GB" altLang="tr-TR" sz="1600">
                <a:solidFill>
                  <a:srgbClr val="FF0000"/>
                </a:solidFill>
              </a:rPr>
              <a:t>b</a:t>
            </a:r>
            <a:endParaRPr lang="en-US" altLang="tr-TR" sz="1600">
              <a:solidFill>
                <a:srgbClr val="FF0000"/>
              </a:solidFill>
            </a:endParaRPr>
          </a:p>
        </p:txBody>
      </p:sp>
      <p:sp>
        <p:nvSpPr>
          <p:cNvPr id="13340" name="Line 31"/>
          <p:cNvSpPr>
            <a:spLocks noChangeShapeType="1"/>
          </p:cNvSpPr>
          <p:nvPr/>
        </p:nvSpPr>
        <p:spPr bwMode="auto">
          <a:xfrm flipH="1">
            <a:off x="1474788" y="4005263"/>
            <a:ext cx="14287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grpSp>
        <p:nvGrpSpPr>
          <p:cNvPr id="13341" name="Group 32"/>
          <p:cNvGrpSpPr>
            <a:grpSpLocks/>
          </p:cNvGrpSpPr>
          <p:nvPr/>
        </p:nvGrpSpPr>
        <p:grpSpPr bwMode="auto">
          <a:xfrm>
            <a:off x="3203575" y="3095625"/>
            <a:ext cx="2786063" cy="2062163"/>
            <a:chOff x="2018" y="2024"/>
            <a:chExt cx="1755" cy="1299"/>
          </a:xfrm>
        </p:grpSpPr>
        <p:sp>
          <p:nvSpPr>
            <p:cNvPr id="13372" name="Line 33"/>
            <p:cNvSpPr>
              <a:spLocks noChangeShapeType="1"/>
            </p:cNvSpPr>
            <p:nvPr/>
          </p:nvSpPr>
          <p:spPr bwMode="auto">
            <a:xfrm flipV="1">
              <a:off x="2865" y="2139"/>
              <a:ext cx="8" cy="11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73" name="Line 34"/>
            <p:cNvSpPr>
              <a:spLocks noChangeShapeType="1"/>
            </p:cNvSpPr>
            <p:nvPr/>
          </p:nvSpPr>
          <p:spPr bwMode="auto">
            <a:xfrm>
              <a:off x="2018" y="2728"/>
              <a:ext cx="175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74" name="Oval 35"/>
            <p:cNvSpPr>
              <a:spLocks noChangeArrowheads="1"/>
            </p:cNvSpPr>
            <p:nvPr/>
          </p:nvSpPr>
          <p:spPr bwMode="auto">
            <a:xfrm>
              <a:off x="3475" y="2242"/>
              <a:ext cx="39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3375" name="Oval 36"/>
            <p:cNvSpPr>
              <a:spLocks noChangeArrowheads="1"/>
            </p:cNvSpPr>
            <p:nvPr/>
          </p:nvSpPr>
          <p:spPr bwMode="auto">
            <a:xfrm>
              <a:off x="2623" y="2970"/>
              <a:ext cx="39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3376" name="Oval 37"/>
            <p:cNvSpPr>
              <a:spLocks noChangeArrowheads="1"/>
            </p:cNvSpPr>
            <p:nvPr/>
          </p:nvSpPr>
          <p:spPr bwMode="auto">
            <a:xfrm>
              <a:off x="2331" y="2762"/>
              <a:ext cx="38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3377" name="Oval 38"/>
            <p:cNvSpPr>
              <a:spLocks noChangeArrowheads="1"/>
            </p:cNvSpPr>
            <p:nvPr/>
          </p:nvSpPr>
          <p:spPr bwMode="auto">
            <a:xfrm>
              <a:off x="2140" y="3074"/>
              <a:ext cx="38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3378" name="Oval 39"/>
            <p:cNvSpPr>
              <a:spLocks noChangeArrowheads="1"/>
            </p:cNvSpPr>
            <p:nvPr/>
          </p:nvSpPr>
          <p:spPr bwMode="auto">
            <a:xfrm>
              <a:off x="3208" y="2566"/>
              <a:ext cx="38" cy="34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3379" name="Oval 40"/>
            <p:cNvSpPr>
              <a:spLocks noChangeArrowheads="1"/>
            </p:cNvSpPr>
            <p:nvPr/>
          </p:nvSpPr>
          <p:spPr bwMode="auto">
            <a:xfrm>
              <a:off x="3030" y="2832"/>
              <a:ext cx="39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3380" name="Oval 41"/>
            <p:cNvSpPr>
              <a:spLocks noChangeArrowheads="1"/>
            </p:cNvSpPr>
            <p:nvPr/>
          </p:nvSpPr>
          <p:spPr bwMode="auto">
            <a:xfrm>
              <a:off x="3386" y="2381"/>
              <a:ext cx="38" cy="34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3381" name="Oval 42"/>
            <p:cNvSpPr>
              <a:spLocks noChangeArrowheads="1"/>
            </p:cNvSpPr>
            <p:nvPr/>
          </p:nvSpPr>
          <p:spPr bwMode="auto">
            <a:xfrm>
              <a:off x="2293" y="3074"/>
              <a:ext cx="38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3382" name="Oval 43"/>
            <p:cNvSpPr>
              <a:spLocks noChangeArrowheads="1"/>
            </p:cNvSpPr>
            <p:nvPr/>
          </p:nvSpPr>
          <p:spPr bwMode="auto">
            <a:xfrm>
              <a:off x="3056" y="2173"/>
              <a:ext cx="38" cy="34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3383" name="Oval 44"/>
            <p:cNvSpPr>
              <a:spLocks noChangeArrowheads="1"/>
            </p:cNvSpPr>
            <p:nvPr/>
          </p:nvSpPr>
          <p:spPr bwMode="auto">
            <a:xfrm>
              <a:off x="2521" y="2658"/>
              <a:ext cx="39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3384" name="Oval 45"/>
            <p:cNvSpPr>
              <a:spLocks noChangeArrowheads="1"/>
            </p:cNvSpPr>
            <p:nvPr/>
          </p:nvSpPr>
          <p:spPr bwMode="auto">
            <a:xfrm>
              <a:off x="2636" y="2311"/>
              <a:ext cx="38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3385" name="Line 46"/>
            <p:cNvSpPr>
              <a:spLocks noChangeShapeType="1"/>
            </p:cNvSpPr>
            <p:nvPr/>
          </p:nvSpPr>
          <p:spPr bwMode="auto">
            <a:xfrm flipH="1">
              <a:off x="2018" y="2024"/>
              <a:ext cx="1627" cy="124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86" name="Line 47"/>
            <p:cNvSpPr>
              <a:spLocks noChangeShapeType="1"/>
            </p:cNvSpPr>
            <p:nvPr/>
          </p:nvSpPr>
          <p:spPr bwMode="auto">
            <a:xfrm>
              <a:off x="2154" y="3113"/>
              <a:ext cx="0" cy="45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87" name="Line 48"/>
            <p:cNvSpPr>
              <a:spLocks noChangeShapeType="1"/>
            </p:cNvSpPr>
            <p:nvPr/>
          </p:nvSpPr>
          <p:spPr bwMode="auto">
            <a:xfrm>
              <a:off x="2336" y="2795"/>
              <a:ext cx="0" cy="227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88" name="Line 49"/>
            <p:cNvSpPr>
              <a:spLocks noChangeShapeType="1"/>
            </p:cNvSpPr>
            <p:nvPr/>
          </p:nvSpPr>
          <p:spPr bwMode="auto">
            <a:xfrm flipV="1">
              <a:off x="2653" y="2795"/>
              <a:ext cx="0" cy="181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89" name="Line 50"/>
            <p:cNvSpPr>
              <a:spLocks noChangeShapeType="1"/>
            </p:cNvSpPr>
            <p:nvPr/>
          </p:nvSpPr>
          <p:spPr bwMode="auto">
            <a:xfrm>
              <a:off x="2653" y="2341"/>
              <a:ext cx="0" cy="454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90" name="Line 51"/>
            <p:cNvSpPr>
              <a:spLocks noChangeShapeType="1"/>
            </p:cNvSpPr>
            <p:nvPr/>
          </p:nvSpPr>
          <p:spPr bwMode="auto">
            <a:xfrm>
              <a:off x="3061" y="2205"/>
              <a:ext cx="0" cy="27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91" name="Line 52"/>
            <p:cNvSpPr>
              <a:spLocks noChangeShapeType="1"/>
            </p:cNvSpPr>
            <p:nvPr/>
          </p:nvSpPr>
          <p:spPr bwMode="auto">
            <a:xfrm>
              <a:off x="3061" y="2478"/>
              <a:ext cx="0" cy="36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92" name="Line 53"/>
            <p:cNvSpPr>
              <a:spLocks noChangeShapeType="1"/>
            </p:cNvSpPr>
            <p:nvPr/>
          </p:nvSpPr>
          <p:spPr bwMode="auto">
            <a:xfrm>
              <a:off x="3243" y="2341"/>
              <a:ext cx="0" cy="227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93" name="Line 54"/>
            <p:cNvSpPr>
              <a:spLocks noChangeShapeType="1"/>
            </p:cNvSpPr>
            <p:nvPr/>
          </p:nvSpPr>
          <p:spPr bwMode="auto">
            <a:xfrm>
              <a:off x="2562" y="2659"/>
              <a:ext cx="0" cy="181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94" name="Line 55"/>
            <p:cNvSpPr>
              <a:spLocks noChangeShapeType="1"/>
            </p:cNvSpPr>
            <p:nvPr/>
          </p:nvSpPr>
          <p:spPr bwMode="auto">
            <a:xfrm>
              <a:off x="3424" y="2205"/>
              <a:ext cx="0" cy="18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95" name="Line 56"/>
            <p:cNvSpPr>
              <a:spLocks noChangeShapeType="1"/>
            </p:cNvSpPr>
            <p:nvPr/>
          </p:nvSpPr>
          <p:spPr bwMode="auto">
            <a:xfrm>
              <a:off x="2290" y="3067"/>
              <a:ext cx="0" cy="4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96" name="Line 57"/>
            <p:cNvSpPr>
              <a:spLocks noChangeShapeType="1"/>
            </p:cNvSpPr>
            <p:nvPr/>
          </p:nvSpPr>
          <p:spPr bwMode="auto">
            <a:xfrm>
              <a:off x="3515" y="2115"/>
              <a:ext cx="0" cy="13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97" name="Text Box 58"/>
            <p:cNvSpPr txBox="1">
              <a:spLocks noChangeArrowheads="1"/>
            </p:cNvSpPr>
            <p:nvPr/>
          </p:nvSpPr>
          <p:spPr bwMode="auto">
            <a:xfrm>
              <a:off x="2653" y="2492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1600">
                  <a:solidFill>
                    <a:srgbClr val="FF0000"/>
                  </a:solidFill>
                </a:rPr>
                <a:t>b</a:t>
              </a:r>
              <a:endParaRPr lang="en-US" altLang="tr-TR" sz="1600">
                <a:solidFill>
                  <a:srgbClr val="FF0000"/>
                </a:solidFill>
              </a:endParaRPr>
            </a:p>
          </p:txBody>
        </p:sp>
        <p:sp>
          <p:nvSpPr>
            <p:cNvPr id="13398" name="Line 59"/>
            <p:cNvSpPr>
              <a:spLocks noChangeShapeType="1"/>
            </p:cNvSpPr>
            <p:nvPr/>
          </p:nvSpPr>
          <p:spPr bwMode="auto">
            <a:xfrm flipH="1">
              <a:off x="2789" y="2614"/>
              <a:ext cx="9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13342" name="Group 90"/>
          <p:cNvGrpSpPr>
            <a:grpSpLocks/>
          </p:cNvGrpSpPr>
          <p:nvPr/>
        </p:nvGrpSpPr>
        <p:grpSpPr bwMode="auto">
          <a:xfrm>
            <a:off x="6227763" y="2827338"/>
            <a:ext cx="2786062" cy="2546350"/>
            <a:chOff x="3878" y="1871"/>
            <a:chExt cx="1755" cy="1604"/>
          </a:xfrm>
        </p:grpSpPr>
        <p:sp>
          <p:nvSpPr>
            <p:cNvPr id="13345" name="Line 74"/>
            <p:cNvSpPr>
              <a:spLocks noChangeShapeType="1"/>
            </p:cNvSpPr>
            <p:nvPr/>
          </p:nvSpPr>
          <p:spPr bwMode="auto">
            <a:xfrm flipH="1">
              <a:off x="4014" y="1871"/>
              <a:ext cx="1360" cy="160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46" name="Line 75"/>
            <p:cNvSpPr>
              <a:spLocks noChangeShapeType="1"/>
            </p:cNvSpPr>
            <p:nvPr/>
          </p:nvSpPr>
          <p:spPr bwMode="auto">
            <a:xfrm>
              <a:off x="4014" y="3113"/>
              <a:ext cx="0" cy="36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47" name="Line 83"/>
            <p:cNvSpPr>
              <a:spLocks noChangeShapeType="1"/>
            </p:cNvSpPr>
            <p:nvPr/>
          </p:nvSpPr>
          <p:spPr bwMode="auto">
            <a:xfrm>
              <a:off x="5284" y="1979"/>
              <a:ext cx="0" cy="40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48" name="Line 85"/>
            <p:cNvSpPr>
              <a:spLocks noChangeShapeType="1"/>
            </p:cNvSpPr>
            <p:nvPr/>
          </p:nvSpPr>
          <p:spPr bwMode="auto">
            <a:xfrm>
              <a:off x="5375" y="1888"/>
              <a:ext cx="0" cy="36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49" name="Line 61"/>
            <p:cNvSpPr>
              <a:spLocks noChangeShapeType="1"/>
            </p:cNvSpPr>
            <p:nvPr/>
          </p:nvSpPr>
          <p:spPr bwMode="auto">
            <a:xfrm flipV="1">
              <a:off x="4725" y="2155"/>
              <a:ext cx="8" cy="11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50" name="Line 62"/>
            <p:cNvSpPr>
              <a:spLocks noChangeShapeType="1"/>
            </p:cNvSpPr>
            <p:nvPr/>
          </p:nvSpPr>
          <p:spPr bwMode="auto">
            <a:xfrm>
              <a:off x="3878" y="2744"/>
              <a:ext cx="175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51" name="Oval 63"/>
            <p:cNvSpPr>
              <a:spLocks noChangeArrowheads="1"/>
            </p:cNvSpPr>
            <p:nvPr/>
          </p:nvSpPr>
          <p:spPr bwMode="auto">
            <a:xfrm>
              <a:off x="5335" y="2258"/>
              <a:ext cx="39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3352" name="Oval 64"/>
            <p:cNvSpPr>
              <a:spLocks noChangeArrowheads="1"/>
            </p:cNvSpPr>
            <p:nvPr/>
          </p:nvSpPr>
          <p:spPr bwMode="auto">
            <a:xfrm>
              <a:off x="4483" y="2986"/>
              <a:ext cx="39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3353" name="Oval 65"/>
            <p:cNvSpPr>
              <a:spLocks noChangeArrowheads="1"/>
            </p:cNvSpPr>
            <p:nvPr/>
          </p:nvSpPr>
          <p:spPr bwMode="auto">
            <a:xfrm>
              <a:off x="4191" y="2778"/>
              <a:ext cx="38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3354" name="Oval 66"/>
            <p:cNvSpPr>
              <a:spLocks noChangeArrowheads="1"/>
            </p:cNvSpPr>
            <p:nvPr/>
          </p:nvSpPr>
          <p:spPr bwMode="auto">
            <a:xfrm>
              <a:off x="4000" y="3090"/>
              <a:ext cx="38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3355" name="Oval 67"/>
            <p:cNvSpPr>
              <a:spLocks noChangeArrowheads="1"/>
            </p:cNvSpPr>
            <p:nvPr/>
          </p:nvSpPr>
          <p:spPr bwMode="auto">
            <a:xfrm>
              <a:off x="5068" y="2582"/>
              <a:ext cx="38" cy="34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3356" name="Oval 68"/>
            <p:cNvSpPr>
              <a:spLocks noChangeArrowheads="1"/>
            </p:cNvSpPr>
            <p:nvPr/>
          </p:nvSpPr>
          <p:spPr bwMode="auto">
            <a:xfrm>
              <a:off x="4890" y="2848"/>
              <a:ext cx="39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3357" name="Oval 69"/>
            <p:cNvSpPr>
              <a:spLocks noChangeArrowheads="1"/>
            </p:cNvSpPr>
            <p:nvPr/>
          </p:nvSpPr>
          <p:spPr bwMode="auto">
            <a:xfrm>
              <a:off x="5246" y="2397"/>
              <a:ext cx="38" cy="34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3358" name="Oval 70"/>
            <p:cNvSpPr>
              <a:spLocks noChangeArrowheads="1"/>
            </p:cNvSpPr>
            <p:nvPr/>
          </p:nvSpPr>
          <p:spPr bwMode="auto">
            <a:xfrm>
              <a:off x="4153" y="3090"/>
              <a:ext cx="38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3359" name="Oval 71"/>
            <p:cNvSpPr>
              <a:spLocks noChangeArrowheads="1"/>
            </p:cNvSpPr>
            <p:nvPr/>
          </p:nvSpPr>
          <p:spPr bwMode="auto">
            <a:xfrm>
              <a:off x="4916" y="2189"/>
              <a:ext cx="38" cy="34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3360" name="Oval 72"/>
            <p:cNvSpPr>
              <a:spLocks noChangeArrowheads="1"/>
            </p:cNvSpPr>
            <p:nvPr/>
          </p:nvSpPr>
          <p:spPr bwMode="auto">
            <a:xfrm>
              <a:off x="4381" y="2674"/>
              <a:ext cx="39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3361" name="Oval 73"/>
            <p:cNvSpPr>
              <a:spLocks noChangeArrowheads="1"/>
            </p:cNvSpPr>
            <p:nvPr/>
          </p:nvSpPr>
          <p:spPr bwMode="auto">
            <a:xfrm>
              <a:off x="4496" y="2327"/>
              <a:ext cx="38" cy="3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3362" name="Line 76"/>
            <p:cNvSpPr>
              <a:spLocks noChangeShapeType="1"/>
            </p:cNvSpPr>
            <p:nvPr/>
          </p:nvSpPr>
          <p:spPr bwMode="auto">
            <a:xfrm flipH="1">
              <a:off x="4195" y="2811"/>
              <a:ext cx="1" cy="454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63" name="Line 77"/>
            <p:cNvSpPr>
              <a:spLocks noChangeShapeType="1"/>
            </p:cNvSpPr>
            <p:nvPr/>
          </p:nvSpPr>
          <p:spPr bwMode="auto">
            <a:xfrm flipV="1">
              <a:off x="4513" y="2811"/>
              <a:ext cx="0" cy="181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64" name="Line 78"/>
            <p:cNvSpPr>
              <a:spLocks noChangeShapeType="1"/>
            </p:cNvSpPr>
            <p:nvPr/>
          </p:nvSpPr>
          <p:spPr bwMode="auto">
            <a:xfrm>
              <a:off x="4513" y="2357"/>
              <a:ext cx="0" cy="454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65" name="Line 79"/>
            <p:cNvSpPr>
              <a:spLocks noChangeShapeType="1"/>
            </p:cNvSpPr>
            <p:nvPr/>
          </p:nvSpPr>
          <p:spPr bwMode="auto">
            <a:xfrm>
              <a:off x="4921" y="2221"/>
              <a:ext cx="0" cy="27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66" name="Line 80"/>
            <p:cNvSpPr>
              <a:spLocks noChangeShapeType="1"/>
            </p:cNvSpPr>
            <p:nvPr/>
          </p:nvSpPr>
          <p:spPr bwMode="auto">
            <a:xfrm>
              <a:off x="4921" y="2494"/>
              <a:ext cx="0" cy="36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67" name="Line 81"/>
            <p:cNvSpPr>
              <a:spLocks noChangeShapeType="1"/>
            </p:cNvSpPr>
            <p:nvPr/>
          </p:nvSpPr>
          <p:spPr bwMode="auto">
            <a:xfrm>
              <a:off x="5103" y="2221"/>
              <a:ext cx="0" cy="36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68" name="Line 82"/>
            <p:cNvSpPr>
              <a:spLocks noChangeShapeType="1"/>
            </p:cNvSpPr>
            <p:nvPr/>
          </p:nvSpPr>
          <p:spPr bwMode="auto">
            <a:xfrm>
              <a:off x="4422" y="2675"/>
              <a:ext cx="0" cy="317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69" name="Line 84"/>
            <p:cNvSpPr>
              <a:spLocks noChangeShapeType="1"/>
            </p:cNvSpPr>
            <p:nvPr/>
          </p:nvSpPr>
          <p:spPr bwMode="auto">
            <a:xfrm>
              <a:off x="4150" y="3129"/>
              <a:ext cx="0" cy="181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370" name="Text Box 86"/>
            <p:cNvSpPr txBox="1">
              <a:spLocks noChangeArrowheads="1"/>
            </p:cNvSpPr>
            <p:nvPr/>
          </p:nvSpPr>
          <p:spPr bwMode="auto">
            <a:xfrm>
              <a:off x="4513" y="2508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1600">
                  <a:solidFill>
                    <a:srgbClr val="FF0000"/>
                  </a:solidFill>
                </a:rPr>
                <a:t>b</a:t>
              </a:r>
              <a:endParaRPr lang="en-US" altLang="tr-TR" sz="1600">
                <a:solidFill>
                  <a:srgbClr val="FF0000"/>
                </a:solidFill>
              </a:endParaRPr>
            </a:p>
          </p:txBody>
        </p:sp>
        <p:sp>
          <p:nvSpPr>
            <p:cNvPr id="13371" name="Line 87"/>
            <p:cNvSpPr>
              <a:spLocks noChangeShapeType="1"/>
            </p:cNvSpPr>
            <p:nvPr/>
          </p:nvSpPr>
          <p:spPr bwMode="auto">
            <a:xfrm flipH="1">
              <a:off x="4649" y="2630"/>
              <a:ext cx="9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3343" name="Rectangle 88"/>
          <p:cNvSpPr>
            <a:spLocks noChangeArrowheads="1"/>
          </p:cNvSpPr>
          <p:nvPr/>
        </p:nvSpPr>
        <p:spPr bwMode="auto">
          <a:xfrm>
            <a:off x="468313" y="5300663"/>
            <a:ext cx="8675687" cy="129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tr-TR" altLang="tr-TR" sz="2400"/>
              <a:t>b sabit kalırken, farklı a değerlerine göre doğrunun değişimi</a:t>
            </a:r>
            <a:endParaRPr lang="en-US" altLang="tr-TR" sz="2400"/>
          </a:p>
        </p:txBody>
      </p:sp>
      <p:sp>
        <p:nvSpPr>
          <p:cNvPr id="87" name="Rectangle 3"/>
          <p:cNvSpPr txBox="1">
            <a:spLocks noChangeArrowheads="1"/>
          </p:cNvSpPr>
          <p:nvPr/>
        </p:nvSpPr>
        <p:spPr>
          <a:xfrm>
            <a:off x="395288" y="1714500"/>
            <a:ext cx="8229600" cy="12969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tr-TR" sz="2800" dirty="0" err="1">
                <a:latin typeface="Times New Roman" pitchFamily="18" charset="0"/>
                <a:cs typeface="+mn-cs"/>
              </a:rPr>
              <a:t>Min</a:t>
            </a:r>
            <a:r>
              <a:rPr lang="tr-TR" sz="2800" dirty="0">
                <a:latin typeface="Times New Roman" pitchFamily="18" charset="0"/>
                <a:cs typeface="+mn-cs"/>
              </a:rPr>
              <a:t>. toplam kareyi veren a değeri bulunur</a:t>
            </a:r>
            <a:endParaRPr lang="en-US" sz="2800" dirty="0"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2373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tr-TR" smtClean="0">
                <a:latin typeface="Times New Roman" pitchFamily="18" charset="0"/>
              </a:rPr>
              <a:t>Min</a:t>
            </a:r>
            <a:r>
              <a:rPr lang="tr-TR" altLang="tr-TR" smtClean="0">
                <a:latin typeface="Times New Roman" pitchFamily="18" charset="0"/>
              </a:rPr>
              <a:t>. toplam kareler</a:t>
            </a:r>
            <a:endParaRPr lang="en-US" altLang="tr-TR" smtClean="0">
              <a:latin typeface="Times New Roman" pitchFamily="18" charset="0"/>
            </a:endParaRPr>
          </a:p>
        </p:txBody>
      </p:sp>
      <p:sp>
        <p:nvSpPr>
          <p:cNvPr id="14339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4546600" cy="46878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altLang="tr-TR" sz="2400" smtClean="0">
                <a:latin typeface="Times New Roman" pitchFamily="18" charset="0"/>
              </a:rPr>
              <a:t>Minimize </a:t>
            </a:r>
            <a:r>
              <a:rPr lang="el-GR" altLang="tr-TR" sz="2400" smtClean="0">
                <a:solidFill>
                  <a:srgbClr val="FF0000"/>
                </a:solidFill>
                <a:latin typeface="Times New Roman" pitchFamily="18" charset="0"/>
              </a:rPr>
              <a:t>Σ</a:t>
            </a:r>
            <a:r>
              <a:rPr lang="en-GB" altLang="tr-TR" sz="2400" smtClean="0">
                <a:solidFill>
                  <a:srgbClr val="FF0000"/>
                </a:solidFill>
                <a:latin typeface="Times New Roman" pitchFamily="18" charset="0"/>
              </a:rPr>
              <a:t>(y–</a:t>
            </a:r>
            <a:r>
              <a:rPr lang="en-US" altLang="tr-TR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ŷ</a:t>
            </a:r>
            <a:r>
              <a:rPr lang="en-GB" altLang="tr-TR" sz="2400" smtClean="0">
                <a:solidFill>
                  <a:srgbClr val="FF0000"/>
                </a:solidFill>
                <a:latin typeface="Times New Roman" pitchFamily="18" charset="0"/>
              </a:rPr>
              <a:t>)</a:t>
            </a:r>
            <a:r>
              <a:rPr lang="en-GB" altLang="tr-TR" sz="2400" baseline="30000" smtClean="0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  <a:p>
            <a:pPr>
              <a:lnSpc>
                <a:spcPct val="80000"/>
              </a:lnSpc>
            </a:pPr>
            <a:r>
              <a:rPr lang="en-GB" altLang="tr-TR" sz="2400" smtClean="0">
                <a:latin typeface="Times New Roman" pitchFamily="18" charset="0"/>
              </a:rPr>
              <a:t> </a:t>
            </a:r>
            <a:r>
              <a:rPr lang="en-US" altLang="tr-TR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ŷ</a:t>
            </a:r>
            <a:r>
              <a:rPr lang="en-GB" altLang="tr-TR" sz="2400" smtClean="0">
                <a:solidFill>
                  <a:srgbClr val="FF0000"/>
                </a:solidFill>
                <a:latin typeface="Times New Roman" pitchFamily="18" charset="0"/>
              </a:rPr>
              <a:t> = ax + b</a:t>
            </a:r>
          </a:p>
          <a:p>
            <a:pPr>
              <a:lnSpc>
                <a:spcPct val="80000"/>
              </a:lnSpc>
            </a:pPr>
            <a:r>
              <a:rPr lang="tr-TR" altLang="tr-TR" sz="2400" smtClean="0">
                <a:latin typeface="Times New Roman" pitchFamily="18" charset="0"/>
              </a:rPr>
              <a:t>min</a:t>
            </a:r>
            <a:r>
              <a:rPr lang="en-GB" altLang="tr-TR" sz="2400" smtClean="0">
                <a:latin typeface="Times New Roman" pitchFamily="18" charset="0"/>
              </a:rPr>
              <a:t>: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l-GR" altLang="tr-TR" sz="2400" smtClean="0">
                <a:solidFill>
                  <a:srgbClr val="FF0000"/>
                </a:solidFill>
                <a:latin typeface="Times New Roman" pitchFamily="18" charset="0"/>
              </a:rPr>
              <a:t>Σ</a:t>
            </a:r>
            <a:r>
              <a:rPr lang="en-GB" altLang="tr-TR" sz="2400" smtClean="0">
                <a:solidFill>
                  <a:srgbClr val="FF0000"/>
                </a:solidFill>
                <a:latin typeface="Times New Roman" pitchFamily="18" charset="0"/>
              </a:rPr>
              <a:t>(y - ax - b)</a:t>
            </a:r>
            <a:r>
              <a:rPr lang="en-GB" altLang="tr-TR" sz="2400" baseline="30000" smtClean="0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altLang="tr-TR" sz="2400" baseline="30000" smtClean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tr-TR" altLang="tr-TR" sz="2400" smtClean="0">
                <a:latin typeface="Times New Roman" pitchFamily="18" charset="0"/>
              </a:rPr>
              <a:t>Eğer kareler toplamını farklı a ve b değerleriyle çizersek parabol elde ederiz</a:t>
            </a:r>
            <a:endParaRPr lang="en-GB" altLang="tr-TR" sz="240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altLang="tr-TR" sz="240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tr-TR" altLang="tr-TR" sz="2400" smtClean="0">
                <a:latin typeface="Times New Roman" pitchFamily="18" charset="0"/>
              </a:rPr>
              <a:t>Bu durumda min. toplam kareler değeri en altta 0 olacaktır. </a:t>
            </a:r>
            <a:endParaRPr lang="en-US" altLang="tr-TR" sz="2400" baseline="3000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grpSp>
        <p:nvGrpSpPr>
          <p:cNvPr id="14340" name="Group 43"/>
          <p:cNvGrpSpPr>
            <a:grpSpLocks/>
          </p:cNvGrpSpPr>
          <p:nvPr/>
        </p:nvGrpSpPr>
        <p:grpSpPr bwMode="auto">
          <a:xfrm>
            <a:off x="5148263" y="1700213"/>
            <a:ext cx="3616325" cy="4230687"/>
            <a:chOff x="3243" y="1071"/>
            <a:chExt cx="2278" cy="2665"/>
          </a:xfrm>
        </p:grpSpPr>
        <p:sp>
          <p:nvSpPr>
            <p:cNvPr id="14341" name="Rectangle 16"/>
            <p:cNvSpPr>
              <a:spLocks noChangeArrowheads="1"/>
            </p:cNvSpPr>
            <p:nvPr/>
          </p:nvSpPr>
          <p:spPr bwMode="auto">
            <a:xfrm>
              <a:off x="3243" y="1071"/>
              <a:ext cx="2278" cy="2665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4342" name="Rectangle 17"/>
            <p:cNvSpPr>
              <a:spLocks noChangeArrowheads="1"/>
            </p:cNvSpPr>
            <p:nvPr/>
          </p:nvSpPr>
          <p:spPr bwMode="auto">
            <a:xfrm>
              <a:off x="3419" y="1148"/>
              <a:ext cx="2032" cy="2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4343" name="Rectangle 18"/>
            <p:cNvSpPr>
              <a:spLocks noChangeArrowheads="1"/>
            </p:cNvSpPr>
            <p:nvPr/>
          </p:nvSpPr>
          <p:spPr bwMode="auto">
            <a:xfrm>
              <a:off x="3419" y="1148"/>
              <a:ext cx="2032" cy="2240"/>
            </a:xfrm>
            <a:prstGeom prst="rect">
              <a:avLst/>
            </a:prstGeom>
            <a:noFill/>
            <a:ln w="9525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4344" name="Line 19"/>
            <p:cNvSpPr>
              <a:spLocks noChangeShapeType="1"/>
            </p:cNvSpPr>
            <p:nvPr/>
          </p:nvSpPr>
          <p:spPr bwMode="auto">
            <a:xfrm>
              <a:off x="3467" y="1432"/>
              <a:ext cx="96" cy="355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345" name="Line 20"/>
            <p:cNvSpPr>
              <a:spLocks noChangeShapeType="1"/>
            </p:cNvSpPr>
            <p:nvPr/>
          </p:nvSpPr>
          <p:spPr bwMode="auto">
            <a:xfrm>
              <a:off x="3563" y="1787"/>
              <a:ext cx="96" cy="31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346" name="Line 21"/>
            <p:cNvSpPr>
              <a:spLocks noChangeShapeType="1"/>
            </p:cNvSpPr>
            <p:nvPr/>
          </p:nvSpPr>
          <p:spPr bwMode="auto">
            <a:xfrm>
              <a:off x="3659" y="2101"/>
              <a:ext cx="102" cy="28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347" name="Line 22"/>
            <p:cNvSpPr>
              <a:spLocks noChangeShapeType="1"/>
            </p:cNvSpPr>
            <p:nvPr/>
          </p:nvSpPr>
          <p:spPr bwMode="auto">
            <a:xfrm>
              <a:off x="3761" y="2385"/>
              <a:ext cx="95" cy="233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348" name="Line 23"/>
            <p:cNvSpPr>
              <a:spLocks noChangeShapeType="1"/>
            </p:cNvSpPr>
            <p:nvPr/>
          </p:nvSpPr>
          <p:spPr bwMode="auto">
            <a:xfrm>
              <a:off x="3856" y="2618"/>
              <a:ext cx="96" cy="213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349" name="Line 24"/>
            <p:cNvSpPr>
              <a:spLocks noChangeShapeType="1"/>
            </p:cNvSpPr>
            <p:nvPr/>
          </p:nvSpPr>
          <p:spPr bwMode="auto">
            <a:xfrm>
              <a:off x="3952" y="2831"/>
              <a:ext cx="96" cy="162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350" name="Line 25"/>
            <p:cNvSpPr>
              <a:spLocks noChangeShapeType="1"/>
            </p:cNvSpPr>
            <p:nvPr/>
          </p:nvSpPr>
          <p:spPr bwMode="auto">
            <a:xfrm>
              <a:off x="4048" y="2993"/>
              <a:ext cx="96" cy="132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351" name="Line 26"/>
            <p:cNvSpPr>
              <a:spLocks noChangeShapeType="1"/>
            </p:cNvSpPr>
            <p:nvPr/>
          </p:nvSpPr>
          <p:spPr bwMode="auto">
            <a:xfrm>
              <a:off x="4144" y="3125"/>
              <a:ext cx="96" cy="9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352" name="Line 27"/>
            <p:cNvSpPr>
              <a:spLocks noChangeShapeType="1"/>
            </p:cNvSpPr>
            <p:nvPr/>
          </p:nvSpPr>
          <p:spPr bwMode="auto">
            <a:xfrm>
              <a:off x="4240" y="3216"/>
              <a:ext cx="96" cy="6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353" name="Line 28"/>
            <p:cNvSpPr>
              <a:spLocks noChangeShapeType="1"/>
            </p:cNvSpPr>
            <p:nvPr/>
          </p:nvSpPr>
          <p:spPr bwMode="auto">
            <a:xfrm>
              <a:off x="4336" y="3277"/>
              <a:ext cx="102" cy="2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354" name="Line 29"/>
            <p:cNvSpPr>
              <a:spLocks noChangeShapeType="1"/>
            </p:cNvSpPr>
            <p:nvPr/>
          </p:nvSpPr>
          <p:spPr bwMode="auto">
            <a:xfrm flipV="1">
              <a:off x="4438" y="3277"/>
              <a:ext cx="96" cy="2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355" name="Line 30"/>
            <p:cNvSpPr>
              <a:spLocks noChangeShapeType="1"/>
            </p:cNvSpPr>
            <p:nvPr/>
          </p:nvSpPr>
          <p:spPr bwMode="auto">
            <a:xfrm flipV="1">
              <a:off x="4534" y="3216"/>
              <a:ext cx="96" cy="6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356" name="Line 31"/>
            <p:cNvSpPr>
              <a:spLocks noChangeShapeType="1"/>
            </p:cNvSpPr>
            <p:nvPr/>
          </p:nvSpPr>
          <p:spPr bwMode="auto">
            <a:xfrm flipV="1">
              <a:off x="4630" y="3125"/>
              <a:ext cx="96" cy="9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357" name="Line 32"/>
            <p:cNvSpPr>
              <a:spLocks noChangeShapeType="1"/>
            </p:cNvSpPr>
            <p:nvPr/>
          </p:nvSpPr>
          <p:spPr bwMode="auto">
            <a:xfrm flipV="1">
              <a:off x="4726" y="2993"/>
              <a:ext cx="96" cy="132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358" name="Line 33"/>
            <p:cNvSpPr>
              <a:spLocks noChangeShapeType="1"/>
            </p:cNvSpPr>
            <p:nvPr/>
          </p:nvSpPr>
          <p:spPr bwMode="auto">
            <a:xfrm flipV="1">
              <a:off x="4822" y="2831"/>
              <a:ext cx="95" cy="162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359" name="Line 34"/>
            <p:cNvSpPr>
              <a:spLocks noChangeShapeType="1"/>
            </p:cNvSpPr>
            <p:nvPr/>
          </p:nvSpPr>
          <p:spPr bwMode="auto">
            <a:xfrm flipV="1">
              <a:off x="4917" y="2618"/>
              <a:ext cx="96" cy="213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360" name="Line 35"/>
            <p:cNvSpPr>
              <a:spLocks noChangeShapeType="1"/>
            </p:cNvSpPr>
            <p:nvPr/>
          </p:nvSpPr>
          <p:spPr bwMode="auto">
            <a:xfrm flipV="1">
              <a:off x="5013" y="2385"/>
              <a:ext cx="102" cy="233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361" name="Line 36"/>
            <p:cNvSpPr>
              <a:spLocks noChangeShapeType="1"/>
            </p:cNvSpPr>
            <p:nvPr/>
          </p:nvSpPr>
          <p:spPr bwMode="auto">
            <a:xfrm flipV="1">
              <a:off x="5115" y="2101"/>
              <a:ext cx="96" cy="28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362" name="Line 37"/>
            <p:cNvSpPr>
              <a:spLocks noChangeShapeType="1"/>
            </p:cNvSpPr>
            <p:nvPr/>
          </p:nvSpPr>
          <p:spPr bwMode="auto">
            <a:xfrm flipV="1">
              <a:off x="5211" y="1787"/>
              <a:ext cx="96" cy="31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363" name="Line 38"/>
            <p:cNvSpPr>
              <a:spLocks noChangeShapeType="1"/>
            </p:cNvSpPr>
            <p:nvPr/>
          </p:nvSpPr>
          <p:spPr bwMode="auto">
            <a:xfrm flipV="1">
              <a:off x="5307" y="1432"/>
              <a:ext cx="96" cy="355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364" name="Rectangle 39"/>
            <p:cNvSpPr>
              <a:spLocks noChangeArrowheads="1"/>
            </p:cNvSpPr>
            <p:nvPr/>
          </p:nvSpPr>
          <p:spPr bwMode="auto">
            <a:xfrm>
              <a:off x="4036" y="3418"/>
              <a:ext cx="100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/>
                <a:t>Values of a and b</a:t>
              </a:r>
              <a:endParaRPr lang="en-US" altLang="tr-TR"/>
            </a:p>
          </p:txBody>
        </p:sp>
        <p:sp>
          <p:nvSpPr>
            <p:cNvPr id="14365" name="Rectangle 40"/>
            <p:cNvSpPr>
              <a:spLocks noChangeArrowheads="1"/>
            </p:cNvSpPr>
            <p:nvPr/>
          </p:nvSpPr>
          <p:spPr bwMode="auto">
            <a:xfrm rot="-5400000">
              <a:off x="2850" y="2308"/>
              <a:ext cx="92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US" altLang="tr-TR" sz="1400" b="1">
                  <a:solidFill>
                    <a:srgbClr val="000000"/>
                  </a:solidFill>
                </a:rPr>
                <a:t>sums of squares (S)</a:t>
              </a:r>
              <a:endParaRPr lang="en-US" altLang="tr-TR"/>
            </a:p>
          </p:txBody>
        </p:sp>
        <p:sp>
          <p:nvSpPr>
            <p:cNvPr id="14366" name="AutoShape 10"/>
            <p:cNvSpPr>
              <a:spLocks noChangeArrowheads="1"/>
            </p:cNvSpPr>
            <p:nvPr/>
          </p:nvSpPr>
          <p:spPr bwMode="auto">
            <a:xfrm rot="10094915">
              <a:off x="4467" y="3264"/>
              <a:ext cx="259" cy="44"/>
            </a:xfrm>
            <a:prstGeom prst="rightArrow">
              <a:avLst>
                <a:gd name="adj1" fmla="val 50000"/>
                <a:gd name="adj2" fmla="val 14715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endParaRPr lang="tr-TR" altLang="tr-TR"/>
            </a:p>
          </p:txBody>
        </p:sp>
        <p:sp>
          <p:nvSpPr>
            <p:cNvPr id="14367" name="Text Box 11"/>
            <p:cNvSpPr txBox="1">
              <a:spLocks noChangeArrowheads="1"/>
            </p:cNvSpPr>
            <p:nvPr/>
          </p:nvSpPr>
          <p:spPr bwMode="auto">
            <a:xfrm>
              <a:off x="4694" y="3113"/>
              <a:ext cx="6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eorg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eorg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eorg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eorgia" pitchFamily="18" charset="0"/>
                </a:defRPr>
              </a:lvl9pPr>
            </a:lstStyle>
            <a:p>
              <a:r>
                <a:rPr lang="en-GB" altLang="tr-TR" sz="1200" i="1">
                  <a:latin typeface="Arial" pitchFamily="34" charset="0"/>
                </a:rPr>
                <a:t>Gradient = 0</a:t>
              </a:r>
            </a:p>
            <a:p>
              <a:r>
                <a:rPr lang="en-GB" altLang="tr-TR" sz="1200" i="1">
                  <a:latin typeface="Arial" pitchFamily="34" charset="0"/>
                </a:rPr>
                <a:t>min S</a:t>
              </a:r>
              <a:endParaRPr lang="en-US" altLang="tr-TR" sz="1200" i="1"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7977437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643</Words>
  <Application>Microsoft Office PowerPoint</Application>
  <PresentationFormat>Ekran Gösterisi (4:3)</PresentationFormat>
  <Paragraphs>144</Paragraphs>
  <Slides>18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Ofis Teması</vt:lpstr>
      <vt:lpstr>ANT330 BİYOİSTATİSTİK</vt:lpstr>
      <vt:lpstr>PowerPoint Sunusu</vt:lpstr>
      <vt:lpstr>Best-fit Line</vt:lpstr>
      <vt:lpstr>PowerPoint Sunusu</vt:lpstr>
      <vt:lpstr>Least Squares Regression</vt:lpstr>
      <vt:lpstr>PowerPoint Sunusu</vt:lpstr>
      <vt:lpstr>b</vt:lpstr>
      <vt:lpstr>a</vt:lpstr>
      <vt:lpstr>Min. toplam kareler</vt:lpstr>
      <vt:lpstr>PowerPoint Sunusu</vt:lpstr>
      <vt:lpstr>PowerPoint Sunusu</vt:lpstr>
      <vt:lpstr>model</vt:lpstr>
      <vt:lpstr>PowerPoint Sunusu</vt:lpstr>
      <vt:lpstr>PowerPoint Sunusu</vt:lpstr>
      <vt:lpstr>PowerPoint Sunusu</vt:lpstr>
      <vt:lpstr>Model nasıl?</vt:lpstr>
      <vt:lpstr> 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ANT330 BİYOİSTATİSTİK</dc:title>
  <dc:creator>SONY</dc:creator>
  <cp:lastModifiedBy>SONY</cp:lastModifiedBy>
  <cp:revision>1</cp:revision>
  <dcterms:created xsi:type="dcterms:W3CDTF">2020-05-08T10:17:02Z</dcterms:created>
  <dcterms:modified xsi:type="dcterms:W3CDTF">2020-05-08T10:22:36Z</dcterms:modified>
</cp:coreProperties>
</file>