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thumbnail" Target="docProps/thumbnail0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53" r:id="rId2"/>
    <p:sldId id="498" r:id="rId3"/>
    <p:sldId id="509" r:id="rId4"/>
    <p:sldId id="510" r:id="rId5"/>
    <p:sldId id="529" r:id="rId6"/>
    <p:sldId id="538" r:id="rId7"/>
    <p:sldId id="539" r:id="rId8"/>
    <p:sldId id="540" r:id="rId9"/>
    <p:sldId id="541" r:id="rId10"/>
    <p:sldId id="542" r:id="rId11"/>
    <p:sldId id="545" r:id="rId12"/>
    <p:sldId id="546" r:id="rId13"/>
    <p:sldId id="547" r:id="rId14"/>
    <p:sldId id="548" r:id="rId15"/>
    <p:sldId id="550" r:id="rId16"/>
    <p:sldId id="552" r:id="rId17"/>
    <p:sldId id="554" r:id="rId18"/>
    <p:sldId id="566" r:id="rId19"/>
    <p:sldId id="567" r:id="rId20"/>
    <p:sldId id="556" r:id="rId21"/>
    <p:sldId id="557" r:id="rId22"/>
    <p:sldId id="563" r:id="rId23"/>
    <p:sldId id="558" r:id="rId24"/>
    <p:sldId id="560" r:id="rId25"/>
    <p:sldId id="561" r:id="rId26"/>
    <p:sldId id="564" r:id="rId27"/>
    <p:sldId id="565" r:id="rId28"/>
    <p:sldId id="4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541A"/>
    <a:srgbClr val="FD5A53"/>
    <a:srgbClr val="FC0053"/>
    <a:srgbClr val="72FF20"/>
    <a:srgbClr val="FD891D"/>
    <a:srgbClr val="EBEBEB"/>
    <a:srgbClr val="376092"/>
    <a:srgbClr val="7F7F7F"/>
    <a:srgbClr val="8258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11" autoAdjust="0"/>
    <p:restoredTop sz="71808" autoAdjust="0"/>
  </p:normalViewPr>
  <p:slideViewPr>
    <p:cSldViewPr snapToGrid="0">
      <p:cViewPr varScale="1">
        <p:scale>
          <a:sx n="43" d="100"/>
          <a:sy n="43" d="100"/>
        </p:scale>
        <p:origin x="66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4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420306" y="4769220"/>
            <a:ext cx="31887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Aysel Köksal Akyol</a:t>
            </a:r>
            <a:endParaRPr lang="en-US" sz="3600" dirty="0">
              <a:solidFill>
                <a:srgbClr val="08CFE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10"/>
          <p:cNvSpPr txBox="1">
            <a:spLocks noChangeArrowheads="1"/>
          </p:cNvSpPr>
          <p:nvPr/>
        </p:nvSpPr>
        <p:spPr bwMode="auto">
          <a:xfrm>
            <a:off x="293878" y="3429000"/>
            <a:ext cx="8850122" cy="72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tr-TR" sz="3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GELİŞİMSEL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 TANI</a:t>
            </a:r>
            <a:r>
              <a:rPr lang="tr-TR" sz="3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VE</a:t>
            </a:r>
            <a:r>
              <a:rPr lang="tr-TR" sz="3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>DEĞERLENDİRME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rgbClr val="FFFF00"/>
                </a:solidFill>
                <a:latin typeface="Arial" pitchFamily="34" charset="0"/>
                <a:ea typeface="Arial" charset="0"/>
                <a:cs typeface="Arial" pitchFamily="34" charset="0"/>
              </a:rPr>
            </a:br>
            <a:endParaRPr lang="en-US" sz="2200" dirty="0">
              <a:solidFill>
                <a:srgbClr val="FFFF00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a) Anekdot Kayıtları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Çocukların, </a:t>
            </a:r>
            <a:r>
              <a:rPr lang="tr-TR" dirty="0" smtClean="0"/>
              <a:t>uzamanlar </a:t>
            </a:r>
            <a:r>
              <a:rPr lang="tr-TR" dirty="0"/>
              <a:t>tarafından gözlenerek </a:t>
            </a:r>
            <a:r>
              <a:rPr lang="tr-TR" dirty="0">
                <a:solidFill>
                  <a:srgbClr val="FFFF00"/>
                </a:solidFill>
              </a:rPr>
              <a:t>güçlü ya da zayıf beceriler </a:t>
            </a:r>
            <a:r>
              <a:rPr lang="tr-TR" dirty="0"/>
              <a:t>ile </a:t>
            </a:r>
            <a:r>
              <a:rPr lang="tr-TR" dirty="0">
                <a:solidFill>
                  <a:srgbClr val="FFFF00"/>
                </a:solidFill>
              </a:rPr>
              <a:t>olumlu veya olumsuz olduğunu düşündükleri davranışlarının </a:t>
            </a:r>
            <a:r>
              <a:rPr lang="tr-TR" dirty="0"/>
              <a:t>ayrıntılı ve objektif bir şekilde kaydedilmesi tekniğidir. </a:t>
            </a:r>
            <a:endParaRPr lang="tr-TR" dirty="0" smtClean="0"/>
          </a:p>
          <a:p>
            <a:r>
              <a:rPr lang="tr-TR" dirty="0" smtClean="0"/>
              <a:t>Her </a:t>
            </a:r>
            <a:r>
              <a:rPr lang="tr-TR" dirty="0"/>
              <a:t>bir çocuk için ayrı ayrı hazırlanır. </a:t>
            </a:r>
            <a:endParaRPr lang="tr-TR" dirty="0" smtClean="0"/>
          </a:p>
          <a:p>
            <a:r>
              <a:rPr lang="tr-TR" dirty="0" smtClean="0"/>
              <a:t>Dikkate </a:t>
            </a:r>
            <a:r>
              <a:rPr lang="tr-TR" dirty="0"/>
              <a:t>alınması gereken davranışlar </a:t>
            </a:r>
            <a:r>
              <a:rPr lang="tr-TR" dirty="0" smtClean="0"/>
              <a:t>kaydedilir.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24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b) Örnek </a:t>
            </a:r>
            <a:r>
              <a:rPr lang="tr-TR" dirty="0"/>
              <a:t>Kayıtlar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1193" y="1604355"/>
            <a:ext cx="8695111" cy="4472249"/>
          </a:xfrm>
        </p:spPr>
        <p:txBody>
          <a:bodyPr>
            <a:normAutofit/>
          </a:bodyPr>
          <a:lstStyle/>
          <a:p>
            <a:r>
              <a:rPr lang="tr-TR" dirty="0" smtClean="0"/>
              <a:t>Çocukların </a:t>
            </a:r>
            <a:r>
              <a:rPr lang="tr-TR" dirty="0"/>
              <a:t>sergilediği davranışlarda sık tekrarlanan </a:t>
            </a:r>
            <a:r>
              <a:rPr lang="tr-TR" dirty="0" smtClean="0"/>
              <a:t>örüntüleri </a:t>
            </a:r>
            <a:r>
              <a:rPr lang="tr-TR" dirty="0"/>
              <a:t>ve belirli davranışları tetikleyen </a:t>
            </a:r>
            <a:r>
              <a:rPr lang="tr-TR" dirty="0" smtClean="0"/>
              <a:t>etmenleri belirlemek </a:t>
            </a:r>
            <a:r>
              <a:rPr lang="tr-TR" dirty="0"/>
              <a:t>amacıyla </a:t>
            </a:r>
            <a:r>
              <a:rPr lang="tr-TR" dirty="0" smtClean="0"/>
              <a:t>kullanılabilir.</a:t>
            </a:r>
          </a:p>
          <a:p>
            <a:r>
              <a:rPr lang="tr-TR" dirty="0" smtClean="0"/>
              <a:t>Önemli </a:t>
            </a:r>
            <a:r>
              <a:rPr lang="tr-TR" dirty="0"/>
              <a:t>olduğu düşünülen temel davranışların </a:t>
            </a:r>
            <a:r>
              <a:rPr lang="tr-TR" dirty="0">
                <a:solidFill>
                  <a:srgbClr val="FFFF00"/>
                </a:solidFill>
              </a:rPr>
              <a:t>tekrarlanma sayısı, süresi, bağlamı ve nedenlerini </a:t>
            </a:r>
            <a:r>
              <a:rPr lang="tr-TR" dirty="0" smtClean="0"/>
              <a:t>kayıt altına alınır. </a:t>
            </a:r>
          </a:p>
          <a:p>
            <a:r>
              <a:rPr lang="tr-TR" dirty="0" smtClean="0"/>
              <a:t>Örneğin, </a:t>
            </a:r>
            <a:r>
              <a:rPr lang="tr-TR" dirty="0" smtClean="0">
                <a:solidFill>
                  <a:srgbClr val="FFFF00"/>
                </a:solidFill>
              </a:rPr>
              <a:t>saldırgan </a:t>
            </a:r>
            <a:r>
              <a:rPr lang="tr-TR" dirty="0">
                <a:solidFill>
                  <a:srgbClr val="FFFF00"/>
                </a:solidFill>
              </a:rPr>
              <a:t>davranışlar </a:t>
            </a:r>
            <a:r>
              <a:rPr lang="tr-TR" dirty="0"/>
              <a:t>gösteren bir </a:t>
            </a:r>
            <a:r>
              <a:rPr lang="tr-TR" dirty="0" smtClean="0"/>
              <a:t>çocuk ile ilgili örnek </a:t>
            </a:r>
            <a:r>
              <a:rPr lang="tr-TR" dirty="0"/>
              <a:t>kayıtlar </a:t>
            </a:r>
            <a:r>
              <a:rPr lang="tr-TR" dirty="0" smtClean="0"/>
              <a:t>kullanılabilir.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716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2835" y="366078"/>
            <a:ext cx="7622771" cy="1143000"/>
          </a:xfrm>
        </p:spPr>
        <p:txBody>
          <a:bodyPr/>
          <a:lstStyle/>
          <a:p>
            <a:pPr algn="ctr"/>
            <a:r>
              <a:rPr lang="tr-TR" dirty="0" smtClean="0"/>
              <a:t>2. Oran </a:t>
            </a:r>
            <a:r>
              <a:rPr lang="tr-TR" dirty="0"/>
              <a:t>skalaları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3576" y="2165466"/>
            <a:ext cx="8221287" cy="3894512"/>
          </a:xfrm>
        </p:spPr>
        <p:txBody>
          <a:bodyPr/>
          <a:lstStyle/>
          <a:p>
            <a:r>
              <a:rPr lang="tr-TR" dirty="0" smtClean="0"/>
              <a:t>Oran skalaları ile değerlendirmesi yapılacak çocuğun söz konusu </a:t>
            </a:r>
            <a:r>
              <a:rPr lang="tr-TR" dirty="0" smtClean="0">
                <a:solidFill>
                  <a:srgbClr val="FFFF00"/>
                </a:solidFill>
              </a:rPr>
              <a:t>niteliği ya da davranışının var olup olmadığı, nitelik ya da davranışın oranı </a:t>
            </a:r>
            <a:r>
              <a:rPr lang="tr-TR" dirty="0" smtClean="0"/>
              <a:t>belirlenerek </a:t>
            </a:r>
            <a:r>
              <a:rPr lang="tr-TR" dirty="0" smtClean="0">
                <a:solidFill>
                  <a:srgbClr val="FFC000"/>
                </a:solidFill>
              </a:rPr>
              <a:t>sayısal verilerle kayıt </a:t>
            </a:r>
            <a:r>
              <a:rPr lang="tr-TR" dirty="0" smtClean="0"/>
              <a:t>edilir. </a:t>
            </a:r>
          </a:p>
          <a:p>
            <a:r>
              <a:rPr lang="tr-TR" dirty="0" smtClean="0"/>
              <a:t>Bireysel olarak uygulanan oran skalaları </a:t>
            </a:r>
            <a:r>
              <a:rPr lang="tr-TR" dirty="0" smtClean="0">
                <a:solidFill>
                  <a:srgbClr val="FFFF00"/>
                </a:solidFill>
              </a:rPr>
              <a:t>grafik skalaları</a:t>
            </a:r>
            <a:r>
              <a:rPr lang="tr-TR" dirty="0" smtClean="0"/>
              <a:t> ve </a:t>
            </a:r>
            <a:r>
              <a:rPr lang="tr-TR" dirty="0" smtClean="0">
                <a:solidFill>
                  <a:srgbClr val="FFFF00"/>
                </a:solidFill>
              </a:rPr>
              <a:t>sayısal skalalar </a:t>
            </a:r>
            <a:r>
              <a:rPr lang="tr-TR" dirty="0" smtClean="0"/>
              <a:t>olmak üzere ikiye ayrılır.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232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a) Grafik </a:t>
            </a:r>
            <a:r>
              <a:rPr lang="tr-TR" dirty="0"/>
              <a:t>Skalaları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5265" y="2165467"/>
            <a:ext cx="8013469" cy="3113116"/>
          </a:xfrm>
        </p:spPr>
        <p:txBody>
          <a:bodyPr/>
          <a:lstStyle/>
          <a:p>
            <a:r>
              <a:rPr lang="tr-TR" dirty="0" smtClean="0"/>
              <a:t>Belirlenmesi </a:t>
            </a:r>
            <a:r>
              <a:rPr lang="tr-TR" dirty="0"/>
              <a:t>hedeflenen niteliklerin bir doğru üzerinde eşit genişlikte aralıklarla gösterilmesi ve numaralandırılması ile oluşturulan bir araçtır. </a:t>
            </a:r>
            <a:endParaRPr lang="tr-TR" dirty="0" smtClean="0"/>
          </a:p>
          <a:p>
            <a:r>
              <a:rPr lang="tr-TR" dirty="0" smtClean="0">
                <a:solidFill>
                  <a:srgbClr val="FFFF00"/>
                </a:solidFill>
              </a:rPr>
              <a:t>Yatay grafik skalaları </a:t>
            </a:r>
            <a:r>
              <a:rPr lang="tr-TR" dirty="0"/>
              <a:t>ve </a:t>
            </a:r>
            <a:r>
              <a:rPr lang="tr-TR" dirty="0" smtClean="0">
                <a:solidFill>
                  <a:srgbClr val="FFFF00"/>
                </a:solidFill>
              </a:rPr>
              <a:t>dikey grafik skalalar </a:t>
            </a:r>
            <a:r>
              <a:rPr lang="tr-TR" dirty="0" smtClean="0"/>
              <a:t>olmak üzere </a:t>
            </a:r>
            <a:r>
              <a:rPr lang="tr-TR" dirty="0"/>
              <a:t>ikiye ayrılır</a:t>
            </a:r>
          </a:p>
        </p:txBody>
      </p:sp>
    </p:spTree>
    <p:extLst>
      <p:ext uri="{BB962C8B-B14F-4D97-AF65-F5344CB8AC3E}">
        <p14:creationId xmlns:p14="http://schemas.microsoft.com/office/powerpoint/2010/main" val="374874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5468" y="274638"/>
            <a:ext cx="7531331" cy="11430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dirty="0" smtClean="0"/>
              <a:t>Yatay </a:t>
            </a:r>
            <a:r>
              <a:rPr lang="tr-TR" dirty="0"/>
              <a:t>grafik </a:t>
            </a:r>
            <a:r>
              <a:rPr lang="tr-TR" dirty="0" smtClean="0"/>
              <a:t>skalaları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Çocuğun belirli </a:t>
            </a:r>
            <a:r>
              <a:rPr lang="tr-TR" dirty="0"/>
              <a:t>bir </a:t>
            </a:r>
            <a:r>
              <a:rPr lang="tr-TR" dirty="0" smtClean="0"/>
              <a:t>niteliğini görebilmek için yatay </a:t>
            </a:r>
            <a:r>
              <a:rPr lang="tr-TR" dirty="0"/>
              <a:t>bir doğru kullanılır.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doğru üzerinde eşit aralıklar kullanılır ve numaralandırılır. </a:t>
            </a:r>
            <a:endParaRPr lang="tr-TR" dirty="0" smtClean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414" y="3930463"/>
            <a:ext cx="5671098" cy="251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99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6458" y="274638"/>
            <a:ext cx="7930342" cy="1143000"/>
          </a:xfrm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tr-TR" dirty="0"/>
              <a:t>Dikey grafik </a:t>
            </a:r>
            <a:r>
              <a:rPr lang="tr-TR" dirty="0" smtClean="0"/>
              <a:t>skalaları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58390"/>
            <a:ext cx="8337665" cy="860366"/>
          </a:xfrm>
        </p:spPr>
        <p:txBody>
          <a:bodyPr>
            <a:normAutofit/>
          </a:bodyPr>
          <a:lstStyle/>
          <a:p>
            <a:r>
              <a:rPr lang="tr-TR" dirty="0" smtClean="0"/>
              <a:t>Çocuğun </a:t>
            </a:r>
            <a:r>
              <a:rPr lang="tr-TR" dirty="0"/>
              <a:t>niteliğini gösteren doğru dik şekildedir.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0" y="2518756"/>
            <a:ext cx="4205557" cy="39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87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b) Sayısal </a:t>
            </a:r>
            <a:r>
              <a:rPr lang="tr-TR" dirty="0"/>
              <a:t>Skalalar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0327" y="1417638"/>
            <a:ext cx="8146473" cy="221534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Değerlendirilen çocuğun söz konusu niteliğe sahip olma derecesinin sayısal olarak ifade edildiği bir araç tipidir. </a:t>
            </a:r>
          </a:p>
          <a:p>
            <a:r>
              <a:rPr lang="tr-TR" dirty="0" smtClean="0"/>
              <a:t>Formda verilen her bir yönerge/madde için belirtilecekler numaralandırılarak gösterilir. </a:t>
            </a:r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1" y="3998106"/>
            <a:ext cx="5573684" cy="257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05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4072" y="241387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3. Kontrol </a:t>
            </a:r>
            <a:r>
              <a:rPr lang="tr-TR" dirty="0"/>
              <a:t>listeleri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33522"/>
            <a:ext cx="8229599" cy="3877569"/>
          </a:xfrm>
        </p:spPr>
        <p:txBody>
          <a:bodyPr>
            <a:normAutofit/>
          </a:bodyPr>
          <a:lstStyle/>
          <a:p>
            <a:r>
              <a:rPr lang="tr-TR" dirty="0"/>
              <a:t>Kontrol listeleri, özellikle belirli bir davranış, durum, olay ve düşüncenin var olup olmadığını ortaya koymak amacı ile üzerinde işaretleme yapılan bir formdur. </a:t>
            </a:r>
            <a:endParaRPr lang="tr-TR" dirty="0" smtClean="0"/>
          </a:p>
          <a:p>
            <a:r>
              <a:rPr lang="tr-TR" dirty="0" smtClean="0"/>
              <a:t>Kontrol </a:t>
            </a:r>
            <a:r>
              <a:rPr lang="tr-TR" dirty="0"/>
              <a:t>listeleri bir çeşit </a:t>
            </a:r>
            <a:r>
              <a:rPr lang="tr-TR" dirty="0">
                <a:solidFill>
                  <a:srgbClr val="FFFF00"/>
                </a:solidFill>
              </a:rPr>
              <a:t>davranış ve beceri listeleri </a:t>
            </a:r>
            <a:r>
              <a:rPr lang="tr-TR" dirty="0"/>
              <a:t>olarak tanımlanabilir. </a:t>
            </a:r>
            <a:endParaRPr lang="tr-TR" dirty="0" smtClean="0"/>
          </a:p>
          <a:p>
            <a:r>
              <a:rPr lang="tr-TR" dirty="0" smtClean="0"/>
              <a:t>Kontrol </a:t>
            </a:r>
            <a:r>
              <a:rPr lang="tr-TR" dirty="0"/>
              <a:t>listeleri </a:t>
            </a:r>
            <a:r>
              <a:rPr lang="tr-TR" dirty="0" smtClean="0">
                <a:solidFill>
                  <a:srgbClr val="FFFF00"/>
                </a:solidFill>
              </a:rPr>
              <a:t>gelişimsel ve eğitimsel amaçları </a:t>
            </a:r>
            <a:r>
              <a:rPr lang="tr-TR" dirty="0" smtClean="0"/>
              <a:t>içerebilir.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89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3. Kontrol listeleri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395" y="4080909"/>
            <a:ext cx="4551405" cy="246201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tr-TR" dirty="0" smtClean="0"/>
              <a:t>Kontrol listeleri, çocukların becerilerini veya özelliklerini kaydetmek için kullanılan bir kayıt yöntemidir.</a:t>
            </a:r>
            <a:endParaRPr lang="en-US" dirty="0"/>
          </a:p>
        </p:txBody>
      </p:sp>
      <p:pic>
        <p:nvPicPr>
          <p:cNvPr id="1026" name="Picture 2" descr="child evaluation check lis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20" y="990105"/>
            <a:ext cx="2891785" cy="3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51" y="1271525"/>
            <a:ext cx="3371290" cy="232819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0" y="4896715"/>
            <a:ext cx="3217466" cy="15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91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3. Kontrol listeleri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4568" y="2560544"/>
            <a:ext cx="8134864" cy="1578877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tr-TR" dirty="0"/>
              <a:t>Kontrol listelerini işaretleyen kişi;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FF00"/>
                </a:solidFill>
              </a:rPr>
              <a:t>çocuk gelişimci, psikolog, öğretmen gibi profesyoneller</a:t>
            </a:r>
            <a:r>
              <a:rPr lang="tr-TR" dirty="0"/>
              <a:t>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FF00"/>
                </a:solidFill>
              </a:rPr>
              <a:t>anne-baba veya bakıcı gibi bir gözlemci ya da çocuğun </a:t>
            </a:r>
            <a:r>
              <a:rPr lang="tr-TR" dirty="0" smtClean="0">
                <a:solidFill>
                  <a:srgbClr val="FFFF00"/>
                </a:solidFill>
              </a:rPr>
              <a:t>kendisi </a:t>
            </a:r>
            <a:r>
              <a:rPr lang="tr-TR" dirty="0" smtClean="0"/>
              <a:t>olabilir.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21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015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GÖZLEM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245" y="2485505"/>
            <a:ext cx="4638503" cy="261851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Gözlem;</a:t>
            </a:r>
            <a:r>
              <a:rPr lang="tr-TR" sz="3200" b="1" i="1" dirty="0"/>
              <a:t> </a:t>
            </a:r>
            <a:endParaRPr lang="tr-TR" sz="3200" b="1" i="1" dirty="0" smtClean="0"/>
          </a:p>
          <a:p>
            <a:pPr lvl="1">
              <a:buFont typeface="Courier New"/>
              <a:buChar char="o"/>
            </a:pPr>
            <a:r>
              <a:rPr lang="tr-TR" sz="3200" b="1" i="1" dirty="0" smtClean="0"/>
              <a:t>doğal </a:t>
            </a:r>
            <a:r>
              <a:rPr lang="tr-TR" sz="3200" dirty="0" smtClean="0"/>
              <a:t>gözlem</a:t>
            </a:r>
          </a:p>
          <a:p>
            <a:pPr lvl="1">
              <a:buFont typeface="Courier New"/>
              <a:buChar char="o"/>
            </a:pPr>
            <a:r>
              <a:rPr lang="tr-TR" sz="3200" b="1" i="1" dirty="0" smtClean="0"/>
              <a:t>sistemli</a:t>
            </a:r>
            <a:r>
              <a:rPr lang="tr-TR" sz="3200" dirty="0" smtClean="0"/>
              <a:t> </a:t>
            </a:r>
            <a:r>
              <a:rPr lang="tr-TR" sz="3200" dirty="0"/>
              <a:t>gözlem </a:t>
            </a:r>
          </a:p>
        </p:txBody>
      </p:sp>
    </p:spTree>
    <p:extLst>
      <p:ext uri="{BB962C8B-B14F-4D97-AF65-F5344CB8AC3E}">
        <p14:creationId xmlns:p14="http://schemas.microsoft.com/office/powerpoint/2010/main" val="3995662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4. Şematik </a:t>
            </a:r>
            <a:r>
              <a:rPr lang="tr-TR" dirty="0"/>
              <a:t>kayıtlar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FF00"/>
                </a:solidFill>
              </a:rPr>
              <a:t>Sosyometri</a:t>
            </a:r>
            <a:r>
              <a:rPr lang="tr-TR" dirty="0" smtClean="0">
                <a:solidFill>
                  <a:srgbClr val="FFFF00"/>
                </a:solidFill>
              </a:rPr>
              <a:t>, </a:t>
            </a:r>
            <a:r>
              <a:rPr lang="tr-TR" dirty="0" smtClean="0"/>
              <a:t>bir gruptaki bireylerin kendi aralarındaki sosyal ilişkilerini ortaya koymaya yarayan bir yöntemdir. </a:t>
            </a:r>
          </a:p>
          <a:p>
            <a:r>
              <a:rPr lang="tr-TR" dirty="0" smtClean="0"/>
              <a:t>Çocuğun sosyal ilişkileri açısından tanınmasını mümkün kılar. </a:t>
            </a:r>
          </a:p>
          <a:p>
            <a:r>
              <a:rPr lang="tr-TR" dirty="0" smtClean="0"/>
              <a:t>Çocuklardan elde edilen veriler bir tabloda gösterilir ve </a:t>
            </a:r>
            <a:r>
              <a:rPr lang="tr-TR" dirty="0" smtClean="0">
                <a:solidFill>
                  <a:srgbClr val="FFFF00"/>
                </a:solidFill>
              </a:rPr>
              <a:t>“</a:t>
            </a:r>
            <a:r>
              <a:rPr lang="tr-TR" dirty="0" err="1" smtClean="0">
                <a:solidFill>
                  <a:srgbClr val="FFFF00"/>
                </a:solidFill>
              </a:rPr>
              <a:t>sosyogram</a:t>
            </a:r>
            <a:r>
              <a:rPr lang="tr-TR" dirty="0" smtClean="0">
                <a:solidFill>
                  <a:srgbClr val="FFFF00"/>
                </a:solidFill>
              </a:rPr>
              <a:t>” </a:t>
            </a:r>
            <a:r>
              <a:rPr lang="tr-TR" dirty="0" smtClean="0"/>
              <a:t>denilen bir grafik çizilerek sosyal örüntü incelenebilir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6180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Sosyogram</a:t>
            </a:r>
            <a:r>
              <a:rPr lang="tr-TR" dirty="0"/>
              <a:t> </a:t>
            </a:r>
            <a:r>
              <a:rPr lang="tr-TR" dirty="0" smtClean="0"/>
              <a:t>örneği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4894" y="5761468"/>
            <a:ext cx="8229600" cy="692624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Bir grup içinde en sevilen çocuklara ilişkin </a:t>
            </a:r>
            <a:r>
              <a:rPr lang="tr-TR" dirty="0" err="1" smtClean="0"/>
              <a:t>sosyogram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851" y="1840161"/>
            <a:ext cx="5490167" cy="36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09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5. Örnekleme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6294" y="1716578"/>
            <a:ext cx="8171411" cy="3994265"/>
          </a:xfrm>
        </p:spPr>
        <p:txBody>
          <a:bodyPr/>
          <a:lstStyle/>
          <a:p>
            <a:r>
              <a:rPr lang="tr-TR" dirty="0"/>
              <a:t>Örnekleme </a:t>
            </a:r>
            <a:r>
              <a:rPr lang="tr-TR" dirty="0" smtClean="0"/>
              <a:t>/ örneklem </a:t>
            </a:r>
            <a:r>
              <a:rPr lang="tr-TR" dirty="0"/>
              <a:t>alma, belirli bir evrenden o evreni temsil eden </a:t>
            </a:r>
            <a:r>
              <a:rPr lang="tr-TR" dirty="0" smtClean="0"/>
              <a:t>bir </a:t>
            </a:r>
            <a:r>
              <a:rPr lang="tr-TR" dirty="0"/>
              <a:t>küme seçmek olarak ifade edilir. </a:t>
            </a:r>
            <a:endParaRPr lang="tr-TR" dirty="0" smtClean="0"/>
          </a:p>
          <a:p>
            <a:r>
              <a:rPr lang="tr-TR" dirty="0" smtClean="0"/>
              <a:t>Örneklem </a:t>
            </a:r>
            <a:r>
              <a:rPr lang="tr-TR" dirty="0"/>
              <a:t>almaya dayalı gerçekleştirilen gözlem çeşitleri, </a:t>
            </a:r>
            <a:r>
              <a:rPr lang="tr-TR" dirty="0">
                <a:solidFill>
                  <a:srgbClr val="FFFF00"/>
                </a:solidFill>
              </a:rPr>
              <a:t>çocukların sergilediği davranışlar içerisinde sıklıkla tekrarlanan örüntüleri ve bazı davranışları tetikleyen etmenleri </a:t>
            </a:r>
            <a:r>
              <a:rPr lang="tr-TR" dirty="0"/>
              <a:t>ortaya çıkarmak </a:t>
            </a:r>
            <a:r>
              <a:rPr lang="tr-TR" dirty="0" smtClean="0"/>
              <a:t>amaçlanır.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9359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a) Zaman </a:t>
            </a:r>
            <a:r>
              <a:rPr lang="tr-TR" dirty="0"/>
              <a:t>Örneklemi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Zaman örnekleminin amacı, </a:t>
            </a:r>
            <a:r>
              <a:rPr lang="tr-TR" dirty="0">
                <a:solidFill>
                  <a:srgbClr val="FFFF00"/>
                </a:solidFill>
              </a:rPr>
              <a:t>bir davranışın belirli bir süre için sıklığını </a:t>
            </a:r>
            <a:r>
              <a:rPr lang="tr-TR" dirty="0"/>
              <a:t>kaydetmektir. 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33" y="3209785"/>
            <a:ext cx="3609644" cy="1703037"/>
          </a:xfrm>
          <a:prstGeom prst="rect">
            <a:avLst/>
          </a:prstGeo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146" y="3620217"/>
            <a:ext cx="2525933" cy="222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38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b) Olay </a:t>
            </a:r>
            <a:r>
              <a:rPr lang="tr-TR" dirty="0"/>
              <a:t>Örneklemi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8065" y="1616826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Davranışın </a:t>
            </a:r>
            <a:r>
              <a:rPr lang="tr-TR" dirty="0"/>
              <a:t>nedenlerini veya sonuçlarını keşfetmek için sıklıkla kullanılan bir yöntemdir. 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Belirli </a:t>
            </a:r>
            <a:r>
              <a:rPr lang="tr-TR" dirty="0">
                <a:solidFill>
                  <a:srgbClr val="FFFF00"/>
                </a:solidFill>
              </a:rPr>
              <a:t>bir etkinlikte, belirli bir süre içinde </a:t>
            </a:r>
            <a:r>
              <a:rPr lang="tr-TR" dirty="0" smtClean="0">
                <a:solidFill>
                  <a:srgbClr val="FFFF00"/>
                </a:solidFill>
              </a:rPr>
              <a:t>çocuğun yapması beklenen </a:t>
            </a:r>
            <a:r>
              <a:rPr lang="tr-TR" dirty="0">
                <a:solidFill>
                  <a:srgbClr val="FFFF00"/>
                </a:solidFill>
              </a:rPr>
              <a:t>beceri ya da </a:t>
            </a:r>
            <a:r>
              <a:rPr lang="tr-TR" dirty="0" smtClean="0">
                <a:solidFill>
                  <a:srgbClr val="FFFF00"/>
                </a:solidFill>
              </a:rPr>
              <a:t>davranışları kayıt altına </a:t>
            </a:r>
            <a:r>
              <a:rPr lang="tr-TR" dirty="0" smtClean="0"/>
              <a:t>alınır. 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Davranışın hangi </a:t>
            </a:r>
            <a:r>
              <a:rPr lang="tr-TR" dirty="0">
                <a:solidFill>
                  <a:srgbClr val="FFFF00"/>
                </a:solidFill>
              </a:rPr>
              <a:t>durumlarda </a:t>
            </a:r>
            <a:r>
              <a:rPr lang="tr-TR" dirty="0" smtClean="0">
                <a:solidFill>
                  <a:srgbClr val="FFFF00"/>
                </a:solidFill>
              </a:rPr>
              <a:t>tetiklendiğinin </a:t>
            </a:r>
            <a:r>
              <a:rPr lang="tr-TR" dirty="0"/>
              <a:t>ve </a:t>
            </a:r>
            <a:r>
              <a:rPr lang="tr-TR" dirty="0">
                <a:solidFill>
                  <a:srgbClr val="FFFF00"/>
                </a:solidFill>
              </a:rPr>
              <a:t>nasıl kontrol </a:t>
            </a:r>
            <a:r>
              <a:rPr lang="tr-TR" dirty="0" smtClean="0">
                <a:solidFill>
                  <a:srgbClr val="FFFF00"/>
                </a:solidFill>
              </a:rPr>
              <a:t>edileceğinin </a:t>
            </a:r>
            <a:r>
              <a:rPr lang="tr-TR" dirty="0">
                <a:solidFill>
                  <a:srgbClr val="FFFF00"/>
                </a:solidFill>
              </a:rPr>
              <a:t>ortaya çıkarılmasında </a:t>
            </a:r>
            <a:r>
              <a:rPr lang="tr-TR" dirty="0" smtClean="0"/>
              <a:t>önemlidir.</a:t>
            </a:r>
          </a:p>
          <a:p>
            <a:r>
              <a:rPr lang="tr-TR" dirty="0" smtClean="0"/>
              <a:t>Olay </a:t>
            </a:r>
            <a:r>
              <a:rPr lang="tr-TR" dirty="0"/>
              <a:t>örneklemi </a:t>
            </a:r>
            <a:r>
              <a:rPr lang="tr-TR" dirty="0" smtClean="0"/>
              <a:t>sürecin </a:t>
            </a:r>
            <a:r>
              <a:rPr lang="tr-TR" dirty="0"/>
              <a:t>nasıl geçtiğinin gözlenmesini sağlar. </a:t>
            </a:r>
            <a:endParaRPr lang="tr-TR" dirty="0" smtClean="0"/>
          </a:p>
          <a:p>
            <a:r>
              <a:rPr lang="tr-TR" dirty="0" smtClean="0"/>
              <a:t>Gözlemci </a:t>
            </a:r>
            <a:r>
              <a:rPr lang="tr-TR" dirty="0">
                <a:solidFill>
                  <a:srgbClr val="FFFF00"/>
                </a:solidFill>
              </a:rPr>
              <a:t>davranışın ne zaman oluşacağını belirler ve gerçekleşmesini </a:t>
            </a:r>
            <a:r>
              <a:rPr lang="tr-TR" dirty="0"/>
              <a:t>bekler.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2829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6. Süre </a:t>
            </a:r>
            <a:r>
              <a:rPr lang="tr-TR" dirty="0"/>
              <a:t>Kayıtları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Beklenen </a:t>
            </a:r>
            <a:r>
              <a:rPr lang="tr-TR" dirty="0" smtClean="0">
                <a:solidFill>
                  <a:srgbClr val="FFFF00"/>
                </a:solidFill>
              </a:rPr>
              <a:t>beceri ya da davranışın ne kadar süre ile devam ettiğinin </a:t>
            </a:r>
            <a:r>
              <a:rPr lang="tr-TR" dirty="0" smtClean="0"/>
              <a:t>belirlenmesi amacıyla kullanılır. 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rgbClr val="FFFF00"/>
                </a:solidFill>
              </a:rPr>
              <a:t>İki </a:t>
            </a:r>
            <a:r>
              <a:rPr lang="tr-TR" dirty="0">
                <a:solidFill>
                  <a:srgbClr val="FFFF00"/>
                </a:solidFill>
              </a:rPr>
              <a:t>tür süre kaydı </a:t>
            </a:r>
            <a:r>
              <a:rPr lang="tr-TR" dirty="0" smtClean="0">
                <a:solidFill>
                  <a:srgbClr val="FFFF00"/>
                </a:solidFill>
              </a:rPr>
              <a:t>vardır;</a:t>
            </a:r>
          </a:p>
          <a:p>
            <a:endParaRPr lang="tr-TR" dirty="0">
              <a:solidFill>
                <a:srgbClr val="FFFF00"/>
              </a:solidFill>
            </a:endParaRPr>
          </a:p>
          <a:p>
            <a:pPr lvl="1"/>
            <a:r>
              <a:rPr lang="tr-TR" dirty="0"/>
              <a:t>Gözlem süresinde gerçekleşen her </a:t>
            </a:r>
            <a:r>
              <a:rPr lang="tr-TR" dirty="0">
                <a:solidFill>
                  <a:srgbClr val="FFFF00"/>
                </a:solidFill>
              </a:rPr>
              <a:t>bir davranışın süresi kayıt edilerek</a:t>
            </a:r>
            <a:r>
              <a:rPr lang="tr-TR" dirty="0"/>
              <a:t> gerçekleşir. </a:t>
            </a:r>
          </a:p>
          <a:p>
            <a:pPr lvl="1"/>
            <a:r>
              <a:rPr lang="tr-TR" dirty="0"/>
              <a:t>Gözlem süresinde gerçekleşen </a:t>
            </a:r>
            <a:r>
              <a:rPr lang="tr-TR" dirty="0">
                <a:solidFill>
                  <a:srgbClr val="FFFF00"/>
                </a:solidFill>
              </a:rPr>
              <a:t>tüm becerilerin ya da davranışların toplam süresinin kayıt edilmesiyle </a:t>
            </a:r>
            <a:r>
              <a:rPr lang="tr-TR" dirty="0"/>
              <a:t>gerçekleşir. </a:t>
            </a:r>
          </a:p>
          <a:p>
            <a:endParaRPr lang="tr-TR" dirty="0" smtClean="0"/>
          </a:p>
          <a:p>
            <a:r>
              <a:rPr lang="tr-TR" dirty="0" smtClean="0"/>
              <a:t>Süre </a:t>
            </a:r>
            <a:r>
              <a:rPr lang="tr-TR" dirty="0"/>
              <a:t>kaydı yaparken </a:t>
            </a:r>
            <a:r>
              <a:rPr lang="tr-TR" dirty="0">
                <a:solidFill>
                  <a:srgbClr val="FFFF00"/>
                </a:solidFill>
              </a:rPr>
              <a:t>kronometreli</a:t>
            </a:r>
            <a:r>
              <a:rPr lang="tr-TR" dirty="0"/>
              <a:t> ya da </a:t>
            </a:r>
            <a:r>
              <a:rPr lang="tr-TR" dirty="0">
                <a:solidFill>
                  <a:srgbClr val="FFFF00"/>
                </a:solidFill>
              </a:rPr>
              <a:t>dijital bir saat </a:t>
            </a:r>
            <a:r>
              <a:rPr lang="tr-TR" dirty="0" smtClean="0"/>
              <a:t>kullanılabilir ya da </a:t>
            </a:r>
            <a:r>
              <a:rPr lang="tr-TR" dirty="0" smtClean="0">
                <a:solidFill>
                  <a:srgbClr val="FFFF00"/>
                </a:solidFill>
              </a:rPr>
              <a:t>zamanı </a:t>
            </a:r>
            <a:r>
              <a:rPr lang="tr-TR" dirty="0">
                <a:solidFill>
                  <a:srgbClr val="FFFF00"/>
                </a:solidFill>
              </a:rPr>
              <a:t>gösteren video kayıtları </a:t>
            </a:r>
            <a:r>
              <a:rPr lang="tr-TR" dirty="0"/>
              <a:t>incelenerek süre kaydı </a:t>
            </a:r>
            <a:r>
              <a:rPr lang="tr-TR" dirty="0" smtClean="0"/>
              <a:t>belirlenir. </a:t>
            </a:r>
          </a:p>
          <a:p>
            <a:r>
              <a:rPr lang="tr-TR" dirty="0" smtClean="0"/>
              <a:t>Süre </a:t>
            </a:r>
            <a:r>
              <a:rPr lang="tr-TR" dirty="0"/>
              <a:t>kaydında, gözlemci davranışın tamamlanmasına </a:t>
            </a:r>
            <a:r>
              <a:rPr lang="tr-TR" dirty="0">
                <a:solidFill>
                  <a:srgbClr val="FFFF00"/>
                </a:solidFill>
              </a:rPr>
              <a:t>en yakın saniye, dakika ya da çeyrek saati kayıt </a:t>
            </a:r>
            <a:r>
              <a:rPr lang="tr-TR" dirty="0" smtClean="0">
                <a:solidFill>
                  <a:srgbClr val="FFFF00"/>
                </a:solidFill>
              </a:rPr>
              <a:t>edebilir. </a:t>
            </a:r>
          </a:p>
        </p:txBody>
      </p:sp>
    </p:spTree>
    <p:extLst>
      <p:ext uri="{BB962C8B-B14F-4D97-AF65-F5344CB8AC3E}">
        <p14:creationId xmlns:p14="http://schemas.microsoft.com/office/powerpoint/2010/main" val="3878917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FF00"/>
                </a:solidFill>
              </a:rPr>
              <a:t>Yapılandırılmış gözlem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FF00"/>
                </a:solidFill>
              </a:rPr>
              <a:t>Yapılandırılmış gözlemde</a:t>
            </a:r>
            <a:r>
              <a:rPr lang="tr-TR" dirty="0"/>
              <a:t>, bir davranışın gözlemlenmesi ve kaydedilmesi için belirli parametreler vardır. Bu </a:t>
            </a:r>
            <a:r>
              <a:rPr lang="tr-TR" dirty="0" smtClean="0"/>
              <a:t>parametreler;</a:t>
            </a:r>
          </a:p>
          <a:p>
            <a:pPr lvl="2"/>
            <a:r>
              <a:rPr lang="tr-TR" sz="2800" dirty="0" smtClean="0"/>
              <a:t>Sıklık </a:t>
            </a:r>
          </a:p>
          <a:p>
            <a:pPr lvl="2"/>
            <a:r>
              <a:rPr lang="tr-TR" sz="2800" dirty="0" smtClean="0"/>
              <a:t>Süre </a:t>
            </a:r>
          </a:p>
          <a:p>
            <a:pPr lvl="2"/>
            <a:r>
              <a:rPr lang="tr-TR" sz="2800" dirty="0" smtClean="0"/>
              <a:t>Gecikme </a:t>
            </a:r>
          </a:p>
          <a:p>
            <a:pPr lvl="2"/>
            <a:r>
              <a:rPr lang="tr-TR" sz="2800" dirty="0" smtClean="0"/>
              <a:t>Yoğunluk</a:t>
            </a:r>
          </a:p>
          <a:p>
            <a:pPr lvl="2"/>
            <a:r>
              <a:rPr lang="tr-TR" sz="2800" dirty="0" smtClean="0"/>
              <a:t>Oran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17485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FF00"/>
                </a:solidFill>
              </a:rPr>
              <a:t>Yapılandırılmış gözlem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FF00"/>
                </a:solidFill>
              </a:rPr>
              <a:t>Sıklık, </a:t>
            </a:r>
            <a:r>
              <a:rPr lang="tr-TR" dirty="0"/>
              <a:t>davranışın gözlem süresi boyunca kaç kez gerçekleştiğidir. </a:t>
            </a:r>
            <a:endParaRPr lang="tr-TR" dirty="0" smtClean="0"/>
          </a:p>
          <a:p>
            <a:r>
              <a:rPr lang="tr-TR" dirty="0" smtClean="0">
                <a:solidFill>
                  <a:srgbClr val="FFFF00"/>
                </a:solidFill>
              </a:rPr>
              <a:t>Süre</a:t>
            </a:r>
            <a:r>
              <a:rPr lang="tr-TR" dirty="0">
                <a:solidFill>
                  <a:srgbClr val="FFFF00"/>
                </a:solidFill>
              </a:rPr>
              <a:t>, </a:t>
            </a:r>
            <a:r>
              <a:rPr lang="tr-TR" dirty="0"/>
              <a:t>davranışın ne kadar sürdüğüdür. </a:t>
            </a:r>
            <a:endParaRPr lang="tr-TR" dirty="0" smtClean="0"/>
          </a:p>
          <a:p>
            <a:r>
              <a:rPr lang="tr-TR" dirty="0" smtClean="0">
                <a:solidFill>
                  <a:srgbClr val="FFFF00"/>
                </a:solidFill>
              </a:rPr>
              <a:t>Gecikme</a:t>
            </a:r>
            <a:r>
              <a:rPr lang="tr-TR" dirty="0">
                <a:solidFill>
                  <a:srgbClr val="FFFF00"/>
                </a:solidFill>
              </a:rPr>
              <a:t>, </a:t>
            </a:r>
            <a:r>
              <a:rPr lang="tr-TR" dirty="0" smtClean="0"/>
              <a:t>çocuğun </a:t>
            </a:r>
            <a:r>
              <a:rPr lang="tr-TR" dirty="0"/>
              <a:t>bir yönergeyi yapmak için ne kadar süre </a:t>
            </a:r>
            <a:r>
              <a:rPr lang="tr-TR" dirty="0" smtClean="0"/>
              <a:t>geçirdiği. 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Yoğunluk</a:t>
            </a:r>
            <a:r>
              <a:rPr lang="tr-TR" dirty="0">
                <a:solidFill>
                  <a:srgbClr val="FFFF00"/>
                </a:solidFill>
              </a:rPr>
              <a:t>, </a:t>
            </a:r>
            <a:r>
              <a:rPr lang="tr-TR" dirty="0"/>
              <a:t>davranışın ne düzeyde olduğunu tahmindir. </a:t>
            </a:r>
            <a:endParaRPr lang="tr-TR" dirty="0" smtClean="0"/>
          </a:p>
          <a:p>
            <a:r>
              <a:rPr lang="tr-TR" dirty="0" smtClean="0">
                <a:solidFill>
                  <a:srgbClr val="FFFF00"/>
                </a:solidFill>
              </a:rPr>
              <a:t>Oran</a:t>
            </a:r>
            <a:r>
              <a:rPr lang="tr-TR" dirty="0" smtClean="0"/>
              <a:t>, </a:t>
            </a:r>
            <a:r>
              <a:rPr lang="tr-TR" dirty="0"/>
              <a:t>belirli bir zaman dilimi içerisinde gerçekleşen olayların sayısıyla ilgilidir. </a:t>
            </a:r>
          </a:p>
        </p:txBody>
      </p:sp>
    </p:spTree>
    <p:extLst>
      <p:ext uri="{BB962C8B-B14F-4D97-AF65-F5344CB8AC3E}">
        <p14:creationId xmlns:p14="http://schemas.microsoft.com/office/powerpoint/2010/main" val="3912220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23" y="2560638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Bugünlük bu kadar </a:t>
            </a:r>
            <a:r>
              <a:rPr lang="tr-TR" dirty="0" smtClean="0">
                <a:solidFill>
                  <a:srgbClr val="FFFF00"/>
                </a:solidFill>
                <a:sym typeface="Wingdings"/>
              </a:rPr>
              <a:t> 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GÖZLEM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458" y="2268559"/>
            <a:ext cx="8009674" cy="30266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i="1" dirty="0"/>
              <a:t>Doğal </a:t>
            </a:r>
            <a:r>
              <a:rPr lang="tr-TR" b="1" i="1" dirty="0" smtClean="0"/>
              <a:t>gözlemde;</a:t>
            </a:r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tr-TR" dirty="0" smtClean="0"/>
              <a:t>çocuğun doğal öğrenme ortamında,</a:t>
            </a:r>
          </a:p>
          <a:p>
            <a:pPr lvl="1">
              <a:lnSpc>
                <a:spcPct val="150000"/>
              </a:lnSpc>
              <a:buFont typeface="Courier New"/>
              <a:buChar char="o"/>
            </a:pPr>
            <a:r>
              <a:rPr lang="tr-TR" dirty="0" smtClean="0"/>
              <a:t>çocuk için anlamlı olan gerçek yaşam deneyimleri sırasında gözlem yapılır.</a:t>
            </a:r>
          </a:p>
        </p:txBody>
      </p:sp>
    </p:spTree>
    <p:extLst>
      <p:ext uri="{BB962C8B-B14F-4D97-AF65-F5344CB8AC3E}">
        <p14:creationId xmlns:p14="http://schemas.microsoft.com/office/powerpoint/2010/main" val="114541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08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GÖZLEM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75539"/>
            <a:ext cx="8179723" cy="3451930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160000"/>
              </a:lnSpc>
              <a:buFont typeface="Arial"/>
              <a:buChar char="•"/>
            </a:pPr>
            <a:r>
              <a:rPr lang="tr-TR" b="1" i="1" dirty="0"/>
              <a:t>Sistemli </a:t>
            </a:r>
            <a:r>
              <a:rPr lang="tr-TR" b="1" i="1" dirty="0" smtClean="0"/>
              <a:t>gözlemde;</a:t>
            </a:r>
          </a:p>
          <a:p>
            <a:pPr marL="742950" lvl="2" indent="-342900">
              <a:lnSpc>
                <a:spcPct val="160000"/>
              </a:lnSpc>
              <a:buFont typeface="Courier New"/>
              <a:buChar char="o"/>
            </a:pPr>
            <a:r>
              <a:rPr lang="tr-TR" sz="2800" dirty="0" smtClean="0"/>
              <a:t>Belirli </a:t>
            </a:r>
            <a:r>
              <a:rPr lang="tr-TR" sz="2800" dirty="0"/>
              <a:t>davranışların gözlenmesi için bu davranışları ortaya çıkarabilecek </a:t>
            </a:r>
            <a:r>
              <a:rPr lang="tr-TR" sz="2800" dirty="0" smtClean="0">
                <a:solidFill>
                  <a:srgbClr val="FFFF00"/>
                </a:solidFill>
              </a:rPr>
              <a:t>laboratuvar </a:t>
            </a:r>
            <a:r>
              <a:rPr lang="tr-TR" sz="2800" dirty="0">
                <a:solidFill>
                  <a:srgbClr val="FFFF00"/>
                </a:solidFill>
              </a:rPr>
              <a:t>ortamı </a:t>
            </a:r>
            <a:r>
              <a:rPr lang="tr-TR" sz="2800" dirty="0"/>
              <a:t>hazırlanarak gözlem yapılabilir. </a:t>
            </a:r>
            <a:endParaRPr lang="tr-TR" sz="2800" dirty="0" smtClean="0"/>
          </a:p>
          <a:p>
            <a:pPr marL="742950" lvl="2" indent="-342900">
              <a:lnSpc>
                <a:spcPct val="160000"/>
              </a:lnSpc>
              <a:buFont typeface="Courier New"/>
              <a:buChar char="o"/>
            </a:pPr>
            <a:r>
              <a:rPr lang="tr-TR" sz="2800" dirty="0" smtClean="0"/>
              <a:t>Bu </a:t>
            </a:r>
            <a:r>
              <a:rPr lang="tr-TR" sz="2800" dirty="0"/>
              <a:t>gözlemler yapılandırılmış gözlemlerdir</a:t>
            </a:r>
            <a:r>
              <a:rPr lang="tr-TR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324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GÖZLEM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69492" y="1676945"/>
            <a:ext cx="6414447" cy="2772226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Yapılandırılmamış gözlem </a:t>
            </a:r>
          </a:p>
          <a:p>
            <a:r>
              <a:rPr lang="tr-TR" dirty="0" smtClean="0"/>
              <a:t>Yarı yapılandırılmış gözlem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Yapılandırılmış gözlem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920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199" y="6733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r-TR" dirty="0">
                <a:solidFill>
                  <a:srgbClr val="FFFF00"/>
                </a:solidFill>
              </a:rPr>
              <a:t>Yapılandırılmamış gözlem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5092" y="2730732"/>
            <a:ext cx="8031707" cy="31082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Çocuğun doğal </a:t>
            </a:r>
            <a:r>
              <a:rPr lang="tr-TR" dirty="0"/>
              <a:t>olan </a:t>
            </a:r>
            <a:r>
              <a:rPr lang="tr-TR" dirty="0" smtClean="0"/>
              <a:t>ortamında </a:t>
            </a:r>
            <a:r>
              <a:rPr lang="tr-TR" dirty="0"/>
              <a:t>ve onun için anlamlı olan gerçek </a:t>
            </a:r>
            <a:r>
              <a:rPr lang="tr-TR" dirty="0" smtClean="0"/>
              <a:t>yaşam </a:t>
            </a:r>
            <a:r>
              <a:rPr lang="tr-TR" dirty="0"/>
              <a:t>deneyimleri sırasında </a:t>
            </a:r>
            <a:r>
              <a:rPr lang="tr-TR" dirty="0" smtClean="0"/>
              <a:t>gözlenmesidir.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075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rgbClr val="FFFF00"/>
                </a:solidFill>
              </a:rPr>
              <a:t>Yapılandırılmış </a:t>
            </a:r>
            <a:r>
              <a:rPr lang="tr-TR" dirty="0" smtClean="0">
                <a:solidFill>
                  <a:srgbClr val="FFFF00"/>
                </a:solidFill>
              </a:rPr>
              <a:t>gözlemler 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644" y="1600201"/>
            <a:ext cx="8005156" cy="465097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Çocukların </a:t>
            </a:r>
            <a:r>
              <a:rPr lang="tr-TR" dirty="0"/>
              <a:t>belirli davranışlarını, </a:t>
            </a:r>
            <a:r>
              <a:rPr lang="tr-TR" dirty="0">
                <a:solidFill>
                  <a:srgbClr val="FFFF00"/>
                </a:solidFill>
              </a:rPr>
              <a:t>planlı ve sistemli bir şekilde, kontrollü koşullarda, </a:t>
            </a:r>
            <a:r>
              <a:rPr lang="tr-TR" dirty="0"/>
              <a:t>davranışın nedenlerini ve sebep-sonuç ilişkilerini bulmayı hedefleyen </a:t>
            </a:r>
            <a:r>
              <a:rPr lang="tr-TR" dirty="0" smtClean="0"/>
              <a:t>gözlemdir.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Neyin</a:t>
            </a:r>
            <a:r>
              <a:rPr lang="tr-TR" dirty="0"/>
              <a:t>, nerede, nasıl, ne zaman gözleneceği önceden planlanır, </a:t>
            </a:r>
            <a:r>
              <a:rPr lang="tr-TR" dirty="0" smtClean="0"/>
              <a:t>amaç belirlenir ve </a:t>
            </a:r>
            <a:r>
              <a:rPr lang="tr-TR" dirty="0"/>
              <a:t>belli kurallara uyularak gerçekleştirilir. </a:t>
            </a:r>
          </a:p>
        </p:txBody>
      </p:sp>
    </p:spTree>
    <p:extLst>
      <p:ext uri="{BB962C8B-B14F-4D97-AF65-F5344CB8AC3E}">
        <p14:creationId xmlns:p14="http://schemas.microsoft.com/office/powerpoint/2010/main" val="125994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199" y="110865"/>
            <a:ext cx="8229600" cy="735296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Yapılandırılmış </a:t>
            </a:r>
            <a:r>
              <a:rPr lang="tr-TR" dirty="0" smtClean="0"/>
              <a:t>gözlem </a:t>
            </a:r>
            <a:r>
              <a:rPr lang="tr-TR" dirty="0"/>
              <a:t>çeşitleri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53985" y="1188720"/>
            <a:ext cx="6932814" cy="529396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2400" dirty="0" smtClean="0"/>
              <a:t>Anlatı </a:t>
            </a:r>
            <a:r>
              <a:rPr lang="tr-TR" sz="2400" dirty="0"/>
              <a:t>tarzı </a:t>
            </a:r>
            <a:r>
              <a:rPr lang="tr-TR" sz="2400" dirty="0" smtClean="0"/>
              <a:t>gözlemler;</a:t>
            </a:r>
          </a:p>
          <a:p>
            <a:pPr marL="914400" lvl="1" indent="-514350">
              <a:buFont typeface="+mj-lt"/>
              <a:buAutoNum type="alphaLcParenR"/>
            </a:pPr>
            <a:r>
              <a:rPr lang="tr-TR" dirty="0"/>
              <a:t>Anekdot </a:t>
            </a:r>
            <a:r>
              <a:rPr lang="tr-TR" dirty="0" smtClean="0"/>
              <a:t>kayıtları  </a:t>
            </a:r>
          </a:p>
          <a:p>
            <a:pPr marL="914400" lvl="1" indent="-514350">
              <a:buFont typeface="+mj-lt"/>
              <a:buAutoNum type="alphaLcParenR"/>
            </a:pPr>
            <a:r>
              <a:rPr lang="tr-TR" dirty="0" smtClean="0"/>
              <a:t>Örnek kayıtlar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dirty="0" smtClean="0"/>
              <a:t>Oran skalaları; </a:t>
            </a:r>
            <a:endParaRPr lang="tr-TR" sz="2400" dirty="0"/>
          </a:p>
          <a:p>
            <a:pPr marL="914400" lvl="1" indent="-514350">
              <a:buFont typeface="+mj-lt"/>
              <a:buAutoNum type="alphaLcParenR"/>
            </a:pPr>
            <a:r>
              <a:rPr lang="tr-TR" dirty="0" smtClean="0"/>
              <a:t>Grafik skalası </a:t>
            </a:r>
          </a:p>
          <a:p>
            <a:pPr marL="914400" lvl="1" indent="-514350">
              <a:buFont typeface="+mj-lt"/>
              <a:buAutoNum type="alphaLcParenR"/>
            </a:pPr>
            <a:r>
              <a:rPr lang="tr-TR" dirty="0" smtClean="0"/>
              <a:t>Sayısal skala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dirty="0" smtClean="0"/>
              <a:t>Kontrol listeleri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dirty="0" smtClean="0"/>
              <a:t>Şematik </a:t>
            </a:r>
            <a:r>
              <a:rPr lang="tr-TR" sz="2400" dirty="0"/>
              <a:t>kayıtlar (</a:t>
            </a:r>
            <a:r>
              <a:rPr lang="tr-TR" sz="2400" dirty="0" err="1"/>
              <a:t>Sosyometri</a:t>
            </a:r>
            <a:r>
              <a:rPr lang="tr-TR" sz="2400" dirty="0" smtClean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dirty="0" smtClean="0"/>
              <a:t>Örnekleme;</a:t>
            </a:r>
          </a:p>
          <a:p>
            <a:pPr marL="914400" lvl="1" indent="-514350">
              <a:buFont typeface="+mj-lt"/>
              <a:buAutoNum type="alphaLcParenR"/>
            </a:pPr>
            <a:r>
              <a:rPr lang="tr-TR" dirty="0" smtClean="0"/>
              <a:t>Zaman örneklemi </a:t>
            </a:r>
          </a:p>
          <a:p>
            <a:pPr marL="914400" lvl="1" indent="-514350">
              <a:buFont typeface="+mj-lt"/>
              <a:buAutoNum type="alphaLcParenR"/>
            </a:pPr>
            <a:r>
              <a:rPr lang="tr-TR" dirty="0" smtClean="0"/>
              <a:t>Olay örneklemi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dirty="0" smtClean="0"/>
              <a:t>Süre kayıtları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6561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1. Anlatı </a:t>
            </a:r>
            <a:r>
              <a:rPr lang="tr-TR" dirty="0"/>
              <a:t>tarzı gözlemler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Durumlar / yaşanan olaylar bir anlatıcı tarafından betimlenir. </a:t>
            </a:r>
          </a:p>
          <a:p>
            <a:r>
              <a:rPr lang="tr-TR" dirty="0" smtClean="0"/>
              <a:t>Gözlenen olaylar ayrıntılı betimlemeler şeklinde kayıt altına alınır.</a:t>
            </a:r>
          </a:p>
          <a:p>
            <a:r>
              <a:rPr lang="tr-TR" dirty="0" smtClean="0"/>
              <a:t>Önemli olan kişisel yargılara yer vermeden gözlenen durum ya da davranışa odaklanılması, olduğu gibi yazılmasıdır. </a:t>
            </a:r>
            <a:endParaRPr lang="tr-TR" dirty="0"/>
          </a:p>
          <a:p>
            <a:r>
              <a:rPr lang="tr-TR" dirty="0" smtClean="0"/>
              <a:t>Anlatı tarzı gözlemler içerisinde </a:t>
            </a:r>
            <a:r>
              <a:rPr lang="tr-TR" dirty="0" smtClean="0">
                <a:solidFill>
                  <a:srgbClr val="FFFF00"/>
                </a:solidFill>
              </a:rPr>
              <a:t>anekdot kayıtları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FFFF00"/>
                </a:solidFill>
              </a:rPr>
              <a:t>örnek kayıtlar </a:t>
            </a:r>
            <a:r>
              <a:rPr lang="tr-TR" dirty="0" smtClean="0"/>
              <a:t>yer almaktadır.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6182143"/>
      </p:ext>
    </p:extLst>
  </p:cSld>
  <p:clrMapOvr>
    <a:masterClrMapping/>
  </p:clrMapOvr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 Rules.potx</Template>
  <TotalTime>0</TotalTime>
  <Words>913</Words>
  <Application>Microsoft Office PowerPoint</Application>
  <PresentationFormat>Ekran Gösterisi (4:3)</PresentationFormat>
  <Paragraphs>117</Paragraphs>
  <Slides>28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Calibri</vt:lpstr>
      <vt:lpstr>Courier New</vt:lpstr>
      <vt:lpstr>Wingdings</vt:lpstr>
      <vt:lpstr>Five Rules</vt:lpstr>
      <vt:lpstr>PowerPoint Sunusu</vt:lpstr>
      <vt:lpstr>GÖZLEM</vt:lpstr>
      <vt:lpstr>GÖZLEM</vt:lpstr>
      <vt:lpstr>GÖZLEM</vt:lpstr>
      <vt:lpstr>GÖZLEM</vt:lpstr>
      <vt:lpstr>Yapılandırılmamış gözlem  </vt:lpstr>
      <vt:lpstr>Yapılandırılmış gözlemler </vt:lpstr>
      <vt:lpstr>Yapılandırılmış gözlem çeşitleri </vt:lpstr>
      <vt:lpstr>1. Anlatı tarzı gözlemler </vt:lpstr>
      <vt:lpstr>a) Anekdot Kayıtları </vt:lpstr>
      <vt:lpstr>b) Örnek Kayıtlar </vt:lpstr>
      <vt:lpstr>2. Oran skalaları </vt:lpstr>
      <vt:lpstr>a) Grafik Skalaları</vt:lpstr>
      <vt:lpstr>Yatay grafik skalaları </vt:lpstr>
      <vt:lpstr>Dikey grafik skalaları</vt:lpstr>
      <vt:lpstr>b) Sayısal Skalalar</vt:lpstr>
      <vt:lpstr>3. Kontrol listeleri</vt:lpstr>
      <vt:lpstr>3. Kontrol listeleri </vt:lpstr>
      <vt:lpstr>3. Kontrol listeleri</vt:lpstr>
      <vt:lpstr>4. Şematik kayıtlar </vt:lpstr>
      <vt:lpstr>Sosyogram örneği </vt:lpstr>
      <vt:lpstr>5. Örnekleme </vt:lpstr>
      <vt:lpstr>a) Zaman Örneklemi</vt:lpstr>
      <vt:lpstr>b) Olay Örneklemi </vt:lpstr>
      <vt:lpstr>6. Süre Kayıtları</vt:lpstr>
      <vt:lpstr>Yapılandırılmış gözlem</vt:lpstr>
      <vt:lpstr>Yapılandırılmış gözlem</vt:lpstr>
      <vt:lpstr>Bugünlük bu kadar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2010-04-14T20:04:37Z</dcterms:created>
  <dcterms:modified xsi:type="dcterms:W3CDTF">2021-01-09T20:58:56Z</dcterms:modified>
</cp:coreProperties>
</file>