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9F382-3B0A-401F-82A7-B1DB2D5A94FC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F33CB-290C-4807-94DA-481364E51C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44902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9F382-3B0A-401F-82A7-B1DB2D5A94FC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F33CB-290C-4807-94DA-481364E51C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64666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9F382-3B0A-401F-82A7-B1DB2D5A94FC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F33CB-290C-4807-94DA-481364E51C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3793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9F382-3B0A-401F-82A7-B1DB2D5A94FC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F33CB-290C-4807-94DA-481364E51C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676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9F382-3B0A-401F-82A7-B1DB2D5A94FC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F33CB-290C-4807-94DA-481364E51C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1683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9F382-3B0A-401F-82A7-B1DB2D5A94FC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F33CB-290C-4807-94DA-481364E51C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9376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9F382-3B0A-401F-82A7-B1DB2D5A94FC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F33CB-290C-4807-94DA-481364E51C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24565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9F382-3B0A-401F-82A7-B1DB2D5A94FC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F33CB-290C-4807-94DA-481364E51C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0550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9F382-3B0A-401F-82A7-B1DB2D5A94FC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F33CB-290C-4807-94DA-481364E51C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6244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9F382-3B0A-401F-82A7-B1DB2D5A94FC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F33CB-290C-4807-94DA-481364E51C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9888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9F382-3B0A-401F-82A7-B1DB2D5A94FC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2F33CB-290C-4807-94DA-481364E51C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2498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GB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GB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E9F382-3B0A-401F-82A7-B1DB2D5A94FC}" type="datetimeFigureOut">
              <a:rPr lang="en-GB" smtClean="0"/>
              <a:t>13/02/2017</a:t>
            </a:fld>
            <a:endParaRPr lang="en-GB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2F33CB-290C-4807-94DA-481364E51CE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2747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Eğitimde ve Psikolojide</a:t>
            </a:r>
            <a:br>
              <a:rPr lang="tr-TR" dirty="0" smtClean="0"/>
            </a:br>
            <a:r>
              <a:rPr lang="tr-TR" b="1" dirty="0" smtClean="0"/>
              <a:t>ÖLÇME VE DEĞERLENDİRME</a:t>
            </a:r>
            <a:endParaRPr lang="tr-TR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Dr. Ergül Demir</a:t>
            </a:r>
            <a:endParaRPr lang="tr-TR" dirty="0"/>
          </a:p>
        </p:txBody>
      </p:sp>
      <p:pic>
        <p:nvPicPr>
          <p:cNvPr id="1026" name="Picture 2" descr="Image result for measurement and evalu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90243"/>
            <a:ext cx="2305050" cy="1981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assessme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5508" y="4490329"/>
            <a:ext cx="2949891" cy="2209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535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lnSpcReduction="10000"/>
          </a:bodyPr>
          <a:lstStyle/>
          <a:p>
            <a:r>
              <a:rPr lang="tr-TR" b="1" i="1" dirty="0"/>
              <a:t>Uygulama biçimine göre;</a:t>
            </a:r>
          </a:p>
          <a:p>
            <a:pPr lvl="1"/>
            <a:r>
              <a:rPr lang="tr-TR" dirty="0"/>
              <a:t>Bireysel testler</a:t>
            </a:r>
          </a:p>
          <a:p>
            <a:pPr lvl="1"/>
            <a:r>
              <a:rPr lang="tr-TR" dirty="0"/>
              <a:t>Grup </a:t>
            </a:r>
            <a:r>
              <a:rPr lang="tr-TR" dirty="0" smtClean="0"/>
              <a:t>testleri</a:t>
            </a:r>
          </a:p>
          <a:p>
            <a:pPr lvl="1"/>
            <a:endParaRPr lang="tr-TR" dirty="0"/>
          </a:p>
          <a:p>
            <a:r>
              <a:rPr lang="tr-TR" b="1" i="1" dirty="0" smtClean="0"/>
              <a:t>Uygulama süresine göre;</a:t>
            </a:r>
          </a:p>
          <a:p>
            <a:pPr lvl="1"/>
            <a:r>
              <a:rPr lang="tr-TR" dirty="0" smtClean="0"/>
              <a:t>Hız testleri</a:t>
            </a:r>
          </a:p>
          <a:p>
            <a:pPr lvl="1"/>
            <a:r>
              <a:rPr lang="tr-TR" dirty="0" smtClean="0"/>
              <a:t>Diğer testler</a:t>
            </a:r>
          </a:p>
          <a:p>
            <a:pPr lvl="1"/>
            <a:endParaRPr lang="tr-TR" dirty="0" smtClean="0"/>
          </a:p>
          <a:p>
            <a:r>
              <a:rPr lang="tr-TR" b="1" i="1" dirty="0" smtClean="0"/>
              <a:t>Teknik </a:t>
            </a:r>
            <a:r>
              <a:rPr lang="tr-TR" b="1" i="1" dirty="0"/>
              <a:t>özelliklerine göre;</a:t>
            </a:r>
          </a:p>
          <a:p>
            <a:pPr lvl="1"/>
            <a:r>
              <a:rPr lang="tr-TR" dirty="0"/>
              <a:t>Sınıf içi (öğretmen yapımı) testler</a:t>
            </a:r>
          </a:p>
          <a:p>
            <a:pPr lvl="1"/>
            <a:r>
              <a:rPr lang="tr-TR" dirty="0"/>
              <a:t>Standart </a:t>
            </a:r>
            <a:r>
              <a:rPr lang="tr-TR" dirty="0" smtClean="0"/>
              <a:t>testler</a:t>
            </a:r>
            <a:endParaRPr lang="tr-TR" dirty="0"/>
          </a:p>
          <a:p>
            <a:pPr lvl="1"/>
            <a:endParaRPr lang="tr-TR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B223F-6461-4D49-AF42-3F9826666BFC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4869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/>
              <a:t>Davranış Alanlarına Göre Testler</a:t>
            </a:r>
            <a:endParaRPr lang="tr-TR" b="1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11</a:t>
            </a:fld>
            <a:endParaRPr lang="tr-TR"/>
          </a:p>
        </p:txBody>
      </p:sp>
      <p:grpSp>
        <p:nvGrpSpPr>
          <p:cNvPr id="18" name="Grup 17"/>
          <p:cNvGrpSpPr/>
          <p:nvPr/>
        </p:nvGrpSpPr>
        <p:grpSpPr>
          <a:xfrm>
            <a:off x="472129" y="1412776"/>
            <a:ext cx="8204327" cy="4605047"/>
            <a:chOff x="827584" y="1412776"/>
            <a:chExt cx="7628263" cy="4605047"/>
          </a:xfrm>
        </p:grpSpPr>
        <p:sp>
          <p:nvSpPr>
            <p:cNvPr id="5" name="Yuvarlatılmış Dikdörtgen 4"/>
            <p:cNvSpPr/>
            <p:nvPr/>
          </p:nvSpPr>
          <p:spPr>
            <a:xfrm>
              <a:off x="3563888" y="1412776"/>
              <a:ext cx="1944216" cy="88297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2400" b="1" dirty="0" smtClean="0"/>
                <a:t>DAVRANIŞ ALANLARI</a:t>
              </a:r>
              <a:endParaRPr lang="tr-TR" sz="2400" b="1" dirty="0"/>
            </a:p>
          </p:txBody>
        </p:sp>
        <p:sp>
          <p:nvSpPr>
            <p:cNvPr id="6" name="Yuvarlatılmış Dikdörtgen 5"/>
            <p:cNvSpPr/>
            <p:nvPr/>
          </p:nvSpPr>
          <p:spPr>
            <a:xfrm>
              <a:off x="3563888" y="2790004"/>
              <a:ext cx="1944216" cy="67322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2400" b="1" dirty="0" smtClean="0"/>
                <a:t>DUYUŞSAL</a:t>
              </a:r>
              <a:endParaRPr lang="tr-TR" sz="2400" b="1" dirty="0"/>
            </a:p>
          </p:txBody>
        </p:sp>
        <p:sp>
          <p:nvSpPr>
            <p:cNvPr id="7" name="Yuvarlatılmış Dikdörtgen 6"/>
            <p:cNvSpPr/>
            <p:nvPr/>
          </p:nvSpPr>
          <p:spPr>
            <a:xfrm>
              <a:off x="827584" y="2814369"/>
              <a:ext cx="1944216" cy="67322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2400" b="1" dirty="0" smtClean="0"/>
                <a:t>BİLİŞSEL</a:t>
              </a:r>
              <a:endParaRPr lang="tr-TR" sz="2400" b="1" dirty="0"/>
            </a:p>
          </p:txBody>
        </p:sp>
        <p:sp>
          <p:nvSpPr>
            <p:cNvPr id="8" name="Yuvarlatılmış Dikdörtgen 7"/>
            <p:cNvSpPr/>
            <p:nvPr/>
          </p:nvSpPr>
          <p:spPr>
            <a:xfrm>
              <a:off x="6300192" y="2814369"/>
              <a:ext cx="1944216" cy="67322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2400" b="1" dirty="0" smtClean="0"/>
                <a:t>DEVİNİMSEL</a:t>
              </a:r>
              <a:endParaRPr lang="tr-TR" sz="2400" b="1" dirty="0"/>
            </a:p>
          </p:txBody>
        </p:sp>
        <p:sp>
          <p:nvSpPr>
            <p:cNvPr id="9" name="Metin kutusu 8"/>
            <p:cNvSpPr txBox="1"/>
            <p:nvPr/>
          </p:nvSpPr>
          <p:spPr>
            <a:xfrm>
              <a:off x="827585" y="3617166"/>
              <a:ext cx="2811983" cy="24006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Tx/>
                <a:buChar char="-"/>
              </a:pPr>
              <a:r>
                <a:rPr lang="tr-TR" sz="2000" b="1" dirty="0"/>
                <a:t>Zekâ </a:t>
              </a:r>
              <a:r>
                <a:rPr lang="tr-TR" sz="2000" b="1" dirty="0" smtClean="0"/>
                <a:t>Testi</a:t>
              </a:r>
            </a:p>
            <a:p>
              <a:pPr marL="285750" indent="-285750">
                <a:buFontTx/>
                <a:buChar char="-"/>
              </a:pPr>
              <a:r>
                <a:rPr lang="tr-TR" sz="2000" b="1" dirty="0" smtClean="0"/>
                <a:t>Yetenek Testi</a:t>
              </a:r>
              <a:endParaRPr lang="tr-TR" sz="2000" b="1" dirty="0"/>
            </a:p>
            <a:p>
              <a:pPr marL="285750" indent="-285750">
                <a:buFontTx/>
                <a:buChar char="-"/>
              </a:pPr>
              <a:r>
                <a:rPr lang="tr-TR" sz="2000" b="1" dirty="0" smtClean="0"/>
                <a:t>Başarı testleri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tr-TR" b="1" dirty="0" smtClean="0"/>
                <a:t>Yazılı yoklama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tr-TR" b="1" dirty="0" smtClean="0"/>
                <a:t>Sözlü yoklama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tr-TR" b="1" dirty="0" smtClean="0"/>
                <a:t>Çoktan seçmeli test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tr-TR" b="1" dirty="0" smtClean="0"/>
                <a:t>Doğru-Yanlış testleri</a:t>
              </a:r>
            </a:p>
            <a:p>
              <a:pPr marL="742950" lvl="1" indent="-285750">
                <a:buFont typeface="Arial" panose="020B0604020202020204" pitchFamily="34" charset="0"/>
                <a:buChar char="•"/>
              </a:pPr>
              <a:r>
                <a:rPr lang="tr-TR" b="1" dirty="0" smtClean="0"/>
                <a:t>Kısa cevaplı test</a:t>
              </a:r>
            </a:p>
          </p:txBody>
        </p:sp>
        <p:sp>
          <p:nvSpPr>
            <p:cNvPr id="10" name="Metin kutusu 9"/>
            <p:cNvSpPr txBox="1"/>
            <p:nvPr/>
          </p:nvSpPr>
          <p:spPr>
            <a:xfrm>
              <a:off x="3563888" y="3614665"/>
              <a:ext cx="2155655" cy="19389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85750" indent="-285750">
                <a:buFontTx/>
                <a:buChar char="-"/>
              </a:pPr>
              <a:r>
                <a:rPr lang="tr-TR" sz="2000" b="1" dirty="0" smtClean="0"/>
                <a:t>Ölçek</a:t>
              </a:r>
            </a:p>
            <a:p>
              <a:pPr marL="285750" indent="-285750">
                <a:buFontTx/>
                <a:buChar char="-"/>
              </a:pPr>
              <a:r>
                <a:rPr lang="tr-TR" sz="2000" b="1" dirty="0" smtClean="0"/>
                <a:t>Envanter</a:t>
              </a:r>
            </a:p>
            <a:p>
              <a:pPr marL="285750" indent="-285750">
                <a:buFontTx/>
                <a:buChar char="-"/>
              </a:pPr>
              <a:r>
                <a:rPr lang="tr-TR" sz="2000" b="1" dirty="0" smtClean="0"/>
                <a:t>Anket</a:t>
              </a:r>
            </a:p>
            <a:p>
              <a:pPr marL="285750" indent="-285750">
                <a:buFontTx/>
                <a:buChar char="-"/>
              </a:pPr>
              <a:r>
                <a:rPr lang="tr-TR" sz="2000" b="1" dirty="0" smtClean="0"/>
                <a:t>Gözlem formu</a:t>
              </a:r>
            </a:p>
            <a:p>
              <a:pPr marL="285750" indent="-285750">
                <a:buFontTx/>
                <a:buChar char="-"/>
              </a:pPr>
              <a:r>
                <a:rPr lang="tr-TR" sz="2000" b="1" dirty="0" smtClean="0"/>
                <a:t>Görüşme formu</a:t>
              </a:r>
            </a:p>
            <a:p>
              <a:pPr marL="285750" indent="-285750">
                <a:buFontTx/>
                <a:buChar char="-"/>
              </a:pPr>
              <a:r>
                <a:rPr lang="tr-TR" sz="2000" b="1" dirty="0" smtClean="0"/>
                <a:t>Kontrol listesi</a:t>
              </a:r>
              <a:endParaRPr lang="tr-TR" sz="2000" b="1" dirty="0"/>
            </a:p>
          </p:txBody>
        </p:sp>
        <p:sp>
          <p:nvSpPr>
            <p:cNvPr id="11" name="Metin kutusu 10"/>
            <p:cNvSpPr txBox="1"/>
            <p:nvPr/>
          </p:nvSpPr>
          <p:spPr>
            <a:xfrm>
              <a:off x="6300192" y="3609890"/>
              <a:ext cx="2155655" cy="10156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285750" indent="-285750">
                <a:buFontTx/>
                <a:buChar char="-"/>
              </a:pPr>
              <a:r>
                <a:rPr lang="tr-TR" sz="2000" b="1" dirty="0" smtClean="0"/>
                <a:t>Gözlem formu</a:t>
              </a:r>
            </a:p>
            <a:p>
              <a:pPr marL="285750" indent="-285750">
                <a:buFontTx/>
                <a:buChar char="-"/>
              </a:pPr>
              <a:r>
                <a:rPr lang="tr-TR" sz="2000" b="1" dirty="0" smtClean="0"/>
                <a:t>Görüşme formu</a:t>
              </a:r>
            </a:p>
            <a:p>
              <a:pPr marL="285750" indent="-285750">
                <a:buFontTx/>
                <a:buChar char="-"/>
              </a:pPr>
              <a:r>
                <a:rPr lang="tr-TR" sz="2000" b="1" dirty="0" smtClean="0"/>
                <a:t>Kontrol listesi</a:t>
              </a:r>
              <a:endParaRPr lang="tr-TR" sz="2000" b="1" dirty="0"/>
            </a:p>
          </p:txBody>
        </p:sp>
        <p:cxnSp>
          <p:nvCxnSpPr>
            <p:cNvPr id="13" name="Düz Ok Bağlayıcısı 12"/>
            <p:cNvCxnSpPr>
              <a:stCxn id="5" idx="2"/>
              <a:endCxn id="7" idx="0"/>
            </p:cNvCxnSpPr>
            <p:nvPr/>
          </p:nvCxnSpPr>
          <p:spPr>
            <a:xfrm flipH="1">
              <a:off x="1799692" y="2295754"/>
              <a:ext cx="2736304" cy="518615"/>
            </a:xfrm>
            <a:prstGeom prst="straightConnector1">
              <a:avLst/>
            </a:prstGeom>
            <a:ln w="317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Düz Ok Bağlayıcısı 14"/>
            <p:cNvCxnSpPr>
              <a:stCxn id="5" idx="2"/>
              <a:endCxn id="6" idx="0"/>
            </p:cNvCxnSpPr>
            <p:nvPr/>
          </p:nvCxnSpPr>
          <p:spPr>
            <a:xfrm>
              <a:off x="4535997" y="2295754"/>
              <a:ext cx="0" cy="494250"/>
            </a:xfrm>
            <a:prstGeom prst="straightConnector1">
              <a:avLst/>
            </a:prstGeom>
            <a:ln w="317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Düz Ok Bağlayıcısı 16"/>
            <p:cNvCxnSpPr>
              <a:stCxn id="5" idx="2"/>
              <a:endCxn id="8" idx="0"/>
            </p:cNvCxnSpPr>
            <p:nvPr/>
          </p:nvCxnSpPr>
          <p:spPr>
            <a:xfrm>
              <a:off x="4535997" y="2295754"/>
              <a:ext cx="2736303" cy="518615"/>
            </a:xfrm>
            <a:prstGeom prst="straightConnector1">
              <a:avLst/>
            </a:prstGeom>
            <a:ln w="31750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36406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/>
              <a:t>Ölçme Aracının Belirlenmesi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Ölçme aracı kullanma kararı verildi. Kullanılacak ölçme aracı nasıl belirlenebilir?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Sırasıyla;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Kendi kültüründe geliştirilmiş bir araç kullanılabilir.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Uyarlama yapılabilir.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Test geliştirilebilir.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B223F-6461-4D49-AF42-3F9826666BFC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1483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16632"/>
            <a:ext cx="1762894" cy="1570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Dikkat!!!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 smtClean="0"/>
              <a:t>Önceden geliştirilmiş bir araç kullanılacaksa;</a:t>
            </a:r>
          </a:p>
          <a:p>
            <a:r>
              <a:rPr lang="tr-TR" dirty="0" smtClean="0"/>
              <a:t>Bu araçla ölçülen özellik, amaçlanan özellikle aynı olmalıdır.</a:t>
            </a:r>
          </a:p>
          <a:p>
            <a:r>
              <a:rPr lang="tr-TR" dirty="0" smtClean="0"/>
              <a:t>Aracın geliştirildiği evren, amaçlanan ölçmede belirlenen evren ile aynı olmalıdır.</a:t>
            </a:r>
          </a:p>
          <a:p>
            <a:r>
              <a:rPr lang="tr-TR" dirty="0" smtClean="0"/>
              <a:t>Araç, </a:t>
            </a:r>
            <a:r>
              <a:rPr lang="tr-TR" dirty="0" err="1" smtClean="0"/>
              <a:t>psikometrik</a:t>
            </a:r>
            <a:r>
              <a:rPr lang="tr-TR" dirty="0" smtClean="0"/>
              <a:t> özellikleri itibariyle uygun ve yeterli olmalıdır.</a:t>
            </a:r>
          </a:p>
          <a:p>
            <a:r>
              <a:rPr lang="tr-TR" dirty="0" smtClean="0"/>
              <a:t>Bir deneme uygulaması ve ardından </a:t>
            </a:r>
            <a:r>
              <a:rPr lang="tr-TR" u="sng" dirty="0" smtClean="0"/>
              <a:t>doğrulayıcı</a:t>
            </a:r>
            <a:r>
              <a:rPr lang="tr-TR" dirty="0" smtClean="0"/>
              <a:t> çalışmalar yapılmalıdır.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B223F-6461-4D49-AF42-3F9826666BFC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9554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Dikkat!!!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89654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dirty="0" smtClean="0"/>
              <a:t>Uyarlama yapılacaksa;</a:t>
            </a:r>
          </a:p>
          <a:p>
            <a:r>
              <a:rPr lang="tr-TR" dirty="0" smtClean="0"/>
              <a:t>Kendi kültüründe uygun bir araç bulunmadığına dikkat edilmelidir.</a:t>
            </a:r>
          </a:p>
          <a:p>
            <a:r>
              <a:rPr lang="tr-TR" dirty="0" smtClean="0"/>
              <a:t>Ölçülen özellik açısından kültürler arası eşdeğerlik çalışmaları yapılmalıdır.</a:t>
            </a:r>
          </a:p>
          <a:p>
            <a:r>
              <a:rPr lang="tr-TR" dirty="0" smtClean="0"/>
              <a:t>Çeviri çalışmalarından sonra, uyarlamada, aracın geliştirilmesinde takip edilen yolun benzeri takip edilmelidir.</a:t>
            </a:r>
          </a:p>
          <a:p>
            <a:r>
              <a:rPr lang="tr-TR" dirty="0" smtClean="0"/>
              <a:t>Deneme uygulamasından elde edilen veriler üzerinde </a:t>
            </a:r>
            <a:r>
              <a:rPr lang="tr-TR" u="sng" dirty="0" smtClean="0"/>
              <a:t>doğrulayıcı</a:t>
            </a:r>
            <a:r>
              <a:rPr lang="tr-TR" dirty="0" smtClean="0"/>
              <a:t> çalışmalar yapılmalıdır.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B223F-6461-4D49-AF42-3F9826666BFC}" type="slidenum">
              <a:rPr lang="tr-TR" smtClean="0"/>
              <a:t>14</a:t>
            </a:fld>
            <a:endParaRPr lang="tr-TR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16632"/>
            <a:ext cx="1762894" cy="1570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2376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552" y="2204864"/>
            <a:ext cx="8229600" cy="2232248"/>
          </a:xfrm>
        </p:spPr>
        <p:txBody>
          <a:bodyPr>
            <a:noAutofit/>
          </a:bodyPr>
          <a:lstStyle/>
          <a:p>
            <a:pPr algn="l"/>
            <a:r>
              <a:rPr lang="tr-TR" b="1" dirty="0" smtClean="0">
                <a:solidFill>
                  <a:srgbClr val="7030A0"/>
                </a:solidFill>
              </a:rPr>
              <a:t>ÜNİTE 3.</a:t>
            </a:r>
            <a:br>
              <a:rPr lang="tr-TR" b="1" dirty="0" smtClean="0">
                <a:solidFill>
                  <a:srgbClr val="7030A0"/>
                </a:solidFill>
              </a:rPr>
            </a:br>
            <a:r>
              <a:rPr lang="tr-TR" b="1" dirty="0" smtClean="0">
                <a:solidFill>
                  <a:srgbClr val="7030A0"/>
                </a:solidFill>
              </a:rPr>
              <a:t>Testler ve Testlerin Sınıflandırılması</a:t>
            </a:r>
            <a:endParaRPr lang="tr-TR" b="1" dirty="0">
              <a:solidFill>
                <a:srgbClr val="7030A0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5978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51520" y="332656"/>
            <a:ext cx="8712968" cy="597666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b="1" dirty="0" smtClean="0"/>
              <a:t>Amaç</a:t>
            </a:r>
          </a:p>
          <a:p>
            <a:pPr marL="0" indent="0">
              <a:buNone/>
            </a:pPr>
            <a:r>
              <a:rPr lang="tr-TR" dirty="0" smtClean="0"/>
              <a:t>Test kavramını, testlerin farklı ölçütlere göre sınıflandırmalarını ve bu sınıflandırmalara göre türlerini belirlemek.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b="1" dirty="0" smtClean="0"/>
              <a:t>Hedef Davranışlar</a:t>
            </a:r>
          </a:p>
          <a:p>
            <a:r>
              <a:rPr lang="tr-TR" dirty="0" smtClean="0"/>
              <a:t>Test kavramını bilmek</a:t>
            </a:r>
          </a:p>
          <a:p>
            <a:r>
              <a:rPr lang="tr-TR" dirty="0" smtClean="0"/>
              <a:t>Test ve sınav arasındaki farkı açıklamak</a:t>
            </a:r>
          </a:p>
          <a:p>
            <a:r>
              <a:rPr lang="tr-TR" dirty="0"/>
              <a:t>Testlerin türlerini sınıflandırarak </a:t>
            </a:r>
            <a:r>
              <a:rPr lang="tr-TR" dirty="0" smtClean="0"/>
              <a:t>açıklamak</a:t>
            </a:r>
            <a:endParaRPr lang="tr-TR" dirty="0"/>
          </a:p>
          <a:p>
            <a:r>
              <a:rPr lang="tr-TR" dirty="0" smtClean="0"/>
              <a:t>Testlerin kullanılması ihtiyacını ve gerekçelerini tartışmak</a:t>
            </a:r>
          </a:p>
          <a:p>
            <a:r>
              <a:rPr lang="tr-TR" dirty="0" smtClean="0"/>
              <a:t>Kullanılacak testi belirleme yollarını tartışmak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31FF55-EF96-4CF9-8C63-86FBB4504049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227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dirty="0" smtClean="0"/>
              <a:t>Dikkat!!!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TEST = ÖLÇME ARACI = VERİ TOPLAMA ARACI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TEST 			</a:t>
            </a:r>
            <a:r>
              <a:rPr lang="tr-TR" dirty="0" smtClean="0">
                <a:sym typeface="Symbol"/>
              </a:rPr>
              <a:t> 	</a:t>
            </a:r>
            <a:r>
              <a:rPr lang="tr-TR" dirty="0" smtClean="0"/>
              <a:t>SINAV</a:t>
            </a:r>
          </a:p>
          <a:p>
            <a:pPr marL="0" indent="0">
              <a:buNone/>
            </a:pPr>
            <a:r>
              <a:rPr lang="tr-TR" dirty="0" smtClean="0"/>
              <a:t>(</a:t>
            </a:r>
            <a:r>
              <a:rPr lang="tr-TR" dirty="0" err="1" smtClean="0"/>
              <a:t>taking</a:t>
            </a:r>
            <a:r>
              <a:rPr lang="tr-TR" dirty="0" smtClean="0"/>
              <a:t> a test)		(</a:t>
            </a:r>
            <a:r>
              <a:rPr lang="tr-TR" dirty="0" err="1" smtClean="0"/>
              <a:t>taking</a:t>
            </a:r>
            <a:r>
              <a:rPr lang="tr-TR" dirty="0" smtClean="0"/>
              <a:t> an </a:t>
            </a:r>
            <a:r>
              <a:rPr lang="tr-TR" dirty="0" err="1" smtClean="0"/>
              <a:t>examination</a:t>
            </a:r>
            <a:r>
              <a:rPr lang="tr-TR" dirty="0" smtClean="0"/>
              <a:t>)</a:t>
            </a:r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B223F-6461-4D49-AF42-3F9826666BFC}" type="slidenum">
              <a:rPr lang="tr-TR" smtClean="0"/>
              <a:t>4</a:t>
            </a:fld>
            <a:endParaRPr lang="tr-TR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16632"/>
            <a:ext cx="2266950" cy="201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1407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/>
              <a:t>Test Nedir?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484784"/>
            <a:ext cx="8229600" cy="475252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tr-TR" i="1" dirty="0" smtClean="0"/>
              <a:t>Test; </a:t>
            </a:r>
          </a:p>
          <a:p>
            <a:pPr marL="0" indent="0">
              <a:buNone/>
            </a:pPr>
            <a:r>
              <a:rPr lang="tr-TR" i="1" dirty="0" smtClean="0"/>
              <a:t>İyi tanımlanmış </a:t>
            </a:r>
            <a:r>
              <a:rPr lang="tr-TR" i="1" u="sng" dirty="0" smtClean="0"/>
              <a:t>belli bir özellik </a:t>
            </a:r>
            <a:r>
              <a:rPr lang="tr-TR" i="1" dirty="0" smtClean="0"/>
              <a:t>ve </a:t>
            </a:r>
            <a:r>
              <a:rPr lang="tr-TR" i="1" u="sng" dirty="0" smtClean="0"/>
              <a:t>belli bir amaç </a:t>
            </a:r>
            <a:r>
              <a:rPr lang="tr-TR" i="1" dirty="0" smtClean="0"/>
              <a:t>doğrultusunda, bu özelliğe yönelik gözlemlerde kullanılan </a:t>
            </a:r>
            <a:r>
              <a:rPr lang="tr-TR" i="1" u="sng" dirty="0" smtClean="0"/>
              <a:t>sistematik</a:t>
            </a:r>
            <a:r>
              <a:rPr lang="tr-TR" i="1" dirty="0" smtClean="0"/>
              <a:t> gözlem araçlarıdır.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Ölçülecek özelliğin ve ölçmenin amacının tanımlanması, ölçme sürecinin ve </a:t>
            </a:r>
            <a:r>
              <a:rPr lang="tr-TR" u="sng" dirty="0" smtClean="0"/>
              <a:t>test geliştirmenin </a:t>
            </a:r>
            <a:r>
              <a:rPr lang="tr-TR" dirty="0" smtClean="0"/>
              <a:t>ilk iki aşamasını oluşturmaktadır.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Örneğin; </a:t>
            </a:r>
          </a:p>
          <a:p>
            <a:pPr marL="514350" indent="-514350">
              <a:buAutoNum type="arabicPeriod"/>
            </a:pPr>
            <a:r>
              <a:rPr lang="tr-TR" dirty="0" smtClean="0"/>
              <a:t>Sınıf içi ölçmelerde sıklıkla ölçmeye konu olan başat özellik nedir?</a:t>
            </a:r>
          </a:p>
          <a:p>
            <a:pPr marL="514350" indent="-514350">
              <a:buAutoNum type="arabicPeriod"/>
            </a:pPr>
            <a:r>
              <a:rPr lang="tr-TR" dirty="0" smtClean="0"/>
              <a:t>Bu özellik hangi amaçlarla ölçülebilmektedir?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B223F-6461-4D49-AF42-3F9826666BFC}" type="slidenum">
              <a:rPr lang="tr-TR" smtClean="0"/>
              <a:t>5</a:t>
            </a:fld>
            <a:endParaRPr lang="tr-TR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16632"/>
            <a:ext cx="2619375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2848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/>
              <a:t>Ölçme Aracı Kullanma İhtiyacı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dirty="0" smtClean="0"/>
              <a:t>Niçin ölçme aracı kullanıyoruz?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Ölçmenin hassaslığını artırmak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Gözlemciden kaynaklanabilecek yanlılığı azaltmak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Tekrar edilebilirlik, </a:t>
            </a:r>
            <a:r>
              <a:rPr lang="tr-TR" dirty="0" err="1" smtClean="0"/>
              <a:t>doğrulanabilirlik</a:t>
            </a:r>
            <a:r>
              <a:rPr lang="tr-TR" dirty="0"/>
              <a:t>,</a:t>
            </a:r>
            <a:r>
              <a:rPr lang="tr-TR" dirty="0" smtClean="0"/>
              <a:t> </a:t>
            </a:r>
            <a:r>
              <a:rPr lang="tr-TR" dirty="0" err="1" smtClean="0"/>
              <a:t>genellenebilirlik</a:t>
            </a:r>
            <a:r>
              <a:rPr lang="tr-TR" dirty="0" smtClean="0"/>
              <a:t>… sağlamak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Psikolojik özelliklerin doğrudan ölçülebilir olmaması.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Psikolojik özelliklerdeki değişkenliğin yüksek olması.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B223F-6461-4D49-AF42-3F9826666BFC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9094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tr-TR" b="1" dirty="0" smtClean="0"/>
              <a:t>Testlerin Sınıflandırılması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dirty="0" smtClean="0"/>
              <a:t>Birçok sınıflandırma yapılmıştır: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b="1" i="1" dirty="0" smtClean="0"/>
              <a:t>Özelliğin ve davranışların doğasına göre;</a:t>
            </a:r>
            <a:endParaRPr lang="tr-TR" b="1" i="1" dirty="0"/>
          </a:p>
          <a:p>
            <a:pPr lvl="1"/>
            <a:r>
              <a:rPr lang="tr-TR" dirty="0" smtClean="0"/>
              <a:t>Maksimum performans testleri</a:t>
            </a:r>
          </a:p>
          <a:p>
            <a:pPr lvl="2"/>
            <a:r>
              <a:rPr lang="tr-TR" dirty="0" smtClean="0"/>
              <a:t>Zeka testleri</a:t>
            </a:r>
          </a:p>
          <a:p>
            <a:pPr lvl="2"/>
            <a:r>
              <a:rPr lang="tr-TR" dirty="0" smtClean="0"/>
              <a:t>Başarı testleri</a:t>
            </a:r>
          </a:p>
          <a:p>
            <a:pPr lvl="2"/>
            <a:r>
              <a:rPr lang="tr-TR" dirty="0" smtClean="0"/>
              <a:t>(Genel) Yetenek testleri</a:t>
            </a:r>
          </a:p>
          <a:p>
            <a:pPr lvl="1"/>
            <a:r>
              <a:rPr lang="tr-TR" dirty="0" smtClean="0"/>
              <a:t>Tipik performans testleri</a:t>
            </a:r>
          </a:p>
          <a:p>
            <a:pPr lvl="2"/>
            <a:r>
              <a:rPr lang="tr-TR" dirty="0" smtClean="0"/>
              <a:t>Tutum testleri</a:t>
            </a:r>
          </a:p>
          <a:p>
            <a:pPr lvl="2"/>
            <a:r>
              <a:rPr lang="tr-TR" dirty="0" smtClean="0"/>
              <a:t>İlgi testleri</a:t>
            </a:r>
          </a:p>
          <a:p>
            <a:pPr lvl="2"/>
            <a:r>
              <a:rPr lang="tr-TR" dirty="0" smtClean="0"/>
              <a:t>Kişilik testleri</a:t>
            </a: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B223F-6461-4D49-AF42-3F9826666BFC}" type="slidenum">
              <a:rPr lang="tr-TR" smtClean="0"/>
              <a:t>7</a:t>
            </a:fld>
            <a:endParaRPr lang="tr-TR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0618" y="260648"/>
            <a:ext cx="2505878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210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/>
          </a:bodyPr>
          <a:lstStyle/>
          <a:p>
            <a:r>
              <a:rPr lang="tr-TR" b="1" i="1" dirty="0" smtClean="0"/>
              <a:t>Faktör/Alt boyut sayısına göre;</a:t>
            </a:r>
          </a:p>
          <a:p>
            <a:pPr lvl="1"/>
            <a:r>
              <a:rPr lang="tr-TR" dirty="0" smtClean="0"/>
              <a:t>Tek boyutlu testler (tek faktör kuramı)</a:t>
            </a:r>
          </a:p>
          <a:p>
            <a:pPr lvl="1"/>
            <a:r>
              <a:rPr lang="tr-TR" dirty="0" smtClean="0"/>
              <a:t>Çok boyutlu testler (çok faktör kuramı)</a:t>
            </a:r>
          </a:p>
          <a:p>
            <a:pPr lvl="1"/>
            <a:endParaRPr lang="tr-TR" dirty="0" smtClean="0"/>
          </a:p>
          <a:p>
            <a:r>
              <a:rPr lang="tr-TR" b="1" i="1" dirty="0"/>
              <a:t>Puanlama biçimine göre</a:t>
            </a:r>
            <a:r>
              <a:rPr lang="tr-TR" b="1" i="1" dirty="0" smtClean="0"/>
              <a:t>;</a:t>
            </a:r>
            <a:endParaRPr lang="tr-TR" b="1" i="1" dirty="0"/>
          </a:p>
          <a:p>
            <a:pPr lvl="1"/>
            <a:r>
              <a:rPr lang="tr-TR" dirty="0" smtClean="0"/>
              <a:t>Toplam puan alınabilen testler (yapı geçerliği çalışmaları gerekli)</a:t>
            </a:r>
          </a:p>
          <a:p>
            <a:pPr lvl="2"/>
            <a:r>
              <a:rPr lang="tr-TR" dirty="0" smtClean="0"/>
              <a:t>Tek </a:t>
            </a:r>
            <a:r>
              <a:rPr lang="tr-TR" dirty="0"/>
              <a:t>puanlı testler</a:t>
            </a:r>
          </a:p>
          <a:p>
            <a:pPr lvl="2"/>
            <a:r>
              <a:rPr lang="tr-TR" dirty="0"/>
              <a:t>Çok puanlı </a:t>
            </a:r>
            <a:r>
              <a:rPr lang="tr-TR" dirty="0" smtClean="0"/>
              <a:t>testler</a:t>
            </a:r>
          </a:p>
          <a:p>
            <a:pPr lvl="1"/>
            <a:r>
              <a:rPr lang="tr-TR" dirty="0" smtClean="0"/>
              <a:t>Maddelerin bağımsız puanlandığı testler</a:t>
            </a:r>
          </a:p>
          <a:p>
            <a:pPr marL="457200" lvl="1" indent="0">
              <a:buNone/>
            </a:pPr>
            <a:endParaRPr lang="tr-TR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B223F-6461-4D49-AF42-3F9826666BFC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2891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 fontScale="92500" lnSpcReduction="10000"/>
          </a:bodyPr>
          <a:lstStyle/>
          <a:p>
            <a:r>
              <a:rPr lang="tr-TR" b="1" i="1" dirty="0" smtClean="0"/>
              <a:t>Maddelerin ölçeklenme biçimine göre;</a:t>
            </a:r>
          </a:p>
          <a:p>
            <a:pPr lvl="1"/>
            <a:r>
              <a:rPr lang="tr-TR" dirty="0" err="1" smtClean="0"/>
              <a:t>Dichotom</a:t>
            </a:r>
            <a:r>
              <a:rPr lang="tr-TR" dirty="0" smtClean="0"/>
              <a:t> maddelerden oluşan testler (Tek tip puanlama)</a:t>
            </a:r>
          </a:p>
          <a:p>
            <a:pPr lvl="1"/>
            <a:r>
              <a:rPr lang="tr-TR" dirty="0" err="1" smtClean="0"/>
              <a:t>Polythom</a:t>
            </a:r>
            <a:r>
              <a:rPr lang="tr-TR" dirty="0" smtClean="0"/>
              <a:t> maddelerden oluşan testler (Kısmî puanlama)</a:t>
            </a:r>
          </a:p>
          <a:p>
            <a:pPr lvl="1"/>
            <a:r>
              <a:rPr lang="tr-TR" dirty="0" smtClean="0"/>
              <a:t>Sınıflama ve sıralama ölçeğinde maddelerden oluşan testler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b="1" i="1" dirty="0" smtClean="0"/>
              <a:t>Madde türlerine göre;</a:t>
            </a:r>
          </a:p>
          <a:p>
            <a:pPr lvl="1"/>
            <a:r>
              <a:rPr lang="tr-TR" dirty="0" smtClean="0"/>
              <a:t>Yapılandırılmış maddelerden oluşan testler</a:t>
            </a:r>
          </a:p>
          <a:p>
            <a:pPr lvl="1"/>
            <a:r>
              <a:rPr lang="tr-TR" dirty="0" smtClean="0"/>
              <a:t>Yarı yapılandırılmış maddelerden oluşan testler</a:t>
            </a:r>
          </a:p>
          <a:p>
            <a:pPr lvl="1"/>
            <a:r>
              <a:rPr lang="tr-TR" dirty="0" smtClean="0"/>
              <a:t>Yapılandırılmamış maddelerden oluşan testler</a:t>
            </a:r>
          </a:p>
          <a:p>
            <a:endParaRPr lang="tr-TR" dirty="0" smtClean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EB223F-6461-4D49-AF42-3F9826666BFC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9263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496</Words>
  <Application>Microsoft Office PowerPoint</Application>
  <PresentationFormat>Ekran Gösterisi (4:3)</PresentationFormat>
  <Paragraphs>131</Paragraphs>
  <Slides>14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5" baseType="lpstr">
      <vt:lpstr>Ofis Teması</vt:lpstr>
      <vt:lpstr>Eğitimde ve Psikolojide ÖLÇME VE DEĞERLENDİRME</vt:lpstr>
      <vt:lpstr>ÜNİTE 3. Testler ve Testlerin Sınıflandırılması</vt:lpstr>
      <vt:lpstr>PowerPoint Sunusu</vt:lpstr>
      <vt:lpstr>Dikkat!!!</vt:lpstr>
      <vt:lpstr>Test Nedir?</vt:lpstr>
      <vt:lpstr>Ölçme Aracı Kullanma İhtiyacı</vt:lpstr>
      <vt:lpstr>Testlerin Sınıflandırılması</vt:lpstr>
      <vt:lpstr>PowerPoint Sunusu</vt:lpstr>
      <vt:lpstr>PowerPoint Sunusu</vt:lpstr>
      <vt:lpstr>PowerPoint Sunusu</vt:lpstr>
      <vt:lpstr>Davranış Alanlarına Göre Testler</vt:lpstr>
      <vt:lpstr>Ölçme Aracının Belirlenmesi</vt:lpstr>
      <vt:lpstr>Dikkat!!!</vt:lpstr>
      <vt:lpstr>Dikkat!!!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Eğitimde ve Psikolojide ÖLÇME VE DEĞERLENDİRME</dc:title>
  <dc:creator>Admin</dc:creator>
  <cp:lastModifiedBy>Admin</cp:lastModifiedBy>
  <cp:revision>1</cp:revision>
  <dcterms:created xsi:type="dcterms:W3CDTF">2017-02-13T13:13:12Z</dcterms:created>
  <dcterms:modified xsi:type="dcterms:W3CDTF">2017-02-13T13:15:09Z</dcterms:modified>
</cp:coreProperties>
</file>