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08" y="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6E53-2AFB-4A29-B760-3D8E1EE5226B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EB6CF-E771-4B22-B467-A5FD289AB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17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E04762-A876-49A2-907F-0E5A6ED0EBFE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3007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17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13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85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34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2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96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6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21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82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47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34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5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sz="2800" dirty="0"/>
              <a:t>	</a:t>
            </a:r>
            <a:r>
              <a:rPr lang="en-US" sz="2800" dirty="0"/>
              <a:t>COMPLEXES AND Nomenclature</a:t>
            </a:r>
            <a:endParaRPr lang="tr-T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The name of the center atom comes after the ligand, but the formula is reversed.</a:t>
            </a:r>
            <a:endParaRPr lang="tr-T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Oxidation number of the central atom is written in parentheses with Roman </a:t>
            </a:r>
            <a:r>
              <a:rPr lang="tr-TR" sz="2800" dirty="0"/>
              <a:t>number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In the anionic complexes, the end of the name of the central atom ends with an atom. In cationic and neutral complexes, only the name of the element is written.</a:t>
            </a:r>
          </a:p>
        </p:txBody>
      </p:sp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6553200" cy="838200"/>
          </a:xfrm>
        </p:spPr>
        <p:txBody>
          <a:bodyPr/>
          <a:lstStyle/>
          <a:p>
            <a:pPr>
              <a:defRPr/>
            </a:pPr>
            <a:r>
              <a:rPr lang="tr-TR" altLang="en-US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  <a:endParaRPr lang="en-US" altLang="en-US" dirty="0" smtClean="0">
              <a:solidFill>
                <a:srgbClr val="FF339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758950"/>
            <a:ext cx="7772400" cy="4838700"/>
          </a:xfrm>
        </p:spPr>
        <p:txBody>
          <a:bodyPr rtlCol="0">
            <a:normAutofit/>
          </a:bodyPr>
          <a:lstStyle/>
          <a:p>
            <a:pPr marL="457200" indent="-457200" algn="just">
              <a:buFont typeface="+mj-lt"/>
              <a:buAutoNum type="arabicPeriod" startAt="4"/>
              <a:defRPr/>
            </a:pP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There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is a sequence for the name and formula of the ligands. In this order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</a:t>
            </a: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a- Simple anionic ligands O = (</a:t>
            </a:r>
            <a:r>
              <a:rPr lang="en-US" altLang="en-US" dirty="0" err="1" smtClean="0">
                <a:solidFill>
                  <a:srgbClr val="333399"/>
                </a:solidFill>
                <a:cs typeface="Times New Roman" panose="02020603050405020304" pitchFamily="18" charset="0"/>
              </a:rPr>
              <a:t>oxo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); OH- (</a:t>
            </a:r>
            <a:r>
              <a:rPr lang="en-US" altLang="en-US" dirty="0" err="1" smtClean="0">
                <a:solidFill>
                  <a:srgbClr val="333399"/>
                </a:solidFill>
                <a:cs typeface="Times New Roman" panose="02020603050405020304" pitchFamily="18" charset="0"/>
              </a:rPr>
              <a:t>hydroxo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); S = (</a:t>
            </a:r>
            <a:r>
              <a:rPr lang="en-US" altLang="en-US" dirty="0" err="1" smtClean="0">
                <a:solidFill>
                  <a:srgbClr val="333399"/>
                </a:solidFill>
                <a:cs typeface="Times New Roman" panose="02020603050405020304" pitchFamily="18" charset="0"/>
              </a:rPr>
              <a:t>thio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); Cl- </a:t>
            </a: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dirty="0" err="1" smtClean="0">
                <a:solidFill>
                  <a:srgbClr val="333399"/>
                </a:solidFill>
                <a:cs typeface="Times New Roman" panose="02020603050405020304" pitchFamily="18" charset="0"/>
              </a:rPr>
              <a:t>chloro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); F- (</a:t>
            </a:r>
            <a:r>
              <a:rPr lang="en-US" altLang="en-US" dirty="0" err="1" smtClean="0">
                <a:solidFill>
                  <a:srgbClr val="333399"/>
                </a:solidFill>
                <a:cs typeface="Times New Roman" panose="02020603050405020304" pitchFamily="18" charset="0"/>
              </a:rPr>
              <a:t>fluoro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  <a:defRPr/>
            </a:pP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anionic ligands end with -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o.</a:t>
            </a:r>
            <a:endParaRPr lang="tr-TR" altLang="en-US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b-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Other inorganic 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anions</a:t>
            </a:r>
            <a:endParaRPr lang="tr-TR" altLang="en-US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c-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Organic anions</a:t>
            </a:r>
          </a:p>
          <a:p>
            <a:pPr marL="0" indent="0" algn="just">
              <a:buNone/>
              <a:defRPr/>
            </a:pP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d-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Water and NH3</a:t>
            </a:r>
          </a:p>
          <a:p>
            <a:pPr marL="0" indent="0" algn="just">
              <a:buNone/>
              <a:defRPr/>
            </a:pP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e-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Other inorganic neutral ligands</a:t>
            </a:r>
          </a:p>
          <a:p>
            <a:pPr marL="0" indent="0" algn="just">
              <a:buNone/>
              <a:defRPr/>
            </a:pP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f-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Neutral organic ligands</a:t>
            </a:r>
          </a:p>
          <a:p>
            <a:pPr marL="0" indent="0" algn="just">
              <a:buNone/>
              <a:defRPr/>
            </a:pPr>
            <a:r>
              <a:rPr lang="tr-TR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It </a:t>
            </a:r>
            <a:r>
              <a:rPr lang="en-US" altLang="en-US" dirty="0">
                <a:solidFill>
                  <a:srgbClr val="333399"/>
                </a:solidFill>
                <a:cs typeface="Times New Roman" panose="02020603050405020304" pitchFamily="18" charset="0"/>
              </a:rPr>
              <a:t>is in the form of a sequence</a:t>
            </a: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6553200" cy="838200"/>
          </a:xfrm>
        </p:spPr>
        <p:txBody>
          <a:bodyPr/>
          <a:lstStyle/>
          <a:p>
            <a:pPr>
              <a:defRPr/>
            </a:pPr>
            <a:r>
              <a:rPr lang="tr-TR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  <a:endParaRPr lang="en-US" altLang="en-US" b="1" dirty="0" smtClean="0">
              <a:solidFill>
                <a:srgbClr val="FF339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51088" y="1700214"/>
            <a:ext cx="7543800" cy="4402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5"/>
              <a:defRPr/>
            </a:pPr>
            <a:r>
              <a:rPr lang="en-US" sz="2800" dirty="0"/>
              <a:t>Anionic </a:t>
            </a:r>
            <a:r>
              <a:rPr lang="en-US" sz="2800" dirty="0"/>
              <a:t>ligands-ends with o. Neutral and cationic ones take the name of the molecule. Only </a:t>
            </a:r>
            <a:r>
              <a:rPr lang="en-US" sz="2800" dirty="0"/>
              <a:t>H</a:t>
            </a:r>
            <a:r>
              <a:rPr lang="tr-TR" altLang="en-US" sz="2800" baseline="-30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/>
              <a:t>O </a:t>
            </a:r>
            <a:r>
              <a:rPr lang="en-US" sz="2800" dirty="0" err="1"/>
              <a:t>akua</a:t>
            </a:r>
            <a:r>
              <a:rPr lang="en-US" sz="2800" dirty="0"/>
              <a:t>; </a:t>
            </a:r>
            <a:r>
              <a:rPr lang="en-US" sz="2800" dirty="0"/>
              <a:t>NH</a:t>
            </a:r>
            <a:r>
              <a:rPr lang="tr-TR" altLang="en-US" sz="2800" baseline="-30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/>
              <a:t> </a:t>
            </a:r>
            <a:r>
              <a:rPr lang="en-US" sz="2800" dirty="0" err="1"/>
              <a:t>ammin</a:t>
            </a:r>
            <a:r>
              <a:rPr lang="en-US" sz="2800" dirty="0"/>
              <a:t>; Carbonyl </a:t>
            </a:r>
            <a:r>
              <a:rPr lang="tr-TR" sz="2800" dirty="0"/>
              <a:t>(-CO)</a:t>
            </a:r>
            <a:r>
              <a:rPr lang="en-US" sz="2800" dirty="0"/>
              <a:t>; </a:t>
            </a:r>
            <a:r>
              <a:rPr lang="en-US" sz="2800" dirty="0"/>
              <a:t>NO is called </a:t>
            </a:r>
            <a:r>
              <a:rPr lang="en-US" sz="2800" dirty="0"/>
              <a:t>nitrous.</a:t>
            </a:r>
            <a:endParaRPr lang="tr-TR" sz="2800" dirty="0"/>
          </a:p>
          <a:p>
            <a:pPr marL="514350" indent="-51435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5"/>
              <a:defRPr/>
            </a:pPr>
            <a:r>
              <a:rPr lang="en-US" sz="2800" dirty="0"/>
              <a:t>It </a:t>
            </a:r>
            <a:r>
              <a:rPr lang="en-US" sz="2800" dirty="0"/>
              <a:t>shows the number of ligands such as mono, di, tri, tetra, </a:t>
            </a:r>
            <a:r>
              <a:rPr lang="en-US" sz="2800" dirty="0" err="1"/>
              <a:t>penta</a:t>
            </a:r>
            <a:r>
              <a:rPr lang="en-US" sz="2800" dirty="0"/>
              <a:t>, </a:t>
            </a:r>
            <a:r>
              <a:rPr lang="en-US" sz="2800" dirty="0" err="1"/>
              <a:t>hexa</a:t>
            </a:r>
            <a:r>
              <a:rPr lang="en-US" sz="2800" dirty="0"/>
              <a:t>, which are given as prefix. More complex compounds also have prefixes such as </a:t>
            </a:r>
            <a:r>
              <a:rPr lang="en-US" sz="2800" dirty="0" err="1"/>
              <a:t>bis</a:t>
            </a:r>
            <a:r>
              <a:rPr lang="en-US" sz="2800" dirty="0"/>
              <a:t>, </a:t>
            </a:r>
            <a:r>
              <a:rPr lang="en-US" sz="2800" dirty="0" err="1"/>
              <a:t>tris</a:t>
            </a:r>
            <a:r>
              <a:rPr lang="en-US" sz="2800" dirty="0"/>
              <a:t>, </a:t>
            </a:r>
            <a:r>
              <a:rPr lang="en-US" sz="2800" dirty="0"/>
              <a:t>tetra</a:t>
            </a:r>
            <a:r>
              <a:rPr lang="tr-TR" sz="2800" dirty="0"/>
              <a:t> etc</a:t>
            </a:r>
            <a:r>
              <a:rPr lang="en-US" sz="2800" dirty="0"/>
              <a:t>.</a:t>
            </a:r>
            <a:endParaRPr lang="tr-TR" sz="2800" dirty="0"/>
          </a:p>
          <a:p>
            <a:pPr marL="514350" indent="-51435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5"/>
              <a:defRPr/>
            </a:pPr>
            <a:r>
              <a:rPr lang="en-US" sz="2800" dirty="0"/>
              <a:t>In </a:t>
            </a:r>
            <a:r>
              <a:rPr lang="en-US" sz="2800" dirty="0"/>
              <a:t>bridged complexes, the bridge is indicated by </a:t>
            </a:r>
            <a:r>
              <a:rPr lang="en-US" sz="2800" dirty="0"/>
              <a:t>"</a:t>
            </a:r>
            <a:r>
              <a:rPr lang="en-US" sz="2800" dirty="0">
                <a:sym typeface="Symbol" panose="05050102010706020507" pitchFamily="18" charset="2"/>
              </a:rPr>
              <a:t></a:t>
            </a:r>
            <a:r>
              <a:rPr lang="en-US" sz="2800" dirty="0"/>
              <a:t>".</a:t>
            </a:r>
            <a:endParaRPr lang="en-US" sz="2800" dirty="0"/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6553200" cy="838200"/>
          </a:xfrm>
        </p:spPr>
        <p:txBody>
          <a:bodyPr/>
          <a:lstStyle/>
          <a:p>
            <a:pPr>
              <a:defRPr/>
            </a:pPr>
            <a:r>
              <a:rPr lang="tr-TR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  <a:endParaRPr lang="en-US" altLang="en-US" b="1" dirty="0" smtClean="0">
              <a:solidFill>
                <a:srgbClr val="FF339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1676400"/>
            <a:ext cx="74676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2400" dirty="0">
                <a:solidFill>
                  <a:srgbClr val="FF99CC"/>
                </a:solidFill>
              </a:rPr>
              <a:t/>
            </a:r>
            <a:br>
              <a:rPr lang="tr-TR" altLang="en-US" sz="2400" dirty="0">
                <a:solidFill>
                  <a:srgbClr val="FF99CC"/>
                </a:solidFill>
              </a:rPr>
            </a:br>
            <a:r>
              <a:rPr lang="tr-TR" alt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EXAMPLES OF COMPLEX NAMES: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719388" y="2174875"/>
            <a:ext cx="2971800" cy="533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3399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cs typeface="Times New Roman" panose="02020603050405020304" pitchFamily="18" charset="0"/>
              </a:rPr>
              <a:t>Ag(NH</a:t>
            </a:r>
            <a:r>
              <a:rPr lang="tr-TR" altLang="en-US" sz="2400" baseline="-30000">
                <a:solidFill>
                  <a:srgbClr val="333399"/>
                </a:solidFill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cs typeface="Times New Roman" panose="02020603050405020304" pitchFamily="18" charset="0"/>
              </a:rPr>
              <a:t>)</a:t>
            </a:r>
            <a:r>
              <a:rPr lang="tr-TR" altLang="en-US" sz="2400" baseline="-30000">
                <a:solidFill>
                  <a:srgbClr val="333399"/>
                </a:solidFill>
                <a:cs typeface="Times New Roman" panose="02020603050405020304" pitchFamily="18" charset="0"/>
              </a:rPr>
              <a:t>2</a:t>
            </a:r>
            <a:r>
              <a:rPr lang="tr-TR" altLang="en-US" sz="2400">
                <a:solidFill>
                  <a:srgbClr val="333399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tr-TR" altLang="en-US" sz="2400">
                <a:solidFill>
                  <a:srgbClr val="333399"/>
                </a:solidFill>
                <a:cs typeface="Times New Roman" panose="02020603050405020304" pitchFamily="18" charset="0"/>
              </a:rPr>
              <a:t> Cl</a:t>
            </a:r>
            <a:endParaRPr lang="en-US" altLang="en-US" sz="2400">
              <a:cs typeface="Times New Roman" panose="02020603050405020304" pitchFamily="18" charset="0"/>
            </a:endParaRPr>
          </a:p>
          <a:p>
            <a:endParaRPr lang="en-US" altLang="en-US" sz="24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735638" y="2078038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Diammin silver (I) chloride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40013" y="2611438"/>
            <a:ext cx="213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(NH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664201" y="2606676"/>
            <a:ext cx="3952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Trichlorotriammin cobalt (III)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640013" y="31115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Fe(CN)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729288" y="3111501"/>
            <a:ext cx="419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r-TR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hexa</a:t>
            </a:r>
            <a:r>
              <a:rPr lang="tr-TR" altLang="tr-TR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cyanoferrate (II)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566989" y="3619500"/>
            <a:ext cx="253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 (NH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tr-TR" altLang="en-US" sz="2400" baseline="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699125" y="35433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Tetrammin Zinc (II)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586038" y="3979863"/>
            <a:ext cx="298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(NH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734050" y="3979863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Trinitro triammin cobalt (III)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814639" y="4411663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PtCl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tr-TR" altLang="en-US" sz="2400" baseline="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808663" y="4411663"/>
            <a:ext cx="3359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Hexachloro platinate (IV)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566988" y="497205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Cr(SCN)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880100" y="4797426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Amonyum tetra tiyosiyanato </a:t>
            </a:r>
            <a:endParaRPr lang="tr-TR" altLang="en-US" sz="240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diammin chromate (III)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927351" y="5794375"/>
            <a:ext cx="195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PtCl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altLang="en-US" sz="24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880100" y="5516563"/>
            <a:ext cx="4324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trichloromonoethylene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platinate (II)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  <a:endParaRPr lang="en-US" altLang="en-US" b="1" dirty="0">
              <a:solidFill>
                <a:srgbClr val="FF339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1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527300" y="1916113"/>
            <a:ext cx="17526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baseline="-3000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en-US" altLang="en-US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PtCl</a:t>
            </a:r>
            <a:r>
              <a:rPr lang="en-US" altLang="en-US" baseline="-3000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5654675" y="1876425"/>
            <a:ext cx="4065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hex</a:t>
            </a:r>
            <a:r>
              <a:rPr lang="tr-TR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chloro 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palatinate (IV)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486025" y="25400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(H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O)(NO</a:t>
            </a:r>
            <a:r>
              <a:rPr lang="en-US" altLang="en-US" sz="2000" baseline="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altLang="en-US" sz="2000" baseline="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5664201" y="2565400"/>
            <a:ext cx="4473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</a:t>
            </a:r>
            <a:r>
              <a:rPr lang="tr-TR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 aqua hydra</a:t>
            </a:r>
            <a:r>
              <a:rPr lang="tr-TR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zinium cobalt (III)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455863" y="3259138"/>
            <a:ext cx="248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Pt(NH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PtCl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5726114" y="3192464"/>
            <a:ext cx="49418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etrammin platinum (II) hexachloroplatinate (IV)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454275" y="3908425"/>
            <a:ext cx="335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(NH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 Cl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</a:t>
            </a:r>
            <a:r>
              <a:rPr lang="en-US" altLang="en-US" sz="2000" baseline="-30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5654675" y="3919538"/>
            <a:ext cx="4618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Kloroakuatetrammin kobalt(III) klorür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2455864" y="4556125"/>
            <a:ext cx="253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[Ni(CO)</a:t>
            </a:r>
            <a:r>
              <a:rPr lang="en-US" altLang="en-US" sz="2000" baseline="-25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5576888" y="4605338"/>
            <a:ext cx="4221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Tetracarbonyl nickel (0</a:t>
            </a:r>
            <a:r>
              <a:rPr lang="tr-TR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2444751" y="5203825"/>
            <a:ext cx="253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[Cu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en)</a:t>
            </a:r>
            <a:r>
              <a:rPr lang="en-US" altLang="en-US" sz="2000" baseline="-25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]SO</a:t>
            </a:r>
            <a:r>
              <a:rPr lang="en-US" altLang="en-US" sz="2000" baseline="-25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5476875" y="5197475"/>
            <a:ext cx="4579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Bis (ethylenediamine) copper (II) sulfate</a:t>
            </a:r>
            <a:r>
              <a:rPr lang="tr-TR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00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2444751" y="5851525"/>
            <a:ext cx="253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[Fe(C</a:t>
            </a:r>
            <a:r>
              <a:rPr lang="en-US" altLang="en-US" sz="2000" baseline="-25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000" baseline="-25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 baseline="-25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5494338" y="5789613"/>
            <a:ext cx="556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 (cyclopentadienyl) iron (II)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22946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289</Words>
  <Application>Microsoft Office PowerPoint</Application>
  <PresentationFormat>Widescreen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Symbol</vt:lpstr>
      <vt:lpstr>Times New Roman</vt:lpstr>
      <vt:lpstr>Wingdings</vt:lpstr>
      <vt:lpstr>Retrospect</vt:lpstr>
      <vt:lpstr>COMPLEXES</vt:lpstr>
      <vt:lpstr>COMPLEXES</vt:lpstr>
      <vt:lpstr>COMPLEXES</vt:lpstr>
      <vt:lpstr> EXAMPLES OF COMPLEX NAMES: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Ceren Ertekin</cp:lastModifiedBy>
  <cp:revision>3</cp:revision>
  <dcterms:created xsi:type="dcterms:W3CDTF">2018-08-16T16:03:07Z</dcterms:created>
  <dcterms:modified xsi:type="dcterms:W3CDTF">2018-08-16T16:06:30Z</dcterms:modified>
</cp:coreProperties>
</file>