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108" y="13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66E53-2AFB-4A29-B760-3D8E1EE5226B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EB6CF-E771-4B22-B467-A5FD289AB7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174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E04762-A876-49A2-907F-0E5A6ED0EBFE}" type="slidenum">
              <a:rPr lang="en-US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30079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1174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13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85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346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02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96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4657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215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82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6479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349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952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tr-TR" sz="2800" dirty="0"/>
              <a:t>	</a:t>
            </a:r>
            <a:r>
              <a:rPr lang="en-US" sz="2800" dirty="0"/>
              <a:t>COMPLEXES AND Nomenclature</a:t>
            </a:r>
            <a:endParaRPr lang="tr-TR" sz="28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/>
              <a:t>The name of the center atom comes after the ligand, but the formula is reversed.</a:t>
            </a:r>
            <a:endParaRPr lang="tr-TR" sz="28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/>
              <a:t>Oxidation number of the central atom is written in parentheses with Roman </a:t>
            </a:r>
            <a:r>
              <a:rPr lang="tr-TR" sz="2800" dirty="0"/>
              <a:t>number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/>
              <a:t>In the anionic complexes, the end of the name of the central atom ends with an atom. In cationic and neutral complexes, only the name of the element is written.</a:t>
            </a:r>
          </a:p>
        </p:txBody>
      </p:sp>
      <p:sp>
        <p:nvSpPr>
          <p:cNvPr id="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895600" y="685800"/>
            <a:ext cx="6553200" cy="838200"/>
          </a:xfrm>
        </p:spPr>
        <p:txBody>
          <a:bodyPr/>
          <a:lstStyle/>
          <a:p>
            <a:pPr>
              <a:defRPr/>
            </a:pPr>
            <a:r>
              <a:rPr lang="tr-TR" altLang="en-US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  <a:endParaRPr lang="en-US" altLang="en-US" dirty="0" smtClean="0">
              <a:solidFill>
                <a:srgbClr val="FF3399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02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758950"/>
            <a:ext cx="7772400" cy="4838700"/>
          </a:xfrm>
        </p:spPr>
        <p:txBody>
          <a:bodyPr rtlCol="0">
            <a:normAutofit/>
          </a:bodyPr>
          <a:lstStyle/>
          <a:p>
            <a:pPr marL="457200" indent="-457200" algn="just">
              <a:buFont typeface="+mj-lt"/>
              <a:buAutoNum type="arabicPeriod" startAt="4"/>
              <a:defRPr/>
            </a:pP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There </a:t>
            </a:r>
            <a:r>
              <a:rPr lang="en-US" altLang="en-US" dirty="0">
                <a:solidFill>
                  <a:srgbClr val="333399"/>
                </a:solidFill>
                <a:cs typeface="Times New Roman" panose="02020603050405020304" pitchFamily="18" charset="0"/>
              </a:rPr>
              <a:t>is a sequence for the name and formula of the ligands. In this order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  <a:defRPr/>
            </a:pP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 </a:t>
            </a:r>
            <a:r>
              <a:rPr lang="tr-TR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a- Simple anionic ligands O = (</a:t>
            </a:r>
            <a:r>
              <a:rPr lang="en-US" altLang="en-US" dirty="0" err="1" smtClean="0">
                <a:solidFill>
                  <a:srgbClr val="333399"/>
                </a:solidFill>
                <a:cs typeface="Times New Roman" panose="02020603050405020304" pitchFamily="18" charset="0"/>
              </a:rPr>
              <a:t>oxo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); OH- (</a:t>
            </a:r>
            <a:r>
              <a:rPr lang="en-US" altLang="en-US" dirty="0" err="1" smtClean="0">
                <a:solidFill>
                  <a:srgbClr val="333399"/>
                </a:solidFill>
                <a:cs typeface="Times New Roman" panose="02020603050405020304" pitchFamily="18" charset="0"/>
              </a:rPr>
              <a:t>hydroxo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); S = (</a:t>
            </a:r>
            <a:r>
              <a:rPr lang="en-US" altLang="en-US" dirty="0" err="1" smtClean="0">
                <a:solidFill>
                  <a:srgbClr val="333399"/>
                </a:solidFill>
                <a:cs typeface="Times New Roman" panose="02020603050405020304" pitchFamily="18" charset="0"/>
              </a:rPr>
              <a:t>thio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); Cl- </a:t>
            </a:r>
            <a:r>
              <a:rPr lang="tr-TR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dirty="0" err="1" smtClean="0">
                <a:solidFill>
                  <a:srgbClr val="333399"/>
                </a:solidFill>
                <a:cs typeface="Times New Roman" panose="02020603050405020304" pitchFamily="18" charset="0"/>
              </a:rPr>
              <a:t>chloro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); F- (</a:t>
            </a:r>
            <a:r>
              <a:rPr lang="en-US" altLang="en-US" dirty="0" err="1" smtClean="0">
                <a:solidFill>
                  <a:srgbClr val="333399"/>
                </a:solidFill>
                <a:cs typeface="Times New Roman" panose="02020603050405020304" pitchFamily="18" charset="0"/>
              </a:rPr>
              <a:t>fluoro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  <a:defRPr/>
            </a:pPr>
            <a:r>
              <a:rPr lang="tr-TR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       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The </a:t>
            </a:r>
            <a:r>
              <a:rPr lang="en-US" altLang="en-US" dirty="0">
                <a:solidFill>
                  <a:srgbClr val="333399"/>
                </a:solidFill>
                <a:cs typeface="Times New Roman" panose="02020603050405020304" pitchFamily="18" charset="0"/>
              </a:rPr>
              <a:t>anionic ligands end with -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o.</a:t>
            </a:r>
            <a:endParaRPr lang="tr-TR" altLang="en-US" dirty="0" smtClean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r>
              <a:rPr lang="tr-TR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b- </a:t>
            </a:r>
            <a:r>
              <a:rPr lang="en-US" altLang="en-US" dirty="0">
                <a:solidFill>
                  <a:srgbClr val="333399"/>
                </a:solidFill>
                <a:cs typeface="Times New Roman" panose="02020603050405020304" pitchFamily="18" charset="0"/>
              </a:rPr>
              <a:t>Other inorganic 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anions</a:t>
            </a:r>
            <a:endParaRPr lang="tr-TR" altLang="en-US" dirty="0" smtClean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r>
              <a:rPr lang="tr-TR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c- </a:t>
            </a:r>
            <a:r>
              <a:rPr lang="en-US" altLang="en-US" dirty="0">
                <a:solidFill>
                  <a:srgbClr val="333399"/>
                </a:solidFill>
                <a:cs typeface="Times New Roman" panose="02020603050405020304" pitchFamily="18" charset="0"/>
              </a:rPr>
              <a:t>Organic anions</a:t>
            </a:r>
          </a:p>
          <a:p>
            <a:pPr marL="0" indent="0" algn="just">
              <a:buNone/>
              <a:defRPr/>
            </a:pPr>
            <a:r>
              <a:rPr lang="tr-TR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d- </a:t>
            </a:r>
            <a:r>
              <a:rPr lang="en-US" altLang="en-US" dirty="0">
                <a:solidFill>
                  <a:srgbClr val="333399"/>
                </a:solidFill>
                <a:cs typeface="Times New Roman" panose="02020603050405020304" pitchFamily="18" charset="0"/>
              </a:rPr>
              <a:t>Water and NH3</a:t>
            </a:r>
          </a:p>
          <a:p>
            <a:pPr marL="0" indent="0" algn="just">
              <a:buNone/>
              <a:defRPr/>
            </a:pPr>
            <a:r>
              <a:rPr lang="tr-TR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e- </a:t>
            </a:r>
            <a:r>
              <a:rPr lang="en-US" altLang="en-US" dirty="0">
                <a:solidFill>
                  <a:srgbClr val="333399"/>
                </a:solidFill>
                <a:cs typeface="Times New Roman" panose="02020603050405020304" pitchFamily="18" charset="0"/>
              </a:rPr>
              <a:t>Other inorganic neutral ligands</a:t>
            </a:r>
          </a:p>
          <a:p>
            <a:pPr marL="0" indent="0" algn="just">
              <a:buNone/>
              <a:defRPr/>
            </a:pPr>
            <a:r>
              <a:rPr lang="tr-TR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f- </a:t>
            </a:r>
            <a:r>
              <a:rPr lang="en-US" altLang="en-US" dirty="0">
                <a:solidFill>
                  <a:srgbClr val="333399"/>
                </a:solidFill>
                <a:cs typeface="Times New Roman" panose="02020603050405020304" pitchFamily="18" charset="0"/>
              </a:rPr>
              <a:t>Neutral organic ligands</a:t>
            </a:r>
          </a:p>
          <a:p>
            <a:pPr marL="0" indent="0" algn="just">
              <a:buNone/>
              <a:defRPr/>
            </a:pPr>
            <a:r>
              <a:rPr lang="tr-TR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       </a:t>
            </a:r>
            <a:r>
              <a:rPr lang="en-US" altLang="en-US" dirty="0" smtClean="0">
                <a:solidFill>
                  <a:srgbClr val="333399"/>
                </a:solidFill>
                <a:cs typeface="Times New Roman" panose="02020603050405020304" pitchFamily="18" charset="0"/>
              </a:rPr>
              <a:t>It </a:t>
            </a:r>
            <a:r>
              <a:rPr lang="en-US" altLang="en-US" dirty="0">
                <a:solidFill>
                  <a:srgbClr val="333399"/>
                </a:solidFill>
                <a:cs typeface="Times New Roman" panose="02020603050405020304" pitchFamily="18" charset="0"/>
              </a:rPr>
              <a:t>is in the form of a sequence</a:t>
            </a:r>
            <a:endParaRPr lang="en-US" alt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895600" y="685800"/>
            <a:ext cx="6553200" cy="838200"/>
          </a:xfrm>
        </p:spPr>
        <p:txBody>
          <a:bodyPr/>
          <a:lstStyle/>
          <a:p>
            <a:pPr>
              <a:defRPr/>
            </a:pPr>
            <a:r>
              <a:rPr lang="tr-TR" altLang="en-US" b="1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  <a:endParaRPr lang="en-US" altLang="en-US" b="1" dirty="0" smtClean="0">
              <a:solidFill>
                <a:srgbClr val="FF3399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98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51088" y="1700214"/>
            <a:ext cx="7543800" cy="44021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 startAt="5"/>
              <a:defRPr/>
            </a:pPr>
            <a:r>
              <a:rPr lang="en-US" sz="2800" dirty="0"/>
              <a:t>Anionic </a:t>
            </a:r>
            <a:r>
              <a:rPr lang="en-US" sz="2800" dirty="0"/>
              <a:t>ligands-ends with o. Neutral and cationic ones take the name of the molecule. Only </a:t>
            </a:r>
            <a:r>
              <a:rPr lang="en-US" sz="2800" dirty="0"/>
              <a:t>H</a:t>
            </a:r>
            <a:r>
              <a:rPr lang="tr-TR" altLang="en-US" sz="2800" baseline="-300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/>
              <a:t>O </a:t>
            </a:r>
            <a:r>
              <a:rPr lang="en-US" sz="2800" dirty="0" err="1"/>
              <a:t>akua</a:t>
            </a:r>
            <a:r>
              <a:rPr lang="en-US" sz="2800" dirty="0"/>
              <a:t>; </a:t>
            </a:r>
            <a:r>
              <a:rPr lang="en-US" sz="2800" dirty="0"/>
              <a:t>NH</a:t>
            </a:r>
            <a:r>
              <a:rPr lang="tr-TR" altLang="en-US" sz="2800" baseline="-300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/>
              <a:t> </a:t>
            </a:r>
            <a:r>
              <a:rPr lang="en-US" sz="2800" dirty="0" err="1"/>
              <a:t>ammin</a:t>
            </a:r>
            <a:r>
              <a:rPr lang="en-US" sz="2800" dirty="0"/>
              <a:t>; Carbonyl </a:t>
            </a:r>
            <a:r>
              <a:rPr lang="tr-TR" sz="2800" dirty="0"/>
              <a:t>(-CO)</a:t>
            </a:r>
            <a:r>
              <a:rPr lang="en-US" sz="2800" dirty="0"/>
              <a:t>; </a:t>
            </a:r>
            <a:r>
              <a:rPr lang="en-US" sz="2800" dirty="0"/>
              <a:t>NO is called </a:t>
            </a:r>
            <a:r>
              <a:rPr lang="en-US" sz="2800" dirty="0"/>
              <a:t>nitrous.</a:t>
            </a:r>
            <a:endParaRPr lang="tr-TR" sz="2800" dirty="0"/>
          </a:p>
          <a:p>
            <a:pPr marL="514350" indent="-51435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 startAt="5"/>
              <a:defRPr/>
            </a:pPr>
            <a:r>
              <a:rPr lang="en-US" sz="2800" dirty="0"/>
              <a:t>It </a:t>
            </a:r>
            <a:r>
              <a:rPr lang="en-US" sz="2800" dirty="0"/>
              <a:t>shows the number of ligands such as mono, di, tri, tetra, </a:t>
            </a:r>
            <a:r>
              <a:rPr lang="en-US" sz="2800" dirty="0" err="1"/>
              <a:t>penta</a:t>
            </a:r>
            <a:r>
              <a:rPr lang="en-US" sz="2800" dirty="0"/>
              <a:t>, </a:t>
            </a:r>
            <a:r>
              <a:rPr lang="en-US" sz="2800" dirty="0" err="1"/>
              <a:t>hexa</a:t>
            </a:r>
            <a:r>
              <a:rPr lang="en-US" sz="2800" dirty="0"/>
              <a:t>, which are given as prefix. More complex compounds also have prefixes such as </a:t>
            </a:r>
            <a:r>
              <a:rPr lang="en-US" sz="2800" dirty="0" err="1"/>
              <a:t>bis</a:t>
            </a:r>
            <a:r>
              <a:rPr lang="en-US" sz="2800" dirty="0"/>
              <a:t>, </a:t>
            </a:r>
            <a:r>
              <a:rPr lang="en-US" sz="2800" dirty="0" err="1"/>
              <a:t>tris</a:t>
            </a:r>
            <a:r>
              <a:rPr lang="en-US" sz="2800" dirty="0"/>
              <a:t>, </a:t>
            </a:r>
            <a:r>
              <a:rPr lang="en-US" sz="2800" dirty="0"/>
              <a:t>tetra</a:t>
            </a:r>
            <a:r>
              <a:rPr lang="tr-TR" sz="2800" dirty="0"/>
              <a:t> etc</a:t>
            </a:r>
            <a:r>
              <a:rPr lang="en-US" sz="2800" dirty="0"/>
              <a:t>.</a:t>
            </a:r>
            <a:endParaRPr lang="tr-TR" sz="2800" dirty="0"/>
          </a:p>
          <a:p>
            <a:pPr marL="514350" indent="-51435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 startAt="5"/>
              <a:defRPr/>
            </a:pPr>
            <a:r>
              <a:rPr lang="en-US" sz="2800" dirty="0"/>
              <a:t>In </a:t>
            </a:r>
            <a:r>
              <a:rPr lang="en-US" sz="2800" dirty="0"/>
              <a:t>bridged complexes, the bridge is indicated by </a:t>
            </a:r>
            <a:r>
              <a:rPr lang="en-US" sz="2800" dirty="0"/>
              <a:t>"</a:t>
            </a:r>
            <a:r>
              <a:rPr lang="en-US" sz="2800" dirty="0">
                <a:sym typeface="Symbol" panose="05050102010706020507" pitchFamily="18" charset="2"/>
              </a:rPr>
              <a:t></a:t>
            </a:r>
            <a:r>
              <a:rPr lang="en-US" sz="2800" dirty="0"/>
              <a:t>".</a:t>
            </a:r>
            <a:endParaRPr lang="en-US" sz="2800" dirty="0"/>
          </a:p>
        </p:txBody>
      </p:sp>
      <p:sp>
        <p:nvSpPr>
          <p:cNvPr id="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895600" y="685800"/>
            <a:ext cx="6553200" cy="838200"/>
          </a:xfrm>
        </p:spPr>
        <p:txBody>
          <a:bodyPr/>
          <a:lstStyle/>
          <a:p>
            <a:pPr>
              <a:defRPr/>
            </a:pPr>
            <a:r>
              <a:rPr lang="tr-TR" altLang="en-US" b="1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  <a:endParaRPr lang="en-US" altLang="en-US" b="1" dirty="0" smtClean="0">
              <a:solidFill>
                <a:srgbClr val="FF3399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6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66988" y="1676400"/>
            <a:ext cx="7467600" cy="457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altLang="en-US" sz="2400" dirty="0">
                <a:solidFill>
                  <a:srgbClr val="FF99CC"/>
                </a:solidFill>
              </a:rPr>
              <a:t/>
            </a:r>
            <a:br>
              <a:rPr lang="tr-TR" altLang="en-US" sz="2400" dirty="0">
                <a:solidFill>
                  <a:srgbClr val="FF99CC"/>
                </a:solidFill>
              </a:rPr>
            </a:br>
            <a:r>
              <a:rPr lang="tr-TR" altLang="en-US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EXAMPLES OF COMPLEX NAMES:</a:t>
            </a:r>
            <a:endParaRPr lang="en-US" altLang="en-US" sz="2400" b="1" dirty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719388" y="2174875"/>
            <a:ext cx="2971800" cy="5334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tr-TR" altLang="en-US" sz="2400">
                <a:solidFill>
                  <a:srgbClr val="333399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tr-TR" altLang="en-US" sz="2400">
                <a:solidFill>
                  <a:srgbClr val="333399"/>
                </a:solidFill>
                <a:cs typeface="Times New Roman" panose="02020603050405020304" pitchFamily="18" charset="0"/>
              </a:rPr>
              <a:t>Ag(NH</a:t>
            </a:r>
            <a:r>
              <a:rPr lang="tr-TR" altLang="en-US" sz="2400" baseline="-30000">
                <a:solidFill>
                  <a:srgbClr val="333399"/>
                </a:solidFill>
                <a:cs typeface="Times New Roman" panose="02020603050405020304" pitchFamily="18" charset="0"/>
              </a:rPr>
              <a:t>3</a:t>
            </a:r>
            <a:r>
              <a:rPr lang="tr-TR" altLang="en-US" sz="2400">
                <a:solidFill>
                  <a:srgbClr val="333399"/>
                </a:solidFill>
                <a:cs typeface="Times New Roman" panose="02020603050405020304" pitchFamily="18" charset="0"/>
              </a:rPr>
              <a:t>)</a:t>
            </a:r>
            <a:r>
              <a:rPr lang="tr-TR" altLang="en-US" sz="2400" baseline="-30000">
                <a:solidFill>
                  <a:srgbClr val="333399"/>
                </a:solidFill>
                <a:cs typeface="Times New Roman" panose="02020603050405020304" pitchFamily="18" charset="0"/>
              </a:rPr>
              <a:t>2</a:t>
            </a:r>
            <a:r>
              <a:rPr lang="tr-TR" altLang="en-US" sz="2400">
                <a:solidFill>
                  <a:srgbClr val="333399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tr-TR" altLang="en-US" sz="2400">
                <a:solidFill>
                  <a:srgbClr val="333399"/>
                </a:solidFill>
                <a:cs typeface="Times New Roman" panose="02020603050405020304" pitchFamily="18" charset="0"/>
              </a:rPr>
              <a:t> Cl</a:t>
            </a:r>
            <a:endParaRPr lang="en-US" altLang="en-US" sz="2400">
              <a:cs typeface="Times New Roman" panose="02020603050405020304" pitchFamily="18" charset="0"/>
            </a:endParaRPr>
          </a:p>
          <a:p>
            <a:endParaRPr lang="en-US" altLang="en-US" sz="240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735638" y="2078038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Diammin silver (I) chloride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640013" y="2611438"/>
            <a:ext cx="2132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(NH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664201" y="2606676"/>
            <a:ext cx="3952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Trichlorotriammin cobalt (III)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640013" y="31115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Fe(CN)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729288" y="3111501"/>
            <a:ext cx="419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tr-TR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Potassium hexa</a:t>
            </a:r>
            <a:r>
              <a:rPr lang="tr-TR" altLang="tr-TR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tr-TR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cyanoferrate (II)</a:t>
            </a:r>
            <a:endParaRPr lang="en-US" altLang="en-US" sz="240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566989" y="3619500"/>
            <a:ext cx="2530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 (NH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tr-TR" altLang="en-US" sz="2400" baseline="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++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5699125" y="35433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Tetrammin Zinc (II)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2586038" y="3979863"/>
            <a:ext cx="298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(NH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5734050" y="3979863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Trinitro triammin cobalt (III)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2814639" y="4411663"/>
            <a:ext cx="1920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PtCl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tr-TR" altLang="en-US" sz="2400" baseline="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5808663" y="4411663"/>
            <a:ext cx="3359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Hexachloro platinate (IV)</a:t>
            </a:r>
            <a:endParaRPr lang="en-US" altLang="en-US" sz="240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2566988" y="497205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Cr(SCN)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(NH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5880100" y="4797426"/>
            <a:ext cx="426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Amonyum tetra tiyosiyanato </a:t>
            </a:r>
            <a:endParaRPr lang="tr-TR" altLang="en-US" sz="2400">
              <a:solidFill>
                <a:srgbClr val="333399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diammin chromate (III)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2927351" y="5794375"/>
            <a:ext cx="1954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PtCl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altLang="en-US" sz="24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5880100" y="5516563"/>
            <a:ext cx="43243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Potassium trichloromonoethylene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en-US" sz="24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platinate (II)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9" name="Rectangle 1026"/>
          <p:cNvSpPr txBox="1">
            <a:spLocks noChangeArrowheads="1"/>
          </p:cNvSpPr>
          <p:nvPr/>
        </p:nvSpPr>
        <p:spPr>
          <a:xfrm>
            <a:off x="2895600" y="685800"/>
            <a:ext cx="65532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tr-TR" altLang="en-US" b="1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  <a:endParaRPr lang="en-US" altLang="en-US" b="1" dirty="0">
              <a:solidFill>
                <a:srgbClr val="FF3399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118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2527300" y="1916113"/>
            <a:ext cx="17526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baseline="-30000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en-US" altLang="en-US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PtCl</a:t>
            </a:r>
            <a:r>
              <a:rPr lang="en-US" altLang="en-US" baseline="-30000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en-US" altLang="en-US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5654675" y="1876425"/>
            <a:ext cx="4065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Potassium hex</a:t>
            </a:r>
            <a:r>
              <a:rPr lang="tr-TR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chloro 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palatinate (IV)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2486025" y="25400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(H</a:t>
            </a:r>
            <a:r>
              <a:rPr lang="en-US" altLang="en-US" sz="20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O)(NO</a:t>
            </a:r>
            <a:r>
              <a:rPr lang="en-US" altLang="en-US" sz="2000" baseline="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0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0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(NH</a:t>
            </a:r>
            <a:r>
              <a:rPr lang="en-US" altLang="en-US" sz="20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</a:t>
            </a:r>
            <a:r>
              <a:rPr lang="en-US" altLang="en-US" sz="2000" baseline="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 sz="20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5664201" y="2565400"/>
            <a:ext cx="4473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Tetra</a:t>
            </a:r>
            <a:r>
              <a:rPr lang="tr-TR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nitro aqua hydra</a:t>
            </a:r>
            <a:r>
              <a:rPr lang="tr-TR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zinium cobalt (III)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2455863" y="3259138"/>
            <a:ext cx="2487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Pt(NH</a:t>
            </a:r>
            <a:r>
              <a:rPr lang="en-US" altLang="en-US" sz="20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0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PtCl</a:t>
            </a:r>
            <a:r>
              <a:rPr lang="en-US" altLang="en-US" sz="20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5726114" y="3192464"/>
            <a:ext cx="4941887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t-IT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etrammin platinum (II) hexachloroplatinate (IV)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0" name="Text Box 9"/>
          <p:cNvSpPr txBox="1">
            <a:spLocks noChangeArrowheads="1"/>
          </p:cNvSpPr>
          <p:nvPr/>
        </p:nvSpPr>
        <p:spPr bwMode="auto">
          <a:xfrm>
            <a:off x="2454275" y="3908425"/>
            <a:ext cx="3354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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(NH</a:t>
            </a:r>
            <a:r>
              <a:rPr lang="en-US" altLang="en-US" sz="20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0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</a:t>
            </a:r>
            <a:r>
              <a:rPr lang="en-US" altLang="en-US" sz="20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O) Cl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</a:t>
            </a:r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Cl</a:t>
            </a:r>
            <a:r>
              <a:rPr lang="en-US" altLang="en-US" sz="2000" baseline="-30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18441" name="Text Box 10"/>
          <p:cNvSpPr txBox="1">
            <a:spLocks noChangeArrowheads="1"/>
          </p:cNvSpPr>
          <p:nvPr/>
        </p:nvSpPr>
        <p:spPr bwMode="auto">
          <a:xfrm>
            <a:off x="5654675" y="3919538"/>
            <a:ext cx="4618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Kloroakuatetrammin kobalt(III) klorür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</p:txBody>
      </p:sp>
      <p:sp>
        <p:nvSpPr>
          <p:cNvPr id="18442" name="Text Box 11"/>
          <p:cNvSpPr txBox="1">
            <a:spLocks noChangeArrowheads="1"/>
          </p:cNvSpPr>
          <p:nvPr/>
        </p:nvSpPr>
        <p:spPr bwMode="auto">
          <a:xfrm>
            <a:off x="2455864" y="4556125"/>
            <a:ext cx="2530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[Ni(CO)</a:t>
            </a:r>
            <a:r>
              <a:rPr lang="en-US" altLang="en-US" sz="2000" baseline="-25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18443" name="Text Box 12"/>
          <p:cNvSpPr txBox="1">
            <a:spLocks noChangeArrowheads="1"/>
          </p:cNvSpPr>
          <p:nvPr/>
        </p:nvSpPr>
        <p:spPr bwMode="auto">
          <a:xfrm>
            <a:off x="5576888" y="4605338"/>
            <a:ext cx="4221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Tetracarbonyl nickel (0</a:t>
            </a:r>
            <a:r>
              <a:rPr lang="tr-TR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4" name="Text Box 13"/>
          <p:cNvSpPr txBox="1">
            <a:spLocks noChangeArrowheads="1"/>
          </p:cNvSpPr>
          <p:nvPr/>
        </p:nvSpPr>
        <p:spPr bwMode="auto">
          <a:xfrm>
            <a:off x="2444751" y="5203825"/>
            <a:ext cx="2530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[Cu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en)</a:t>
            </a:r>
            <a:r>
              <a:rPr lang="en-US" altLang="en-US" sz="2000" baseline="-25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]SO</a:t>
            </a:r>
            <a:r>
              <a:rPr lang="en-US" altLang="en-US" sz="2000" baseline="-25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445" name="Text Box 14"/>
          <p:cNvSpPr txBox="1">
            <a:spLocks noChangeArrowheads="1"/>
          </p:cNvSpPr>
          <p:nvPr/>
        </p:nvSpPr>
        <p:spPr bwMode="auto">
          <a:xfrm>
            <a:off x="5476875" y="5197475"/>
            <a:ext cx="45799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Bis (ethylenediamine) copper (II) sulfate</a:t>
            </a:r>
            <a:r>
              <a:rPr lang="tr-TR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00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6" name="Text Box 15"/>
          <p:cNvSpPr txBox="1">
            <a:spLocks noChangeArrowheads="1"/>
          </p:cNvSpPr>
          <p:nvPr/>
        </p:nvSpPr>
        <p:spPr bwMode="auto">
          <a:xfrm>
            <a:off x="2444751" y="5851525"/>
            <a:ext cx="2530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[Fe(C</a:t>
            </a:r>
            <a:r>
              <a:rPr lang="en-US" altLang="en-US" sz="2000" baseline="-25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000" baseline="-25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000" baseline="-25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447" name="Text Box 16"/>
          <p:cNvSpPr txBox="1">
            <a:spLocks noChangeArrowheads="1"/>
          </p:cNvSpPr>
          <p:nvPr/>
        </p:nvSpPr>
        <p:spPr bwMode="auto">
          <a:xfrm>
            <a:off x="5494338" y="5789613"/>
            <a:ext cx="5562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 (cyclopentadienyl) iron (II)</a:t>
            </a:r>
          </a:p>
        </p:txBody>
      </p:sp>
      <p:sp>
        <p:nvSpPr>
          <p:cNvPr id="16" name="Rectangle 1026"/>
          <p:cNvSpPr txBox="1">
            <a:spLocks noChangeArrowheads="1"/>
          </p:cNvSpPr>
          <p:nvPr/>
        </p:nvSpPr>
        <p:spPr>
          <a:xfrm>
            <a:off x="2895600" y="685800"/>
            <a:ext cx="65532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b="1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</a:p>
        </p:txBody>
      </p:sp>
    </p:spTree>
    <p:extLst>
      <p:ext uri="{BB962C8B-B14F-4D97-AF65-F5344CB8AC3E}">
        <p14:creationId xmlns:p14="http://schemas.microsoft.com/office/powerpoint/2010/main" val="229462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</TotalTime>
  <Words>289</Words>
  <Application>Microsoft Office PowerPoint</Application>
  <PresentationFormat>Widescreen</PresentationFormat>
  <Paragraphs>55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Calibri Light</vt:lpstr>
      <vt:lpstr>Symbol</vt:lpstr>
      <vt:lpstr>Times New Roman</vt:lpstr>
      <vt:lpstr>Wingdings</vt:lpstr>
      <vt:lpstr>Retrospect</vt:lpstr>
      <vt:lpstr>COMPLEXES</vt:lpstr>
      <vt:lpstr>COMPLEXES</vt:lpstr>
      <vt:lpstr>COMPLEXES</vt:lpstr>
      <vt:lpstr> EXAMPLES OF COMPLEX NAMES: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Ceren Ertekin</dc:creator>
  <cp:lastModifiedBy>Ceren Ertekin</cp:lastModifiedBy>
  <cp:revision>3</cp:revision>
  <dcterms:created xsi:type="dcterms:W3CDTF">2018-08-16T16:03:07Z</dcterms:created>
  <dcterms:modified xsi:type="dcterms:W3CDTF">2018-08-16T16:06:30Z</dcterms:modified>
</cp:coreProperties>
</file>