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4" r:id="rId5"/>
    <p:sldId id="1085" r:id="rId6"/>
    <p:sldId id="1086" r:id="rId7"/>
    <p:sldId id="1087" r:id="rId8"/>
    <p:sldId id="1088" r:id="rId9"/>
    <p:sldId id="1089" r:id="rId10"/>
    <p:sldId id="1091" r:id="rId11"/>
    <p:sldId id="1090" r:id="rId12"/>
    <p:sldId id="109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176C"/>
    <a:srgbClr val="46166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127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xmlns=""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xmlns=""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xmlns=""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xmlns=""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xmlns=""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xmlns=""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xmlns=""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xmlns=""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xmlns=""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3/14/2020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210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xmlns=""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3 İçerik Yer Tutucusu"/>
          <p:cNvSpPr txBox="1">
            <a:spLocks/>
          </p:cNvSpPr>
          <p:nvPr/>
        </p:nvSpPr>
        <p:spPr>
          <a:xfrm>
            <a:off x="410934" y="1299507"/>
            <a:ext cx="8336825" cy="4369773"/>
          </a:xfrm>
          <a:prstGeom prst="rect">
            <a:avLst/>
          </a:prstGeom>
        </p:spPr>
        <p:txBody>
          <a:bodyPr/>
          <a:lstStyle/>
          <a:p>
            <a:pPr marL="228600" marR="0" lvl="0" indent="-228600" algn="l" defTabSz="914400" rtl="0" eaLnBrk="1" fontAlgn="base" latinLnBrk="0" hangingPunct="1">
              <a:lnSpc>
                <a:spcPct val="90000"/>
              </a:lnSpc>
              <a:spcBef>
                <a:spcPts val="1000"/>
              </a:spcBef>
              <a:spcAft>
                <a:spcPct val="0"/>
              </a:spcAft>
              <a:buClrTx/>
              <a:buSzTx/>
              <a:buFontTx/>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Son</a:t>
            </a:r>
            <a:r>
              <a:rPr kumimoji="0" lang="tr-TR" sz="2800" b="0" i="0" u="none" strike="noStrike" kern="1200" cap="none" spc="0" normalizeH="0" noProof="0" dirty="0" smtClean="0">
                <a:ln>
                  <a:noFill/>
                </a:ln>
                <a:solidFill>
                  <a:schemeClr val="tx1"/>
                </a:solidFill>
                <a:effectLst/>
                <a:uLnTx/>
                <a:uFillTx/>
                <a:latin typeface="+mn-lt"/>
                <a:ea typeface="+mn-ea"/>
                <a:cs typeface="+mn-cs"/>
              </a:rPr>
              <a:t> olarak, Batıda kentleşme liberal bir ekonomik düzen içinde başlamış ve gelişmiştir. Yakın geçmişte, 1980’lerde dünyada yaygınlaşan liberalleşme akımlarına karşın, gelişmekte olanlar başta olmak üzere, birçok ülke müdahaleci ekonomik sistemlerin yardımıyla kentleşme sorunlarının çözümüne çalışmışlardır.</a:t>
            </a:r>
          </a:p>
          <a:p>
            <a:pPr marL="228600" marR="0" lvl="0" indent="-228600" algn="l" defTabSz="914400" rtl="0" eaLnBrk="1" fontAlgn="base" latinLnBrk="0" hangingPunct="1">
              <a:lnSpc>
                <a:spcPct val="90000"/>
              </a:lnSpc>
              <a:spcBef>
                <a:spcPts val="1000"/>
              </a:spcBef>
              <a:spcAft>
                <a:spcPct val="0"/>
              </a:spcAft>
              <a:buClrTx/>
              <a:buSzTx/>
              <a:buFontTx/>
              <a:buChar char="-"/>
              <a:tabLst/>
              <a:defRPr/>
            </a:pPr>
            <a:r>
              <a:rPr lang="tr-TR" sz="2800" baseline="0" dirty="0" smtClean="0"/>
              <a:t>Uluslararası mali kuruluşlarının da etkisiyle kentleşme sorunlarının çözümü,</a:t>
            </a:r>
            <a:r>
              <a:rPr lang="tr-TR" sz="2800" dirty="0" smtClean="0"/>
              <a:t> günümüzde artık neredeyse tümüyle, liberalizmin oyun kurallarına terk edilmiş bulunmaktadır.</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8410" y="514869"/>
            <a:ext cx="5289629" cy="920124"/>
          </a:xfrm>
          <a:prstGeom prst="rect">
            <a:avLst/>
          </a:prstGeom>
        </p:spPr>
        <p:txBody>
          <a:bodyPr vert="horz" wrap="square" lIns="0" tIns="12065" rIns="0" bIns="0" rtlCol="0">
            <a:spAutoFit/>
          </a:bodyPr>
          <a:lstStyle/>
          <a:p>
            <a:pPr marL="2415540">
              <a:lnSpc>
                <a:spcPct val="100000"/>
              </a:lnSpc>
              <a:spcBef>
                <a:spcPts val="95"/>
              </a:spcBef>
            </a:pPr>
            <a:endParaRPr sz="3200" dirty="0">
              <a:latin typeface="Arial"/>
              <a:cs typeface="Arial"/>
            </a:endParaRPr>
          </a:p>
          <a:p>
            <a:pPr>
              <a:lnSpc>
                <a:spcPct val="100000"/>
              </a:lnSpc>
            </a:pPr>
            <a:endParaRPr sz="2700" dirty="0">
              <a:latin typeface="Arial"/>
              <a:cs typeface="Arial"/>
            </a:endParaRPr>
          </a:p>
        </p:txBody>
      </p:sp>
      <p:sp>
        <p:nvSpPr>
          <p:cNvPr id="3" name="Dikdörtgen 2"/>
          <p:cNvSpPr/>
          <p:nvPr/>
        </p:nvSpPr>
        <p:spPr>
          <a:xfrm>
            <a:off x="675409" y="1828799"/>
            <a:ext cx="7491846" cy="3785652"/>
          </a:xfrm>
          <a:prstGeom prst="rect">
            <a:avLst/>
          </a:prstGeom>
        </p:spPr>
        <p:txBody>
          <a:bodyPr wrap="square">
            <a:spAutoFit/>
          </a:bodyPr>
          <a:lstStyle/>
          <a:p>
            <a:pPr marL="285750" indent="-285750">
              <a:buFont typeface="Arial" panose="020B0604020202020204" pitchFamily="34" charset="0"/>
              <a:buChar char="•"/>
            </a:pPr>
            <a:r>
              <a:rPr lang="tr-TR" sz="2000" dirty="0" smtClean="0">
                <a:latin typeface="Cambria" panose="02040503050406030204" pitchFamily="18" charset="0"/>
                <a:ea typeface="Times New Roman" panose="02020603050405020304" pitchFamily="18" charset="0"/>
                <a:cs typeface="Times New Roman" panose="02020603050405020304" pitchFamily="18" charset="0"/>
              </a:rPr>
              <a:t>Kentleşme, dar anlamda kent sayısının ve kentlerde yaşayan nüfusun artmasını anlatır. </a:t>
            </a:r>
          </a:p>
          <a:p>
            <a:endParaRPr lang="tr-TR" sz="2000" dirty="0">
              <a:latin typeface="Cambria" panose="020405030504060302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000" dirty="0" smtClean="0">
                <a:latin typeface="Cambria" panose="02040503050406030204" pitchFamily="18" charset="0"/>
                <a:ea typeface="Times New Roman" panose="02020603050405020304" pitchFamily="18" charset="0"/>
                <a:cs typeface="Times New Roman" panose="02020603050405020304" pitchFamily="18" charset="0"/>
              </a:rPr>
              <a:t>Kentsel nüfus  </a:t>
            </a:r>
            <a:r>
              <a:rPr lang="en-US" sz="2000" dirty="0" smtClean="0">
                <a:latin typeface="Cambria" panose="02040503050406030204" pitchFamily="18" charset="0"/>
                <a:ea typeface="Times New Roman" panose="02020603050405020304" pitchFamily="18" charset="0"/>
                <a:cs typeface="Times New Roman" panose="02020603050405020304" pitchFamily="18" charset="0"/>
              </a:rPr>
              <a:t> </a:t>
            </a:r>
            <a:r>
              <a:rPr lang="tr-TR" sz="2000" dirty="0" smtClean="0">
                <a:latin typeface="Cambria" panose="02040503050406030204" pitchFamily="18" charset="0"/>
                <a:ea typeface="Times New Roman" panose="02020603050405020304" pitchFamily="18" charset="0"/>
                <a:cs typeface="Times New Roman" panose="02020603050405020304" pitchFamily="18" charset="0"/>
              </a:rPr>
              <a:t>doğumlar ile ölümler arasındaki farkın birinciler lehine büyümesinin bir sonucu olarak ve aynı zamanda köylerden ve kasabalardan gelenlerle yani göçlerle artar.</a:t>
            </a:r>
          </a:p>
          <a:p>
            <a:pPr marL="285750" indent="-285750">
              <a:buFont typeface="Arial" panose="020B0604020202020204" pitchFamily="34" charset="0"/>
              <a:buChar char="•"/>
            </a:pPr>
            <a:endParaRPr lang="tr-TR" sz="2000" dirty="0">
              <a:latin typeface="Cambria" panose="02040503050406030204" pitchFamily="18" charset="0"/>
              <a:cs typeface="Times New Roman" panose="02020603050405020304" pitchFamily="18" charset="0"/>
            </a:endParaRPr>
          </a:p>
          <a:p>
            <a:pPr marL="285750" indent="-285750">
              <a:buFont typeface="Arial" panose="020B0604020202020204" pitchFamily="34" charset="0"/>
              <a:buChar char="•"/>
            </a:pPr>
            <a:r>
              <a:rPr lang="tr-TR" sz="2000" dirty="0" smtClean="0">
                <a:latin typeface="Cambria" panose="02040503050406030204" pitchFamily="18" charset="0"/>
                <a:cs typeface="Times New Roman" panose="02020603050405020304" pitchFamily="18" charset="0"/>
              </a:rPr>
              <a:t>Gelişmekte olan ülkelerin kentlerinde doğurganlık eğilimleri azaldığından kentleşme daha çok köylerden kentlere olan nüfus akınlarıyla beslenir.</a:t>
            </a:r>
          </a:p>
          <a:p>
            <a:pPr marL="285750" indent="-285750">
              <a:buFont typeface="Arial" panose="020B0604020202020204" pitchFamily="34" charset="0"/>
              <a:buChar char="•"/>
            </a:pPr>
            <a:endParaRPr lang="tr-TR" sz="2000" dirty="0">
              <a:latin typeface="Cambria" panose="02040503050406030204" pitchFamily="18" charset="0"/>
              <a:cs typeface="Times New Roman" panose="02020603050405020304" pitchFamily="18" charset="0"/>
            </a:endParaRPr>
          </a:p>
          <a:p>
            <a:endParaRPr lang="tr-TR" sz="2000" dirty="0"/>
          </a:p>
        </p:txBody>
      </p:sp>
      <p:sp>
        <p:nvSpPr>
          <p:cNvPr id="4" name="Dikdörtgen 3"/>
          <p:cNvSpPr/>
          <p:nvPr/>
        </p:nvSpPr>
        <p:spPr>
          <a:xfrm>
            <a:off x="1849582" y="629265"/>
            <a:ext cx="5143500" cy="1015663"/>
          </a:xfrm>
          <a:prstGeom prst="rect">
            <a:avLst/>
          </a:prstGeom>
        </p:spPr>
        <p:txBody>
          <a:bodyPr wrap="square">
            <a:spAutoFit/>
          </a:bodyPr>
          <a:lstStyle/>
          <a:p>
            <a:endParaRPr lang="tr-TR" sz="2000" b="1" dirty="0" smtClean="0">
              <a:latin typeface="Cambria" panose="02040503050406030204" pitchFamily="18" charset="0"/>
              <a:ea typeface="Times New Roman" panose="02020603050405020304" pitchFamily="18" charset="0"/>
              <a:cs typeface="Times New Roman" panose="02020603050405020304" pitchFamily="18" charset="0"/>
            </a:endParaRPr>
          </a:p>
          <a:p>
            <a:endParaRPr lang="tr-TR" sz="2000" b="1" dirty="0">
              <a:latin typeface="Cambria" panose="02040503050406030204" pitchFamily="18" charset="0"/>
              <a:ea typeface="Times New Roman" panose="02020603050405020304" pitchFamily="18" charset="0"/>
              <a:cs typeface="Times New Roman" panose="02020603050405020304" pitchFamily="18" charset="0"/>
            </a:endParaRPr>
          </a:p>
          <a:p>
            <a:r>
              <a:rPr lang="tr-TR" sz="2000" b="1" dirty="0" smtClean="0">
                <a:latin typeface="Cambria" panose="02040503050406030204" pitchFamily="18" charset="0"/>
                <a:ea typeface="Times New Roman" panose="02020603050405020304" pitchFamily="18" charset="0"/>
                <a:cs typeface="Times New Roman" panose="02020603050405020304" pitchFamily="18" charset="0"/>
              </a:rPr>
              <a:t>Kentleşme: Kavram ve Kuramsal Çerçeve</a:t>
            </a:r>
            <a:endParaRPr lang="tr-TR" sz="2000" dirty="0"/>
          </a:p>
        </p:txBody>
      </p:sp>
    </p:spTree>
    <p:extLst>
      <p:ext uri="{BB962C8B-B14F-4D97-AF65-F5344CB8AC3E}">
        <p14:creationId xmlns:p14="http://schemas.microsoft.com/office/powerpoint/2010/main" xmlns="" val="23490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33846" y="2015836"/>
            <a:ext cx="7356764" cy="2782172"/>
          </a:xfrm>
          <a:prstGeom prst="rect">
            <a:avLst/>
          </a:prstGeom>
        </p:spPr>
        <p:txBody>
          <a:bodyPr vert="horz" wrap="square" lIns="0" tIns="12065" rIns="0" bIns="0" rtlCol="0">
            <a:spAutoFit/>
          </a:bodyPr>
          <a:lstStyle/>
          <a:p>
            <a:pPr marL="342900" indent="-342900">
              <a:spcBef>
                <a:spcPts val="30"/>
              </a:spcBef>
              <a:buFont typeface="Arial" panose="020B0604020202020204" pitchFamily="34" charset="0"/>
              <a:buChar char="•"/>
            </a:pPr>
            <a:r>
              <a:rPr lang="tr-TR" sz="2000" dirty="0" smtClean="0">
                <a:latin typeface="Cambria" panose="02040503050406030204" pitchFamily="18" charset="0"/>
                <a:ea typeface="Cambria" panose="02040503050406030204" pitchFamily="18" charset="0"/>
                <a:cs typeface="Times New Roman" panose="02020603050405020304" pitchFamily="18" charset="0"/>
              </a:rPr>
              <a:t>Kentleşmenin </a:t>
            </a:r>
            <a:r>
              <a:rPr lang="tr-TR" sz="2000" dirty="0">
                <a:latin typeface="Cambria" panose="02040503050406030204" pitchFamily="18" charset="0"/>
                <a:ea typeface="Cambria" panose="02040503050406030204" pitchFamily="18" charset="0"/>
                <a:cs typeface="Times New Roman" panose="02020603050405020304" pitchFamily="18" charset="0"/>
              </a:rPr>
              <a:t>dar anlamdaki tanımı, demografik nitelik taşır.</a:t>
            </a:r>
          </a:p>
          <a:p>
            <a:pPr marL="285750" indent="-285750">
              <a:lnSpc>
                <a:spcPct val="100000"/>
              </a:lnSpc>
              <a:spcBef>
                <a:spcPts val="30"/>
              </a:spcBef>
              <a:buFont typeface="Arial" panose="020B0604020202020204" pitchFamily="34" charset="0"/>
              <a:buChar char="•"/>
            </a:pPr>
            <a:endParaRPr lang="tr-TR" sz="2000" dirty="0" smtClean="0">
              <a:latin typeface="Cambria" panose="02040503050406030204" pitchFamily="18" charset="0"/>
              <a:ea typeface="Cambria" panose="02040503050406030204" pitchFamily="18" charset="0"/>
            </a:endParaRPr>
          </a:p>
          <a:p>
            <a:pPr marL="285750" indent="-285750">
              <a:lnSpc>
                <a:spcPct val="100000"/>
              </a:lnSpc>
              <a:spcBef>
                <a:spcPts val="30"/>
              </a:spcBef>
              <a:buFont typeface="Arial" panose="020B0604020202020204" pitchFamily="34" charset="0"/>
              <a:buChar char="•"/>
            </a:pPr>
            <a:r>
              <a:rPr lang="tr-TR" sz="2000" dirty="0" smtClean="0">
                <a:latin typeface="Cambria" panose="02040503050406030204" pitchFamily="18" charset="0"/>
                <a:ea typeface="Cambria" panose="02040503050406030204" pitchFamily="18" charset="0"/>
              </a:rPr>
              <a:t>Kentleşme olgusu, bir toplumun ekonomik ve toplumsal yapısındaki değişmelerden doğar. </a:t>
            </a:r>
          </a:p>
          <a:p>
            <a:pPr marL="285750" indent="-285750">
              <a:lnSpc>
                <a:spcPct val="100000"/>
              </a:lnSpc>
              <a:spcBef>
                <a:spcPts val="30"/>
              </a:spcBef>
              <a:buFont typeface="Arial" panose="020B0604020202020204" pitchFamily="34" charset="0"/>
              <a:buChar char="•"/>
            </a:pPr>
            <a:endParaRPr lang="tr-TR" sz="2000" dirty="0">
              <a:latin typeface="Cambria" panose="02040503050406030204" pitchFamily="18" charset="0"/>
              <a:ea typeface="Cambria" panose="02040503050406030204" pitchFamily="18" charset="0"/>
            </a:endParaRPr>
          </a:p>
          <a:p>
            <a:pPr marL="285750" indent="-285750">
              <a:lnSpc>
                <a:spcPct val="100000"/>
              </a:lnSpc>
              <a:spcBef>
                <a:spcPts val="30"/>
              </a:spcBef>
              <a:buFont typeface="Arial" panose="020B0604020202020204" pitchFamily="34" charset="0"/>
              <a:buChar char="•"/>
            </a:pPr>
            <a:r>
              <a:rPr lang="tr-TR" sz="2000" dirty="0" smtClean="0">
                <a:latin typeface="Cambria" panose="02040503050406030204" pitchFamily="18" charset="0"/>
                <a:ea typeface="Cambria" panose="02040503050406030204" pitchFamily="18" charset="0"/>
              </a:rPr>
              <a:t>Bu nedenle, kentleşmeyi tanımlarken, nüfus hareketini yaratan ekonomik ve toplumsal yapısındaki değişmelere de yer vermek gerekir.</a:t>
            </a:r>
          </a:p>
          <a:p>
            <a:pPr marL="285750" indent="-285750">
              <a:lnSpc>
                <a:spcPct val="100000"/>
              </a:lnSpc>
              <a:spcBef>
                <a:spcPts val="30"/>
              </a:spcBef>
              <a:buFont typeface="Arial" panose="020B0604020202020204" pitchFamily="34" charset="0"/>
              <a:buChar char="•"/>
            </a:pPr>
            <a:endParaRPr lang="tr-T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28009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26027" y="1828800"/>
            <a:ext cx="8281555" cy="3477875"/>
          </a:xfrm>
          <a:prstGeom prst="rect">
            <a:avLst/>
          </a:prstGeom>
        </p:spPr>
        <p:txBody>
          <a:bodyPr wrap="square">
            <a:spAutoFit/>
          </a:bodyPr>
          <a:lstStyle/>
          <a:p>
            <a:pPr marL="285750" indent="-285750">
              <a:lnSpc>
                <a:spcPct val="100000"/>
              </a:lnSpc>
              <a:spcBef>
                <a:spcPts val="30"/>
              </a:spcBef>
              <a:buFont typeface="Arial" panose="020B0604020202020204" pitchFamily="34" charset="0"/>
              <a:buChar char="•"/>
            </a:pPr>
            <a:r>
              <a:rPr lang="tr-TR" sz="2000" dirty="0"/>
              <a:t>Kentleşmenin ekonomik, toplumsal ve siyasal boyutlarını da hesaba katan, geniş anlamda bir tanımı şudur: </a:t>
            </a:r>
          </a:p>
          <a:p>
            <a:pPr marL="285750" indent="-285750">
              <a:lnSpc>
                <a:spcPct val="100000"/>
              </a:lnSpc>
              <a:spcBef>
                <a:spcPts val="30"/>
              </a:spcBef>
              <a:buFont typeface="Arial" panose="020B0604020202020204" pitchFamily="34" charset="0"/>
              <a:buChar char="•"/>
            </a:pPr>
            <a:endParaRPr lang="tr-TR" sz="2000" dirty="0"/>
          </a:p>
          <a:p>
            <a:pPr>
              <a:lnSpc>
                <a:spcPct val="100000"/>
              </a:lnSpc>
              <a:spcBef>
                <a:spcPts val="30"/>
              </a:spcBef>
            </a:pPr>
            <a:r>
              <a:rPr lang="tr-TR" sz="2000" i="1" dirty="0"/>
              <a:t>‘’Sanayileşmeye ve ekonomik gelişmeye koşut olarak kent sayısının artması ve bugünkü kentlerin büyümesi sonucunu doğuran, toplum yapısında artan oranda örgütleşme, işbölümü ve uzmanlaşma yaratan, insan davranış ve ilişkilerinde kentlere özgü değişikliklere yol açan bir nüfus birikim süreci.’’</a:t>
            </a:r>
          </a:p>
          <a:p>
            <a:pPr>
              <a:lnSpc>
                <a:spcPct val="100000"/>
              </a:lnSpc>
              <a:spcBef>
                <a:spcPts val="30"/>
              </a:spcBef>
            </a:pPr>
            <a:endParaRPr lang="tr-TR" sz="2000" i="1" dirty="0"/>
          </a:p>
          <a:p>
            <a:pPr marL="285750" indent="-285750">
              <a:lnSpc>
                <a:spcPct val="100000"/>
              </a:lnSpc>
              <a:spcBef>
                <a:spcPts val="30"/>
              </a:spcBef>
              <a:buFont typeface="Arial" panose="020B0604020202020204" pitchFamily="34" charset="0"/>
              <a:buChar char="•"/>
            </a:pPr>
            <a:r>
              <a:rPr lang="tr-TR" sz="2000" dirty="0"/>
              <a:t>Kentleşmenin önemli boyutlarından olan siyasal davranış değişikliklerini de bu tanımın, kentlere özgü davranış değişiklikleri içinde bulmak olanağı vardır.</a:t>
            </a:r>
          </a:p>
        </p:txBody>
      </p:sp>
    </p:spTree>
    <p:extLst>
      <p:ext uri="{BB962C8B-B14F-4D97-AF65-F5344CB8AC3E}">
        <p14:creationId xmlns:p14="http://schemas.microsoft.com/office/powerpoint/2010/main" xmlns="" val="37733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6973" y="2015837"/>
            <a:ext cx="7512627" cy="2800767"/>
          </a:xfrm>
          <a:prstGeom prst="rect">
            <a:avLst/>
          </a:prstGeom>
        </p:spPr>
        <p:txBody>
          <a:bodyPr wrap="square">
            <a:spAutoFit/>
          </a:bodyPr>
          <a:lstStyle/>
          <a:p>
            <a:pPr marL="342900" indent="-342900">
              <a:lnSpc>
                <a:spcPct val="100000"/>
              </a:lnSpc>
              <a:spcBef>
                <a:spcPts val="30"/>
              </a:spcBef>
              <a:buFont typeface="Arial" panose="020B0604020202020204" pitchFamily="34" charset="0"/>
              <a:buChar char="•"/>
            </a:pPr>
            <a:r>
              <a:rPr lang="tr-TR" sz="2200" dirty="0" smtClean="0"/>
              <a:t>Üretim biçimindeki değişimin yani ekonomik öğenin kentleşme tanımında özel bir ağırlığı vardır. </a:t>
            </a:r>
          </a:p>
          <a:p>
            <a:pPr marL="285750" indent="-285750">
              <a:lnSpc>
                <a:spcPct val="100000"/>
              </a:lnSpc>
              <a:spcBef>
                <a:spcPts val="30"/>
              </a:spcBef>
              <a:buFont typeface="Arial" panose="020B0604020202020204" pitchFamily="34" charset="0"/>
              <a:buChar char="•"/>
            </a:pPr>
            <a:endParaRPr lang="tr-TR" sz="2200" dirty="0"/>
          </a:p>
          <a:p>
            <a:pPr marL="285750" indent="-285750">
              <a:lnSpc>
                <a:spcPct val="100000"/>
              </a:lnSpc>
              <a:spcBef>
                <a:spcPts val="30"/>
              </a:spcBef>
              <a:buFont typeface="Arial" panose="020B0604020202020204" pitchFamily="34" charset="0"/>
              <a:buChar char="•"/>
            </a:pPr>
            <a:r>
              <a:rPr lang="tr-TR" sz="2200" dirty="0" smtClean="0"/>
              <a:t>Kentleşmenin tarımsal üretimden daha ileri bir üretim düzeyine geçiş olarak da tanımlanabilmesi bu yüzdendir.</a:t>
            </a:r>
          </a:p>
          <a:p>
            <a:pPr marL="285750" indent="-285750">
              <a:lnSpc>
                <a:spcPct val="100000"/>
              </a:lnSpc>
              <a:spcBef>
                <a:spcPts val="30"/>
              </a:spcBef>
              <a:buFont typeface="Arial" panose="020B0604020202020204" pitchFamily="34" charset="0"/>
              <a:buChar char="•"/>
            </a:pPr>
            <a:endParaRPr lang="tr-TR" sz="2200" dirty="0"/>
          </a:p>
          <a:p>
            <a:pPr marL="285750" indent="-285750">
              <a:lnSpc>
                <a:spcPct val="100000"/>
              </a:lnSpc>
              <a:spcBef>
                <a:spcPts val="30"/>
              </a:spcBef>
              <a:buFont typeface="Arial" panose="020B0604020202020204" pitchFamily="34" charset="0"/>
              <a:buChar char="•"/>
            </a:pPr>
            <a:r>
              <a:rPr lang="tr-TR" sz="2200" dirty="0" smtClean="0"/>
              <a:t>Kentleşme hareketi, zaman içindeki bir değişmeyi anlatır.</a:t>
            </a:r>
          </a:p>
          <a:p>
            <a:pPr marL="285750" indent="-285750">
              <a:lnSpc>
                <a:spcPct val="100000"/>
              </a:lnSpc>
              <a:spcBef>
                <a:spcPts val="30"/>
              </a:spcBef>
              <a:buFont typeface="Arial" panose="020B0604020202020204" pitchFamily="34" charset="0"/>
              <a:buChar char="•"/>
            </a:pPr>
            <a:endParaRPr lang="tr-TR" sz="2200" dirty="0"/>
          </a:p>
        </p:txBody>
      </p:sp>
    </p:spTree>
    <p:extLst>
      <p:ext uri="{BB962C8B-B14F-4D97-AF65-F5344CB8AC3E}">
        <p14:creationId xmlns:p14="http://schemas.microsoft.com/office/powerpoint/2010/main" xmlns="" val="180530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5409" y="1808018"/>
            <a:ext cx="7585364" cy="3477875"/>
          </a:xfrm>
          <a:prstGeom prst="rect">
            <a:avLst/>
          </a:prstGeom>
        </p:spPr>
        <p:txBody>
          <a:bodyPr wrap="square">
            <a:spAutoFit/>
          </a:bodyPr>
          <a:lstStyle/>
          <a:p>
            <a:pPr marL="285750" indent="-285750">
              <a:lnSpc>
                <a:spcPct val="100000"/>
              </a:lnSpc>
              <a:spcBef>
                <a:spcPts val="30"/>
              </a:spcBef>
              <a:buFont typeface="Arial" panose="020B0604020202020204" pitchFamily="34" charset="0"/>
              <a:buChar char="•"/>
            </a:pPr>
            <a:r>
              <a:rPr lang="tr-TR" sz="2000" dirty="0"/>
              <a:t>Bir ülkenin ya da bölgenin kentleşme derecesi ya da kentleşme düzeyi (kentleşme oranı) denildiğinde, o ülkenin ya da bölgenin nüfusunun belli bir tarihte belli bir tanıma göre kent sayılan yerleşme özerklerinde yaşayan oranı anlaşılır</a:t>
            </a:r>
            <a:r>
              <a:rPr lang="tr-TR" sz="2000" dirty="0" smtClean="0"/>
              <a:t>.</a:t>
            </a:r>
          </a:p>
          <a:p>
            <a:pPr marL="285750" indent="-285750">
              <a:lnSpc>
                <a:spcPct val="100000"/>
              </a:lnSpc>
              <a:spcBef>
                <a:spcPts val="30"/>
              </a:spcBef>
              <a:buFont typeface="Arial" panose="020B0604020202020204" pitchFamily="34" charset="0"/>
              <a:buChar char="•"/>
            </a:pPr>
            <a:endParaRPr lang="tr-TR" sz="2000" dirty="0"/>
          </a:p>
          <a:p>
            <a:pPr marL="285750" indent="-285750">
              <a:lnSpc>
                <a:spcPct val="100000"/>
              </a:lnSpc>
              <a:spcBef>
                <a:spcPts val="30"/>
              </a:spcBef>
              <a:buFont typeface="Arial" panose="020B0604020202020204" pitchFamily="34" charset="0"/>
              <a:buChar char="•"/>
            </a:pPr>
            <a:r>
              <a:rPr lang="tr-TR" sz="2000" dirty="0" smtClean="0"/>
              <a:t>Kentleşme hareketi, demografik tanımıyla belli bir süre içinde kentleşme oranında yer alan değişiklik olarak görülebilir.</a:t>
            </a:r>
          </a:p>
          <a:p>
            <a:pPr marL="285750" indent="-285750">
              <a:lnSpc>
                <a:spcPct val="100000"/>
              </a:lnSpc>
              <a:spcBef>
                <a:spcPts val="30"/>
              </a:spcBef>
              <a:buFont typeface="Arial" panose="020B0604020202020204" pitchFamily="34" charset="0"/>
              <a:buChar char="•"/>
            </a:pPr>
            <a:endParaRPr lang="tr-TR" sz="2000" dirty="0"/>
          </a:p>
          <a:p>
            <a:pPr marL="285750" indent="-285750">
              <a:lnSpc>
                <a:spcPct val="100000"/>
              </a:lnSpc>
              <a:spcBef>
                <a:spcPts val="30"/>
              </a:spcBef>
              <a:buFont typeface="Arial" panose="020B0604020202020204" pitchFamily="34" charset="0"/>
              <a:buChar char="•"/>
            </a:pPr>
            <a:r>
              <a:rPr lang="tr-TR" sz="2000" dirty="0" smtClean="0"/>
              <a:t>Bu kavramları birbirleriyle karıştırmamak gerektiği gibi, kentleşmenin sadece bir yönünü, toplumsal değişme boyutunu yansıtan </a:t>
            </a:r>
            <a:r>
              <a:rPr lang="tr-TR" sz="2000" i="1" dirty="0" smtClean="0"/>
              <a:t>kentlileşme </a:t>
            </a:r>
            <a:r>
              <a:rPr lang="tr-TR" sz="2000" dirty="0" smtClean="0"/>
              <a:t>ile </a:t>
            </a:r>
            <a:r>
              <a:rPr lang="tr-TR" sz="2000" i="1" dirty="0" smtClean="0"/>
              <a:t>kentleşme</a:t>
            </a:r>
            <a:r>
              <a:rPr lang="tr-TR" sz="2000" dirty="0" smtClean="0"/>
              <a:t> hareketini karıştırmaktan da sakınmalıdır.</a:t>
            </a:r>
            <a:endParaRPr lang="tr-TR" sz="2000" dirty="0"/>
          </a:p>
        </p:txBody>
      </p:sp>
    </p:spTree>
    <p:extLst>
      <p:ext uri="{BB962C8B-B14F-4D97-AF65-F5344CB8AC3E}">
        <p14:creationId xmlns:p14="http://schemas.microsoft.com/office/powerpoint/2010/main" xmlns="" val="161791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4235" y="1662544"/>
            <a:ext cx="7824355" cy="3785652"/>
          </a:xfrm>
          <a:prstGeom prst="rect">
            <a:avLst/>
          </a:prstGeom>
        </p:spPr>
        <p:txBody>
          <a:bodyPr wrap="square">
            <a:spAutoFit/>
          </a:bodyPr>
          <a:lstStyle/>
          <a:p>
            <a:pPr marL="285750" indent="-285750">
              <a:lnSpc>
                <a:spcPct val="100000"/>
              </a:lnSpc>
              <a:spcBef>
                <a:spcPts val="30"/>
              </a:spcBef>
              <a:buFont typeface="Arial" panose="020B0604020202020204" pitchFamily="34" charset="0"/>
              <a:buChar char="•"/>
            </a:pPr>
            <a:r>
              <a:rPr lang="tr-TR" sz="2000" dirty="0" smtClean="0"/>
              <a:t>Kentsel gelişmenin bir düzen ve denetim altına alınması yollarını gösteren </a:t>
            </a:r>
            <a:r>
              <a:rPr lang="tr-TR" sz="2000" dirty="0" err="1" smtClean="0"/>
              <a:t>kentbilim</a:t>
            </a:r>
            <a:r>
              <a:rPr lang="tr-TR" sz="2000" dirty="0" smtClean="0"/>
              <a:t> ile bir toplumsal olayın adı olan kentleşmenin birbirinden farklı oldukları bilinmektedir.</a:t>
            </a:r>
          </a:p>
          <a:p>
            <a:pPr marL="285750" indent="-285750">
              <a:lnSpc>
                <a:spcPct val="100000"/>
              </a:lnSpc>
              <a:spcBef>
                <a:spcPts val="30"/>
              </a:spcBef>
              <a:buFont typeface="Arial" panose="020B0604020202020204" pitchFamily="34" charset="0"/>
              <a:buChar char="•"/>
            </a:pPr>
            <a:endParaRPr lang="tr-TR" sz="2000" dirty="0"/>
          </a:p>
          <a:p>
            <a:pPr marL="285750" indent="-285750">
              <a:lnSpc>
                <a:spcPct val="100000"/>
              </a:lnSpc>
              <a:spcBef>
                <a:spcPts val="30"/>
              </a:spcBef>
              <a:buFont typeface="Arial" panose="020B0604020202020204" pitchFamily="34" charset="0"/>
              <a:buChar char="•"/>
            </a:pPr>
            <a:r>
              <a:rPr lang="tr-TR" sz="2000" dirty="0" smtClean="0"/>
              <a:t>Kentleşme, 20. yüzyılın ayrıt edici özelliklerinden biri olmuştur. Gelişmiş olsun, gelişmekte olsun, kapitalist olsun, sosyalist olsun, bütün ülkeler, kentleşme olayının ve sonuçlarının etkileriyle karşı karşıya kalmışlardır.</a:t>
            </a:r>
          </a:p>
          <a:p>
            <a:pPr marL="285750" indent="-285750">
              <a:lnSpc>
                <a:spcPct val="100000"/>
              </a:lnSpc>
              <a:spcBef>
                <a:spcPts val="30"/>
              </a:spcBef>
              <a:buFont typeface="Arial" panose="020B0604020202020204" pitchFamily="34" charset="0"/>
              <a:buChar char="•"/>
            </a:pPr>
            <a:endParaRPr lang="tr-TR" sz="2000" dirty="0" smtClean="0"/>
          </a:p>
          <a:p>
            <a:pPr marL="285750" indent="-285750">
              <a:lnSpc>
                <a:spcPct val="100000"/>
              </a:lnSpc>
              <a:spcBef>
                <a:spcPts val="30"/>
              </a:spcBef>
              <a:buFont typeface="Arial" panose="020B0604020202020204" pitchFamily="34" charset="0"/>
              <a:buChar char="•"/>
            </a:pPr>
            <a:r>
              <a:rPr lang="tr-TR" sz="2000" dirty="0" smtClean="0"/>
              <a:t>Kentleşme hareketleri ekonomik, teknolojik, siyasal ve </a:t>
            </a:r>
            <a:r>
              <a:rPr lang="tr-TR" sz="2000" dirty="0" err="1" smtClean="0"/>
              <a:t>sosyo</a:t>
            </a:r>
            <a:r>
              <a:rPr lang="tr-TR" sz="2000" dirty="0" smtClean="0"/>
              <a:t>-psikolojik etmenlerin etkisi altında oluşur. Gerçekte, bu dört kümede toplanan kentleşme etmenlerini birbirinden kesinlikle ayırmak olanağı yoktur. Her biri bir diğerinden etkilenen birbirlerinin içinde olan etmenlerdir.</a:t>
            </a:r>
            <a:endParaRPr lang="tr-TR" sz="2000" dirty="0"/>
          </a:p>
        </p:txBody>
      </p:sp>
    </p:spTree>
    <p:extLst>
      <p:ext uri="{BB962C8B-B14F-4D97-AF65-F5344CB8AC3E}">
        <p14:creationId xmlns:p14="http://schemas.microsoft.com/office/powerpoint/2010/main" xmlns="" val="269736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10934" y="1299507"/>
            <a:ext cx="8336825" cy="3988773"/>
          </a:xfrm>
        </p:spPr>
        <p:txBody>
          <a:bodyPr/>
          <a:lstStyle/>
          <a:p>
            <a:r>
              <a:rPr lang="tr-TR" dirty="0" smtClean="0"/>
              <a:t>Günümüzün kentleşme hareketleri, geçen yüzyılın kentleşme hareketlerinden birkaç noktada ayrılır:</a:t>
            </a:r>
          </a:p>
          <a:p>
            <a:pPr>
              <a:buFontTx/>
              <a:buChar char="-"/>
            </a:pPr>
            <a:r>
              <a:rPr lang="tr-TR" dirty="0" smtClean="0"/>
              <a:t>Bir kez, 19. yüzyılda büyük kentlerden birçoğu hammadde kaynaklarından ve maden havzalarından Avrupa ve Kuzey Amerika ülkelerine dışsatım yapılan, buna karşılık o ülkelerden getirilen sanayi mallarının alındığı ve dağıtıldığı geçiş özekleri durumundaydılar.</a:t>
            </a:r>
          </a:p>
          <a:p>
            <a:pPr>
              <a:buFontTx/>
              <a:buChar char="-"/>
            </a:pPr>
            <a:r>
              <a:rPr lang="tr-TR" dirty="0" smtClean="0"/>
              <a:t> </a:t>
            </a:r>
            <a:r>
              <a:rPr lang="tr-TR" dirty="0" smtClean="0"/>
              <a:t>İkinci olarak, bugünün az gelişmiş ülkelerinin hemen hemen hepsinde gözlemlenen kentleşme biçimi, Avrupa ve Kuzey Amerika kentlerinin sanayiye dayalı kentleşmesinden çok sömürgecili çağının kentleşme biçimini andırır.</a:t>
            </a:r>
            <a:endParaRPr lang="tr-TR" dirty="0" smtClean="0"/>
          </a:p>
          <a:p>
            <a:pPr>
              <a:buFontTx/>
              <a:buChar char="-"/>
            </a:pPr>
            <a:r>
              <a:rPr lang="tr-TR" dirty="0" smtClean="0"/>
              <a:t> Üçüncüsü, 20. yüzyılın kentleşmesini bir önceki yüzyıldan ayıran önemli özelliklerinden biri de çağımızın bir nüfus patlaması çağı olmasıdır.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3 İçerik Yer Tutucusu"/>
          <p:cNvSpPr txBox="1">
            <a:spLocks/>
          </p:cNvSpPr>
          <p:nvPr/>
        </p:nvSpPr>
        <p:spPr>
          <a:xfrm>
            <a:off x="410934" y="1299507"/>
            <a:ext cx="8336825" cy="4171653"/>
          </a:xfrm>
          <a:prstGeom prst="rect">
            <a:avLst/>
          </a:prstGeom>
        </p:spPr>
        <p:txBody>
          <a:bodyPr/>
          <a:lstStyle/>
          <a:p>
            <a:pPr marL="228600" marR="0" lvl="0" indent="-228600" algn="l" defTabSz="914400" rtl="0" eaLnBrk="1" fontAlgn="base" latinLnBrk="0" hangingPunct="1">
              <a:lnSpc>
                <a:spcPct val="90000"/>
              </a:lnSpc>
              <a:spcBef>
                <a:spcPts val="1000"/>
              </a:spcBef>
              <a:spcAft>
                <a:spcPct val="0"/>
              </a:spcAft>
              <a:buClrTx/>
              <a:buSzTx/>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Dördüncü olarak, tarımın yapısında,</a:t>
            </a:r>
            <a:r>
              <a:rPr kumimoji="0" lang="tr-TR" sz="2800" b="0" i="0" u="none" strike="noStrike" kern="1200" cap="none" spc="0" normalizeH="0" noProof="0" dirty="0" smtClean="0">
                <a:ln>
                  <a:noFill/>
                </a:ln>
                <a:solidFill>
                  <a:schemeClr val="tx1"/>
                </a:solidFill>
                <a:effectLst/>
                <a:uLnTx/>
                <a:uFillTx/>
                <a:latin typeface="+mn-lt"/>
                <a:ea typeface="+mn-ea"/>
                <a:cs typeface="+mn-cs"/>
              </a:rPr>
              <a:t> verimlilikte ve gıda maddeleri üretiminde boğaz tokluğu düzeyini aşan bir artık ürünün, İngiltere başta olmak üzere Amerika ve Japonya kentlerinin sanayileşmesinden önce gerçekleşmesine karşın, gelişen ülkeler, kentleşmelerini hızlandıran bu teknolojik yeniliklere çok kısa bir süreden beri tanık olmaktadırlar.</a:t>
            </a:r>
          </a:p>
          <a:p>
            <a:pPr marL="228600" marR="0" lvl="0" indent="-228600" algn="l" defTabSz="914400" rtl="0" eaLnBrk="1" fontAlgn="base" latinLnBrk="0" hangingPunct="1">
              <a:lnSpc>
                <a:spcPct val="90000"/>
              </a:lnSpc>
              <a:spcBef>
                <a:spcPts val="1000"/>
              </a:spcBef>
              <a:spcAft>
                <a:spcPct val="0"/>
              </a:spcAft>
              <a:buClrTx/>
              <a:buSzTx/>
              <a:tabLst/>
              <a:defRPr/>
            </a:pPr>
            <a:r>
              <a:rPr lang="tr-TR" sz="2800" baseline="0" dirty="0" smtClean="0"/>
              <a:t>- Öte</a:t>
            </a:r>
            <a:r>
              <a:rPr lang="tr-TR" sz="2800" dirty="0" smtClean="0"/>
              <a:t> yandan, sanayileşmiş toplumlarda kentleşme, tarihsel gelişimi içinde genellikle kalkınma ile birlikte yürümüştür. </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12531</TotalTime>
  <Words>631</Words>
  <Application>Microsoft Office PowerPoint</Application>
  <PresentationFormat>Ekran Gösterisi (4:3)</PresentationFormat>
  <Paragraphs>45</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Slayt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Toshıba</cp:lastModifiedBy>
  <cp:revision>823</cp:revision>
  <cp:lastPrinted>2016-10-24T07:53:35Z</cp:lastPrinted>
  <dcterms:created xsi:type="dcterms:W3CDTF">2016-09-18T09:35:24Z</dcterms:created>
  <dcterms:modified xsi:type="dcterms:W3CDTF">2020-03-14T19:12:51Z</dcterms:modified>
</cp:coreProperties>
</file>