
<file path=[Content_Types].xml><?xml version="1.0" encoding="utf-8"?>
<Types xmlns="http://schemas.openxmlformats.org/package/2006/content-types">
  <Override PartName="/ppt/slideMasters/slideMaster3.xml" ContentType="application/vnd.openxmlformats-officedocument.presentationml.slideMaster+xml"/>
  <Override PartName="/ppt/slides/slide6.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slideLayouts/slideLayout28.xml" ContentType="application/vnd.openxmlformats-officedocument.presentationml.slideLayout+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Masters/slideMaster2.xml" ContentType="application/vnd.openxmlformats-officedocument.presentationml.slideMaster+xml"/>
  <Override PartName="/ppt/slides/slide5.xml" ContentType="application/vnd.openxmlformats-officedocument.presentationml.slide+xml"/>
  <Override PartName="/ppt/slideLayouts/slideLayout7.xml" ContentType="application/vnd.openxmlformats-officedocument.presentationml.slideLayout+xml"/>
  <Override PartName="/ppt/slideLayouts/slideLayout29.xml" ContentType="application/vnd.openxmlformats-officedocument.presentationml.slideLayout+xml"/>
  <Override PartName="/ppt/theme/theme4.xml" ContentType="application/vnd.openxmlformats-officedocument.theme+xml"/>
  <Override PartName="/ppt/slides/slide3.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Layouts/slideLayout18.xml" ContentType="application/vnd.openxmlformats-officedocument.presentationml.slideLayout+xml"/>
  <Override PartName="/ppt/slideLayouts/slideLayout27.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6">
  <p:sldMasterIdLst>
    <p:sldMasterId id="2147483660" r:id="rId1"/>
    <p:sldMasterId id="2147483673" r:id="rId2"/>
    <p:sldMasterId id="2147483690" r:id="rId3"/>
  </p:sldMasterIdLst>
  <p:notesMasterIdLst>
    <p:notesMasterId r:id="rId14"/>
  </p:notesMasterIdLst>
  <p:sldIdLst>
    <p:sldId id="1082" r:id="rId4"/>
    <p:sldId id="1084" r:id="rId5"/>
    <p:sldId id="1085" r:id="rId6"/>
    <p:sldId id="1086" r:id="rId7"/>
    <p:sldId id="1087" r:id="rId8"/>
    <p:sldId id="1088" r:id="rId9"/>
    <p:sldId id="1089" r:id="rId10"/>
    <p:sldId id="1091" r:id="rId11"/>
    <p:sldId id="1090" r:id="rId12"/>
    <p:sldId id="1092" r:id="rId13"/>
  </p:sldIdLst>
  <p:sldSz cx="9144000" cy="6858000" type="screen4x3"/>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userDrawn="1">
          <p15:clr>
            <a:srgbClr val="A4A3A4"/>
          </p15:clr>
        </p15:guide>
        <p15:guide id="2" pos="2880" userDrawn="1">
          <p15:clr>
            <a:srgbClr val="A4A3A4"/>
          </p15:clr>
        </p15:guide>
      </p15:sldGuideLst>
    </p:ext>
    <p:ext uri="{2D200454-40CA-4A62-9FC3-DE9A4176ACB9}">
      <p15:notes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clrMru>
    <a:srgbClr val="47176C"/>
    <a:srgbClr val="46166B"/>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Orta Stil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Orta Stil 2 - Vurgu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Orta Stil 2 - Vurgu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D5ABB26-0587-4C30-8999-92F81FD0307C}" styleName="Stil Yok, Kılavuz Yok">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0E3FDE45-AF77-4B5C-9715-49D594BDF05E}" styleName="Açık Stil 1 - Vurgu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5940675A-B579-460E-94D1-54222C63F5DA}" styleName="Stil Yok, Tablo Kılavuzu">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7164" autoAdjust="0"/>
    <p:restoredTop sz="91471" autoAdjust="0"/>
  </p:normalViewPr>
  <p:slideViewPr>
    <p:cSldViewPr snapToGrid="0">
      <p:cViewPr varScale="1">
        <p:scale>
          <a:sx n="63" d="100"/>
          <a:sy n="63" d="100"/>
        </p:scale>
        <p:origin x="-1278" y="-96"/>
      </p:cViewPr>
      <p:guideLst>
        <p:guide orient="horz" pos="2160"/>
        <p:guide pos="2880"/>
      </p:guideLst>
    </p:cSldViewPr>
  </p:slideViewPr>
  <p:notesTextViewPr>
    <p:cViewPr>
      <p:scale>
        <a:sx n="66" d="100"/>
        <a:sy n="66" d="100"/>
      </p:scale>
      <p:origin x="0" y="0"/>
    </p:cViewPr>
  </p:notesTextViewPr>
  <p:sorterViewPr>
    <p:cViewPr>
      <p:scale>
        <a:sx n="100" d="100"/>
        <a:sy n="100" d="100"/>
      </p:scale>
      <p:origin x="0" y="0"/>
    </p:cViewPr>
  </p:sorterViewPr>
  <p:notesViewPr>
    <p:cSldViewPr snapToGrid="0" showGuides="1">
      <p:cViewPr varScale="1">
        <p:scale>
          <a:sx n="61" d="100"/>
          <a:sy n="61" d="100"/>
        </p:scale>
        <p:origin x="3378" y="90"/>
      </p:cViewPr>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tableStyles" Target="tableStyles.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presProps" Target="presProps.xml"/><Relationship Id="rId10" Type="http://schemas.openxmlformats.org/officeDocument/2006/relationships/slide" Target="slides/slide7.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en-US"/>
          </a:p>
        </p:txBody>
      </p:sp>
      <p:sp>
        <p:nvSpPr>
          <p:cNvPr id="3" name="Veri Yer Tutucusu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C3F88CA5-4B52-431F-9D0B-7834703D4155}" type="datetimeFigureOut">
              <a:rPr lang="en-US" smtClean="0"/>
              <a:pPr/>
              <a:t>3/14/2020</a:t>
            </a:fld>
            <a:endParaRPr lang="en-US"/>
          </a:p>
        </p:txBody>
      </p:sp>
      <p:sp>
        <p:nvSpPr>
          <p:cNvPr id="4" name="Slayt Görüntüsü Yer Tutucusu 3"/>
          <p:cNvSpPr>
            <a:spLocks noGrp="1" noRot="1" noChangeAspect="1"/>
          </p:cNvSpPr>
          <p:nvPr>
            <p:ph type="sldImg" idx="2"/>
          </p:nvPr>
        </p:nvSpPr>
        <p:spPr>
          <a:xfrm>
            <a:off x="1165225" y="1241425"/>
            <a:ext cx="4467225" cy="3349625"/>
          </a:xfrm>
          <a:prstGeom prst="rect">
            <a:avLst/>
          </a:prstGeom>
          <a:noFill/>
          <a:ln w="12700">
            <a:solidFill>
              <a:prstClr val="black"/>
            </a:solidFill>
          </a:ln>
        </p:spPr>
        <p:txBody>
          <a:bodyPr vert="horz" lIns="91440" tIns="45720" rIns="91440" bIns="45720" rtlCol="0" anchor="ctr"/>
          <a:lstStyle/>
          <a:p>
            <a:endParaRPr lang="en-US"/>
          </a:p>
        </p:txBody>
      </p:sp>
      <p:sp>
        <p:nvSpPr>
          <p:cNvPr id="5" name="Not Yer Tutucusu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6" name="Altbilgi Yer Tutucusu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en-US"/>
          </a:p>
        </p:txBody>
      </p:sp>
      <p:sp>
        <p:nvSpPr>
          <p:cNvPr id="7" name="Slayt Numarası Yer Tutucusu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5185FB67-13BD-4A07-A42B-F2DDB568A1B4}" type="slidenum">
              <a:rPr lang="en-US" smtClean="0"/>
              <a:pPr/>
              <a:t>‹#›</a:t>
            </a:fld>
            <a:endParaRPr lang="en-US"/>
          </a:p>
        </p:txBody>
      </p:sp>
    </p:spTree>
    <p:extLst>
      <p:ext uri="{BB962C8B-B14F-4D97-AF65-F5344CB8AC3E}">
        <p14:creationId xmlns:p14="http://schemas.microsoft.com/office/powerpoint/2010/main" xmlns="" val="91252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ctrTitle"/>
          </p:nvPr>
        </p:nvSpPr>
        <p:spPr>
          <a:xfrm>
            <a:off x="762000" y="3200400"/>
            <a:ext cx="7543800" cy="1524000"/>
          </a:xfrm>
        </p:spPr>
        <p:txBody>
          <a:bodyPr>
            <a:noAutofit/>
          </a:bodyPr>
          <a:lstStyle>
            <a:lvl1pPr>
              <a:defRPr sz="8000"/>
            </a:lvl1pPr>
          </a:lstStyle>
          <a:p>
            <a:r>
              <a:rPr lang="tr-TR"/>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8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BFAC2E16-D5DA-4D9C-92CB-3D0DDCA7AE5C}" type="datetime1">
              <a:rPr lang="en-US" smtClean="0"/>
              <a:pPr/>
              <a:t>3/14/2020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pPr/>
              <a:t>‹#›</a:t>
            </a:fld>
            <a:endParaRPr lang="en-US"/>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xmlns="" val="37714002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3DC021E8-F963-4E7B-98CE-B76E5E287BD9}" type="datetime1">
              <a:rPr lang="en-US" smtClean="0"/>
              <a:pPr/>
              <a:t>3/14/2020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pPr/>
              <a:t>‹#›</a:t>
            </a:fld>
            <a:endParaRPr lang="en-US"/>
          </a:p>
        </p:txBody>
      </p:sp>
    </p:spTree>
    <p:extLst>
      <p:ext uri="{BB962C8B-B14F-4D97-AF65-F5344CB8AC3E}">
        <p14:creationId xmlns:p14="http://schemas.microsoft.com/office/powerpoint/2010/main" xmlns="" val="16073875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3"/>
            <a:ext cx="1828800" cy="5410199"/>
          </a:xfrm>
        </p:spPr>
        <p:txBody>
          <a:bodyPr vert="eaVert"/>
          <a:lstStyle/>
          <a:p>
            <a:r>
              <a:rPr lang="tr-TR"/>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9F771BD1-7858-4A7D-AB54-A4451F562A85}" type="datetime1">
              <a:rPr lang="en-US" smtClean="0"/>
              <a:pPr/>
              <a:t>3/14/2020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pPr/>
              <a:t>‹#›</a:t>
            </a:fld>
            <a:endParaRPr lang="en-US"/>
          </a:p>
        </p:txBody>
      </p:sp>
    </p:spTree>
    <p:extLst>
      <p:ext uri="{BB962C8B-B14F-4D97-AF65-F5344CB8AC3E}">
        <p14:creationId xmlns:p14="http://schemas.microsoft.com/office/powerpoint/2010/main" xmlns="" val="139668786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cSld name="İçerik">
    <p:spTree>
      <p:nvGrpSpPr>
        <p:cNvPr id="1" name=""/>
        <p:cNvGrpSpPr/>
        <p:nvPr/>
      </p:nvGrpSpPr>
      <p:grpSpPr>
        <a:xfrm>
          <a:off x="0" y="0"/>
          <a:ext cx="0" cy="0"/>
          <a:chOff x="0" y="0"/>
          <a:chExt cx="0" cy="0"/>
        </a:xfrm>
      </p:grpSpPr>
      <p:sp>
        <p:nvSpPr>
          <p:cNvPr id="2" name="İçerik Yer Tutucusu 1"/>
          <p:cNvSpPr>
            <a:spLocks noGrp="1"/>
          </p:cNvSpPr>
          <p:nvPr>
            <p:ph/>
          </p:nvPr>
        </p:nvSpPr>
        <p:spPr>
          <a:xfrm>
            <a:off x="1066800" y="304800"/>
            <a:ext cx="7543800" cy="57912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3" name="Rectangle 17"/>
          <p:cNvSpPr>
            <a:spLocks noGrp="1" noChangeArrowheads="1"/>
          </p:cNvSpPr>
          <p:nvPr>
            <p:ph type="dt" sz="half" idx="10"/>
          </p:nvPr>
        </p:nvSpPr>
        <p:spPr>
          <a:ln/>
        </p:spPr>
        <p:txBody>
          <a:bodyPr/>
          <a:lstStyle>
            <a:lvl1pPr>
              <a:defRPr/>
            </a:lvl1pPr>
          </a:lstStyle>
          <a:p>
            <a:pPr>
              <a:defRPr/>
            </a:pPr>
            <a:endParaRPr lang="tr-TR"/>
          </a:p>
        </p:txBody>
      </p:sp>
      <p:sp>
        <p:nvSpPr>
          <p:cNvPr id="4" name="Rectangle 18"/>
          <p:cNvSpPr>
            <a:spLocks noGrp="1" noChangeArrowheads="1"/>
          </p:cNvSpPr>
          <p:nvPr>
            <p:ph type="ftr" sz="quarter" idx="11"/>
          </p:nvPr>
        </p:nvSpPr>
        <p:spPr>
          <a:ln/>
        </p:spPr>
        <p:txBody>
          <a:bodyPr/>
          <a:lstStyle>
            <a:lvl1pPr>
              <a:defRPr/>
            </a:lvl1pPr>
          </a:lstStyle>
          <a:p>
            <a:pPr>
              <a:defRPr/>
            </a:pPr>
            <a:endParaRPr lang="tr-TR"/>
          </a:p>
        </p:txBody>
      </p:sp>
      <p:sp>
        <p:nvSpPr>
          <p:cNvPr id="5" name="Rectangle 19"/>
          <p:cNvSpPr>
            <a:spLocks noGrp="1" noChangeArrowheads="1"/>
          </p:cNvSpPr>
          <p:nvPr>
            <p:ph type="sldNum" sz="quarter" idx="12"/>
          </p:nvPr>
        </p:nvSpPr>
        <p:spPr>
          <a:ln/>
        </p:spPr>
        <p:txBody>
          <a:bodyPr/>
          <a:lstStyle>
            <a:lvl1pPr>
              <a:defRPr/>
            </a:lvl1pPr>
          </a:lstStyle>
          <a:p>
            <a:fld id="{E24DB031-92E8-45A5-8D15-81850C813C05}" type="slidenum">
              <a:rPr lang="tr-TR" altLang="tr-TR"/>
              <a:pPr/>
              <a:t>‹#›</a:t>
            </a:fld>
            <a:endParaRPr lang="tr-TR" altLang="tr-TR"/>
          </a:p>
        </p:txBody>
      </p:sp>
    </p:spTree>
    <p:extLst>
      <p:ext uri="{BB962C8B-B14F-4D97-AF65-F5344CB8AC3E}">
        <p14:creationId xmlns:p14="http://schemas.microsoft.com/office/powerpoint/2010/main" xmlns="" val="50717126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ctrTitle"/>
          </p:nvPr>
        </p:nvSpPr>
        <p:spPr>
          <a:xfrm>
            <a:off x="762000" y="3200400"/>
            <a:ext cx="7543800" cy="1524000"/>
          </a:xfrm>
        </p:spPr>
        <p:txBody>
          <a:bodyPr>
            <a:noAutofit/>
          </a:bodyPr>
          <a:lstStyle>
            <a:lvl1pPr>
              <a:defRPr sz="8000"/>
            </a:lvl1pPr>
          </a:lstStyle>
          <a:p>
            <a:r>
              <a:rPr lang="tr-TR"/>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8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A73093B4-1CC8-466C-AC69-8C4EAAC07B96}" type="datetime1">
              <a:rPr lang="en-US" smtClean="0"/>
              <a:pPr/>
              <a:t>3/14/2020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xmlns="" val="83248083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D590254B-BB82-4C80-A262-98BD5C0B4A90}" type="datetime1">
              <a:rPr lang="en-US" smtClean="0"/>
              <a:pPr/>
              <a:t>3/14/2020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xmlns="" val="388757136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title"/>
          </p:nvPr>
        </p:nvSpPr>
        <p:spPr>
          <a:xfrm>
            <a:off x="762000" y="3276600"/>
            <a:ext cx="7543800" cy="1676400"/>
          </a:xfrm>
        </p:spPr>
        <p:txBody>
          <a:bodyPr anchor="b" anchorCtr="0"/>
          <a:lstStyle>
            <a:lvl1pPr algn="l">
              <a:defRPr sz="5400" b="0" cap="all"/>
            </a:lvl1pPr>
          </a:lstStyle>
          <a:p>
            <a:r>
              <a:rPr lang="tr-TR"/>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8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E3955901-25EF-4B6B-8217-40AE73B567A5}" type="datetime1">
              <a:rPr lang="en-US" smtClean="0"/>
              <a:pPr/>
              <a:t>3/14/2020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xmlns="" val="261986849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5" name="Date Placeholder 4"/>
          <p:cNvSpPr>
            <a:spLocks noGrp="1"/>
          </p:cNvSpPr>
          <p:nvPr>
            <p:ph type="dt" sz="half" idx="10"/>
          </p:nvPr>
        </p:nvSpPr>
        <p:spPr/>
        <p:txBody>
          <a:bodyPr/>
          <a:lstStyle/>
          <a:p>
            <a:fld id="{FA38C9F5-99EE-46C1-925D-08171F3997F5}" type="datetime1">
              <a:rPr lang="en-US" smtClean="0"/>
              <a:pPr/>
              <a:t>3/14/2020</a:t>
            </a:fld>
            <a:endParaRPr lang="tr-TR"/>
          </a:p>
        </p:txBody>
      </p:sp>
      <p:sp>
        <p:nvSpPr>
          <p:cNvPr id="6" name="Footer Placeholder 5"/>
          <p:cNvSpPr>
            <a:spLocks noGrp="1"/>
          </p:cNvSpPr>
          <p:nvPr>
            <p:ph type="ftr" sz="quarter" idx="11"/>
          </p:nvPr>
        </p:nvSpPr>
        <p:spPr/>
        <p:txBody>
          <a:bodyPr/>
          <a:lstStyle/>
          <a:p>
            <a:r>
              <a:rPr lang="tr-TR"/>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xmlns="" val="228348045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7589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46451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7" name="Date Placeholder 6"/>
          <p:cNvSpPr>
            <a:spLocks noGrp="1"/>
          </p:cNvSpPr>
          <p:nvPr>
            <p:ph type="dt" sz="half" idx="10"/>
          </p:nvPr>
        </p:nvSpPr>
        <p:spPr/>
        <p:txBody>
          <a:bodyPr/>
          <a:lstStyle/>
          <a:p>
            <a:fld id="{B5ECB38C-929A-4885-8B3A-FB2E643FA28D}" type="datetime1">
              <a:rPr lang="en-US" smtClean="0"/>
              <a:pPr/>
              <a:t>3/14/2020</a:t>
            </a:fld>
            <a:endParaRPr lang="tr-TR"/>
          </a:p>
        </p:txBody>
      </p:sp>
      <p:sp>
        <p:nvSpPr>
          <p:cNvPr id="8" name="Footer Placeholder 7"/>
          <p:cNvSpPr>
            <a:spLocks noGrp="1"/>
          </p:cNvSpPr>
          <p:nvPr>
            <p:ph type="ftr" sz="quarter" idx="11"/>
          </p:nvPr>
        </p:nvSpPr>
        <p:spPr/>
        <p:txBody>
          <a:bodyPr/>
          <a:lstStyle/>
          <a:p>
            <a:r>
              <a:rPr lang="tr-TR"/>
              <a:t>Prof. Dr. Harun TANRIVERMİŞ, Yrd. Doç. Dr. Yeşim ALİEFENDİOĞLU Ekonomi I 2016-2017 Güz Dönemi</a:t>
            </a:r>
          </a:p>
        </p:txBody>
      </p:sp>
      <p:sp>
        <p:nvSpPr>
          <p:cNvPr id="9" name="Slide Number Placeholder 8"/>
          <p:cNvSpPr>
            <a:spLocks noGrp="1"/>
          </p:cNvSpPr>
          <p:nvPr>
            <p:ph type="sldNum" sz="quarter" idx="12"/>
          </p:nvPr>
        </p:nvSpPr>
        <p:spPr/>
        <p:txBody>
          <a:bodyPr/>
          <a:lstStyle/>
          <a:p>
            <a:fld id="{B1DEFA8C-F947-479F-BE07-76B6B3F80BF1}" type="slidenum">
              <a:rPr lang="tr-TR" smtClean="0"/>
              <a:pPr/>
              <a:t>‹#›</a:t>
            </a:fld>
            <a:endParaRPr lang="tr-TR"/>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xmlns="" val="261492942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AEB3DAA0-B6AA-4ACD-9FB1-17185E43A90D}" type="datetime1">
              <a:rPr lang="en-US" smtClean="0"/>
              <a:pPr/>
              <a:t>3/14/2020</a:t>
            </a:fld>
            <a:endParaRPr lang="tr-TR"/>
          </a:p>
        </p:txBody>
      </p:sp>
      <p:sp>
        <p:nvSpPr>
          <p:cNvPr id="4" name="Footer Placeholder 3"/>
          <p:cNvSpPr>
            <a:spLocks noGrp="1"/>
          </p:cNvSpPr>
          <p:nvPr>
            <p:ph type="ftr" sz="quarter" idx="11"/>
          </p:nvPr>
        </p:nvSpPr>
        <p:spPr/>
        <p:txBody>
          <a:bodyPr/>
          <a:lstStyle/>
          <a:p>
            <a:r>
              <a:rPr lang="tr-TR"/>
              <a:t>Prof. Dr. Harun TANRIVERMİŞ, Yrd. Doç. Dr. Yeşim ALİEFENDİOĞLU Ekonomi I 2016-2017 Güz Dönemi</a:t>
            </a:r>
          </a:p>
        </p:txBody>
      </p:sp>
      <p:sp>
        <p:nvSpPr>
          <p:cNvPr id="5" name="Slide Number Placeholder 4"/>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xmlns="" val="427469024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1D7F1EA-F52B-42F5-8478-0AF9BFD7E958}" type="datetime1">
              <a:rPr lang="en-US" smtClean="0"/>
              <a:pPr/>
              <a:t>3/14/2020</a:t>
            </a:fld>
            <a:endParaRPr lang="tr-TR"/>
          </a:p>
        </p:txBody>
      </p:sp>
      <p:sp>
        <p:nvSpPr>
          <p:cNvPr id="3" name="Footer Placeholder 2"/>
          <p:cNvSpPr>
            <a:spLocks noGrp="1"/>
          </p:cNvSpPr>
          <p:nvPr>
            <p:ph type="ftr" sz="quarter" idx="11"/>
          </p:nvPr>
        </p:nvSpPr>
        <p:spPr/>
        <p:txBody>
          <a:bodyPr/>
          <a:lstStyle/>
          <a:p>
            <a:r>
              <a:rPr lang="tr-TR"/>
              <a:t>Prof. Dr. Harun TANRIVERMİŞ, Yrd. Doç. Dr. Yeşim ALİEFENDİOĞLU Ekonomi I 2016-2017 Güz Dönemi</a:t>
            </a:r>
          </a:p>
        </p:txBody>
      </p:sp>
      <p:sp>
        <p:nvSpPr>
          <p:cNvPr id="4" name="Slide Number Placeholder 3"/>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xmlns="" val="23747553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a:t>Asıl başlık stili için tıklatın</a:t>
            </a:r>
            <a:endParaRPr lang="en-US" dirty="0"/>
          </a:p>
        </p:txBody>
      </p:sp>
      <p:sp>
        <p:nvSpPr>
          <p:cNvPr id="3" name="Content Placeholder 2"/>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Tree>
    <p:extLst>
      <p:ext uri="{BB962C8B-B14F-4D97-AF65-F5344CB8AC3E}">
        <p14:creationId xmlns:p14="http://schemas.microsoft.com/office/powerpoint/2010/main" xmlns="" val="183211488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5400" b="0"/>
            </a:lvl1pPr>
          </a:lstStyle>
          <a:p>
            <a:r>
              <a:rPr lang="tr-TR"/>
              <a:t>Asıl başlık stili için tıklatın</a:t>
            </a:r>
            <a:endParaRPr lang="en-US"/>
          </a:p>
        </p:txBody>
      </p:sp>
      <p:sp>
        <p:nvSpPr>
          <p:cNvPr id="3" name="Content Placeholder 2"/>
          <p:cNvSpPr>
            <a:spLocks noGrp="1"/>
          </p:cNvSpPr>
          <p:nvPr>
            <p:ph idx="1"/>
          </p:nvPr>
        </p:nvSpPr>
        <p:spPr>
          <a:xfrm>
            <a:off x="3710866" y="457202"/>
            <a:ext cx="4594934" cy="4114799"/>
          </a:xfrm>
        </p:spPr>
        <p:txBody>
          <a:bodyPr/>
          <a:lstStyle>
            <a:lvl1pPr>
              <a:defRPr sz="2400"/>
            </a:lvl1pPr>
            <a:lvl2pPr>
              <a:defRPr sz="2200"/>
            </a:lvl2pPr>
            <a:lvl3pPr>
              <a:defRPr sz="2000"/>
            </a:lvl3pPr>
            <a:lvl4pPr>
              <a:defRPr sz="1800"/>
            </a:lvl4pPr>
            <a:lvl5pPr>
              <a:defRPr sz="1800"/>
            </a:lvl5pPr>
            <a:lvl6pPr>
              <a:defRPr sz="2000"/>
            </a:lvl6pPr>
            <a:lvl7pPr>
              <a:defRPr sz="2000"/>
            </a:lvl7pPr>
            <a:lvl8pPr>
              <a:defRPr sz="2000"/>
            </a:lvl8pPr>
            <a:lvl9pPr>
              <a:defRPr sz="20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762002" y="457200"/>
            <a:ext cx="2673657" cy="4114800"/>
          </a:xfrm>
        </p:spPr>
        <p:txBody>
          <a:bodyPr>
            <a:normAutofit/>
          </a:bodyPr>
          <a:lstStyle>
            <a:lvl1pPr marL="0" indent="0">
              <a:buNone/>
              <a:defRPr sz="21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989E4876-F515-4632-ACBF-711C6699D7F1}" type="datetime1">
              <a:rPr lang="en-US" smtClean="0"/>
              <a:pPr/>
              <a:t>3/14/2020</a:t>
            </a:fld>
            <a:endParaRPr lang="tr-TR"/>
          </a:p>
        </p:txBody>
      </p:sp>
      <p:sp>
        <p:nvSpPr>
          <p:cNvPr id="6" name="Footer Placeholder 5"/>
          <p:cNvSpPr>
            <a:spLocks noGrp="1"/>
          </p:cNvSpPr>
          <p:nvPr>
            <p:ph type="ftr" sz="quarter" idx="11"/>
          </p:nvPr>
        </p:nvSpPr>
        <p:spPr/>
        <p:txBody>
          <a:bodyPr/>
          <a:lstStyle/>
          <a:p>
            <a:r>
              <a:rPr lang="tr-TR"/>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cxnSp>
        <p:nvCxnSpPr>
          <p:cNvPr id="10" name="Straight Connector 9"/>
          <p:cNvCxnSpPr/>
          <p:nvPr/>
        </p:nvCxnSpPr>
        <p:spPr>
          <a:xfrm rot="5400000">
            <a:off x="1677194" y="2514601"/>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xmlns="" val="414544585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5400" b="0"/>
            </a:lvl1pPr>
          </a:lstStyle>
          <a:p>
            <a:r>
              <a:rPr lang="tr-TR"/>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6EC930EE-5137-4864-99E0-78D0AA38347E}" type="datetime1">
              <a:rPr lang="en-US" smtClean="0"/>
              <a:pPr/>
              <a:t>3/14/2020</a:t>
            </a:fld>
            <a:endParaRPr lang="tr-TR"/>
          </a:p>
        </p:txBody>
      </p:sp>
      <p:sp>
        <p:nvSpPr>
          <p:cNvPr id="6" name="Footer Placeholder 5"/>
          <p:cNvSpPr>
            <a:spLocks noGrp="1"/>
          </p:cNvSpPr>
          <p:nvPr>
            <p:ph type="ftr" sz="quarter" idx="11"/>
          </p:nvPr>
        </p:nvSpPr>
        <p:spPr/>
        <p:txBody>
          <a:bodyPr/>
          <a:lstStyle/>
          <a:p>
            <a:r>
              <a:rPr lang="tr-TR"/>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xmlns="" val="428547969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DDDF37A8-D33E-4B0E-8235-475DB97D5147}" type="datetime1">
              <a:rPr lang="en-US" smtClean="0"/>
              <a:pPr/>
              <a:t>3/14/2020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xmlns="" val="103643762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3"/>
            <a:ext cx="1828800" cy="5410199"/>
          </a:xfrm>
        </p:spPr>
        <p:txBody>
          <a:bodyPr vert="eaVert"/>
          <a:lstStyle/>
          <a:p>
            <a:r>
              <a:rPr lang="tr-TR"/>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F4E96E1F-70EC-4C9F-84B9-309ABB33F145}" type="datetime1">
              <a:rPr lang="en-US" smtClean="0"/>
              <a:pPr/>
              <a:t>3/14/2020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xmlns="" val="47974391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Only" preserve="1">
  <p:cSld name="İçerik">
    <p:spTree>
      <p:nvGrpSpPr>
        <p:cNvPr id="1" name=""/>
        <p:cNvGrpSpPr/>
        <p:nvPr/>
      </p:nvGrpSpPr>
      <p:grpSpPr>
        <a:xfrm>
          <a:off x="0" y="0"/>
          <a:ext cx="0" cy="0"/>
          <a:chOff x="0" y="0"/>
          <a:chExt cx="0" cy="0"/>
        </a:xfrm>
      </p:grpSpPr>
      <p:sp>
        <p:nvSpPr>
          <p:cNvPr id="2" name="İçerik Yer Tutucusu 1"/>
          <p:cNvSpPr>
            <a:spLocks noGrp="1"/>
          </p:cNvSpPr>
          <p:nvPr>
            <p:ph/>
          </p:nvPr>
        </p:nvSpPr>
        <p:spPr>
          <a:xfrm>
            <a:off x="457200" y="277813"/>
            <a:ext cx="8229600" cy="585311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3" name="Rectangle 44"/>
          <p:cNvSpPr>
            <a:spLocks noGrp="1" noChangeArrowheads="1"/>
          </p:cNvSpPr>
          <p:nvPr>
            <p:ph type="dt" sz="half" idx="10"/>
          </p:nvPr>
        </p:nvSpPr>
        <p:spPr>
          <a:ln/>
        </p:spPr>
        <p:txBody>
          <a:bodyPr/>
          <a:lstStyle>
            <a:lvl1pPr>
              <a:defRPr/>
            </a:lvl1pPr>
          </a:lstStyle>
          <a:p>
            <a:pPr>
              <a:defRPr/>
            </a:pPr>
            <a:fld id="{852F65B9-AF3F-4168-8F3A-EA905B549768}" type="datetime1">
              <a:rPr lang="en-US" smtClean="0"/>
              <a:pPr>
                <a:defRPr/>
              </a:pPr>
              <a:t>3/14/2020</a:t>
            </a:fld>
            <a:endParaRPr lang="tr-TR"/>
          </a:p>
        </p:txBody>
      </p:sp>
      <p:sp>
        <p:nvSpPr>
          <p:cNvPr id="4"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5" name="Rectangle 46"/>
          <p:cNvSpPr>
            <a:spLocks noGrp="1" noChangeArrowheads="1"/>
          </p:cNvSpPr>
          <p:nvPr>
            <p:ph type="sldNum" sz="quarter" idx="12"/>
          </p:nvPr>
        </p:nvSpPr>
        <p:spPr>
          <a:ln/>
        </p:spPr>
        <p:txBody>
          <a:bodyPr/>
          <a:lstStyle>
            <a:lvl1pPr>
              <a:defRPr/>
            </a:lvl1pPr>
          </a:lstStyle>
          <a:p>
            <a:pPr>
              <a:defRPr/>
            </a:pPr>
            <a:fld id="{4ACC9CEF-1B2B-47A9-B112-A53E035B6F79}" type="slidenum">
              <a:rPr lang="tr-TR" smtClean="0"/>
              <a:pPr>
                <a:defRPr/>
              </a:pPr>
              <a:t>‹#›</a:t>
            </a:fld>
            <a:endParaRPr lang="tr-TR"/>
          </a:p>
        </p:txBody>
      </p:sp>
    </p:spTree>
    <p:extLst>
      <p:ext uri="{BB962C8B-B14F-4D97-AF65-F5344CB8AC3E}">
        <p14:creationId xmlns:p14="http://schemas.microsoft.com/office/powerpoint/2010/main" xmlns="" val="4112069330"/>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xAndObj" preserve="1">
  <p:cSld name="Başlık, Metin ve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7813"/>
            <a:ext cx="8229600" cy="1143000"/>
          </a:xfrm>
        </p:spPr>
        <p:txBody>
          <a:bodyPr/>
          <a:lstStyle/>
          <a:p>
            <a:r>
              <a:rPr lang="tr-TR"/>
              <a:t>Asıl başlık stili için tıklatın</a:t>
            </a:r>
          </a:p>
        </p:txBody>
      </p:sp>
      <p:sp>
        <p:nvSpPr>
          <p:cNvPr id="3" name="Metin Yer Tutucusu 2"/>
          <p:cNvSpPr>
            <a:spLocks noGrp="1"/>
          </p:cNvSpPr>
          <p:nvPr>
            <p:ph type="body" sz="half" idx="1"/>
          </p:nvPr>
        </p:nvSpPr>
        <p:spPr>
          <a:xfrm>
            <a:off x="457200" y="1600202"/>
            <a:ext cx="4038600" cy="4530725"/>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p:cNvSpPr>
            <a:spLocks noGrp="1"/>
          </p:cNvSpPr>
          <p:nvPr>
            <p:ph sz="half" idx="2"/>
          </p:nvPr>
        </p:nvSpPr>
        <p:spPr>
          <a:xfrm>
            <a:off x="4648200" y="1600202"/>
            <a:ext cx="4038600" cy="4530725"/>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Rectangle 44"/>
          <p:cNvSpPr>
            <a:spLocks noGrp="1" noChangeArrowheads="1"/>
          </p:cNvSpPr>
          <p:nvPr>
            <p:ph type="dt" sz="half" idx="10"/>
          </p:nvPr>
        </p:nvSpPr>
        <p:spPr>
          <a:ln/>
        </p:spPr>
        <p:txBody>
          <a:bodyPr/>
          <a:lstStyle>
            <a:lvl1pPr>
              <a:defRPr/>
            </a:lvl1pPr>
          </a:lstStyle>
          <a:p>
            <a:pPr>
              <a:defRPr/>
            </a:pPr>
            <a:fld id="{06D7AFE2-252A-473E-B74B-445E14A41A1C}" type="datetime1">
              <a:rPr lang="en-US" smtClean="0"/>
              <a:pPr>
                <a:defRPr/>
              </a:pPr>
              <a:t>3/14/2020</a:t>
            </a:fld>
            <a:endParaRPr lang="tr-TR"/>
          </a:p>
        </p:txBody>
      </p:sp>
      <p:sp>
        <p:nvSpPr>
          <p:cNvPr id="6"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7" name="Rectangle 46"/>
          <p:cNvSpPr>
            <a:spLocks noGrp="1" noChangeArrowheads="1"/>
          </p:cNvSpPr>
          <p:nvPr>
            <p:ph type="sldNum" sz="quarter" idx="12"/>
          </p:nvPr>
        </p:nvSpPr>
        <p:spPr>
          <a:ln/>
        </p:spPr>
        <p:txBody>
          <a:bodyPr/>
          <a:lstStyle>
            <a:lvl1pPr>
              <a:defRPr/>
            </a:lvl1pPr>
          </a:lstStyle>
          <a:p>
            <a:pPr>
              <a:defRPr/>
            </a:pPr>
            <a:fld id="{5F9C2CDE-511F-4CCA-A6CE-70569E99ECA7}" type="slidenum">
              <a:rPr lang="tr-TR" smtClean="0"/>
              <a:pPr>
                <a:defRPr/>
              </a:pPr>
              <a:t>‹#›</a:t>
            </a:fld>
            <a:endParaRPr lang="tr-TR"/>
          </a:p>
        </p:txBody>
      </p:sp>
    </p:spTree>
    <p:extLst>
      <p:ext uri="{BB962C8B-B14F-4D97-AF65-F5344CB8AC3E}">
        <p14:creationId xmlns:p14="http://schemas.microsoft.com/office/powerpoint/2010/main" xmlns="" val="2453890974"/>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bl" preserve="1">
  <p:cSld name="Başlık ve Tablo">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7813"/>
            <a:ext cx="8229600" cy="1143000"/>
          </a:xfrm>
        </p:spPr>
        <p:txBody>
          <a:bodyPr/>
          <a:lstStyle/>
          <a:p>
            <a:r>
              <a:rPr lang="tr-TR"/>
              <a:t>Asıl başlık stili için tıklatın</a:t>
            </a:r>
          </a:p>
        </p:txBody>
      </p:sp>
      <p:sp>
        <p:nvSpPr>
          <p:cNvPr id="3" name="Tablo Yer Tutucusu 2"/>
          <p:cNvSpPr>
            <a:spLocks noGrp="1"/>
          </p:cNvSpPr>
          <p:nvPr>
            <p:ph type="tbl" idx="1"/>
          </p:nvPr>
        </p:nvSpPr>
        <p:spPr>
          <a:xfrm>
            <a:off x="457200" y="1600202"/>
            <a:ext cx="8229600" cy="4530725"/>
          </a:xfrm>
        </p:spPr>
        <p:txBody>
          <a:bodyPr/>
          <a:lstStyle/>
          <a:p>
            <a:pPr lvl="0"/>
            <a:r>
              <a:rPr lang="tr-TR" noProof="0"/>
              <a:t>Tablo eklemek için simgeyi tıklatın</a:t>
            </a:r>
          </a:p>
        </p:txBody>
      </p:sp>
      <p:sp>
        <p:nvSpPr>
          <p:cNvPr id="4" name="Rectangle 44"/>
          <p:cNvSpPr>
            <a:spLocks noGrp="1" noChangeArrowheads="1"/>
          </p:cNvSpPr>
          <p:nvPr>
            <p:ph type="dt" sz="half" idx="10"/>
          </p:nvPr>
        </p:nvSpPr>
        <p:spPr>
          <a:ln/>
        </p:spPr>
        <p:txBody>
          <a:bodyPr/>
          <a:lstStyle>
            <a:lvl1pPr>
              <a:defRPr/>
            </a:lvl1pPr>
          </a:lstStyle>
          <a:p>
            <a:pPr>
              <a:defRPr/>
            </a:pPr>
            <a:fld id="{6A24C5B5-B0BC-4A99-9668-7AA50979CB18}" type="datetime1">
              <a:rPr lang="en-US" smtClean="0"/>
              <a:pPr>
                <a:defRPr/>
              </a:pPr>
              <a:t>3/14/2020</a:t>
            </a:fld>
            <a:endParaRPr lang="tr-TR"/>
          </a:p>
        </p:txBody>
      </p:sp>
      <p:sp>
        <p:nvSpPr>
          <p:cNvPr id="5"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6" name="Rectangle 46"/>
          <p:cNvSpPr>
            <a:spLocks noGrp="1" noChangeArrowheads="1"/>
          </p:cNvSpPr>
          <p:nvPr>
            <p:ph type="sldNum" sz="quarter" idx="12"/>
          </p:nvPr>
        </p:nvSpPr>
        <p:spPr>
          <a:ln/>
        </p:spPr>
        <p:txBody>
          <a:bodyPr/>
          <a:lstStyle>
            <a:lvl1pPr>
              <a:defRPr/>
            </a:lvl1pPr>
          </a:lstStyle>
          <a:p>
            <a:pPr>
              <a:defRPr/>
            </a:pPr>
            <a:fld id="{B5694B09-DDCA-463B-A0FD-225071502900}" type="slidenum">
              <a:rPr lang="tr-TR" smtClean="0"/>
              <a:pPr>
                <a:defRPr/>
              </a:pPr>
              <a:t>‹#›</a:t>
            </a:fld>
            <a:endParaRPr lang="tr-TR"/>
          </a:p>
        </p:txBody>
      </p:sp>
    </p:spTree>
    <p:extLst>
      <p:ext uri="{BB962C8B-B14F-4D97-AF65-F5344CB8AC3E}">
        <p14:creationId xmlns:p14="http://schemas.microsoft.com/office/powerpoint/2010/main" xmlns="" val="2474524899"/>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fourObj" preserve="1">
  <p:cSld name="Başlık, 4 İçerik">
    <p:spTree>
      <p:nvGrpSpPr>
        <p:cNvPr id="1" name=""/>
        <p:cNvGrpSpPr/>
        <p:nvPr/>
      </p:nvGrpSpPr>
      <p:grpSpPr>
        <a:xfrm>
          <a:off x="0" y="0"/>
          <a:ext cx="0" cy="0"/>
          <a:chOff x="0" y="0"/>
          <a:chExt cx="0" cy="0"/>
        </a:xfrm>
      </p:grpSpPr>
      <p:sp>
        <p:nvSpPr>
          <p:cNvPr id="2" name="Başlık 1"/>
          <p:cNvSpPr>
            <a:spLocks noGrp="1"/>
          </p:cNvSpPr>
          <p:nvPr>
            <p:ph type="title" sz="quarter"/>
          </p:nvPr>
        </p:nvSpPr>
        <p:spPr>
          <a:xfrm>
            <a:off x="457200" y="277813"/>
            <a:ext cx="8229600" cy="1143000"/>
          </a:xfrm>
        </p:spPr>
        <p:txBody>
          <a:bodyPr/>
          <a:lstStyle/>
          <a:p>
            <a:r>
              <a:rPr lang="tr-TR"/>
              <a:t>Asıl başlık stili için tıklatın</a:t>
            </a:r>
          </a:p>
        </p:txBody>
      </p:sp>
      <p:sp>
        <p:nvSpPr>
          <p:cNvPr id="3" name="İçerik Yer Tutucusu 2"/>
          <p:cNvSpPr>
            <a:spLocks noGrp="1"/>
          </p:cNvSpPr>
          <p:nvPr>
            <p:ph sz="quarter" idx="1"/>
          </p:nvPr>
        </p:nvSpPr>
        <p:spPr>
          <a:xfrm>
            <a:off x="457200" y="1600202"/>
            <a:ext cx="4038600" cy="2189163"/>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p:cNvSpPr>
            <a:spLocks noGrp="1"/>
          </p:cNvSpPr>
          <p:nvPr>
            <p:ph sz="quarter" idx="2"/>
          </p:nvPr>
        </p:nvSpPr>
        <p:spPr>
          <a:xfrm>
            <a:off x="4648200" y="1600202"/>
            <a:ext cx="4038600" cy="2189163"/>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İçerik Yer Tutucusu 4"/>
          <p:cNvSpPr>
            <a:spLocks noGrp="1"/>
          </p:cNvSpPr>
          <p:nvPr>
            <p:ph sz="quarter" idx="3"/>
          </p:nvPr>
        </p:nvSpPr>
        <p:spPr>
          <a:xfrm>
            <a:off x="457200" y="3941763"/>
            <a:ext cx="4038600" cy="218916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6" name="İçerik Yer Tutucusu 5"/>
          <p:cNvSpPr>
            <a:spLocks noGrp="1"/>
          </p:cNvSpPr>
          <p:nvPr>
            <p:ph sz="quarter" idx="4"/>
          </p:nvPr>
        </p:nvSpPr>
        <p:spPr>
          <a:xfrm>
            <a:off x="4648200" y="3941763"/>
            <a:ext cx="4038600" cy="218916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7" name="Rectangle 44"/>
          <p:cNvSpPr>
            <a:spLocks noGrp="1" noChangeArrowheads="1"/>
          </p:cNvSpPr>
          <p:nvPr>
            <p:ph type="dt" sz="half" idx="10"/>
          </p:nvPr>
        </p:nvSpPr>
        <p:spPr>
          <a:ln/>
        </p:spPr>
        <p:txBody>
          <a:bodyPr/>
          <a:lstStyle>
            <a:lvl1pPr>
              <a:defRPr/>
            </a:lvl1pPr>
          </a:lstStyle>
          <a:p>
            <a:pPr>
              <a:defRPr/>
            </a:pPr>
            <a:fld id="{37B4A527-8F12-4586-8896-F9A7002F02D4}" type="datetime1">
              <a:rPr lang="en-US" smtClean="0"/>
              <a:pPr>
                <a:defRPr/>
              </a:pPr>
              <a:t>3/14/2020</a:t>
            </a:fld>
            <a:endParaRPr lang="tr-TR"/>
          </a:p>
        </p:txBody>
      </p:sp>
      <p:sp>
        <p:nvSpPr>
          <p:cNvPr id="8"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9" name="Rectangle 46"/>
          <p:cNvSpPr>
            <a:spLocks noGrp="1" noChangeArrowheads="1"/>
          </p:cNvSpPr>
          <p:nvPr>
            <p:ph type="sldNum" sz="quarter" idx="12"/>
          </p:nvPr>
        </p:nvSpPr>
        <p:spPr>
          <a:ln/>
        </p:spPr>
        <p:txBody>
          <a:bodyPr/>
          <a:lstStyle>
            <a:lvl1pPr>
              <a:defRPr/>
            </a:lvl1pPr>
          </a:lstStyle>
          <a:p>
            <a:pPr>
              <a:defRPr/>
            </a:pPr>
            <a:fld id="{1DFE3CA1-1F67-46BC-B6F2-EBF60CBDD860}" type="slidenum">
              <a:rPr lang="tr-TR" smtClean="0"/>
              <a:pPr>
                <a:defRPr/>
              </a:pPr>
              <a:t>‹#›</a:t>
            </a:fld>
            <a:endParaRPr lang="tr-TR"/>
          </a:p>
        </p:txBody>
      </p:sp>
    </p:spTree>
    <p:extLst>
      <p:ext uri="{BB962C8B-B14F-4D97-AF65-F5344CB8AC3E}">
        <p14:creationId xmlns:p14="http://schemas.microsoft.com/office/powerpoint/2010/main" xmlns="" val="2175634341"/>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p:cSld name="Başlık Slaydı">
    <p:spTree>
      <p:nvGrpSpPr>
        <p:cNvPr id="1" name=""/>
        <p:cNvGrpSpPr/>
        <p:nvPr/>
      </p:nvGrpSpPr>
      <p:grpSpPr>
        <a:xfrm>
          <a:off x="0" y="0"/>
          <a:ext cx="0" cy="0"/>
          <a:chOff x="0" y="0"/>
          <a:chExt cx="0" cy="0"/>
        </a:xfrm>
      </p:grpSpPr>
      <p:sp>
        <p:nvSpPr>
          <p:cNvPr id="7" name="Metin Yer Tutucusu 11"/>
          <p:cNvSpPr>
            <a:spLocks noGrp="1"/>
          </p:cNvSpPr>
          <p:nvPr>
            <p:ph idx="1"/>
          </p:nvPr>
        </p:nvSpPr>
        <p:spPr>
          <a:xfrm>
            <a:off x="410935" y="1299507"/>
            <a:ext cx="7886700" cy="1179054"/>
          </a:xfrm>
          <a:prstGeom prst="rect">
            <a:avLst/>
          </a:prstGeom>
        </p:spPr>
        <p:txBody>
          <a:bodyPr rIns="0" anchor="b" anchorCtr="0">
            <a:noAutofit/>
          </a:bodyPr>
          <a:lstStyle>
            <a:lvl1pPr marL="0" indent="0" algn="l">
              <a:buNone/>
              <a:defRPr sz="2000" b="0" i="0" baseline="0">
                <a:latin typeface="Arial" panose="020B0604020202020204" pitchFamily="34" charset="0"/>
                <a:cs typeface="Arial" panose="020B0604020202020204" pitchFamily="34" charset="0"/>
              </a:defRPr>
            </a:lvl1pPr>
          </a:lstStyle>
          <a:p>
            <a:pPr lvl="0"/>
            <a:r>
              <a:rPr lang="tr-TR" noProof="0" smtClean="0"/>
              <a:t>Asıl metin stillerini düzenle</a:t>
            </a:r>
          </a:p>
        </p:txBody>
      </p:sp>
      <p:sp>
        <p:nvSpPr>
          <p:cNvPr id="9" name="Başlık Yer Tutucusu 10"/>
          <p:cNvSpPr>
            <a:spLocks noGrp="1"/>
          </p:cNvSpPr>
          <p:nvPr>
            <p:ph type="title"/>
          </p:nvPr>
        </p:nvSpPr>
        <p:spPr>
          <a:xfrm>
            <a:off x="410935" y="370117"/>
            <a:ext cx="7886700" cy="673965"/>
          </a:xfrm>
          <a:prstGeom prst="rect">
            <a:avLst/>
          </a:prstGeom>
        </p:spPr>
        <p:txBody>
          <a:bodyPr rIns="0" anchor="b" anchorCtr="0">
            <a:normAutofit/>
          </a:bodyPr>
          <a:lstStyle>
            <a:lvl1pPr>
              <a:defRPr sz="2400"/>
            </a:lvl1pPr>
          </a:lstStyle>
          <a:p>
            <a:pPr lvl="0"/>
            <a:r>
              <a:rPr lang="tr-TR" smtClean="0"/>
              <a:t>Asıl başlık stili için tıklatın</a:t>
            </a:r>
            <a:endParaRPr lang="tr-TR" dirty="0"/>
          </a:p>
        </p:txBody>
      </p:sp>
    </p:spTree>
    <p:extLst>
      <p:ext uri="{BB962C8B-B14F-4D97-AF65-F5344CB8AC3E}">
        <p14:creationId xmlns:p14="http://schemas.microsoft.com/office/powerpoint/2010/main" xmlns="" val="2336273859"/>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cSld name="Özel Düze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dirty="0"/>
          </a:p>
        </p:txBody>
      </p:sp>
    </p:spTree>
    <p:extLst>
      <p:ext uri="{BB962C8B-B14F-4D97-AF65-F5344CB8AC3E}">
        <p14:creationId xmlns:p14="http://schemas.microsoft.com/office/powerpoint/2010/main" xmlns="" val="1954219885"/>
      </p:ext>
    </p:extLst>
  </p:cSld>
  <p:clrMapOvr>
    <a:masterClrMapping/>
  </p:clrMapOvr>
  <p:hf sldNum="0" hdr="0" dt="0"/>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title"/>
          </p:nvPr>
        </p:nvSpPr>
        <p:spPr>
          <a:xfrm>
            <a:off x="762000" y="3276600"/>
            <a:ext cx="7543800" cy="1676400"/>
          </a:xfrm>
        </p:spPr>
        <p:txBody>
          <a:bodyPr anchor="b" anchorCtr="0"/>
          <a:lstStyle>
            <a:lvl1pPr algn="l">
              <a:defRPr sz="5400" b="0" cap="all"/>
            </a:lvl1pPr>
          </a:lstStyle>
          <a:p>
            <a:r>
              <a:rPr lang="tr-TR"/>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8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13212512-3B4A-4C0D-950D-6FFEACF07EB0}" type="datetime1">
              <a:rPr lang="en-US" smtClean="0"/>
              <a:pPr/>
              <a:t>3/14/2020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pPr/>
              <a:t>‹#›</a:t>
            </a:fld>
            <a:endParaRPr lang="en-US"/>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xmlns="" val="801106256"/>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userDrawn="1">
  <p:cSld name="1_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Asıl başlık stili için tıklatın</a:t>
            </a:r>
            <a:endParaRPr lang="en-US" dirty="0"/>
          </a:p>
        </p:txBody>
      </p:sp>
      <p:sp>
        <p:nvSpPr>
          <p:cNvPr id="4" name="Date Placeholder 3"/>
          <p:cNvSpPr>
            <a:spLocks noGrp="1"/>
          </p:cNvSpPr>
          <p:nvPr>
            <p:ph type="dt" sz="half" idx="10"/>
          </p:nvPr>
        </p:nvSpPr>
        <p:spPr/>
        <p:txBody>
          <a:bodyPr/>
          <a:lstStyle/>
          <a:p>
            <a:fld id="{419913B4-353A-43F0-919E-C9E766A5124A}" type="datetime1">
              <a:rPr lang="en-US" smtClean="0"/>
              <a:pPr/>
              <a:t>3/14/2020</a:t>
            </a:fld>
            <a:endParaRPr lang="en-US"/>
          </a:p>
        </p:txBody>
      </p:sp>
      <p:sp>
        <p:nvSpPr>
          <p:cNvPr id="5" name="Footer Placeholder 4"/>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pPr/>
              <a:t>‹#›</a:t>
            </a:fld>
            <a:endParaRPr lang="en-US"/>
          </a:p>
        </p:txBody>
      </p:sp>
    </p:spTree>
    <p:extLst>
      <p:ext uri="{BB962C8B-B14F-4D97-AF65-F5344CB8AC3E}">
        <p14:creationId xmlns:p14="http://schemas.microsoft.com/office/powerpoint/2010/main" xmlns="" val="190747082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obj">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a:xfrm>
            <a:off x="3108960" y="6377940"/>
            <a:ext cx="2926080" cy="342900"/>
          </a:xfrm>
          <a:prstGeom prst="rect">
            <a:avLst/>
          </a:prstGeom>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a:xfrm>
            <a:off x="457200" y="6377940"/>
            <a:ext cx="2103120" cy="342900"/>
          </a:xfrm>
          <a:prstGeom prst="rect">
            <a:avLst/>
          </a:prstGeom>
        </p:spPr>
        <p:txBody>
          <a:bodyPr lIns="0" tIns="0" rIns="0" bIns="0"/>
          <a:lstStyle>
            <a:lvl1pPr algn="l">
              <a:defRPr>
                <a:solidFill>
                  <a:schemeClr val="tx1">
                    <a:tint val="75000"/>
                  </a:schemeClr>
                </a:solidFill>
              </a:defRPr>
            </a:lvl1pPr>
          </a:lstStyle>
          <a:p>
            <a:fld id="{1D8BD707-D9CF-40AE-B4C6-C98DA3205C09}" type="datetimeFigureOut">
              <a:rPr lang="en-US"/>
              <a:pPr/>
              <a:t>3/14/2020</a:t>
            </a:fld>
            <a:endParaRPr lang="en-US"/>
          </a:p>
        </p:txBody>
      </p:sp>
      <p:sp>
        <p:nvSpPr>
          <p:cNvPr id="4" name="Holder 4"/>
          <p:cNvSpPr>
            <a:spLocks noGrp="1"/>
          </p:cNvSpPr>
          <p:nvPr>
            <p:ph type="sldNum" sz="quarter" idx="7"/>
          </p:nvPr>
        </p:nvSpPr>
        <p:spPr>
          <a:xfrm>
            <a:off x="6583680" y="6377940"/>
            <a:ext cx="2103120" cy="342900"/>
          </a:xfrm>
          <a:prstGeom prst="rect">
            <a:avLst/>
          </a:prstGeom>
        </p:spPr>
        <p:txBody>
          <a:bodyPr lIns="0" tIns="0" rIns="0" bIns="0"/>
          <a:lstStyle>
            <a:lvl1pPr algn="r">
              <a:defRPr>
                <a:solidFill>
                  <a:schemeClr val="tx1">
                    <a:tint val="75000"/>
                  </a:schemeClr>
                </a:solidFill>
              </a:defRPr>
            </a:lvl1pPr>
          </a:lstStyle>
          <a:p>
            <a:fld id="{B6F15528-21DE-4FAA-801E-634DDDAF4B2B}" type="slidenum">
              <a:rPr/>
              <a:pPr/>
              <a:t>‹#›</a:t>
            </a:fld>
            <a:endParaRPr/>
          </a:p>
        </p:txBody>
      </p:sp>
    </p:spTree>
    <p:extLst>
      <p:ext uri="{BB962C8B-B14F-4D97-AF65-F5344CB8AC3E}">
        <p14:creationId xmlns:p14="http://schemas.microsoft.com/office/powerpoint/2010/main" xmlns="" val="31216806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5" name="Date Placeholder 4"/>
          <p:cNvSpPr>
            <a:spLocks noGrp="1"/>
          </p:cNvSpPr>
          <p:nvPr>
            <p:ph type="dt" sz="half" idx="10"/>
          </p:nvPr>
        </p:nvSpPr>
        <p:spPr/>
        <p:txBody>
          <a:bodyPr/>
          <a:lstStyle/>
          <a:p>
            <a:fld id="{FEB19078-E88E-432E-B463-E382E09B18DC}" type="datetime1">
              <a:rPr lang="en-US" smtClean="0"/>
              <a:pPr/>
              <a:t>3/14/2020</a:t>
            </a:fld>
            <a:endParaRPr lang="en-US"/>
          </a:p>
        </p:txBody>
      </p:sp>
      <p:sp>
        <p:nvSpPr>
          <p:cNvPr id="6" name="Footer Placeholder 5"/>
          <p:cNvSpPr>
            <a:spLocks noGrp="1"/>
          </p:cNvSpPr>
          <p:nvPr>
            <p:ph type="ftr" sz="quarter" idx="11"/>
          </p:nvPr>
        </p:nvSpPr>
        <p:spPr/>
        <p:txBody>
          <a:bodyPr/>
          <a:lstStyle/>
          <a:p>
            <a:r>
              <a:rPr lang="en-US"/>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450E119D-8EDB-4D0A-AB54-479909DD9FBC}" type="slidenum">
              <a:rPr lang="en-US" smtClean="0"/>
              <a:pPr/>
              <a:t>‹#›</a:t>
            </a:fld>
            <a:endParaRPr lang="en-US"/>
          </a:p>
        </p:txBody>
      </p:sp>
    </p:spTree>
    <p:extLst>
      <p:ext uri="{BB962C8B-B14F-4D97-AF65-F5344CB8AC3E}">
        <p14:creationId xmlns:p14="http://schemas.microsoft.com/office/powerpoint/2010/main" xmlns="" val="39026643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7589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46451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7" name="Date Placeholder 6"/>
          <p:cNvSpPr>
            <a:spLocks noGrp="1"/>
          </p:cNvSpPr>
          <p:nvPr>
            <p:ph type="dt" sz="half" idx="10"/>
          </p:nvPr>
        </p:nvSpPr>
        <p:spPr/>
        <p:txBody>
          <a:bodyPr/>
          <a:lstStyle/>
          <a:p>
            <a:fld id="{32BF88A8-F742-4F69-A35B-1B28FBF07202}" type="datetime1">
              <a:rPr lang="en-US" smtClean="0"/>
              <a:pPr/>
              <a:t>3/14/2020</a:t>
            </a:fld>
            <a:endParaRPr lang="en-US"/>
          </a:p>
        </p:txBody>
      </p:sp>
      <p:sp>
        <p:nvSpPr>
          <p:cNvPr id="8" name="Footer Placeholder 7"/>
          <p:cNvSpPr>
            <a:spLocks noGrp="1"/>
          </p:cNvSpPr>
          <p:nvPr>
            <p:ph type="ftr" sz="quarter" idx="11"/>
          </p:nvPr>
        </p:nvSpPr>
        <p:spPr/>
        <p:txBody>
          <a:bodyPr/>
          <a:lstStyle/>
          <a:p>
            <a:r>
              <a:rPr lang="en-US"/>
              <a:t>Prof. Dr. Harun TANRIVERMİŞ, Yrd. Doç. Dr. Yeşim ALİEFENDİOĞLU Ekonomi I 2016-2017 Güz Dönemi</a:t>
            </a:r>
          </a:p>
        </p:txBody>
      </p:sp>
      <p:sp>
        <p:nvSpPr>
          <p:cNvPr id="9" name="Slide Number Placeholder 8"/>
          <p:cNvSpPr>
            <a:spLocks noGrp="1"/>
          </p:cNvSpPr>
          <p:nvPr>
            <p:ph type="sldNum" sz="quarter" idx="12"/>
          </p:nvPr>
        </p:nvSpPr>
        <p:spPr/>
        <p:txBody>
          <a:bodyPr/>
          <a:lstStyle/>
          <a:p>
            <a:fld id="{450E119D-8EDB-4D0A-AB54-479909DD9FBC}" type="slidenum">
              <a:rPr lang="en-US" smtClean="0"/>
              <a:pPr/>
              <a:t>‹#›</a:t>
            </a:fld>
            <a:endParaRPr lang="en-US"/>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xmlns="" val="943776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246C0540-C812-4A10-A4A2-8F2918206376}" type="datetime1">
              <a:rPr lang="en-US" smtClean="0"/>
              <a:pPr/>
              <a:t>3/14/2020</a:t>
            </a:fld>
            <a:endParaRPr lang="en-US"/>
          </a:p>
        </p:txBody>
      </p:sp>
      <p:sp>
        <p:nvSpPr>
          <p:cNvPr id="4" name="Footer Placeholder 3"/>
          <p:cNvSpPr>
            <a:spLocks noGrp="1"/>
          </p:cNvSpPr>
          <p:nvPr>
            <p:ph type="ftr" sz="quarter" idx="11"/>
          </p:nvPr>
        </p:nvSpPr>
        <p:spPr/>
        <p:txBody>
          <a:bodyPr/>
          <a:lstStyle/>
          <a:p>
            <a:r>
              <a:rPr lang="en-US"/>
              <a:t>Prof. Dr. Harun TANRIVERMİŞ, Yrd. Doç. Dr. Yeşim ALİEFENDİOĞLU Ekonomi I 2016-2017 Güz Dönemi</a:t>
            </a:r>
          </a:p>
        </p:txBody>
      </p:sp>
      <p:sp>
        <p:nvSpPr>
          <p:cNvPr id="5" name="Slide Number Placeholder 4"/>
          <p:cNvSpPr>
            <a:spLocks noGrp="1"/>
          </p:cNvSpPr>
          <p:nvPr>
            <p:ph type="sldNum" sz="quarter" idx="12"/>
          </p:nvPr>
        </p:nvSpPr>
        <p:spPr/>
        <p:txBody>
          <a:bodyPr/>
          <a:lstStyle/>
          <a:p>
            <a:fld id="{450E119D-8EDB-4D0A-AB54-479909DD9FBC}" type="slidenum">
              <a:rPr lang="en-US" smtClean="0"/>
              <a:pPr/>
              <a:t>‹#›</a:t>
            </a:fld>
            <a:endParaRPr lang="en-US"/>
          </a:p>
        </p:txBody>
      </p:sp>
    </p:spTree>
    <p:extLst>
      <p:ext uri="{BB962C8B-B14F-4D97-AF65-F5344CB8AC3E}">
        <p14:creationId xmlns:p14="http://schemas.microsoft.com/office/powerpoint/2010/main" xmlns="" val="30046229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180DDDF-7A43-4041-A150-A5265DD17B5B}" type="datetime1">
              <a:rPr lang="en-US" smtClean="0"/>
              <a:pPr/>
              <a:t>3/14/2020</a:t>
            </a:fld>
            <a:endParaRPr lang="en-US"/>
          </a:p>
        </p:txBody>
      </p:sp>
      <p:sp>
        <p:nvSpPr>
          <p:cNvPr id="3" name="Footer Placeholder 2"/>
          <p:cNvSpPr>
            <a:spLocks noGrp="1"/>
          </p:cNvSpPr>
          <p:nvPr>
            <p:ph type="ftr" sz="quarter" idx="11"/>
          </p:nvPr>
        </p:nvSpPr>
        <p:spPr/>
        <p:txBody>
          <a:bodyPr/>
          <a:lstStyle/>
          <a:p>
            <a:r>
              <a:rPr lang="en-US"/>
              <a:t>Prof. Dr. Harun TANRIVERMİŞ, Yrd. Doç. Dr. Yeşim ALİEFENDİOĞLU Ekonomi I 2016-2017 Güz Dönemi</a:t>
            </a:r>
          </a:p>
        </p:txBody>
      </p:sp>
      <p:sp>
        <p:nvSpPr>
          <p:cNvPr id="4" name="Slide Number Placeholder 3"/>
          <p:cNvSpPr>
            <a:spLocks noGrp="1"/>
          </p:cNvSpPr>
          <p:nvPr>
            <p:ph type="sldNum" sz="quarter" idx="12"/>
          </p:nvPr>
        </p:nvSpPr>
        <p:spPr/>
        <p:txBody>
          <a:bodyPr/>
          <a:lstStyle/>
          <a:p>
            <a:fld id="{450E119D-8EDB-4D0A-AB54-479909DD9FBC}" type="slidenum">
              <a:rPr lang="en-US" smtClean="0"/>
              <a:pPr/>
              <a:t>‹#›</a:t>
            </a:fld>
            <a:endParaRPr lang="en-US"/>
          </a:p>
        </p:txBody>
      </p:sp>
    </p:spTree>
    <p:extLst>
      <p:ext uri="{BB962C8B-B14F-4D97-AF65-F5344CB8AC3E}">
        <p14:creationId xmlns:p14="http://schemas.microsoft.com/office/powerpoint/2010/main" xmlns="" val="14838819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5400" b="0"/>
            </a:lvl1pPr>
          </a:lstStyle>
          <a:p>
            <a:r>
              <a:rPr lang="tr-TR"/>
              <a:t>Asıl başlık stili için tıklatın</a:t>
            </a:r>
            <a:endParaRPr lang="en-US"/>
          </a:p>
        </p:txBody>
      </p:sp>
      <p:sp>
        <p:nvSpPr>
          <p:cNvPr id="3" name="Content Placeholder 2"/>
          <p:cNvSpPr>
            <a:spLocks noGrp="1"/>
          </p:cNvSpPr>
          <p:nvPr>
            <p:ph idx="1"/>
          </p:nvPr>
        </p:nvSpPr>
        <p:spPr>
          <a:xfrm>
            <a:off x="3710866" y="457202"/>
            <a:ext cx="4594934" cy="4114799"/>
          </a:xfrm>
        </p:spPr>
        <p:txBody>
          <a:bodyPr/>
          <a:lstStyle>
            <a:lvl1pPr>
              <a:defRPr sz="2400"/>
            </a:lvl1pPr>
            <a:lvl2pPr>
              <a:defRPr sz="2200"/>
            </a:lvl2pPr>
            <a:lvl3pPr>
              <a:defRPr sz="2000"/>
            </a:lvl3pPr>
            <a:lvl4pPr>
              <a:defRPr sz="1800"/>
            </a:lvl4pPr>
            <a:lvl5pPr>
              <a:defRPr sz="1800"/>
            </a:lvl5pPr>
            <a:lvl6pPr>
              <a:defRPr sz="2000"/>
            </a:lvl6pPr>
            <a:lvl7pPr>
              <a:defRPr sz="2000"/>
            </a:lvl7pPr>
            <a:lvl8pPr>
              <a:defRPr sz="2000"/>
            </a:lvl8pPr>
            <a:lvl9pPr>
              <a:defRPr sz="20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762002" y="457200"/>
            <a:ext cx="2673657" cy="4114800"/>
          </a:xfrm>
        </p:spPr>
        <p:txBody>
          <a:bodyPr>
            <a:normAutofit/>
          </a:bodyPr>
          <a:lstStyle>
            <a:lvl1pPr marL="0" indent="0">
              <a:buNone/>
              <a:defRPr sz="21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737B923B-C384-40AA-8590-01472514B94D}" type="datetime1">
              <a:rPr lang="en-US" smtClean="0"/>
              <a:pPr/>
              <a:t>3/14/2020</a:t>
            </a:fld>
            <a:endParaRPr lang="en-US"/>
          </a:p>
        </p:txBody>
      </p:sp>
      <p:sp>
        <p:nvSpPr>
          <p:cNvPr id="6" name="Footer Placeholder 5"/>
          <p:cNvSpPr>
            <a:spLocks noGrp="1"/>
          </p:cNvSpPr>
          <p:nvPr>
            <p:ph type="ftr" sz="quarter" idx="11"/>
          </p:nvPr>
        </p:nvSpPr>
        <p:spPr/>
        <p:txBody>
          <a:bodyPr/>
          <a:lstStyle/>
          <a:p>
            <a:r>
              <a:rPr lang="en-US"/>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450E119D-8EDB-4D0A-AB54-479909DD9FBC}" type="slidenum">
              <a:rPr lang="en-US" smtClean="0"/>
              <a:pPr/>
              <a:t>‹#›</a:t>
            </a:fld>
            <a:endParaRPr lang="en-US"/>
          </a:p>
        </p:txBody>
      </p:sp>
      <p:cxnSp>
        <p:nvCxnSpPr>
          <p:cNvPr id="10" name="Straight Connector 9"/>
          <p:cNvCxnSpPr/>
          <p:nvPr/>
        </p:nvCxnSpPr>
        <p:spPr>
          <a:xfrm rot="5400000">
            <a:off x="1677194" y="2514601"/>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xmlns="" val="21943253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5400" b="0"/>
            </a:lvl1pPr>
          </a:lstStyle>
          <a:p>
            <a:r>
              <a:rPr lang="tr-TR"/>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E3210B27-1C63-4458-A0DE-D05A3D5ED342}" type="datetime1">
              <a:rPr lang="en-US" smtClean="0"/>
              <a:pPr/>
              <a:t>3/14/2020</a:t>
            </a:fld>
            <a:endParaRPr lang="en-US"/>
          </a:p>
        </p:txBody>
      </p:sp>
      <p:sp>
        <p:nvSpPr>
          <p:cNvPr id="6" name="Footer Placeholder 5"/>
          <p:cNvSpPr>
            <a:spLocks noGrp="1"/>
          </p:cNvSpPr>
          <p:nvPr>
            <p:ph type="ftr" sz="quarter" idx="11"/>
          </p:nvPr>
        </p:nvSpPr>
        <p:spPr/>
        <p:txBody>
          <a:bodyPr/>
          <a:lstStyle/>
          <a:p>
            <a:r>
              <a:rPr lang="en-US"/>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450E119D-8EDB-4D0A-AB54-479909DD9FBC}" type="slidenum">
              <a:rPr lang="en-US" smtClean="0"/>
              <a:pPr/>
              <a:t>‹#›</a:t>
            </a:fld>
            <a:endParaRPr lang="en-US"/>
          </a:p>
        </p:txBody>
      </p:sp>
    </p:spTree>
    <p:extLst>
      <p:ext uri="{BB962C8B-B14F-4D97-AF65-F5344CB8AC3E}">
        <p14:creationId xmlns:p14="http://schemas.microsoft.com/office/powerpoint/2010/main" xmlns="" val="7582204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slideLayout" Target="../slideLayouts/slideLayout25.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6" Type="http://schemas.openxmlformats.org/officeDocument/2006/relationships/theme" Target="../theme/theme2.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5" Type="http://schemas.openxmlformats.org/officeDocument/2006/relationships/slideLayout" Target="../slideLayouts/slideLayout2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 Id="rId14" Type="http://schemas.openxmlformats.org/officeDocument/2006/relationships/slideLayout" Target="../slideLayouts/slideLayout26.xml"/></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30.xml"/><Relationship Id="rId2" Type="http://schemas.openxmlformats.org/officeDocument/2006/relationships/slideLayout" Target="../slideLayouts/slideLayout29.xml"/><Relationship Id="rId1" Type="http://schemas.openxmlformats.org/officeDocument/2006/relationships/slideLayout" Target="../slideLayouts/slideLayout28.xml"/><Relationship Id="rId6" Type="http://schemas.openxmlformats.org/officeDocument/2006/relationships/image" Target="../media/image2.jpeg"/><Relationship Id="rId5" Type="http://schemas.openxmlformats.org/officeDocument/2006/relationships/theme" Target="../theme/theme3.xml"/><Relationship Id="rId4"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6248400" y="6208778"/>
            <a:ext cx="2133600" cy="365125"/>
          </a:xfrm>
          <a:prstGeom prst="rect">
            <a:avLst/>
          </a:prstGeom>
        </p:spPr>
        <p:txBody>
          <a:bodyPr vert="horz" lIns="91440" tIns="45720" rIns="91440" bIns="45720" rtlCol="0" anchor="ctr"/>
          <a:lstStyle>
            <a:lvl1pPr algn="r">
              <a:defRPr sz="1200" b="1">
                <a:solidFill>
                  <a:schemeClr val="tx2">
                    <a:lumMod val="90000"/>
                    <a:lumOff val="10000"/>
                  </a:schemeClr>
                </a:solidFill>
                <a:latin typeface="+mn-lt"/>
              </a:defRPr>
            </a:lvl1pPr>
          </a:lstStyle>
          <a:p>
            <a:fld id="{D5BA3AE7-9ECF-44E5-AA35-A658ADA8F751}" type="datetime1">
              <a:rPr lang="en-US" smtClean="0"/>
              <a:pPr/>
              <a:t>3/14/2020</a:t>
            </a:fld>
            <a:endParaRPr lang="en-US"/>
          </a:p>
        </p:txBody>
      </p:sp>
      <p:sp>
        <p:nvSpPr>
          <p:cNvPr id="5" name="Footer Placeholder 4"/>
          <p:cNvSpPr>
            <a:spLocks noGrp="1"/>
          </p:cNvSpPr>
          <p:nvPr>
            <p:ph type="ftr" sz="quarter" idx="3"/>
          </p:nvPr>
        </p:nvSpPr>
        <p:spPr>
          <a:xfrm>
            <a:off x="761999" y="6208778"/>
            <a:ext cx="4873869" cy="365125"/>
          </a:xfrm>
          <a:prstGeom prst="rect">
            <a:avLst/>
          </a:prstGeom>
        </p:spPr>
        <p:txBody>
          <a:bodyPr vert="horz" lIns="91440" tIns="45720" rIns="91440" bIns="45720" rtlCol="0" anchor="ctr"/>
          <a:lstStyle>
            <a:lvl1pPr algn="l">
              <a:defRPr sz="1200" b="1">
                <a:solidFill>
                  <a:schemeClr val="tx2">
                    <a:lumMod val="90000"/>
                    <a:lumOff val="10000"/>
                  </a:schemeClr>
                </a:solidFill>
              </a:defRPr>
            </a:lvl1pPr>
          </a:lstStyle>
          <a:p>
            <a:r>
              <a:rPr lang="en-US"/>
              <a:t>Prof. Dr. Harun TANRIVERMİŞ, Yrd. Doç. Dr. Yeşim ALİEFENDİOĞLU Ekonomi I 2016-2017 Güz Dönemi</a:t>
            </a:r>
          </a:p>
        </p:txBody>
      </p:sp>
      <p:sp>
        <p:nvSpPr>
          <p:cNvPr id="6" name="Slide Number Placeholder 5"/>
          <p:cNvSpPr>
            <a:spLocks noGrp="1"/>
          </p:cNvSpPr>
          <p:nvPr>
            <p:ph type="sldNum" sz="quarter" idx="4"/>
          </p:nvPr>
        </p:nvSpPr>
        <p:spPr>
          <a:xfrm>
            <a:off x="7620000" y="5687570"/>
            <a:ext cx="762000" cy="365125"/>
          </a:xfrm>
          <a:prstGeom prst="rect">
            <a:avLst/>
          </a:prstGeom>
        </p:spPr>
        <p:txBody>
          <a:bodyPr vert="horz" lIns="91440" tIns="45720" rIns="91440" bIns="45720" rtlCol="0" anchor="ctr"/>
          <a:lstStyle>
            <a:lvl1pPr algn="r">
              <a:defRPr sz="2400">
                <a:solidFill>
                  <a:schemeClr val="tx1">
                    <a:lumMod val="85000"/>
                    <a:lumOff val="15000"/>
                  </a:schemeClr>
                </a:solidFill>
                <a:latin typeface="+mj-lt"/>
              </a:defRPr>
            </a:lvl1pPr>
          </a:lstStyle>
          <a:p>
            <a:fld id="{450E119D-8EDB-4D0A-AB54-479909DD9FBC}" type="slidenum">
              <a:rPr lang="en-US" smtClean="0"/>
              <a:pPr/>
              <a:t>‹#›</a:t>
            </a:fld>
            <a:endParaRPr lang="en-US"/>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xmlns="" val="63282708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89" r:id="rId12"/>
  </p:sldLayoutIdLst>
  <p:hf sldNum="0" hdr="0" dt="0"/>
  <p:txStyles>
    <p:titleStyle>
      <a:lvl1pPr algn="l" defTabSz="9144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594360" indent="-274320" algn="l" defTabSz="914400" rtl="0" eaLnBrk="1" latinLnBrk="0" hangingPunct="1">
        <a:spcBef>
          <a:spcPct val="20000"/>
        </a:spcBef>
        <a:buClr>
          <a:schemeClr val="accent1"/>
        </a:buClr>
        <a:buFont typeface="Arial" pitchFamily="34" charset="0"/>
        <a:buChar char="•"/>
        <a:defRPr sz="2200" kern="1200">
          <a:solidFill>
            <a:schemeClr val="tx2"/>
          </a:solidFill>
          <a:latin typeface="+mn-lt"/>
          <a:ea typeface="+mn-ea"/>
          <a:cs typeface="+mn-cs"/>
        </a:defRPr>
      </a:lvl2pPr>
      <a:lvl3pPr marL="868680" indent="-228600" algn="l" defTabSz="914400" rtl="0" eaLnBrk="1" latinLnBrk="0" hangingPunct="1">
        <a:spcBef>
          <a:spcPct val="20000"/>
        </a:spcBef>
        <a:buClr>
          <a:schemeClr val="accent1"/>
        </a:buClr>
        <a:buFont typeface="Arial" pitchFamily="34" charset="0"/>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4pPr>
      <a:lvl5pPr marL="1371600" indent="-228600" algn="l" defTabSz="914400" rtl="0" eaLnBrk="1" latinLnBrk="0" hangingPunct="1">
        <a:spcBef>
          <a:spcPct val="20000"/>
        </a:spcBef>
        <a:buClr>
          <a:schemeClr val="accent1"/>
        </a:buClr>
        <a:buFont typeface="Arial" pitchFamily="34" charset="0"/>
        <a:buChar char="•"/>
        <a:defRPr sz="1800" kern="1200" baseline="0">
          <a:solidFill>
            <a:schemeClr val="tx2"/>
          </a:solidFill>
          <a:latin typeface="+mn-lt"/>
          <a:ea typeface="+mn-ea"/>
          <a:cs typeface="+mn-cs"/>
        </a:defRPr>
      </a:lvl5pPr>
      <a:lvl6pPr marL="164592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6pPr>
      <a:lvl7pPr marL="1901952"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7pPr>
      <a:lvl8pPr marL="219456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8pPr>
      <a:lvl9pPr marL="246888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6248400" y="6208778"/>
            <a:ext cx="2133600" cy="365125"/>
          </a:xfrm>
          <a:prstGeom prst="rect">
            <a:avLst/>
          </a:prstGeom>
        </p:spPr>
        <p:txBody>
          <a:bodyPr vert="horz" lIns="91440" tIns="45720" rIns="91440" bIns="45720" rtlCol="0" anchor="ctr"/>
          <a:lstStyle>
            <a:lvl1pPr algn="r">
              <a:defRPr sz="1200" b="1">
                <a:solidFill>
                  <a:schemeClr val="tx2">
                    <a:lumMod val="90000"/>
                    <a:lumOff val="10000"/>
                  </a:schemeClr>
                </a:solidFill>
                <a:latin typeface="+mn-lt"/>
              </a:defRPr>
            </a:lvl1pPr>
          </a:lstStyle>
          <a:p>
            <a:fld id="{39369955-C8A4-4023-9F6B-3A82C0FA9480}" type="datetime1">
              <a:rPr lang="en-US" smtClean="0"/>
              <a:pPr/>
              <a:t>3/14/2020</a:t>
            </a:fld>
            <a:endParaRPr lang="tr-TR"/>
          </a:p>
        </p:txBody>
      </p:sp>
      <p:sp>
        <p:nvSpPr>
          <p:cNvPr id="5" name="Footer Placeholder 4"/>
          <p:cNvSpPr>
            <a:spLocks noGrp="1"/>
          </p:cNvSpPr>
          <p:nvPr>
            <p:ph type="ftr" sz="quarter" idx="3"/>
          </p:nvPr>
        </p:nvSpPr>
        <p:spPr>
          <a:xfrm>
            <a:off x="761999" y="6208778"/>
            <a:ext cx="4873869" cy="365125"/>
          </a:xfrm>
          <a:prstGeom prst="rect">
            <a:avLst/>
          </a:prstGeom>
        </p:spPr>
        <p:txBody>
          <a:bodyPr vert="horz" lIns="91440" tIns="45720" rIns="91440" bIns="45720" rtlCol="0" anchor="ctr"/>
          <a:lstStyle>
            <a:lvl1pPr algn="l">
              <a:defRPr sz="1200" b="1">
                <a:solidFill>
                  <a:schemeClr val="tx2">
                    <a:lumMod val="90000"/>
                    <a:lumOff val="10000"/>
                  </a:schemeClr>
                </a:solidFill>
              </a:defRPr>
            </a:lvl1pPr>
          </a:lstStyle>
          <a:p>
            <a:r>
              <a:rPr lang="tr-TR"/>
              <a:t>Prof. Dr. Harun TANRIVERMİŞ, Yrd. Doç. Dr. Yeşim ALİEFENDİOĞLU Ekonomi I 2016-2017 Güz Dönemi</a:t>
            </a:r>
          </a:p>
        </p:txBody>
      </p:sp>
      <p:sp>
        <p:nvSpPr>
          <p:cNvPr id="6" name="Slide Number Placeholder 5"/>
          <p:cNvSpPr>
            <a:spLocks noGrp="1"/>
          </p:cNvSpPr>
          <p:nvPr>
            <p:ph type="sldNum" sz="quarter" idx="4"/>
          </p:nvPr>
        </p:nvSpPr>
        <p:spPr>
          <a:xfrm>
            <a:off x="7620000" y="5687570"/>
            <a:ext cx="762000" cy="365125"/>
          </a:xfrm>
          <a:prstGeom prst="rect">
            <a:avLst/>
          </a:prstGeom>
        </p:spPr>
        <p:txBody>
          <a:bodyPr vert="horz" lIns="91440" tIns="45720" rIns="91440" bIns="45720" rtlCol="0" anchor="ctr"/>
          <a:lstStyle>
            <a:lvl1pPr algn="r">
              <a:defRPr sz="2400">
                <a:solidFill>
                  <a:schemeClr val="tx1">
                    <a:lumMod val="85000"/>
                    <a:lumOff val="15000"/>
                  </a:schemeClr>
                </a:solidFill>
                <a:latin typeface="+mj-lt"/>
              </a:defRPr>
            </a:lvl1pPr>
          </a:lstStyle>
          <a:p>
            <a:fld id="{B1DEFA8C-F947-479F-BE07-76B6B3F80BF1}" type="slidenum">
              <a:rPr lang="tr-TR" smtClean="0"/>
              <a:pPr/>
              <a:t>‹#›</a:t>
            </a:fld>
            <a:endParaRPr lang="tr-TR"/>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xmlns="" val="941729721"/>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 id="2147483685" r:id="rId12"/>
    <p:sldLayoutId id="2147483686" r:id="rId13"/>
    <p:sldLayoutId id="2147483687" r:id="rId14"/>
    <p:sldLayoutId id="2147483688" r:id="rId15"/>
  </p:sldLayoutIdLst>
  <p:hf sldNum="0" hdr="0" dt="0"/>
  <p:txStyles>
    <p:titleStyle>
      <a:lvl1pPr algn="l" defTabSz="9144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594360" indent="-274320" algn="l" defTabSz="914400" rtl="0" eaLnBrk="1" latinLnBrk="0" hangingPunct="1">
        <a:spcBef>
          <a:spcPct val="20000"/>
        </a:spcBef>
        <a:buClr>
          <a:schemeClr val="accent1"/>
        </a:buClr>
        <a:buFont typeface="Arial" pitchFamily="34" charset="0"/>
        <a:buChar char="•"/>
        <a:defRPr sz="2200" kern="1200">
          <a:solidFill>
            <a:schemeClr val="tx2"/>
          </a:solidFill>
          <a:latin typeface="+mn-lt"/>
          <a:ea typeface="+mn-ea"/>
          <a:cs typeface="+mn-cs"/>
        </a:defRPr>
      </a:lvl2pPr>
      <a:lvl3pPr marL="868680" indent="-228600" algn="l" defTabSz="914400" rtl="0" eaLnBrk="1" latinLnBrk="0" hangingPunct="1">
        <a:spcBef>
          <a:spcPct val="20000"/>
        </a:spcBef>
        <a:buClr>
          <a:schemeClr val="accent1"/>
        </a:buClr>
        <a:buFont typeface="Arial" pitchFamily="34" charset="0"/>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4pPr>
      <a:lvl5pPr marL="1371600" indent="-228600" algn="l" defTabSz="914400" rtl="0" eaLnBrk="1" latinLnBrk="0" hangingPunct="1">
        <a:spcBef>
          <a:spcPct val="20000"/>
        </a:spcBef>
        <a:buClr>
          <a:schemeClr val="accent1"/>
        </a:buClr>
        <a:buFont typeface="Arial" pitchFamily="34" charset="0"/>
        <a:buChar char="•"/>
        <a:defRPr sz="1800" kern="1200" baseline="0">
          <a:solidFill>
            <a:schemeClr val="tx2"/>
          </a:solidFill>
          <a:latin typeface="+mn-lt"/>
          <a:ea typeface="+mn-ea"/>
          <a:cs typeface="+mn-cs"/>
        </a:defRPr>
      </a:lvl5pPr>
      <a:lvl6pPr marL="164592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6pPr>
      <a:lvl7pPr marL="1901952"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7pPr>
      <a:lvl8pPr marL="219456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8pPr>
      <a:lvl9pPr marL="246888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Resim 6"/>
          <p:cNvPicPr>
            <a:picLocks noChangeAspect="1"/>
          </p:cNvPicPr>
          <p:nvPr/>
        </p:nvPicPr>
        <p:blipFill>
          <a:blip r:embed="rId6" cstate="print">
            <a:extLst>
              <a:ext uri="{28A0092B-C50C-407E-A947-70E740481C1C}">
                <a14:useLocalDpi xmlns:a14="http://schemas.microsoft.com/office/drawing/2010/main" xmlns="" val="0"/>
              </a:ext>
            </a:extLst>
          </a:blip>
          <a:srcRect/>
          <a:stretch>
            <a:fillRect/>
          </a:stretch>
        </p:blipFill>
        <p:spPr bwMode="auto">
          <a:xfrm>
            <a:off x="0" y="2"/>
            <a:ext cx="9144000" cy="685641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Tree>
    <p:extLst>
      <p:ext uri="{BB962C8B-B14F-4D97-AF65-F5344CB8AC3E}">
        <p14:creationId xmlns:p14="http://schemas.microsoft.com/office/powerpoint/2010/main" xmlns="" val="3057028069"/>
      </p:ext>
    </p:extLst>
  </p:cSld>
  <p:clrMap bg1="lt1" tx1="dk1" bg2="lt2" tx2="dk2" accent1="accent1" accent2="accent2" accent3="accent3" accent4="accent4" accent5="accent5" accent6="accent6" hlink="hlink" folHlink="folHlink"/>
  <p:sldLayoutIdLst>
    <p:sldLayoutId id="2147483691" r:id="rId1"/>
    <p:sldLayoutId id="2147483692" r:id="rId2"/>
    <p:sldLayoutId id="2147483696" r:id="rId3"/>
    <p:sldLayoutId id="2147483698" r:id="rId4"/>
  </p:sldLayoutIdLst>
  <p:hf sldNum="0" hdr="0" dt="0"/>
  <p:txStyles>
    <p:titleStyle>
      <a:lvl1pPr algn="l" rtl="0" eaLnBrk="1" fontAlgn="base" hangingPunct="1">
        <a:lnSpc>
          <a:spcPct val="90000"/>
        </a:lnSpc>
        <a:spcBef>
          <a:spcPct val="0"/>
        </a:spcBef>
        <a:spcAft>
          <a:spcPct val="0"/>
        </a:spcAft>
        <a:defRPr lang="tr-TR" sz="2000" b="1" kern="1200" dirty="0">
          <a:solidFill>
            <a:srgbClr val="160093"/>
          </a:solidFill>
          <a:latin typeface="Arial"/>
          <a:ea typeface="ＭＳ Ｐゴシック" charset="0"/>
          <a:cs typeface="Arial"/>
        </a:defRPr>
      </a:lvl1pPr>
      <a:lvl2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2pPr>
      <a:lvl3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3pPr>
      <a:lvl4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4pPr>
      <a:lvl5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5pPr>
      <a:lvl6pPr marL="4572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6pPr>
      <a:lvl7pPr marL="9144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7pPr>
      <a:lvl8pPr marL="13716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8pPr>
      <a:lvl9pPr marL="18288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9pPr>
    </p:titleStyle>
    <p:bodyStyle>
      <a:lvl1pPr marL="228600" indent="-228600" algn="l" rtl="0" eaLnBrk="1" fontAlgn="base" hangingPunct="1">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1" fontAlgn="base" hangingPunct="1">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1" fontAlgn="base" hangingPunct="1">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Dikdörtgen 13"/>
          <p:cNvSpPr/>
          <p:nvPr/>
        </p:nvSpPr>
        <p:spPr>
          <a:xfrm>
            <a:off x="503198" y="1533155"/>
            <a:ext cx="8137603" cy="2357568"/>
          </a:xfrm>
          <a:prstGeom prst="rect">
            <a:avLst/>
          </a:prstGeom>
        </p:spPr>
        <p:txBody>
          <a:bodyPr wrap="square">
            <a:spAutoFit/>
          </a:bodyPr>
          <a:lstStyle/>
          <a:p>
            <a:pPr marL="0" lvl="1" algn="ctr">
              <a:spcBef>
                <a:spcPct val="20000"/>
              </a:spcBef>
              <a:buClr>
                <a:schemeClr val="accent1"/>
              </a:buClr>
            </a:pPr>
            <a:endParaRPr lang="tr-TR" sz="3200" b="1" dirty="0" smtClean="0">
              <a:latin typeface="Arial" panose="020B0604020202020204" pitchFamily="34" charset="0"/>
              <a:cs typeface="Arial" panose="020B0604020202020204" pitchFamily="34" charset="0"/>
            </a:endParaRPr>
          </a:p>
          <a:p>
            <a:pPr marL="0" lvl="1" algn="ctr">
              <a:spcBef>
                <a:spcPct val="20000"/>
              </a:spcBef>
              <a:buClr>
                <a:schemeClr val="accent1"/>
              </a:buClr>
            </a:pPr>
            <a:r>
              <a:rPr lang="tr-TR" sz="3200" b="1" dirty="0" smtClean="0">
                <a:latin typeface="Arial" panose="020B0604020202020204" pitchFamily="34" charset="0"/>
                <a:cs typeface="Arial" panose="020B0604020202020204" pitchFamily="34" charset="0"/>
              </a:rPr>
              <a:t>GGY 210</a:t>
            </a:r>
            <a:endParaRPr lang="tr-TR" sz="3200" b="1" dirty="0">
              <a:latin typeface="Arial" panose="020B0604020202020204" pitchFamily="34" charset="0"/>
              <a:cs typeface="Arial" panose="020B0604020202020204" pitchFamily="34" charset="0"/>
            </a:endParaRPr>
          </a:p>
          <a:p>
            <a:pPr marL="0" lvl="1" algn="ctr">
              <a:spcBef>
                <a:spcPct val="20000"/>
              </a:spcBef>
              <a:buClr>
                <a:schemeClr val="accent1"/>
              </a:buClr>
            </a:pPr>
            <a:r>
              <a:rPr lang="tr-TR" sz="3200" b="1" dirty="0" smtClean="0">
                <a:latin typeface="Arial" panose="020B0604020202020204" pitchFamily="34" charset="0"/>
                <a:cs typeface="Arial" panose="020B0604020202020204" pitchFamily="34" charset="0"/>
              </a:rPr>
              <a:t>Kent Ekonomisi ve Yönetimi</a:t>
            </a:r>
          </a:p>
          <a:p>
            <a:pPr marL="0" lvl="1" algn="ctr">
              <a:spcBef>
                <a:spcPct val="20000"/>
              </a:spcBef>
              <a:buClr>
                <a:schemeClr val="accent1"/>
              </a:buClr>
            </a:pPr>
            <a:endParaRPr lang="tr-TR" sz="3200" b="1" dirty="0">
              <a:solidFill>
                <a:schemeClr val="tx2"/>
              </a:solidFill>
              <a:latin typeface="Arial" panose="020B0604020202020204" pitchFamily="34" charset="0"/>
              <a:cs typeface="Arial" panose="020B0604020202020204" pitchFamily="34" charset="0"/>
            </a:endParaRPr>
          </a:p>
        </p:txBody>
      </p:sp>
      <p:sp>
        <p:nvSpPr>
          <p:cNvPr id="13" name="Dikdörtgen 12"/>
          <p:cNvSpPr/>
          <p:nvPr/>
        </p:nvSpPr>
        <p:spPr>
          <a:xfrm>
            <a:off x="868100" y="4393802"/>
            <a:ext cx="7558269" cy="338554"/>
          </a:xfrm>
          <a:prstGeom prst="rect">
            <a:avLst/>
          </a:prstGeom>
        </p:spPr>
        <p:txBody>
          <a:bodyPr wrap="square">
            <a:spAutoFit/>
          </a:bodyPr>
          <a:lstStyle/>
          <a:p>
            <a:pPr algn="ctr">
              <a:spcAft>
                <a:spcPts val="0"/>
              </a:spcAft>
            </a:pPr>
            <a:r>
              <a:rPr lang="tr-TR" sz="1600" b="1" dirty="0" smtClean="0">
                <a:effectLst/>
                <a:latin typeface="Arial" panose="020B0604020202020204" pitchFamily="34" charset="0"/>
                <a:ea typeface="Times New Roman" panose="02020603050405020304" pitchFamily="18" charset="0"/>
                <a:cs typeface="Arial" panose="020B0604020202020204" pitchFamily="34" charset="0"/>
              </a:rPr>
              <a:t>Prof. Dr. Ruşen KELEŞ</a:t>
            </a:r>
          </a:p>
        </p:txBody>
      </p:sp>
    </p:spTree>
    <p:extLst>
      <p:ext uri="{BB962C8B-B14F-4D97-AF65-F5344CB8AC3E}">
        <p14:creationId xmlns:p14="http://schemas.microsoft.com/office/powerpoint/2010/main" xmlns="" val="197435160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Altbilgi Yer Tutucusu"/>
          <p:cNvSpPr>
            <a:spLocks noGrp="1"/>
          </p:cNvSpPr>
          <p:nvPr>
            <p:ph type="ftr" sz="quarter" idx="5"/>
          </p:nvPr>
        </p:nvSpPr>
        <p:spPr/>
        <p:txBody>
          <a:bodyPr/>
          <a:lstStyle/>
          <a:p>
            <a:endParaRPr lang="tr-TR"/>
          </a:p>
        </p:txBody>
      </p:sp>
      <p:sp>
        <p:nvSpPr>
          <p:cNvPr id="3" name="3 İçerik Yer Tutucusu"/>
          <p:cNvSpPr txBox="1">
            <a:spLocks/>
          </p:cNvSpPr>
          <p:nvPr/>
        </p:nvSpPr>
        <p:spPr>
          <a:xfrm>
            <a:off x="410934" y="1299507"/>
            <a:ext cx="8336825" cy="4369773"/>
          </a:xfrm>
          <a:prstGeom prst="rect">
            <a:avLst/>
          </a:prstGeom>
        </p:spPr>
        <p:txBody>
          <a:bodyPr/>
          <a:lstStyle/>
          <a:p>
            <a:pPr marL="228600" marR="0" lvl="0" indent="-228600" algn="l" defTabSz="914400" rtl="0" eaLnBrk="1" fontAlgn="base" latinLnBrk="0" hangingPunct="1">
              <a:lnSpc>
                <a:spcPct val="90000"/>
              </a:lnSpc>
              <a:spcBef>
                <a:spcPts val="1000"/>
              </a:spcBef>
              <a:spcAft>
                <a:spcPct val="0"/>
              </a:spcAft>
              <a:buClrTx/>
              <a:buSzTx/>
              <a:buFontTx/>
              <a:buChar char="-"/>
              <a:tabLst/>
              <a:defRPr/>
            </a:pPr>
            <a:r>
              <a:rPr kumimoji="0" lang="tr-TR" sz="2800" b="0" i="0" u="none" strike="noStrike" kern="1200" cap="none" spc="0" normalizeH="0" baseline="0" noProof="0" dirty="0" smtClean="0">
                <a:ln>
                  <a:noFill/>
                </a:ln>
                <a:solidFill>
                  <a:schemeClr val="tx1"/>
                </a:solidFill>
                <a:effectLst/>
                <a:uLnTx/>
                <a:uFillTx/>
                <a:latin typeface="+mn-lt"/>
                <a:ea typeface="+mn-ea"/>
                <a:cs typeface="+mn-cs"/>
              </a:rPr>
              <a:t>Son</a:t>
            </a:r>
            <a:r>
              <a:rPr kumimoji="0" lang="tr-TR" sz="2800" b="0" i="0" u="none" strike="noStrike" kern="1200" cap="none" spc="0" normalizeH="0" noProof="0" dirty="0" smtClean="0">
                <a:ln>
                  <a:noFill/>
                </a:ln>
                <a:solidFill>
                  <a:schemeClr val="tx1"/>
                </a:solidFill>
                <a:effectLst/>
                <a:uLnTx/>
                <a:uFillTx/>
                <a:latin typeface="+mn-lt"/>
                <a:ea typeface="+mn-ea"/>
                <a:cs typeface="+mn-cs"/>
              </a:rPr>
              <a:t> olarak, Batıda kentleşme liberal bir ekonomik düzen içinde başlamış ve gelişmiştir. Yakın geçmişte, 1980’lerde dünyada yaygınlaşan liberalleşme akımlarına karşın, gelişmekte olanlar başta olmak üzere, birçok ülke müdahaleci ekonomik sistemlerin yardımıyla kentleşme sorunlarının çözümüne çalışmışlardır.</a:t>
            </a:r>
          </a:p>
          <a:p>
            <a:pPr marL="228600" marR="0" lvl="0" indent="-228600" algn="l" defTabSz="914400" rtl="0" eaLnBrk="1" fontAlgn="base" latinLnBrk="0" hangingPunct="1">
              <a:lnSpc>
                <a:spcPct val="90000"/>
              </a:lnSpc>
              <a:spcBef>
                <a:spcPts val="1000"/>
              </a:spcBef>
              <a:spcAft>
                <a:spcPct val="0"/>
              </a:spcAft>
              <a:buClrTx/>
              <a:buSzTx/>
              <a:buFontTx/>
              <a:buChar char="-"/>
              <a:tabLst/>
              <a:defRPr/>
            </a:pPr>
            <a:r>
              <a:rPr lang="tr-TR" sz="2800" baseline="0" dirty="0" smtClean="0"/>
              <a:t>Uluslararası mali kuruluşlarının da etkisiyle kentleşme sorunlarının çözümü,</a:t>
            </a:r>
            <a:r>
              <a:rPr lang="tr-TR" sz="2800" dirty="0" smtClean="0"/>
              <a:t> günümüzde artık neredeyse tümüyle, liberalizmin oyun kurallarına terk edilmiş bulunmaktadır.</a:t>
            </a:r>
            <a:endParaRPr kumimoji="0" lang="tr-TR" sz="2800" b="0" i="0" u="none" strike="noStrike" kern="1200" cap="none" spc="0" normalizeH="0" baseline="0" noProof="0" dirty="0" smtClean="0">
              <a:ln>
                <a:noFill/>
              </a:ln>
              <a:solidFill>
                <a:schemeClr val="tx1"/>
              </a:solidFill>
              <a:effectLst/>
              <a:uLnTx/>
              <a:uFillTx/>
              <a:latin typeface="+mn-lt"/>
              <a:ea typeface="+mn-ea"/>
              <a:cs typeface="+mn-cs"/>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1458410" y="514869"/>
            <a:ext cx="5289629" cy="920124"/>
          </a:xfrm>
          <a:prstGeom prst="rect">
            <a:avLst/>
          </a:prstGeom>
        </p:spPr>
        <p:txBody>
          <a:bodyPr vert="horz" wrap="square" lIns="0" tIns="12065" rIns="0" bIns="0" rtlCol="0">
            <a:spAutoFit/>
          </a:bodyPr>
          <a:lstStyle/>
          <a:p>
            <a:pPr marL="2415540">
              <a:lnSpc>
                <a:spcPct val="100000"/>
              </a:lnSpc>
              <a:spcBef>
                <a:spcPts val="95"/>
              </a:spcBef>
            </a:pPr>
            <a:endParaRPr sz="3200" dirty="0">
              <a:latin typeface="Arial"/>
              <a:cs typeface="Arial"/>
            </a:endParaRPr>
          </a:p>
          <a:p>
            <a:pPr>
              <a:lnSpc>
                <a:spcPct val="100000"/>
              </a:lnSpc>
            </a:pPr>
            <a:endParaRPr sz="2700" dirty="0">
              <a:latin typeface="Arial"/>
              <a:cs typeface="Arial"/>
            </a:endParaRPr>
          </a:p>
        </p:txBody>
      </p:sp>
      <p:sp>
        <p:nvSpPr>
          <p:cNvPr id="3" name="Dikdörtgen 2"/>
          <p:cNvSpPr/>
          <p:nvPr/>
        </p:nvSpPr>
        <p:spPr>
          <a:xfrm>
            <a:off x="675409" y="1828799"/>
            <a:ext cx="7491846" cy="3785652"/>
          </a:xfrm>
          <a:prstGeom prst="rect">
            <a:avLst/>
          </a:prstGeom>
        </p:spPr>
        <p:txBody>
          <a:bodyPr wrap="square">
            <a:spAutoFit/>
          </a:bodyPr>
          <a:lstStyle/>
          <a:p>
            <a:pPr marL="285750" indent="-285750">
              <a:buFont typeface="Arial" panose="020B0604020202020204" pitchFamily="34" charset="0"/>
              <a:buChar char="•"/>
            </a:pPr>
            <a:r>
              <a:rPr lang="tr-TR" sz="2000" dirty="0" smtClean="0">
                <a:latin typeface="Cambria" panose="02040503050406030204" pitchFamily="18" charset="0"/>
                <a:ea typeface="Times New Roman" panose="02020603050405020304" pitchFamily="18" charset="0"/>
                <a:cs typeface="Times New Roman" panose="02020603050405020304" pitchFamily="18" charset="0"/>
              </a:rPr>
              <a:t>Kentleşme, dar anlamda kent sayısının ve kentlerde yaşayan nüfusun artmasını anlatır. </a:t>
            </a:r>
          </a:p>
          <a:p>
            <a:endParaRPr lang="tr-TR" sz="2000" dirty="0">
              <a:latin typeface="Cambria" panose="02040503050406030204" pitchFamily="18" charset="0"/>
              <a:ea typeface="Times New Roman" panose="02020603050405020304" pitchFamily="18" charset="0"/>
              <a:cs typeface="Times New Roman" panose="02020603050405020304" pitchFamily="18" charset="0"/>
            </a:endParaRPr>
          </a:p>
          <a:p>
            <a:pPr marL="285750" indent="-285750">
              <a:buFont typeface="Arial" panose="020B0604020202020204" pitchFamily="34" charset="0"/>
              <a:buChar char="•"/>
            </a:pPr>
            <a:r>
              <a:rPr lang="tr-TR" sz="2000" dirty="0" smtClean="0">
                <a:latin typeface="Cambria" panose="02040503050406030204" pitchFamily="18" charset="0"/>
                <a:ea typeface="Times New Roman" panose="02020603050405020304" pitchFamily="18" charset="0"/>
                <a:cs typeface="Times New Roman" panose="02020603050405020304" pitchFamily="18" charset="0"/>
              </a:rPr>
              <a:t>Kentsel nüfus  </a:t>
            </a:r>
            <a:r>
              <a:rPr lang="en-US" sz="2000" dirty="0" smtClean="0">
                <a:latin typeface="Cambria" panose="02040503050406030204" pitchFamily="18" charset="0"/>
                <a:ea typeface="Times New Roman" panose="02020603050405020304" pitchFamily="18" charset="0"/>
                <a:cs typeface="Times New Roman" panose="02020603050405020304" pitchFamily="18" charset="0"/>
              </a:rPr>
              <a:t> </a:t>
            </a:r>
            <a:r>
              <a:rPr lang="tr-TR" sz="2000" dirty="0" smtClean="0">
                <a:latin typeface="Cambria" panose="02040503050406030204" pitchFamily="18" charset="0"/>
                <a:ea typeface="Times New Roman" panose="02020603050405020304" pitchFamily="18" charset="0"/>
                <a:cs typeface="Times New Roman" panose="02020603050405020304" pitchFamily="18" charset="0"/>
              </a:rPr>
              <a:t>doğumlar ile ölümler arasındaki farkın birinciler lehine büyümesinin bir sonucu olarak ve aynı zamanda köylerden ve kasabalardan gelenlerle yani göçlerle artar.</a:t>
            </a:r>
          </a:p>
          <a:p>
            <a:pPr marL="285750" indent="-285750">
              <a:buFont typeface="Arial" panose="020B0604020202020204" pitchFamily="34" charset="0"/>
              <a:buChar char="•"/>
            </a:pPr>
            <a:endParaRPr lang="tr-TR" sz="2000" dirty="0">
              <a:latin typeface="Cambria" panose="02040503050406030204" pitchFamily="18" charset="0"/>
              <a:cs typeface="Times New Roman" panose="02020603050405020304" pitchFamily="18" charset="0"/>
            </a:endParaRPr>
          </a:p>
          <a:p>
            <a:pPr marL="285750" indent="-285750">
              <a:buFont typeface="Arial" panose="020B0604020202020204" pitchFamily="34" charset="0"/>
              <a:buChar char="•"/>
            </a:pPr>
            <a:r>
              <a:rPr lang="tr-TR" sz="2000" dirty="0" smtClean="0">
                <a:latin typeface="Cambria" panose="02040503050406030204" pitchFamily="18" charset="0"/>
                <a:cs typeface="Times New Roman" panose="02020603050405020304" pitchFamily="18" charset="0"/>
              </a:rPr>
              <a:t>Gelişmekte olan ülkelerin kentlerinde doğurganlık eğilimleri azaldığından kentleşme daha çok köylerden kentlere olan nüfus akınlarıyla beslenir.</a:t>
            </a:r>
          </a:p>
          <a:p>
            <a:pPr marL="285750" indent="-285750">
              <a:buFont typeface="Arial" panose="020B0604020202020204" pitchFamily="34" charset="0"/>
              <a:buChar char="•"/>
            </a:pPr>
            <a:endParaRPr lang="tr-TR" sz="2000" dirty="0">
              <a:latin typeface="Cambria" panose="02040503050406030204" pitchFamily="18" charset="0"/>
              <a:cs typeface="Times New Roman" panose="02020603050405020304" pitchFamily="18" charset="0"/>
            </a:endParaRPr>
          </a:p>
          <a:p>
            <a:endParaRPr lang="tr-TR" sz="2000" dirty="0"/>
          </a:p>
        </p:txBody>
      </p:sp>
      <p:sp>
        <p:nvSpPr>
          <p:cNvPr id="4" name="Dikdörtgen 3"/>
          <p:cNvSpPr/>
          <p:nvPr/>
        </p:nvSpPr>
        <p:spPr>
          <a:xfrm>
            <a:off x="1849582" y="629265"/>
            <a:ext cx="5143500" cy="1015663"/>
          </a:xfrm>
          <a:prstGeom prst="rect">
            <a:avLst/>
          </a:prstGeom>
        </p:spPr>
        <p:txBody>
          <a:bodyPr wrap="square">
            <a:spAutoFit/>
          </a:bodyPr>
          <a:lstStyle/>
          <a:p>
            <a:endParaRPr lang="tr-TR" sz="2000" b="1" dirty="0" smtClean="0">
              <a:latin typeface="Cambria" panose="02040503050406030204" pitchFamily="18" charset="0"/>
              <a:ea typeface="Times New Roman" panose="02020603050405020304" pitchFamily="18" charset="0"/>
              <a:cs typeface="Times New Roman" panose="02020603050405020304" pitchFamily="18" charset="0"/>
            </a:endParaRPr>
          </a:p>
          <a:p>
            <a:endParaRPr lang="tr-TR" sz="2000" b="1" dirty="0">
              <a:latin typeface="Cambria" panose="02040503050406030204" pitchFamily="18" charset="0"/>
              <a:ea typeface="Times New Roman" panose="02020603050405020304" pitchFamily="18" charset="0"/>
              <a:cs typeface="Times New Roman" panose="02020603050405020304" pitchFamily="18" charset="0"/>
            </a:endParaRPr>
          </a:p>
          <a:p>
            <a:r>
              <a:rPr lang="tr-TR" sz="2000" b="1" dirty="0" smtClean="0">
                <a:latin typeface="Cambria" panose="02040503050406030204" pitchFamily="18" charset="0"/>
                <a:ea typeface="Times New Roman" panose="02020603050405020304" pitchFamily="18" charset="0"/>
                <a:cs typeface="Times New Roman" panose="02020603050405020304" pitchFamily="18" charset="0"/>
              </a:rPr>
              <a:t>Kentleşme: Kavram ve Kuramsal Çerçeve</a:t>
            </a:r>
            <a:endParaRPr lang="tr-TR" sz="2000" dirty="0"/>
          </a:p>
        </p:txBody>
      </p:sp>
    </p:spTree>
    <p:extLst>
      <p:ext uri="{BB962C8B-B14F-4D97-AF65-F5344CB8AC3E}">
        <p14:creationId xmlns:p14="http://schemas.microsoft.com/office/powerpoint/2010/main" xmlns="" val="23490735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p:nvPr/>
        </p:nvSpPr>
        <p:spPr>
          <a:xfrm>
            <a:off x="633846" y="2015836"/>
            <a:ext cx="7356764" cy="2782172"/>
          </a:xfrm>
          <a:prstGeom prst="rect">
            <a:avLst/>
          </a:prstGeom>
        </p:spPr>
        <p:txBody>
          <a:bodyPr vert="horz" wrap="square" lIns="0" tIns="12065" rIns="0" bIns="0" rtlCol="0">
            <a:spAutoFit/>
          </a:bodyPr>
          <a:lstStyle/>
          <a:p>
            <a:pPr marL="342900" indent="-342900">
              <a:spcBef>
                <a:spcPts val="30"/>
              </a:spcBef>
              <a:buFont typeface="Arial" panose="020B0604020202020204" pitchFamily="34" charset="0"/>
              <a:buChar char="•"/>
            </a:pPr>
            <a:r>
              <a:rPr lang="tr-TR" sz="2000" dirty="0" smtClean="0">
                <a:latin typeface="Cambria" panose="02040503050406030204" pitchFamily="18" charset="0"/>
                <a:ea typeface="Cambria" panose="02040503050406030204" pitchFamily="18" charset="0"/>
                <a:cs typeface="Times New Roman" panose="02020603050405020304" pitchFamily="18" charset="0"/>
              </a:rPr>
              <a:t>Kentleşmenin </a:t>
            </a:r>
            <a:r>
              <a:rPr lang="tr-TR" sz="2000" dirty="0">
                <a:latin typeface="Cambria" panose="02040503050406030204" pitchFamily="18" charset="0"/>
                <a:ea typeface="Cambria" panose="02040503050406030204" pitchFamily="18" charset="0"/>
                <a:cs typeface="Times New Roman" panose="02020603050405020304" pitchFamily="18" charset="0"/>
              </a:rPr>
              <a:t>dar anlamdaki tanımı, demografik nitelik taşır.</a:t>
            </a:r>
          </a:p>
          <a:p>
            <a:pPr marL="285750" indent="-285750">
              <a:lnSpc>
                <a:spcPct val="100000"/>
              </a:lnSpc>
              <a:spcBef>
                <a:spcPts val="30"/>
              </a:spcBef>
              <a:buFont typeface="Arial" panose="020B0604020202020204" pitchFamily="34" charset="0"/>
              <a:buChar char="•"/>
            </a:pPr>
            <a:endParaRPr lang="tr-TR" sz="2000" dirty="0" smtClean="0">
              <a:latin typeface="Cambria" panose="02040503050406030204" pitchFamily="18" charset="0"/>
              <a:ea typeface="Cambria" panose="02040503050406030204" pitchFamily="18" charset="0"/>
            </a:endParaRPr>
          </a:p>
          <a:p>
            <a:pPr marL="285750" indent="-285750">
              <a:lnSpc>
                <a:spcPct val="100000"/>
              </a:lnSpc>
              <a:spcBef>
                <a:spcPts val="30"/>
              </a:spcBef>
              <a:buFont typeface="Arial" panose="020B0604020202020204" pitchFamily="34" charset="0"/>
              <a:buChar char="•"/>
            </a:pPr>
            <a:r>
              <a:rPr lang="tr-TR" sz="2000" dirty="0" smtClean="0">
                <a:latin typeface="Cambria" panose="02040503050406030204" pitchFamily="18" charset="0"/>
                <a:ea typeface="Cambria" panose="02040503050406030204" pitchFamily="18" charset="0"/>
              </a:rPr>
              <a:t>Kentleşme olgusu, bir toplumun ekonomik ve toplumsal yapısındaki değişmelerden doğar. </a:t>
            </a:r>
          </a:p>
          <a:p>
            <a:pPr marL="285750" indent="-285750">
              <a:lnSpc>
                <a:spcPct val="100000"/>
              </a:lnSpc>
              <a:spcBef>
                <a:spcPts val="30"/>
              </a:spcBef>
              <a:buFont typeface="Arial" panose="020B0604020202020204" pitchFamily="34" charset="0"/>
              <a:buChar char="•"/>
            </a:pPr>
            <a:endParaRPr lang="tr-TR" sz="2000" dirty="0">
              <a:latin typeface="Cambria" panose="02040503050406030204" pitchFamily="18" charset="0"/>
              <a:ea typeface="Cambria" panose="02040503050406030204" pitchFamily="18" charset="0"/>
            </a:endParaRPr>
          </a:p>
          <a:p>
            <a:pPr marL="285750" indent="-285750">
              <a:lnSpc>
                <a:spcPct val="100000"/>
              </a:lnSpc>
              <a:spcBef>
                <a:spcPts val="30"/>
              </a:spcBef>
              <a:buFont typeface="Arial" panose="020B0604020202020204" pitchFamily="34" charset="0"/>
              <a:buChar char="•"/>
            </a:pPr>
            <a:r>
              <a:rPr lang="tr-TR" sz="2000" dirty="0" smtClean="0">
                <a:latin typeface="Cambria" panose="02040503050406030204" pitchFamily="18" charset="0"/>
                <a:ea typeface="Cambria" panose="02040503050406030204" pitchFamily="18" charset="0"/>
              </a:rPr>
              <a:t>Bu nedenle, kentleşmeyi tanımlarken, nüfus hareketini yaratan ekonomik ve toplumsal yapısındaki değişmelere de yer vermek gerekir.</a:t>
            </a:r>
          </a:p>
          <a:p>
            <a:pPr marL="285750" indent="-285750">
              <a:lnSpc>
                <a:spcPct val="100000"/>
              </a:lnSpc>
              <a:spcBef>
                <a:spcPts val="30"/>
              </a:spcBef>
              <a:buFont typeface="Arial" panose="020B0604020202020204" pitchFamily="34" charset="0"/>
              <a:buChar char="•"/>
            </a:pPr>
            <a:endParaRPr lang="tr-TR" sz="2000" dirty="0">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xmlns="" val="228009623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Dikdörtgen 2"/>
          <p:cNvSpPr/>
          <p:nvPr/>
        </p:nvSpPr>
        <p:spPr>
          <a:xfrm>
            <a:off x="426027" y="1828800"/>
            <a:ext cx="8281555" cy="3477875"/>
          </a:xfrm>
          <a:prstGeom prst="rect">
            <a:avLst/>
          </a:prstGeom>
        </p:spPr>
        <p:txBody>
          <a:bodyPr wrap="square">
            <a:spAutoFit/>
          </a:bodyPr>
          <a:lstStyle/>
          <a:p>
            <a:pPr marL="285750" indent="-285750">
              <a:lnSpc>
                <a:spcPct val="100000"/>
              </a:lnSpc>
              <a:spcBef>
                <a:spcPts val="30"/>
              </a:spcBef>
              <a:buFont typeface="Arial" panose="020B0604020202020204" pitchFamily="34" charset="0"/>
              <a:buChar char="•"/>
            </a:pPr>
            <a:r>
              <a:rPr lang="tr-TR" sz="2000" dirty="0"/>
              <a:t>Kentleşmenin ekonomik, toplumsal ve siyasal boyutlarını da hesaba katan, geniş anlamda bir tanımı şudur: </a:t>
            </a:r>
          </a:p>
          <a:p>
            <a:pPr marL="285750" indent="-285750">
              <a:lnSpc>
                <a:spcPct val="100000"/>
              </a:lnSpc>
              <a:spcBef>
                <a:spcPts val="30"/>
              </a:spcBef>
              <a:buFont typeface="Arial" panose="020B0604020202020204" pitchFamily="34" charset="0"/>
              <a:buChar char="•"/>
            </a:pPr>
            <a:endParaRPr lang="tr-TR" sz="2000" dirty="0"/>
          </a:p>
          <a:p>
            <a:pPr>
              <a:lnSpc>
                <a:spcPct val="100000"/>
              </a:lnSpc>
              <a:spcBef>
                <a:spcPts val="30"/>
              </a:spcBef>
            </a:pPr>
            <a:r>
              <a:rPr lang="tr-TR" sz="2000" i="1" dirty="0"/>
              <a:t>‘’Sanayileşmeye ve ekonomik gelişmeye koşut olarak kent sayısının artması ve bugünkü kentlerin büyümesi sonucunu doğuran, toplum yapısında artan oranda örgütleşme, işbölümü ve uzmanlaşma yaratan, insan davranış ve ilişkilerinde kentlere özgü değişikliklere yol açan bir nüfus birikim süreci.’’</a:t>
            </a:r>
          </a:p>
          <a:p>
            <a:pPr>
              <a:lnSpc>
                <a:spcPct val="100000"/>
              </a:lnSpc>
              <a:spcBef>
                <a:spcPts val="30"/>
              </a:spcBef>
            </a:pPr>
            <a:endParaRPr lang="tr-TR" sz="2000" i="1" dirty="0"/>
          </a:p>
          <a:p>
            <a:pPr marL="285750" indent="-285750">
              <a:lnSpc>
                <a:spcPct val="100000"/>
              </a:lnSpc>
              <a:spcBef>
                <a:spcPts val="30"/>
              </a:spcBef>
              <a:buFont typeface="Arial" panose="020B0604020202020204" pitchFamily="34" charset="0"/>
              <a:buChar char="•"/>
            </a:pPr>
            <a:r>
              <a:rPr lang="tr-TR" sz="2000" dirty="0"/>
              <a:t>Kentleşmenin önemli boyutlarından olan siyasal davranış değişikliklerini de bu tanımın, kentlere özgü davranış değişiklikleri içinde bulmak olanağı vardır.</a:t>
            </a:r>
          </a:p>
        </p:txBody>
      </p:sp>
    </p:spTree>
    <p:extLst>
      <p:ext uri="{BB962C8B-B14F-4D97-AF65-F5344CB8AC3E}">
        <p14:creationId xmlns:p14="http://schemas.microsoft.com/office/powerpoint/2010/main" xmlns="" val="377332622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716973" y="2015837"/>
            <a:ext cx="7512627" cy="2800767"/>
          </a:xfrm>
          <a:prstGeom prst="rect">
            <a:avLst/>
          </a:prstGeom>
        </p:spPr>
        <p:txBody>
          <a:bodyPr wrap="square">
            <a:spAutoFit/>
          </a:bodyPr>
          <a:lstStyle/>
          <a:p>
            <a:pPr marL="342900" indent="-342900">
              <a:lnSpc>
                <a:spcPct val="100000"/>
              </a:lnSpc>
              <a:spcBef>
                <a:spcPts val="30"/>
              </a:spcBef>
              <a:buFont typeface="Arial" panose="020B0604020202020204" pitchFamily="34" charset="0"/>
              <a:buChar char="•"/>
            </a:pPr>
            <a:r>
              <a:rPr lang="tr-TR" sz="2200" dirty="0" smtClean="0"/>
              <a:t>Üretim biçimindeki değişimin yani ekonomik öğenin kentleşme tanımında özel bir ağırlığı vardır. </a:t>
            </a:r>
          </a:p>
          <a:p>
            <a:pPr marL="285750" indent="-285750">
              <a:lnSpc>
                <a:spcPct val="100000"/>
              </a:lnSpc>
              <a:spcBef>
                <a:spcPts val="30"/>
              </a:spcBef>
              <a:buFont typeface="Arial" panose="020B0604020202020204" pitchFamily="34" charset="0"/>
              <a:buChar char="•"/>
            </a:pPr>
            <a:endParaRPr lang="tr-TR" sz="2200" dirty="0"/>
          </a:p>
          <a:p>
            <a:pPr marL="285750" indent="-285750">
              <a:lnSpc>
                <a:spcPct val="100000"/>
              </a:lnSpc>
              <a:spcBef>
                <a:spcPts val="30"/>
              </a:spcBef>
              <a:buFont typeface="Arial" panose="020B0604020202020204" pitchFamily="34" charset="0"/>
              <a:buChar char="•"/>
            </a:pPr>
            <a:r>
              <a:rPr lang="tr-TR" sz="2200" dirty="0" smtClean="0"/>
              <a:t>Kentleşmenin tarımsal üretimden daha ileri bir üretim düzeyine geçiş olarak da tanımlanabilmesi bu yüzdendir.</a:t>
            </a:r>
          </a:p>
          <a:p>
            <a:pPr marL="285750" indent="-285750">
              <a:lnSpc>
                <a:spcPct val="100000"/>
              </a:lnSpc>
              <a:spcBef>
                <a:spcPts val="30"/>
              </a:spcBef>
              <a:buFont typeface="Arial" panose="020B0604020202020204" pitchFamily="34" charset="0"/>
              <a:buChar char="•"/>
            </a:pPr>
            <a:endParaRPr lang="tr-TR" sz="2200" dirty="0"/>
          </a:p>
          <a:p>
            <a:pPr marL="285750" indent="-285750">
              <a:lnSpc>
                <a:spcPct val="100000"/>
              </a:lnSpc>
              <a:spcBef>
                <a:spcPts val="30"/>
              </a:spcBef>
              <a:buFont typeface="Arial" panose="020B0604020202020204" pitchFamily="34" charset="0"/>
              <a:buChar char="•"/>
            </a:pPr>
            <a:r>
              <a:rPr lang="tr-TR" sz="2200" dirty="0" smtClean="0"/>
              <a:t>Kentleşme hareketi, zaman içindeki bir değişmeyi anlatır.</a:t>
            </a:r>
          </a:p>
          <a:p>
            <a:pPr marL="285750" indent="-285750">
              <a:lnSpc>
                <a:spcPct val="100000"/>
              </a:lnSpc>
              <a:spcBef>
                <a:spcPts val="30"/>
              </a:spcBef>
              <a:buFont typeface="Arial" panose="020B0604020202020204" pitchFamily="34" charset="0"/>
              <a:buChar char="•"/>
            </a:pPr>
            <a:endParaRPr lang="tr-TR" sz="2200" dirty="0"/>
          </a:p>
        </p:txBody>
      </p:sp>
    </p:spTree>
    <p:extLst>
      <p:ext uri="{BB962C8B-B14F-4D97-AF65-F5344CB8AC3E}">
        <p14:creationId xmlns:p14="http://schemas.microsoft.com/office/powerpoint/2010/main" xmlns="" val="180530869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675409" y="1808018"/>
            <a:ext cx="7585364" cy="3477875"/>
          </a:xfrm>
          <a:prstGeom prst="rect">
            <a:avLst/>
          </a:prstGeom>
        </p:spPr>
        <p:txBody>
          <a:bodyPr wrap="square">
            <a:spAutoFit/>
          </a:bodyPr>
          <a:lstStyle/>
          <a:p>
            <a:pPr marL="285750" indent="-285750">
              <a:lnSpc>
                <a:spcPct val="100000"/>
              </a:lnSpc>
              <a:spcBef>
                <a:spcPts val="30"/>
              </a:spcBef>
              <a:buFont typeface="Arial" panose="020B0604020202020204" pitchFamily="34" charset="0"/>
              <a:buChar char="•"/>
            </a:pPr>
            <a:r>
              <a:rPr lang="tr-TR" sz="2000" dirty="0"/>
              <a:t>Bir ülkenin ya da bölgenin kentleşme derecesi ya da kentleşme düzeyi (kentleşme oranı) denildiğinde, o ülkenin ya da bölgenin nüfusunun belli bir tarihte belli bir tanıma göre kent sayılan yerleşme özerklerinde yaşayan oranı anlaşılır</a:t>
            </a:r>
            <a:r>
              <a:rPr lang="tr-TR" sz="2000" dirty="0" smtClean="0"/>
              <a:t>.</a:t>
            </a:r>
          </a:p>
          <a:p>
            <a:pPr marL="285750" indent="-285750">
              <a:lnSpc>
                <a:spcPct val="100000"/>
              </a:lnSpc>
              <a:spcBef>
                <a:spcPts val="30"/>
              </a:spcBef>
              <a:buFont typeface="Arial" panose="020B0604020202020204" pitchFamily="34" charset="0"/>
              <a:buChar char="•"/>
            </a:pPr>
            <a:endParaRPr lang="tr-TR" sz="2000" dirty="0"/>
          </a:p>
          <a:p>
            <a:pPr marL="285750" indent="-285750">
              <a:lnSpc>
                <a:spcPct val="100000"/>
              </a:lnSpc>
              <a:spcBef>
                <a:spcPts val="30"/>
              </a:spcBef>
              <a:buFont typeface="Arial" panose="020B0604020202020204" pitchFamily="34" charset="0"/>
              <a:buChar char="•"/>
            </a:pPr>
            <a:r>
              <a:rPr lang="tr-TR" sz="2000" dirty="0" smtClean="0"/>
              <a:t>Kentleşme hareketi, demografik tanımıyla belli bir süre içinde kentleşme oranında yer alan değişiklik olarak görülebilir.</a:t>
            </a:r>
          </a:p>
          <a:p>
            <a:pPr marL="285750" indent="-285750">
              <a:lnSpc>
                <a:spcPct val="100000"/>
              </a:lnSpc>
              <a:spcBef>
                <a:spcPts val="30"/>
              </a:spcBef>
              <a:buFont typeface="Arial" panose="020B0604020202020204" pitchFamily="34" charset="0"/>
              <a:buChar char="•"/>
            </a:pPr>
            <a:endParaRPr lang="tr-TR" sz="2000" dirty="0"/>
          </a:p>
          <a:p>
            <a:pPr marL="285750" indent="-285750">
              <a:lnSpc>
                <a:spcPct val="100000"/>
              </a:lnSpc>
              <a:spcBef>
                <a:spcPts val="30"/>
              </a:spcBef>
              <a:buFont typeface="Arial" panose="020B0604020202020204" pitchFamily="34" charset="0"/>
              <a:buChar char="•"/>
            </a:pPr>
            <a:r>
              <a:rPr lang="tr-TR" sz="2000" dirty="0" smtClean="0"/>
              <a:t>Bu kavramları birbirleriyle karıştırmamak gerektiği gibi, kentleşmenin sadece bir yönünü, toplumsal değişme boyutunu yansıtan </a:t>
            </a:r>
            <a:r>
              <a:rPr lang="tr-TR" sz="2000" i="1" dirty="0" smtClean="0"/>
              <a:t>kentlileşme </a:t>
            </a:r>
            <a:r>
              <a:rPr lang="tr-TR" sz="2000" dirty="0" smtClean="0"/>
              <a:t>ile </a:t>
            </a:r>
            <a:r>
              <a:rPr lang="tr-TR" sz="2000" i="1" dirty="0" smtClean="0"/>
              <a:t>kentleşme</a:t>
            </a:r>
            <a:r>
              <a:rPr lang="tr-TR" sz="2000" dirty="0" smtClean="0"/>
              <a:t> hareketini karıştırmaktan da sakınmalıdır.</a:t>
            </a:r>
            <a:endParaRPr lang="tr-TR" sz="2000" dirty="0"/>
          </a:p>
        </p:txBody>
      </p:sp>
    </p:spTree>
    <p:extLst>
      <p:ext uri="{BB962C8B-B14F-4D97-AF65-F5344CB8AC3E}">
        <p14:creationId xmlns:p14="http://schemas.microsoft.com/office/powerpoint/2010/main" xmlns="" val="161791737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644235" y="1662544"/>
            <a:ext cx="7824355" cy="3785652"/>
          </a:xfrm>
          <a:prstGeom prst="rect">
            <a:avLst/>
          </a:prstGeom>
        </p:spPr>
        <p:txBody>
          <a:bodyPr wrap="square">
            <a:spAutoFit/>
          </a:bodyPr>
          <a:lstStyle/>
          <a:p>
            <a:pPr marL="285750" indent="-285750">
              <a:lnSpc>
                <a:spcPct val="100000"/>
              </a:lnSpc>
              <a:spcBef>
                <a:spcPts val="30"/>
              </a:spcBef>
              <a:buFont typeface="Arial" panose="020B0604020202020204" pitchFamily="34" charset="0"/>
              <a:buChar char="•"/>
            </a:pPr>
            <a:r>
              <a:rPr lang="tr-TR" sz="2000" dirty="0" smtClean="0"/>
              <a:t>Kentsel gelişmenin bir düzen ve denetim altına alınması yollarını gösteren </a:t>
            </a:r>
            <a:r>
              <a:rPr lang="tr-TR" sz="2000" dirty="0" err="1" smtClean="0"/>
              <a:t>kentbilim</a:t>
            </a:r>
            <a:r>
              <a:rPr lang="tr-TR" sz="2000" dirty="0" smtClean="0"/>
              <a:t> ile bir toplumsal olayın adı olan kentleşmenin birbirinden farklı oldukları bilinmektedir.</a:t>
            </a:r>
          </a:p>
          <a:p>
            <a:pPr marL="285750" indent="-285750">
              <a:lnSpc>
                <a:spcPct val="100000"/>
              </a:lnSpc>
              <a:spcBef>
                <a:spcPts val="30"/>
              </a:spcBef>
              <a:buFont typeface="Arial" panose="020B0604020202020204" pitchFamily="34" charset="0"/>
              <a:buChar char="•"/>
            </a:pPr>
            <a:endParaRPr lang="tr-TR" sz="2000" dirty="0"/>
          </a:p>
          <a:p>
            <a:pPr marL="285750" indent="-285750">
              <a:lnSpc>
                <a:spcPct val="100000"/>
              </a:lnSpc>
              <a:spcBef>
                <a:spcPts val="30"/>
              </a:spcBef>
              <a:buFont typeface="Arial" panose="020B0604020202020204" pitchFamily="34" charset="0"/>
              <a:buChar char="•"/>
            </a:pPr>
            <a:r>
              <a:rPr lang="tr-TR" sz="2000" dirty="0" smtClean="0"/>
              <a:t>Kentleşme, 20. yüzyılın ayrıt edici özelliklerinden biri olmuştur. Gelişmiş olsun, gelişmekte olsun, kapitalist olsun, sosyalist olsun, bütün ülkeler, kentleşme olayının ve sonuçlarının etkileriyle karşı karşıya kalmışlardır.</a:t>
            </a:r>
          </a:p>
          <a:p>
            <a:pPr marL="285750" indent="-285750">
              <a:lnSpc>
                <a:spcPct val="100000"/>
              </a:lnSpc>
              <a:spcBef>
                <a:spcPts val="30"/>
              </a:spcBef>
              <a:buFont typeface="Arial" panose="020B0604020202020204" pitchFamily="34" charset="0"/>
              <a:buChar char="•"/>
            </a:pPr>
            <a:endParaRPr lang="tr-TR" sz="2000" dirty="0" smtClean="0"/>
          </a:p>
          <a:p>
            <a:pPr marL="285750" indent="-285750">
              <a:lnSpc>
                <a:spcPct val="100000"/>
              </a:lnSpc>
              <a:spcBef>
                <a:spcPts val="30"/>
              </a:spcBef>
              <a:buFont typeface="Arial" panose="020B0604020202020204" pitchFamily="34" charset="0"/>
              <a:buChar char="•"/>
            </a:pPr>
            <a:r>
              <a:rPr lang="tr-TR" sz="2000" dirty="0" smtClean="0"/>
              <a:t>Kentleşme hareketleri ekonomik, teknolojik, siyasal ve </a:t>
            </a:r>
            <a:r>
              <a:rPr lang="tr-TR" sz="2000" dirty="0" err="1" smtClean="0"/>
              <a:t>sosyo</a:t>
            </a:r>
            <a:r>
              <a:rPr lang="tr-TR" sz="2000" dirty="0" smtClean="0"/>
              <a:t>-psikolojik etmenlerin etkisi altında oluşur. Gerçekte, bu dört kümede toplanan kentleşme etmenlerini birbirinden kesinlikle ayırmak olanağı yoktur. Her biri bir diğerinden etkilenen birbirlerinin içinde olan etmenlerdir.</a:t>
            </a:r>
            <a:endParaRPr lang="tr-TR" sz="2000" dirty="0"/>
          </a:p>
        </p:txBody>
      </p:sp>
    </p:spTree>
    <p:extLst>
      <p:ext uri="{BB962C8B-B14F-4D97-AF65-F5344CB8AC3E}">
        <p14:creationId xmlns:p14="http://schemas.microsoft.com/office/powerpoint/2010/main" xmlns="" val="269736761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İçerik Yer Tutucusu"/>
          <p:cNvSpPr>
            <a:spLocks noGrp="1"/>
          </p:cNvSpPr>
          <p:nvPr>
            <p:ph idx="1"/>
          </p:nvPr>
        </p:nvSpPr>
        <p:spPr>
          <a:xfrm>
            <a:off x="410934" y="1299507"/>
            <a:ext cx="8336825" cy="3988773"/>
          </a:xfrm>
        </p:spPr>
        <p:txBody>
          <a:bodyPr/>
          <a:lstStyle/>
          <a:p>
            <a:r>
              <a:rPr lang="tr-TR" dirty="0" smtClean="0"/>
              <a:t>Günümüzün kentleşme hareketleri, geçen yüzyılın kentleşme hareketlerinden birkaç noktada ayrılır:</a:t>
            </a:r>
          </a:p>
          <a:p>
            <a:pPr>
              <a:buFontTx/>
              <a:buChar char="-"/>
            </a:pPr>
            <a:r>
              <a:rPr lang="tr-TR" dirty="0" smtClean="0"/>
              <a:t>Bir kez, 19. yüzyılda büyük kentlerden birçoğu hammadde kaynaklarından ve maden havzalarından Avrupa ve Kuzey Amerika ülkelerine dışsatım yapılan, buna karşılık o ülkelerden getirilen sanayi mallarının alındığı ve dağıtıldığı geçiş özekleri durumundaydılar.</a:t>
            </a:r>
          </a:p>
          <a:p>
            <a:pPr>
              <a:buFontTx/>
              <a:buChar char="-"/>
            </a:pPr>
            <a:r>
              <a:rPr lang="tr-TR" dirty="0" smtClean="0"/>
              <a:t> </a:t>
            </a:r>
            <a:r>
              <a:rPr lang="tr-TR" dirty="0" smtClean="0"/>
              <a:t>İkinci olarak, bugünün az gelişmiş ülkelerinin hemen hemen hepsinde gözlemlenen kentleşme biçimi, Avrupa ve Kuzey Amerika kentlerinin sanayiye dayalı kentleşmesinden çok sömürgecili çağının kentleşme biçimini andırır.</a:t>
            </a:r>
            <a:endParaRPr lang="tr-TR" dirty="0" smtClean="0"/>
          </a:p>
          <a:p>
            <a:pPr>
              <a:buFontTx/>
              <a:buChar char="-"/>
            </a:pPr>
            <a:r>
              <a:rPr lang="tr-TR" dirty="0" smtClean="0"/>
              <a:t> Üçüncüsü, 20. yüzyılın kentleşmesini bir önceki yüzyıldan ayıran önemli özelliklerinden biri de çağımızın bir nüfus patlaması çağı olmasıdır.</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ltbilgi Yer Tutucusu 1"/>
          <p:cNvSpPr>
            <a:spLocks noGrp="1"/>
          </p:cNvSpPr>
          <p:nvPr>
            <p:ph type="ftr" sz="quarter" idx="5"/>
          </p:nvPr>
        </p:nvSpPr>
        <p:spPr/>
        <p:txBody>
          <a:bodyPr/>
          <a:lstStyle/>
          <a:p>
            <a:endParaRPr lang="tr-TR"/>
          </a:p>
        </p:txBody>
      </p:sp>
      <p:sp>
        <p:nvSpPr>
          <p:cNvPr id="3" name="3 İçerik Yer Tutucusu"/>
          <p:cNvSpPr txBox="1">
            <a:spLocks/>
          </p:cNvSpPr>
          <p:nvPr/>
        </p:nvSpPr>
        <p:spPr>
          <a:xfrm>
            <a:off x="410934" y="1299507"/>
            <a:ext cx="8336825" cy="4171653"/>
          </a:xfrm>
          <a:prstGeom prst="rect">
            <a:avLst/>
          </a:prstGeom>
        </p:spPr>
        <p:txBody>
          <a:bodyPr/>
          <a:lstStyle/>
          <a:p>
            <a:pPr marL="228600" marR="0" lvl="0" indent="-228600" algn="l" defTabSz="914400" rtl="0" eaLnBrk="1" fontAlgn="base" latinLnBrk="0" hangingPunct="1">
              <a:lnSpc>
                <a:spcPct val="90000"/>
              </a:lnSpc>
              <a:spcBef>
                <a:spcPts val="1000"/>
              </a:spcBef>
              <a:spcAft>
                <a:spcPct val="0"/>
              </a:spcAft>
              <a:buClrTx/>
              <a:buSzTx/>
              <a:tabLst/>
              <a:defRPr/>
            </a:pPr>
            <a:r>
              <a:rPr kumimoji="0" lang="tr-TR" sz="2800" b="0" i="0" u="none" strike="noStrike" kern="1200" cap="none" spc="0" normalizeH="0" baseline="0" noProof="0" dirty="0" smtClean="0">
                <a:ln>
                  <a:noFill/>
                </a:ln>
                <a:solidFill>
                  <a:schemeClr val="tx1"/>
                </a:solidFill>
                <a:effectLst/>
                <a:uLnTx/>
                <a:uFillTx/>
                <a:latin typeface="+mn-lt"/>
                <a:ea typeface="+mn-ea"/>
                <a:cs typeface="+mn-cs"/>
              </a:rPr>
              <a:t>- Dördüncü olarak, tarımın yapısında,</a:t>
            </a:r>
            <a:r>
              <a:rPr kumimoji="0" lang="tr-TR" sz="2800" b="0" i="0" u="none" strike="noStrike" kern="1200" cap="none" spc="0" normalizeH="0" noProof="0" dirty="0" smtClean="0">
                <a:ln>
                  <a:noFill/>
                </a:ln>
                <a:solidFill>
                  <a:schemeClr val="tx1"/>
                </a:solidFill>
                <a:effectLst/>
                <a:uLnTx/>
                <a:uFillTx/>
                <a:latin typeface="+mn-lt"/>
                <a:ea typeface="+mn-ea"/>
                <a:cs typeface="+mn-cs"/>
              </a:rPr>
              <a:t> verimlilikte ve gıda maddeleri üretiminde boğaz tokluğu düzeyini aşan bir artık ürünün, İngiltere başta olmak üzere Amerika ve Japonya kentlerinin sanayileşmesinden önce gerçekleşmesine karşın, gelişen ülkeler, kentleşmelerini hızlandıran bu teknolojik yeniliklere çok kısa bir süreden beri tanık olmaktadırlar.</a:t>
            </a:r>
          </a:p>
          <a:p>
            <a:pPr marL="228600" marR="0" lvl="0" indent="-228600" algn="l" defTabSz="914400" rtl="0" eaLnBrk="1" fontAlgn="base" latinLnBrk="0" hangingPunct="1">
              <a:lnSpc>
                <a:spcPct val="90000"/>
              </a:lnSpc>
              <a:spcBef>
                <a:spcPts val="1000"/>
              </a:spcBef>
              <a:spcAft>
                <a:spcPct val="0"/>
              </a:spcAft>
              <a:buClrTx/>
              <a:buSzTx/>
              <a:tabLst/>
              <a:defRPr/>
            </a:pPr>
            <a:r>
              <a:rPr lang="tr-TR" sz="2800" baseline="0" dirty="0" smtClean="0"/>
              <a:t>- Öte</a:t>
            </a:r>
            <a:r>
              <a:rPr lang="tr-TR" sz="2800" dirty="0" smtClean="0"/>
              <a:t> yandan, sanayileşmiş toplumlarda kentleşme, tarihsel gelişimi içinde genellikle kalkınma ile birlikte yürümüştür. </a:t>
            </a:r>
            <a:endParaRPr kumimoji="0" lang="tr-TR" sz="2800" b="0" i="0" u="none" strike="noStrike" kern="1200" cap="none" spc="0" normalizeH="0" baseline="0" noProof="0" dirty="0" smtClean="0">
              <a:ln>
                <a:noFill/>
              </a:ln>
              <a:solidFill>
                <a:schemeClr val="tx1"/>
              </a:solidFill>
              <a:effectLst/>
              <a:uLnTx/>
              <a:uFillTx/>
              <a:latin typeface="+mn-lt"/>
              <a:ea typeface="+mn-ea"/>
              <a:cs typeface="+mn-cs"/>
            </a:endParaRPr>
          </a:p>
        </p:txBody>
      </p:sp>
    </p:spTree>
    <p:extLst>
      <p:ext uri="{BB962C8B-B14F-4D97-AF65-F5344CB8AC3E}">
        <p14:creationId xmlns:p14="http://schemas.microsoft.com/office/powerpoint/2010/main" xmlns="" val="1931211619"/>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konomi">
  <a:themeElements>
    <a:clrScheme name="Gazete kağıdı">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is Klasik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zete kağıdı">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extLst>
    <a:ext uri="{05A4C25C-085E-4340-85A3-A5531E510DB2}">
      <thm15:themeFamily xmlns:thm15="http://schemas.microsoft.com/office/thememl/2012/main" xmlns="" name="ekonomi" id="{14396F44-94C0-4BF2-8333-266569A57D02}" vid="{03703BF9-DFA0-42C9-89F9-C03DE1C4A071}"/>
    </a:ext>
  </a:extLst>
</a:theme>
</file>

<file path=ppt/theme/theme2.xml><?xml version="1.0" encoding="utf-8"?>
<a:theme xmlns:a="http://schemas.openxmlformats.org/drawingml/2006/main" name="1_Rics">
  <a:themeElements>
    <a:clrScheme name="NewsPrint">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is Klasik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NewsPrint">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theme>
</file>

<file path=ppt/theme/theme3.xml><?xml version="1.0" encoding="utf-8"?>
<a:theme xmlns:a="http://schemas.openxmlformats.org/drawingml/2006/main" name="h.t.">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h.t." id="{413A7544-DC64-4FD9-B67F-E82A6B382656}" vid="{2993C0EF-C761-423D-BA24-A50FC7959470}"/>
    </a:ext>
  </a:extLst>
</a:theme>
</file>

<file path=ppt/theme/theme4.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ekonomi</Template>
  <TotalTime>12531</TotalTime>
  <Words>631</Words>
  <Application>Microsoft Office PowerPoint</Application>
  <PresentationFormat>Ekran Gösterisi (4:3)</PresentationFormat>
  <Paragraphs>45</Paragraphs>
  <Slides>10</Slides>
  <Notes>0</Notes>
  <HiddenSlides>0</HiddenSlides>
  <MMClips>0</MMClips>
  <ScaleCrop>false</ScaleCrop>
  <HeadingPairs>
    <vt:vector size="4" baseType="variant">
      <vt:variant>
        <vt:lpstr>Tema</vt:lpstr>
      </vt:variant>
      <vt:variant>
        <vt:i4>3</vt:i4>
      </vt:variant>
      <vt:variant>
        <vt:lpstr>Slayt Başlıkları</vt:lpstr>
      </vt:variant>
      <vt:variant>
        <vt:i4>10</vt:i4>
      </vt:variant>
    </vt:vector>
  </HeadingPairs>
  <TitlesOfParts>
    <vt:vector size="13" baseType="lpstr">
      <vt:lpstr>ekonomi</vt:lpstr>
      <vt:lpstr>1_Rics</vt:lpstr>
      <vt:lpstr>h.t.</vt:lpstr>
      <vt:lpstr>Slayt 1</vt:lpstr>
      <vt:lpstr>Slayt 2</vt:lpstr>
      <vt:lpstr>Slayt 3</vt:lpstr>
      <vt:lpstr>Slayt 4</vt:lpstr>
      <vt:lpstr>Slayt 5</vt:lpstr>
      <vt:lpstr>Slayt 6</vt:lpstr>
      <vt:lpstr>Slayt 7</vt:lpstr>
      <vt:lpstr>Slayt 8</vt:lpstr>
      <vt:lpstr>Slayt 9</vt:lpstr>
      <vt:lpstr>Slayt 10</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ANKARA ÜNİVERSİTESİ UYGULAMALI BİLİMLER FAKÜLTESİ GAYRİMENKUL GELİŞTİRME VE YÖNETİMİ BÖLÜMÜ</dc:title>
  <dc:creator>sibel</dc:creator>
  <cp:lastModifiedBy>Toshıba</cp:lastModifiedBy>
  <cp:revision>823</cp:revision>
  <cp:lastPrinted>2016-10-24T07:53:35Z</cp:lastPrinted>
  <dcterms:created xsi:type="dcterms:W3CDTF">2016-09-18T09:35:24Z</dcterms:created>
  <dcterms:modified xsi:type="dcterms:W3CDTF">2020-03-14T19:12:51Z</dcterms:modified>
</cp:coreProperties>
</file>