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A55D-F9E2-4363-AFE6-35ED760B5B51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E413-913D-43BD-8B98-7A380FF747B4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0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A55D-F9E2-4363-AFE6-35ED760B5B51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E413-913D-43BD-8B98-7A380FF747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7062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A55D-F9E2-4363-AFE6-35ED760B5B51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E413-913D-43BD-8B98-7A380FF747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6969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A55D-F9E2-4363-AFE6-35ED760B5B51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E413-913D-43BD-8B98-7A380FF747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530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A55D-F9E2-4363-AFE6-35ED760B5B51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E413-913D-43BD-8B98-7A380FF747B4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803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A55D-F9E2-4363-AFE6-35ED760B5B51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E413-913D-43BD-8B98-7A380FF747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9933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A55D-F9E2-4363-AFE6-35ED760B5B51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E413-913D-43BD-8B98-7A380FF747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097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A55D-F9E2-4363-AFE6-35ED760B5B51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E413-913D-43BD-8B98-7A380FF747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507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A55D-F9E2-4363-AFE6-35ED760B5B51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E413-913D-43BD-8B98-7A380FF747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1075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698A55D-F9E2-4363-AFE6-35ED760B5B51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F5E413-913D-43BD-8B98-7A380FF747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987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A55D-F9E2-4363-AFE6-35ED760B5B51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5E413-913D-43BD-8B98-7A380FF747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982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698A55D-F9E2-4363-AFE6-35ED760B5B51}" type="datetimeFigureOut">
              <a:rPr lang="tr-TR" smtClean="0"/>
              <a:t>3.10.2020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5F5E413-913D-43BD-8B98-7A380FF747B4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77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dirty="0" smtClean="0"/>
              <a:t>BİY113 BOTANİK</a:t>
            </a:r>
            <a:r>
              <a:rPr lang="tr-TR" dirty="0"/>
              <a:t/>
            </a:r>
            <a:br>
              <a:rPr lang="tr-TR" dirty="0"/>
            </a:br>
            <a:r>
              <a:rPr lang="tr-TR" sz="3200" dirty="0" smtClean="0"/>
              <a:t>Dr. </a:t>
            </a:r>
            <a:r>
              <a:rPr lang="tr-TR" sz="3200" dirty="0" err="1" smtClean="0"/>
              <a:t>Ögr</a:t>
            </a:r>
            <a:r>
              <a:rPr lang="tr-TR" sz="3200" dirty="0" smtClean="0"/>
              <a:t>. Üyesi Şeyda Fikirdeşici Ergen</a:t>
            </a:r>
          </a:p>
        </p:txBody>
      </p:sp>
    </p:spTree>
    <p:extLst>
      <p:ext uri="{BB962C8B-B14F-4D97-AF65-F5344CB8AC3E}">
        <p14:creationId xmlns:p14="http://schemas.microsoft.com/office/powerpoint/2010/main" val="393853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</a:rPr>
              <a:t>Sitoplazma</a:t>
            </a:r>
          </a:p>
        </p:txBody>
      </p:sp>
      <p:sp>
        <p:nvSpPr>
          <p:cNvPr id="4" name="Dikdörtgen 3"/>
          <p:cNvSpPr/>
          <p:nvPr/>
        </p:nvSpPr>
        <p:spPr>
          <a:xfrm>
            <a:off x="4817660" y="1845734"/>
            <a:ext cx="705134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/>
              <a:t>Sitoplazma içinde bulunan hücre </a:t>
            </a:r>
            <a:r>
              <a:rPr lang="tr-TR" sz="2000" b="1" dirty="0" err="1" smtClean="0"/>
              <a:t>organelleri</a:t>
            </a:r>
            <a:r>
              <a:rPr lang="tr-TR" sz="2000" b="1" dirty="0" smtClean="0"/>
              <a:t>;</a:t>
            </a:r>
          </a:p>
          <a:p>
            <a:endParaRPr lang="tr-TR" sz="2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b="1" dirty="0" smtClean="0"/>
              <a:t>Endoplazmik </a:t>
            </a:r>
            <a:r>
              <a:rPr lang="tr-TR" sz="2000" b="1" dirty="0" err="1" smtClean="0"/>
              <a:t>retikulum</a:t>
            </a:r>
            <a:endParaRPr lang="tr-TR" sz="2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b="1" dirty="0" smtClean="0"/>
              <a:t>Ribozom</a:t>
            </a:r>
            <a:endParaRPr lang="tr-TR" sz="2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b="1" dirty="0" smtClean="0"/>
              <a:t>Golgi aygıtı</a:t>
            </a:r>
            <a:endParaRPr lang="tr-TR" sz="2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b="1" dirty="0" err="1" smtClean="0"/>
              <a:t>Lizozom</a:t>
            </a:r>
            <a:endParaRPr lang="tr-TR" sz="2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b="1" dirty="0" smtClean="0"/>
              <a:t>Mitokondri</a:t>
            </a:r>
            <a:endParaRPr lang="tr-TR" sz="2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b="1" dirty="0" err="1" smtClean="0"/>
              <a:t>Sentriol</a:t>
            </a:r>
            <a:endParaRPr lang="tr-TR" sz="2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b="1" dirty="0" err="1" smtClean="0"/>
              <a:t>Vakuol</a:t>
            </a:r>
            <a:endParaRPr lang="tr-TR" sz="2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b="1" dirty="0" err="1" smtClean="0"/>
              <a:t>Peroksizom</a:t>
            </a:r>
            <a:endParaRPr lang="tr-TR" sz="2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b="1" dirty="0" smtClean="0"/>
              <a:t>Hücre iskeleti (</a:t>
            </a:r>
            <a:r>
              <a:rPr lang="tr-TR" sz="2000" b="1" dirty="0" err="1" smtClean="0"/>
              <a:t>mikroflamentler</a:t>
            </a:r>
            <a:r>
              <a:rPr lang="tr-TR" sz="2000" b="1" dirty="0" smtClean="0"/>
              <a:t>, </a:t>
            </a:r>
            <a:r>
              <a:rPr lang="tr-TR" sz="2000" b="1" dirty="0" err="1" smtClean="0"/>
              <a:t>mikrotübüller</a:t>
            </a:r>
            <a:r>
              <a:rPr lang="tr-TR" sz="2000" b="1" dirty="0" smtClean="0"/>
              <a:t>, </a:t>
            </a:r>
            <a:r>
              <a:rPr lang="tr-TR" sz="2000" b="1" dirty="0" err="1" smtClean="0"/>
              <a:t>arafilamentler</a:t>
            </a:r>
            <a:r>
              <a:rPr lang="tr-TR" sz="2000" b="1" dirty="0"/>
              <a:t>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b="1" dirty="0" err="1" smtClean="0"/>
              <a:t>Silia</a:t>
            </a:r>
            <a:endParaRPr lang="tr-TR" sz="2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b="1" dirty="0" err="1" smtClean="0"/>
              <a:t>Flagella</a:t>
            </a:r>
            <a:endParaRPr lang="tr-TR" sz="2000" b="1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0191" y="2049360"/>
            <a:ext cx="368617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4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Endoplazmik </a:t>
            </a:r>
            <a:r>
              <a:rPr lang="tr-TR" b="1" dirty="0" err="1" smtClean="0">
                <a:solidFill>
                  <a:schemeClr val="tx1"/>
                </a:solidFill>
              </a:rPr>
              <a:t>retikulum</a:t>
            </a:r>
            <a:r>
              <a:rPr lang="tr-TR" b="1" dirty="0" smtClean="0">
                <a:solidFill>
                  <a:schemeClr val="tx1"/>
                </a:solidFill>
              </a:rPr>
              <a:t>(ER</a:t>
            </a:r>
            <a:r>
              <a:rPr lang="tr-TR" b="1" dirty="0">
                <a:solidFill>
                  <a:schemeClr val="tx1"/>
                </a:solidFill>
              </a:rPr>
              <a:t>)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404" y="1873030"/>
            <a:ext cx="5958880" cy="417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0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</a:rPr>
              <a:t>Ribozom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b="8492"/>
          <a:stretch/>
        </p:blipFill>
        <p:spPr>
          <a:xfrm>
            <a:off x="3028691" y="2050450"/>
            <a:ext cx="6033421" cy="411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Golgi aygıtı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267" y="1886678"/>
            <a:ext cx="6250675" cy="413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6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</a:rPr>
              <a:t>Lizozom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182" y="2281592"/>
            <a:ext cx="5018907" cy="330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4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</a:rPr>
              <a:t>Mitokondri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988" y="2104358"/>
            <a:ext cx="6303400" cy="340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7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chemeClr val="tx1"/>
                </a:solidFill>
              </a:rPr>
              <a:t>Vakuol</a:t>
            </a:r>
            <a:r>
              <a:rPr lang="tr-TR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0040" r="4808"/>
          <a:stretch/>
        </p:blipFill>
        <p:spPr>
          <a:xfrm>
            <a:off x="2947917" y="2600326"/>
            <a:ext cx="5622877" cy="295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8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Plastidler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119" y="2113230"/>
            <a:ext cx="2654113" cy="259193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393" y="1883043"/>
            <a:ext cx="3835098" cy="213576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704" y="4164495"/>
            <a:ext cx="4336477" cy="20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9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Kaynaklar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Campbell</a:t>
            </a:r>
            <a:r>
              <a:rPr lang="tr-TR" dirty="0" smtClean="0"/>
              <a:t>, J.B.R. Biyoloji, </a:t>
            </a:r>
            <a:r>
              <a:rPr lang="tr-TR" dirty="0" err="1" smtClean="0"/>
              <a:t>Plame</a:t>
            </a:r>
            <a:r>
              <a:rPr lang="tr-TR" dirty="0" smtClean="0"/>
              <a:t> yayınları</a:t>
            </a:r>
          </a:p>
          <a:p>
            <a:r>
              <a:rPr lang="tr-TR" smtClean="0"/>
              <a:t>Bozcuk</a:t>
            </a:r>
            <a:r>
              <a:rPr lang="tr-TR" dirty="0" smtClean="0"/>
              <a:t>, S. Genel Botanik, Hatiboğlu yayınları</a:t>
            </a:r>
          </a:p>
          <a:p>
            <a:r>
              <a:rPr lang="tr-TR" dirty="0"/>
              <a:t>Akman Y. 1998. Bitki Biyolojisine Giriş “Botanik”. </a:t>
            </a:r>
            <a:r>
              <a:rPr lang="tr-TR" dirty="0" err="1"/>
              <a:t>Palme</a:t>
            </a:r>
            <a:r>
              <a:rPr lang="tr-TR" dirty="0"/>
              <a:t> Yayıncılık, Ankara.</a:t>
            </a:r>
          </a:p>
          <a:p>
            <a:r>
              <a:rPr lang="tr-TR" dirty="0"/>
              <a:t>Bozcuk S. 2009. Genel Biyoloji. Hatipoğlu Basım ve Yayın San. Ltd. Şti., Ankara.</a:t>
            </a:r>
          </a:p>
          <a:p>
            <a:r>
              <a:rPr lang="tr-TR" dirty="0"/>
              <a:t>Dr. Ümit Bingöl Ders Notları, Ankara Üniversitesi Fen Fakültesi Biyoloji Bölümü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84503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Hücre, hücre yapısı ve şekilleri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Canlıların, </a:t>
            </a:r>
            <a:r>
              <a:rPr lang="tr-TR" dirty="0" smtClean="0">
                <a:solidFill>
                  <a:srgbClr val="FF0000"/>
                </a:solidFill>
              </a:rPr>
              <a:t>canlılık özelliği gösteren en küçük </a:t>
            </a:r>
            <a:r>
              <a:rPr lang="tr-TR" dirty="0" smtClean="0"/>
              <a:t>yapı birimleridir.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"/>
          <a:stretch/>
        </p:blipFill>
        <p:spPr>
          <a:xfrm>
            <a:off x="3343700" y="2149768"/>
            <a:ext cx="7001301" cy="38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Canlıların ortak özelliği nelerdir?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361097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b="1" dirty="0" smtClean="0">
                <a:solidFill>
                  <a:schemeClr val="tx1"/>
                </a:solidFill>
              </a:rPr>
              <a:t>Hücrelerden oluşurlar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b="1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b="1" dirty="0" smtClean="0">
                <a:solidFill>
                  <a:schemeClr val="tx1"/>
                </a:solidFill>
              </a:rPr>
              <a:t>Solunum yaparlar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b="1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b="1" dirty="0" smtClean="0">
                <a:solidFill>
                  <a:schemeClr val="tx1"/>
                </a:solidFill>
              </a:rPr>
              <a:t>Beslenirler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b="1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b="1" dirty="0" smtClean="0">
                <a:solidFill>
                  <a:schemeClr val="tx1"/>
                </a:solidFill>
              </a:rPr>
              <a:t>Hareket ederler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b="1" dirty="0" smtClean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r-TR" b="1" dirty="0" smtClean="0">
                <a:solidFill>
                  <a:schemeClr val="tx1"/>
                </a:solidFill>
              </a:rPr>
              <a:t>Boşaltım yaparlar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tr-TR" b="1" dirty="0" smtClean="0">
              <a:solidFill>
                <a:schemeClr val="tx1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6631675" y="1825625"/>
            <a:ext cx="472212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0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000" b="1" dirty="0" smtClean="0"/>
              <a:t>Uyarılabilirler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0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000" b="1" dirty="0" smtClean="0"/>
              <a:t>Tepki verirler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0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000" b="1" dirty="0" smtClean="0"/>
              <a:t>Büyür ve gelişirler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sz="20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sz="2000" b="1" dirty="0" smtClean="0"/>
              <a:t>Ürerler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019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Hücrenin Tarihsel </a:t>
            </a:r>
            <a:r>
              <a:rPr lang="tr-TR" dirty="0">
                <a:solidFill>
                  <a:schemeClr val="tx1"/>
                </a:solidFill>
              </a:rPr>
              <a:t>Gelişimi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2140993" y="2138865"/>
            <a:ext cx="4230806" cy="952057"/>
          </a:xfrm>
        </p:spPr>
        <p:txBody>
          <a:bodyPr>
            <a:normAutofit fontScale="25000" lnSpcReduction="20000"/>
          </a:bodyPr>
          <a:lstStyle/>
          <a:p>
            <a:endParaRPr lang="tr-TR" b="1" dirty="0" smtClean="0">
              <a:solidFill>
                <a:schemeClr val="tx1"/>
              </a:solidFill>
            </a:endParaRPr>
          </a:p>
          <a:p>
            <a:endParaRPr lang="tr-TR" b="1" dirty="0">
              <a:solidFill>
                <a:schemeClr val="tx1"/>
              </a:solidFill>
            </a:endParaRPr>
          </a:p>
          <a:p>
            <a:r>
              <a:rPr lang="tr-TR" sz="8000" b="1" dirty="0" smtClean="0">
                <a:solidFill>
                  <a:schemeClr val="tx1"/>
                </a:solidFill>
              </a:rPr>
              <a:t>1665</a:t>
            </a:r>
            <a:r>
              <a:rPr lang="tr-TR" sz="8000" b="1" dirty="0">
                <a:solidFill>
                  <a:schemeClr val="tx1"/>
                </a:solidFill>
              </a:rPr>
              <a:t>, Robert </a:t>
            </a:r>
            <a:r>
              <a:rPr lang="tr-TR" sz="8000" b="1" dirty="0" err="1">
                <a:solidFill>
                  <a:schemeClr val="tx1"/>
                </a:solidFill>
              </a:rPr>
              <a:t>Hook</a:t>
            </a:r>
            <a:r>
              <a:rPr lang="tr-TR" sz="8000" b="1" dirty="0">
                <a:solidFill>
                  <a:schemeClr val="tx1"/>
                </a:solidFill>
              </a:rPr>
              <a:t> hücreyi tanımladı</a:t>
            </a:r>
            <a:r>
              <a:rPr lang="tr-TR" sz="8000" b="1" dirty="0" smtClean="0">
                <a:solidFill>
                  <a:schemeClr val="tx1"/>
                </a:solidFill>
              </a:rPr>
              <a:t>.</a:t>
            </a:r>
          </a:p>
          <a:p>
            <a:endParaRPr lang="tr-TR" sz="8000" b="1" dirty="0" smtClean="0">
              <a:solidFill>
                <a:schemeClr val="tx1"/>
              </a:solidFill>
            </a:endParaRPr>
          </a:p>
          <a:p>
            <a:endParaRPr lang="tr-TR" b="1" dirty="0" smtClean="0">
              <a:solidFill>
                <a:schemeClr val="tx1"/>
              </a:solidFill>
            </a:endParaRPr>
          </a:p>
          <a:p>
            <a:endParaRPr lang="tr-TR" b="1" dirty="0">
              <a:solidFill>
                <a:schemeClr val="tx1"/>
              </a:solidFill>
            </a:endParaRPr>
          </a:p>
          <a:p>
            <a:endParaRPr lang="tr-TR" b="1" dirty="0" smtClean="0">
              <a:solidFill>
                <a:schemeClr val="tx1"/>
              </a:solidFill>
            </a:endParaRPr>
          </a:p>
          <a:p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30" y="1815832"/>
            <a:ext cx="1388091" cy="1437201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3898055" y="4921549"/>
            <a:ext cx="736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/>
              <a:t>19. </a:t>
            </a:r>
            <a:r>
              <a:rPr lang="tr-TR" sz="2000" b="1" dirty="0" err="1" smtClean="0"/>
              <a:t>YY’da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Schleiden</a:t>
            </a:r>
            <a:r>
              <a:rPr lang="tr-TR" sz="2000" b="1" dirty="0" smtClean="0"/>
              <a:t> ve </a:t>
            </a:r>
            <a:r>
              <a:rPr lang="tr-TR" sz="2000" b="1" dirty="0" err="1" smtClean="0"/>
              <a:t>Schwann</a:t>
            </a:r>
            <a:r>
              <a:rPr lang="tr-TR" sz="2000" b="1" dirty="0" smtClean="0"/>
              <a:t> Hücre </a:t>
            </a:r>
            <a:r>
              <a:rPr lang="tr-TR" sz="2000" b="1" dirty="0" err="1" smtClean="0"/>
              <a:t>Kuramı’nın</a:t>
            </a:r>
            <a:r>
              <a:rPr lang="tr-TR" sz="2000" b="1" dirty="0" smtClean="0"/>
              <a:t> temelini attılar.</a:t>
            </a:r>
            <a:endParaRPr lang="tr-TR" sz="2000" b="1" dirty="0"/>
          </a:p>
        </p:txBody>
      </p:sp>
      <p:sp>
        <p:nvSpPr>
          <p:cNvPr id="10" name="Dikdörtgen 9"/>
          <p:cNvSpPr/>
          <p:nvPr/>
        </p:nvSpPr>
        <p:spPr>
          <a:xfrm>
            <a:off x="2396374" y="3496655"/>
            <a:ext cx="9135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/>
              <a:t>30 yıl sonra </a:t>
            </a:r>
            <a:r>
              <a:rPr lang="tr-TR" sz="2000" b="1" dirty="0" err="1" smtClean="0"/>
              <a:t>Antonie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van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Leeuwenhoek</a:t>
            </a:r>
            <a:r>
              <a:rPr lang="tr-TR" sz="2000" b="1" dirty="0" smtClean="0"/>
              <a:t> geliştirdiği mikroskop ile bakteri, kan ve kas hücrelerini inceledi. </a:t>
            </a:r>
            <a:endParaRPr lang="tr-TR" sz="2000" b="1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23" y="3221522"/>
            <a:ext cx="1258152" cy="1258152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299" y="4575084"/>
            <a:ext cx="2130756" cy="16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1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Hücre </a:t>
            </a:r>
            <a:r>
              <a:rPr lang="tr-TR" b="1" dirty="0">
                <a:solidFill>
                  <a:schemeClr val="tx1"/>
                </a:solidFill>
              </a:rPr>
              <a:t>Kuramı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7279" y="1845734"/>
            <a:ext cx="10708033" cy="4023360"/>
          </a:xfrm>
        </p:spPr>
        <p:txBody>
          <a:bodyPr/>
          <a:lstStyle/>
          <a:p>
            <a:r>
              <a:rPr lang="tr-TR" b="1" dirty="0" smtClean="0"/>
              <a:t>1. Hücre </a:t>
            </a:r>
            <a:r>
              <a:rPr lang="tr-TR" b="1" dirty="0"/>
              <a:t>canlıların yapıtaşı ve işlev birimidir</a:t>
            </a:r>
            <a:r>
              <a:rPr lang="tr-TR" b="1" dirty="0" smtClean="0"/>
              <a:t>.</a:t>
            </a:r>
          </a:p>
          <a:p>
            <a:endParaRPr lang="tr-TR" b="1" dirty="0" smtClean="0"/>
          </a:p>
          <a:p>
            <a:endParaRPr lang="tr-TR" b="1" dirty="0"/>
          </a:p>
          <a:p>
            <a:r>
              <a:rPr lang="tr-TR" b="1" dirty="0"/>
              <a:t>2. Canlılar bir veya daha fazla hücrenin birleşmesiyle oluşmuştur</a:t>
            </a:r>
            <a:r>
              <a:rPr lang="tr-TR" b="1" dirty="0" smtClean="0"/>
              <a:t>.</a:t>
            </a:r>
          </a:p>
          <a:p>
            <a:endParaRPr lang="tr-TR" b="1" dirty="0"/>
          </a:p>
          <a:p>
            <a:r>
              <a:rPr lang="tr-TR" b="1" dirty="0"/>
              <a:t>3. Hücrelerin bölünme özellikleri vardır</a:t>
            </a:r>
            <a:r>
              <a:rPr lang="tr-TR" b="1" dirty="0" smtClean="0"/>
              <a:t>.</a:t>
            </a:r>
          </a:p>
          <a:p>
            <a:endParaRPr lang="tr-TR" b="1" dirty="0"/>
          </a:p>
          <a:p>
            <a:r>
              <a:rPr lang="tr-TR" b="1" dirty="0"/>
              <a:t>4. Kalıtsal bilgiler bir hücreden diğerine hücre bölünmesi </a:t>
            </a:r>
            <a:r>
              <a:rPr lang="tr-TR" b="1" dirty="0" smtClean="0"/>
              <a:t>ile aktarılır</a:t>
            </a:r>
            <a:r>
              <a:rPr lang="tr-TR" b="1" dirty="0"/>
              <a:t>.</a:t>
            </a:r>
          </a:p>
          <a:p>
            <a:endParaRPr lang="tr-TR" dirty="0"/>
          </a:p>
        </p:txBody>
      </p:sp>
      <p:pic>
        <p:nvPicPr>
          <p:cNvPr id="1028" name="Picture 4" descr="doku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515" y="1962576"/>
            <a:ext cx="3810001" cy="192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567" y="4006454"/>
            <a:ext cx="3070745" cy="23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</a:rPr>
              <a:t>Hücre Şekilleri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2" t="23669" r="27015" b="13813"/>
          <a:stretch/>
        </p:blipFill>
        <p:spPr>
          <a:xfrm>
            <a:off x="5796132" y="1881424"/>
            <a:ext cx="3789145" cy="380828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144" y="2040391"/>
            <a:ext cx="2619605" cy="2635977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2022907" y="4676368"/>
            <a:ext cx="1878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/>
              <a:t>Purkinje</a:t>
            </a:r>
            <a:r>
              <a:rPr lang="tr-TR" b="1" dirty="0" smtClean="0"/>
              <a:t> hücreleri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65641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</a:rPr>
              <a:t>Hücrenin Yapısal Özellikleri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tr-TR" b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tr-TR" b="1" dirty="0" smtClean="0">
                <a:solidFill>
                  <a:schemeClr val="tx1"/>
                </a:solidFill>
              </a:rPr>
              <a:t>Kalıtsal </a:t>
            </a:r>
            <a:r>
              <a:rPr lang="tr-TR" b="1" dirty="0">
                <a:solidFill>
                  <a:schemeClr val="tx1"/>
                </a:solidFill>
              </a:rPr>
              <a:t>bilgiler DNA içinde </a:t>
            </a:r>
            <a:r>
              <a:rPr lang="tr-TR" b="1" dirty="0" smtClean="0">
                <a:solidFill>
                  <a:schemeClr val="tx1"/>
                </a:solidFill>
              </a:rPr>
              <a:t>saklanır.</a:t>
            </a:r>
          </a:p>
          <a:p>
            <a:pPr marL="457200" indent="-457200" algn="just">
              <a:buAutoNum type="arabicPeriod"/>
            </a:pPr>
            <a:endParaRPr lang="tr-TR" b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tr-TR" b="1" dirty="0" smtClean="0">
                <a:solidFill>
                  <a:schemeClr val="tx1"/>
                </a:solidFill>
              </a:rPr>
              <a:t>Proteinler </a:t>
            </a:r>
            <a:r>
              <a:rPr lang="tr-TR" b="1" dirty="0">
                <a:solidFill>
                  <a:schemeClr val="tx1"/>
                </a:solidFill>
              </a:rPr>
              <a:t>hücrenin fonksiyon ve yapısını düzenler. Proteinler ribozomlar tarafından </a:t>
            </a:r>
            <a:r>
              <a:rPr lang="tr-TR" b="1" dirty="0" smtClean="0">
                <a:solidFill>
                  <a:schemeClr val="tx1"/>
                </a:solidFill>
              </a:rPr>
              <a:t>yapılır.</a:t>
            </a:r>
          </a:p>
          <a:p>
            <a:pPr marL="457200" indent="-457200" algn="just">
              <a:buAutoNum type="arabicPeriod"/>
            </a:pPr>
            <a:endParaRPr lang="tr-TR" b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tr-TR" b="1" dirty="0" smtClean="0">
                <a:solidFill>
                  <a:schemeClr val="tx1"/>
                </a:solidFill>
              </a:rPr>
              <a:t> </a:t>
            </a:r>
            <a:r>
              <a:rPr lang="tr-TR" b="1" dirty="0">
                <a:solidFill>
                  <a:schemeClr val="tx1"/>
                </a:solidFill>
              </a:rPr>
              <a:t>Bütün hücreler seçici-geçirgen bir zar olan plazma </a:t>
            </a:r>
            <a:r>
              <a:rPr lang="tr-TR" b="1" dirty="0" err="1">
                <a:solidFill>
                  <a:schemeClr val="tx1"/>
                </a:solidFill>
              </a:rPr>
              <a:t>membranı</a:t>
            </a:r>
            <a:r>
              <a:rPr lang="tr-TR" b="1" dirty="0">
                <a:solidFill>
                  <a:schemeClr val="tx1"/>
                </a:solidFill>
              </a:rPr>
              <a:t> </a:t>
            </a:r>
            <a:r>
              <a:rPr lang="tr-TR" b="1" dirty="0" smtClean="0">
                <a:solidFill>
                  <a:schemeClr val="tx1"/>
                </a:solidFill>
              </a:rPr>
              <a:t>ile çevrilidir</a:t>
            </a:r>
            <a:r>
              <a:rPr lang="tr-TR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tr-T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8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chemeClr val="tx1"/>
                </a:solidFill>
              </a:rPr>
              <a:t>Hücrenin kısımları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07205" y="1954916"/>
            <a:ext cx="10058400" cy="4023360"/>
          </a:xfrm>
        </p:spPr>
        <p:txBody>
          <a:bodyPr/>
          <a:lstStyle/>
          <a:p>
            <a:r>
              <a:rPr lang="tr-TR" b="1" dirty="0">
                <a:solidFill>
                  <a:schemeClr val="tx1"/>
                </a:solidFill>
              </a:rPr>
              <a:t>Hücre üç temel kısımdan oluşmuştur. Üçünden biri </a:t>
            </a:r>
            <a:r>
              <a:rPr lang="tr-TR" b="1" dirty="0" smtClean="0">
                <a:solidFill>
                  <a:schemeClr val="tx1"/>
                </a:solidFill>
              </a:rPr>
              <a:t>olmadığında hücre </a:t>
            </a:r>
            <a:r>
              <a:rPr lang="tr-TR" b="1" dirty="0">
                <a:solidFill>
                  <a:schemeClr val="tx1"/>
                </a:solidFill>
              </a:rPr>
              <a:t>canlı kalamaz. Bunlar</a:t>
            </a:r>
            <a:r>
              <a:rPr lang="tr-TR" b="1" dirty="0" smtClean="0">
                <a:solidFill>
                  <a:schemeClr val="tx1"/>
                </a:solidFill>
              </a:rPr>
              <a:t>;</a:t>
            </a:r>
          </a:p>
          <a:p>
            <a:endParaRPr lang="tr-TR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tx1"/>
                </a:solidFill>
              </a:rPr>
              <a:t>Hücre </a:t>
            </a:r>
            <a:r>
              <a:rPr lang="tr-TR" b="1" dirty="0">
                <a:solidFill>
                  <a:schemeClr val="tx1"/>
                </a:solidFill>
              </a:rPr>
              <a:t>çekirdeği </a:t>
            </a:r>
            <a:r>
              <a:rPr lang="tr-TR" b="1" dirty="0" smtClean="0">
                <a:solidFill>
                  <a:schemeClr val="tx1"/>
                </a:solidFill>
              </a:rPr>
              <a:t>çekirdek,</a:t>
            </a:r>
            <a:endParaRPr lang="tr-TR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tx1"/>
                </a:solidFill>
              </a:rPr>
              <a:t>Sitoplazma </a:t>
            </a:r>
            <a:r>
              <a:rPr lang="tr-TR" b="1" dirty="0" err="1" smtClean="0">
                <a:solidFill>
                  <a:schemeClr val="tx1"/>
                </a:solidFill>
              </a:rPr>
              <a:t>sitoplazma</a:t>
            </a:r>
            <a:r>
              <a:rPr lang="tr-TR" b="1" dirty="0" smtClean="0">
                <a:solidFill>
                  <a:schemeClr val="tx1"/>
                </a:solidFill>
              </a:rPr>
              <a:t> ve</a:t>
            </a:r>
            <a:endParaRPr lang="tr-TR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r-TR" b="1" dirty="0" smtClean="0">
                <a:solidFill>
                  <a:schemeClr val="tx1"/>
                </a:solidFill>
              </a:rPr>
              <a:t>Hücre </a:t>
            </a:r>
            <a:r>
              <a:rPr lang="tr-TR" b="1" dirty="0">
                <a:solidFill>
                  <a:schemeClr val="tx1"/>
                </a:solidFill>
              </a:rPr>
              <a:t>zarı </a:t>
            </a:r>
            <a:r>
              <a:rPr lang="tr-TR" b="1" dirty="0" smtClean="0">
                <a:solidFill>
                  <a:schemeClr val="tx1"/>
                </a:solidFill>
              </a:rPr>
              <a:t>hücre zarıdır</a:t>
            </a:r>
            <a:r>
              <a:rPr lang="tr-TR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241" y="2731755"/>
            <a:ext cx="6251439" cy="254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2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</a:rPr>
              <a:t>Hücre Çekirdeği</a:t>
            </a:r>
          </a:p>
        </p:txBody>
      </p:sp>
      <p:pic>
        <p:nvPicPr>
          <p:cNvPr id="1026" name="Picture 2" descr="Temel Birim - Hücre: Hücre Çekirdeği ve Çeşitleri - Bikif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65" y="1924548"/>
            <a:ext cx="5714407" cy="424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34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çmişe bakış">
  <a:themeElements>
    <a:clrScheme name="Geçmişe bakış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393</TotalTime>
  <Words>291</Words>
  <Application>Microsoft Office PowerPoint</Application>
  <PresentationFormat>Geniş ekran</PresentationFormat>
  <Paragraphs>82</Paragraphs>
  <Slides>18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2" baseType="lpstr">
      <vt:lpstr>Calibri</vt:lpstr>
      <vt:lpstr>Calibri Light</vt:lpstr>
      <vt:lpstr>Wingdings</vt:lpstr>
      <vt:lpstr>Geçmişe bakış</vt:lpstr>
      <vt:lpstr>BİY113 BOTANİK Dr. Ögr. Üyesi Şeyda Fikirdeşici Ergen</vt:lpstr>
      <vt:lpstr>Hücre, hücre yapısı ve şekilleri</vt:lpstr>
      <vt:lpstr>Canlıların ortak özelliği nelerdir?</vt:lpstr>
      <vt:lpstr>Hücrenin Tarihsel Gelişimi</vt:lpstr>
      <vt:lpstr>Hücre Kuramı</vt:lpstr>
      <vt:lpstr>Hücre Şekilleri</vt:lpstr>
      <vt:lpstr>Hücrenin Yapısal Özellikleri</vt:lpstr>
      <vt:lpstr>Hücrenin kısımları</vt:lpstr>
      <vt:lpstr>Hücre Çekirdeği</vt:lpstr>
      <vt:lpstr>Sitoplazma</vt:lpstr>
      <vt:lpstr>Endoplazmik retikulum(ER) </vt:lpstr>
      <vt:lpstr>Ribozom</vt:lpstr>
      <vt:lpstr>Golgi aygıtı</vt:lpstr>
      <vt:lpstr>Lizozom</vt:lpstr>
      <vt:lpstr>Mitokondri </vt:lpstr>
      <vt:lpstr>Vakuol </vt:lpstr>
      <vt:lpstr>Plastidler</vt:lpstr>
      <vt:lpstr>Kaynaklar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Hücre</dc:title>
  <dc:creator>hp_ergen</dc:creator>
  <cp:lastModifiedBy>hp_ergen</cp:lastModifiedBy>
  <cp:revision>57</cp:revision>
  <dcterms:created xsi:type="dcterms:W3CDTF">2019-10-07T08:27:21Z</dcterms:created>
  <dcterms:modified xsi:type="dcterms:W3CDTF">2020-10-03T12:45:31Z</dcterms:modified>
</cp:coreProperties>
</file>