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82" r:id="rId3"/>
    <p:sldId id="286" r:id="rId4"/>
    <p:sldId id="304" r:id="rId5"/>
    <p:sldId id="287" r:id="rId6"/>
    <p:sldId id="288" r:id="rId7"/>
    <p:sldId id="289" r:id="rId8"/>
    <p:sldId id="290" r:id="rId9"/>
    <p:sldId id="291" r:id="rId10"/>
    <p:sldId id="292" r:id="rId11"/>
    <p:sldId id="305" r:id="rId12"/>
    <p:sldId id="306" r:id="rId13"/>
    <p:sldId id="294" r:id="rId14"/>
    <p:sldId id="295" r:id="rId15"/>
    <p:sldId id="308" r:id="rId16"/>
    <p:sldId id="296" r:id="rId17"/>
    <p:sldId id="297" r:id="rId18"/>
    <p:sldId id="310" r:id="rId19"/>
    <p:sldId id="298" r:id="rId20"/>
    <p:sldId id="299" r:id="rId21"/>
    <p:sldId id="300" r:id="rId22"/>
    <p:sldId id="301" r:id="rId23"/>
    <p:sldId id="302" r:id="rId24"/>
    <p:sldId id="303" r:id="rId25"/>
    <p:sldId id="311" r:id="rId26"/>
    <p:sldId id="312" r:id="rId27"/>
    <p:sldId id="313" r:id="rId28"/>
    <p:sldId id="314" r:id="rId29"/>
    <p:sldId id="315" r:id="rId30"/>
    <p:sldId id="316" r:id="rId31"/>
    <p:sldId id="317" r:id="rId32"/>
    <p:sldId id="346"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148" y="-4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E9569-98B3-4A03-8A1C-88434814EDD6}" type="datetimeFigureOut">
              <a:rPr lang="tr-TR" smtClean="0"/>
              <a:t>28.11.2017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E4DF6-A5D2-4589-81EF-B7D76D859F7E}" type="slidenum">
              <a:rPr lang="tr-TR" smtClean="0"/>
              <a:t>‹#›</a:t>
            </a:fld>
            <a:endParaRPr lang="tr-TR"/>
          </a:p>
        </p:txBody>
      </p:sp>
    </p:spTree>
    <p:extLst>
      <p:ext uri="{BB962C8B-B14F-4D97-AF65-F5344CB8AC3E}">
        <p14:creationId xmlns:p14="http://schemas.microsoft.com/office/powerpoint/2010/main" val="96805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1264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562489-5CF1-4B27-B6CB-252F25397259}" type="slidenum">
              <a:rPr lang="en-US" altLang="tr-TR"/>
              <a:pPr eaLnBrk="1" hangingPunct="1"/>
              <a:t>1</a:t>
            </a:fld>
            <a:endParaRPr lang="en-US" altLang="tr-TR"/>
          </a:p>
        </p:txBody>
      </p:sp>
    </p:spTree>
    <p:extLst>
      <p:ext uri="{BB962C8B-B14F-4D97-AF65-F5344CB8AC3E}">
        <p14:creationId xmlns:p14="http://schemas.microsoft.com/office/powerpoint/2010/main" val="46737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4733367"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7"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endParaRPr lang="tr-TR"/>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tr-TR">
              <a:solidFill>
                <a:srgbClr val="94C600"/>
              </a:solidFill>
            </a:endParaRPr>
          </a:p>
        </p:txBody>
      </p:sp>
      <p:sp>
        <p:nvSpPr>
          <p:cNvPr id="49" name="Slide Number Placeholder 5"/>
          <p:cNvSpPr>
            <a:spLocks noGrp="1"/>
          </p:cNvSpPr>
          <p:nvPr>
            <p:ph type="sldNum" sz="quarter" idx="12"/>
          </p:nvPr>
        </p:nvSpPr>
        <p:spPr>
          <a:xfrm>
            <a:off x="4649788" y="5719763"/>
            <a:ext cx="642937" cy="365125"/>
          </a:xfrm>
        </p:spPr>
        <p:txBody>
          <a:bodyPr/>
          <a:lstStyle>
            <a:lvl1pPr>
              <a:defRPr smtClean="0">
                <a:solidFill>
                  <a:schemeClr val="accent1"/>
                </a:solidFill>
              </a:defRPr>
            </a:lvl1pPr>
          </a:lstStyle>
          <a:p>
            <a:pPr>
              <a:defRPr/>
            </a:pPr>
            <a:fld id="{0A7EF263-001D-4227-952A-4B91865C6AB9}" type="slidenum">
              <a:rPr lang="tr-TR">
                <a:solidFill>
                  <a:srgbClr val="94C600"/>
                </a:solidFill>
              </a:rPr>
              <a:pPr>
                <a:defRPr/>
              </a:pPr>
              <a:t>‹#›</a:t>
            </a:fld>
            <a:endParaRPr lang="tr-TR">
              <a:solidFill>
                <a:srgbClr val="94C600"/>
              </a:solidFill>
            </a:endParaRPr>
          </a:p>
        </p:txBody>
      </p:sp>
    </p:spTree>
    <p:extLst>
      <p:ext uri="{BB962C8B-B14F-4D97-AF65-F5344CB8AC3E}">
        <p14:creationId xmlns:p14="http://schemas.microsoft.com/office/powerpoint/2010/main" val="245861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4FB72353-5C1E-4484-B464-F2F654B6CFFA}" type="slidenum">
              <a:rPr lang="tr-TR"/>
              <a:pPr>
                <a:defRPr/>
              </a:pPr>
              <a:t>‹#›</a:t>
            </a:fld>
            <a:endParaRPr lang="tr-TR"/>
          </a:p>
        </p:txBody>
      </p:sp>
    </p:spTree>
    <p:extLst>
      <p:ext uri="{BB962C8B-B14F-4D97-AF65-F5344CB8AC3E}">
        <p14:creationId xmlns:p14="http://schemas.microsoft.com/office/powerpoint/2010/main" val="4160893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7"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7BB1FA44-FB06-4BBB-962F-6F33AEBD058C}" type="slidenum">
              <a:rPr lang="tr-TR"/>
              <a:pPr>
                <a:defRPr/>
              </a:pPr>
              <a:t>‹#›</a:t>
            </a:fld>
            <a:endParaRPr lang="tr-TR"/>
          </a:p>
        </p:txBody>
      </p:sp>
    </p:spTree>
    <p:extLst>
      <p:ext uri="{BB962C8B-B14F-4D97-AF65-F5344CB8AC3E}">
        <p14:creationId xmlns:p14="http://schemas.microsoft.com/office/powerpoint/2010/main" val="1559177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5"/>
          </p:nvPr>
        </p:nvSpPr>
        <p:spPr/>
        <p:txBody>
          <a:bodyPr/>
          <a:lstStyle>
            <a:lvl1pPr>
              <a:defRPr/>
            </a:lvl1pPr>
          </a:lstStyle>
          <a:p>
            <a:pPr>
              <a:defRPr/>
            </a:pPr>
            <a:endParaRPr lang="tr-TR"/>
          </a:p>
        </p:txBody>
      </p:sp>
      <p:sp>
        <p:nvSpPr>
          <p:cNvPr id="6" name="Footer Placeholder 4"/>
          <p:cNvSpPr>
            <a:spLocks noGrp="1"/>
          </p:cNvSpPr>
          <p:nvPr>
            <p:ph type="ftr" sz="quarter" idx="16"/>
          </p:nvPr>
        </p:nvSpPr>
        <p:spPr/>
        <p:txBody>
          <a:bodyPr/>
          <a:lstStyle>
            <a:lvl1pPr>
              <a:defRPr/>
            </a:lvl1pPr>
          </a:lstStyle>
          <a:p>
            <a:pPr>
              <a:defRPr/>
            </a:pPr>
            <a:endParaRPr lang="tr-TR">
              <a:solidFill>
                <a:srgbClr val="94C600"/>
              </a:solidFill>
            </a:endParaRPr>
          </a:p>
        </p:txBody>
      </p:sp>
      <p:sp>
        <p:nvSpPr>
          <p:cNvPr id="7" name="Slide Number Placeholder 5"/>
          <p:cNvSpPr>
            <a:spLocks noGrp="1"/>
          </p:cNvSpPr>
          <p:nvPr>
            <p:ph type="sldNum" sz="quarter" idx="17"/>
          </p:nvPr>
        </p:nvSpPr>
        <p:spPr/>
        <p:txBody>
          <a:bodyPr/>
          <a:lstStyle>
            <a:lvl1pPr>
              <a:defRPr/>
            </a:lvl1pPr>
          </a:lstStyle>
          <a:p>
            <a:pPr>
              <a:defRPr/>
            </a:pPr>
            <a:fld id="{CD47E75A-81EA-43FB-A02C-84A754D8556E}" type="slidenum">
              <a:rPr lang="tr-TR"/>
              <a:pPr>
                <a:defRPr/>
              </a:pPr>
              <a:t>‹#›</a:t>
            </a:fld>
            <a:endParaRPr lang="tr-TR"/>
          </a:p>
        </p:txBody>
      </p:sp>
    </p:spTree>
    <p:extLst>
      <p:ext uri="{BB962C8B-B14F-4D97-AF65-F5344CB8AC3E}">
        <p14:creationId xmlns:p14="http://schemas.microsoft.com/office/powerpoint/2010/main" val="3574341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9" y="2316009"/>
            <a:ext cx="3055717" cy="63976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endParaRPr lang="tr-TR"/>
          </a:p>
        </p:txBody>
      </p:sp>
      <p:sp>
        <p:nvSpPr>
          <p:cNvPr id="8"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9" name="Slide Number Placeholder 5"/>
          <p:cNvSpPr>
            <a:spLocks noGrp="1"/>
          </p:cNvSpPr>
          <p:nvPr>
            <p:ph type="sldNum" sz="quarter" idx="12"/>
          </p:nvPr>
        </p:nvSpPr>
        <p:spPr/>
        <p:txBody>
          <a:bodyPr/>
          <a:lstStyle>
            <a:lvl1pPr>
              <a:defRPr/>
            </a:lvl1pPr>
          </a:lstStyle>
          <a:p>
            <a:pPr>
              <a:defRPr/>
            </a:pPr>
            <a:fld id="{516B06F1-5FB9-4CF4-A0A0-6841265D5908}" type="slidenum">
              <a:rPr lang="tr-TR"/>
              <a:pPr>
                <a:defRPr/>
              </a:pPr>
              <a:t>‹#›</a:t>
            </a:fld>
            <a:endParaRPr lang="tr-TR"/>
          </a:p>
        </p:txBody>
      </p:sp>
    </p:spTree>
    <p:extLst>
      <p:ext uri="{BB962C8B-B14F-4D97-AF65-F5344CB8AC3E}">
        <p14:creationId xmlns:p14="http://schemas.microsoft.com/office/powerpoint/2010/main" val="1319728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endParaRPr lang="tr-TR"/>
          </a:p>
        </p:txBody>
      </p:sp>
      <p:sp>
        <p:nvSpPr>
          <p:cNvPr id="4"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5" name="Slide Number Placeholder 5"/>
          <p:cNvSpPr>
            <a:spLocks noGrp="1"/>
          </p:cNvSpPr>
          <p:nvPr>
            <p:ph type="sldNum" sz="quarter" idx="12"/>
          </p:nvPr>
        </p:nvSpPr>
        <p:spPr/>
        <p:txBody>
          <a:bodyPr/>
          <a:lstStyle>
            <a:lvl1pPr>
              <a:defRPr/>
            </a:lvl1pPr>
          </a:lstStyle>
          <a:p>
            <a:pPr>
              <a:defRPr/>
            </a:pPr>
            <a:fld id="{2B252356-4706-46DA-97E8-F30090C45460}" type="slidenum">
              <a:rPr lang="tr-TR"/>
              <a:pPr>
                <a:defRPr/>
              </a:pPr>
              <a:t>‹#›</a:t>
            </a:fld>
            <a:endParaRPr lang="tr-TR"/>
          </a:p>
        </p:txBody>
      </p:sp>
    </p:spTree>
    <p:extLst>
      <p:ext uri="{BB962C8B-B14F-4D97-AF65-F5344CB8AC3E}">
        <p14:creationId xmlns:p14="http://schemas.microsoft.com/office/powerpoint/2010/main" val="294680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p>
        </p:txBody>
      </p:sp>
      <p:sp>
        <p:nvSpPr>
          <p:cNvPr id="3"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4" name="Slide Number Placeholder 5"/>
          <p:cNvSpPr>
            <a:spLocks noGrp="1"/>
          </p:cNvSpPr>
          <p:nvPr>
            <p:ph type="sldNum" sz="quarter" idx="12"/>
          </p:nvPr>
        </p:nvSpPr>
        <p:spPr/>
        <p:txBody>
          <a:bodyPr/>
          <a:lstStyle>
            <a:lvl1pPr>
              <a:defRPr/>
            </a:lvl1pPr>
          </a:lstStyle>
          <a:p>
            <a:pPr>
              <a:defRPr/>
            </a:pPr>
            <a:fld id="{E13C1119-0F78-4A47-8651-6A41258B3F7C}" type="slidenum">
              <a:rPr lang="tr-TR"/>
              <a:pPr>
                <a:defRPr/>
              </a:pPr>
              <a:t>‹#›</a:t>
            </a:fld>
            <a:endParaRPr lang="tr-TR"/>
          </a:p>
        </p:txBody>
      </p:sp>
    </p:spTree>
    <p:extLst>
      <p:ext uri="{BB962C8B-B14F-4D97-AF65-F5344CB8AC3E}">
        <p14:creationId xmlns:p14="http://schemas.microsoft.com/office/powerpoint/2010/main" val="3714925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1145894" y="856527"/>
            <a:ext cx="3090440" cy="515073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a:xfrm>
            <a:off x="4739833" y="2657436"/>
            <a:ext cx="3304572" cy="1463153"/>
          </a:xfrm>
        </p:spPr>
        <p:txBody>
          <a:bodyPr>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5"/>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8" name="Date Placeholder 4"/>
          <p:cNvSpPr>
            <a:spLocks noGrp="1"/>
          </p:cNvSpPr>
          <p:nvPr>
            <p:ph type="dt" sz="half" idx="10"/>
          </p:nvPr>
        </p:nvSpPr>
        <p:spPr/>
        <p:txBody>
          <a:bodyPr/>
          <a:lstStyle>
            <a:lvl1pPr>
              <a:defRPr/>
            </a:lvl1pPr>
          </a:lstStyle>
          <a:p>
            <a:pPr>
              <a:defRPr/>
            </a:pPr>
            <a:endParaRPr lang="tr-TR"/>
          </a:p>
        </p:txBody>
      </p:sp>
      <p:sp>
        <p:nvSpPr>
          <p:cNvPr id="49" name="Slide Number Placeholder 6"/>
          <p:cNvSpPr>
            <a:spLocks noGrp="1"/>
          </p:cNvSpPr>
          <p:nvPr>
            <p:ph type="sldNum" sz="quarter" idx="11"/>
          </p:nvPr>
        </p:nvSpPr>
        <p:spPr/>
        <p:txBody>
          <a:bodyPr/>
          <a:lstStyle>
            <a:lvl1pPr>
              <a:defRPr/>
            </a:lvl1pPr>
          </a:lstStyle>
          <a:p>
            <a:pPr>
              <a:defRPr/>
            </a:pPr>
            <a:fld id="{F1669253-6F97-4C72-A307-CC950F28C3C5}" type="slidenum">
              <a:rPr lang="tr-TR"/>
              <a:pPr>
                <a:defRPr/>
              </a:pPr>
              <a:t>‹#›</a:t>
            </a:fld>
            <a:endParaRPr lang="tr-TR"/>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tr-TR">
              <a:solidFill>
                <a:srgbClr val="94C600"/>
              </a:solidFill>
            </a:endParaRPr>
          </a:p>
        </p:txBody>
      </p:sp>
    </p:spTree>
    <p:extLst>
      <p:ext uri="{BB962C8B-B14F-4D97-AF65-F5344CB8AC3E}">
        <p14:creationId xmlns:p14="http://schemas.microsoft.com/office/powerpoint/2010/main" val="57127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10"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4734632" y="4133089"/>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8" name="Date Placeholder 4"/>
          <p:cNvSpPr>
            <a:spLocks noGrp="1"/>
          </p:cNvSpPr>
          <p:nvPr>
            <p:ph type="dt" sz="half" idx="10"/>
          </p:nvPr>
        </p:nvSpPr>
        <p:spPr/>
        <p:txBody>
          <a:bodyPr/>
          <a:lstStyle>
            <a:lvl1pPr>
              <a:defRPr/>
            </a:lvl1pPr>
          </a:lstStyle>
          <a:p>
            <a:pPr>
              <a:defRPr/>
            </a:pPr>
            <a:endParaRPr lang="tr-TR"/>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tr-TR">
              <a:solidFill>
                <a:srgbClr val="94C600"/>
              </a:solidFill>
            </a:endParaRPr>
          </a:p>
        </p:txBody>
      </p:sp>
      <p:sp>
        <p:nvSpPr>
          <p:cNvPr id="50" name="Slide Number Placeholder 6"/>
          <p:cNvSpPr>
            <a:spLocks noGrp="1"/>
          </p:cNvSpPr>
          <p:nvPr>
            <p:ph type="sldNum" sz="quarter" idx="12"/>
          </p:nvPr>
        </p:nvSpPr>
        <p:spPr/>
        <p:txBody>
          <a:bodyPr/>
          <a:lstStyle>
            <a:lvl1pPr>
              <a:defRPr/>
            </a:lvl1pPr>
          </a:lstStyle>
          <a:p>
            <a:pPr>
              <a:defRPr/>
            </a:pPr>
            <a:fld id="{F2C528C2-F916-4580-A844-38A79E330B1A}" type="slidenum">
              <a:rPr lang="tr-TR"/>
              <a:pPr>
                <a:defRPr/>
              </a:pPr>
              <a:t>‹#›</a:t>
            </a:fld>
            <a:endParaRPr lang="tr-TR"/>
          </a:p>
        </p:txBody>
      </p:sp>
    </p:spTree>
    <p:extLst>
      <p:ext uri="{BB962C8B-B14F-4D97-AF65-F5344CB8AC3E}">
        <p14:creationId xmlns:p14="http://schemas.microsoft.com/office/powerpoint/2010/main" val="207407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9023ECB2-B5F0-47FD-8D6B-C0A3758675E3}" type="slidenum">
              <a:rPr lang="tr-TR"/>
              <a:pPr>
                <a:defRPr/>
              </a:pPr>
              <a:t>‹#›</a:t>
            </a:fld>
            <a:endParaRPr lang="tr-TR"/>
          </a:p>
        </p:txBody>
      </p:sp>
    </p:spTree>
    <p:extLst>
      <p:ext uri="{BB962C8B-B14F-4D97-AF65-F5344CB8AC3E}">
        <p14:creationId xmlns:p14="http://schemas.microsoft.com/office/powerpoint/2010/main" val="1189678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F1687A14-69F4-4D35-99B5-E5B46E7E8341}" type="slidenum">
              <a:rPr lang="tr-TR"/>
              <a:pPr>
                <a:defRPr/>
              </a:pPr>
              <a:t>‹#›</a:t>
            </a:fld>
            <a:endParaRPr lang="tr-TR"/>
          </a:p>
        </p:txBody>
      </p:sp>
    </p:spTree>
    <p:extLst>
      <p:ext uri="{BB962C8B-B14F-4D97-AF65-F5344CB8AC3E}">
        <p14:creationId xmlns:p14="http://schemas.microsoft.com/office/powerpoint/2010/main" val="324739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28.11.2017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2F35F"/>
            </a:gs>
            <a:gs pos="62000">
              <a:srgbClr val="92BE3F"/>
            </a:gs>
            <a:gs pos="100000">
              <a:srgbClr val="80A33D"/>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endParaRPr lang="en-US" altLang="tr-TR" smtClean="0"/>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defRPr>
            </a:lvl1pPr>
          </a:lstStyle>
          <a:p>
            <a:pPr fontAlgn="base">
              <a:spcBef>
                <a:spcPct val="0"/>
              </a:spcBef>
              <a:spcAft>
                <a:spcPct val="0"/>
              </a:spcAft>
              <a:defRPr/>
            </a:pPr>
            <a:endParaRPr lang="tr-TR">
              <a:latin typeface="Arial" charset="0"/>
            </a:endParaRPr>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defRPr>
            </a:lvl1pPr>
          </a:lstStyle>
          <a:p>
            <a:pPr fontAlgn="base">
              <a:spcBef>
                <a:spcPct val="0"/>
              </a:spcBef>
              <a:spcAft>
                <a:spcPct val="0"/>
              </a:spcAft>
              <a:defRPr/>
            </a:pPr>
            <a:endParaRPr lang="tr-TR">
              <a:solidFill>
                <a:srgbClr val="94C600"/>
              </a:solidFill>
              <a:latin typeface="Arial" charset="0"/>
            </a:endParaRP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a:defRPr sz="1200" smtClean="0">
                <a:solidFill>
                  <a:srgbClr val="FEFEFE"/>
                </a:solidFill>
              </a:defRPr>
            </a:lvl1pPr>
          </a:lstStyle>
          <a:p>
            <a:pPr fontAlgn="base">
              <a:spcBef>
                <a:spcPct val="0"/>
              </a:spcBef>
              <a:spcAft>
                <a:spcPct val="0"/>
              </a:spcAft>
              <a:defRPr/>
            </a:pPr>
            <a:fld id="{E723815B-7860-419B-9C50-72EA09CD4B85}" type="slidenum">
              <a:rPr lang="tr-TR">
                <a:latin typeface="Arial" charset="0"/>
              </a:rPr>
              <a:pPr fontAlgn="base">
                <a:spcBef>
                  <a:spcPct val="0"/>
                </a:spcBef>
                <a:spcAft>
                  <a:spcPct val="0"/>
                </a:spcAft>
                <a:defRPr/>
              </a:pPr>
              <a:t>‹#›</a:t>
            </a:fld>
            <a:endParaRPr lang="tr-TR">
              <a:latin typeface="Arial" charset="0"/>
            </a:endParaRPr>
          </a:p>
        </p:txBody>
      </p:sp>
    </p:spTree>
    <p:extLst>
      <p:ext uri="{BB962C8B-B14F-4D97-AF65-F5344CB8AC3E}">
        <p14:creationId xmlns:p14="http://schemas.microsoft.com/office/powerpoint/2010/main" val="4266213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itchFamily="34" charset="0"/>
        </a:defRPr>
      </a:lvl2pPr>
      <a:lvl3pPr algn="l" rtl="0" fontAlgn="base">
        <a:spcBef>
          <a:spcPct val="0"/>
        </a:spcBef>
        <a:spcAft>
          <a:spcPct val="0"/>
        </a:spcAft>
        <a:defRPr sz="4000">
          <a:solidFill>
            <a:schemeClr val="accent1"/>
          </a:solidFill>
          <a:latin typeface="Century Gothic" pitchFamily="34" charset="0"/>
        </a:defRPr>
      </a:lvl3pPr>
      <a:lvl4pPr algn="l" rtl="0" fontAlgn="base">
        <a:spcBef>
          <a:spcPct val="0"/>
        </a:spcBef>
        <a:spcAft>
          <a:spcPct val="0"/>
        </a:spcAft>
        <a:defRPr sz="4000">
          <a:solidFill>
            <a:schemeClr val="accent1"/>
          </a:solidFill>
          <a:latin typeface="Century Gothic" pitchFamily="34" charset="0"/>
        </a:defRPr>
      </a:lvl4pPr>
      <a:lvl5pPr algn="l" rtl="0" fontAlgn="base">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68313" y="1557338"/>
            <a:ext cx="820737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3600" dirty="0">
                <a:latin typeface="Arial Black" panose="020B0A04020102020204" pitchFamily="34" charset="0"/>
              </a:rPr>
              <a:t>BİTKİ TANIMA VE DEĞERLENDİRME II </a:t>
            </a:r>
          </a:p>
          <a:p>
            <a:pPr algn="ctr"/>
            <a:endParaRPr lang="tr-TR" altLang="tr-TR" sz="3600" dirty="0">
              <a:latin typeface="Arial Black" panose="020B0A04020102020204" pitchFamily="34" charset="0"/>
            </a:endParaRPr>
          </a:p>
          <a:p>
            <a:pPr algn="ctr"/>
            <a:r>
              <a:rPr lang="tr-TR" altLang="tr-TR" sz="3600" dirty="0" smtClean="0">
                <a:latin typeface="Arial Black" panose="020B0A04020102020204" pitchFamily="34" charset="0"/>
              </a:rPr>
              <a:t>DERS </a:t>
            </a:r>
            <a:r>
              <a:rPr lang="tr-TR" altLang="tr-TR" sz="3600" dirty="0" smtClean="0">
                <a:latin typeface="Arial Black" panose="020B0A04020102020204" pitchFamily="34" charset="0"/>
              </a:rPr>
              <a:t>NOTLARI-VII</a:t>
            </a:r>
            <a:endParaRPr lang="tr-TR" altLang="tr-TR" sz="3600" dirty="0">
              <a:latin typeface="Arial Black" panose="020B0A04020102020204" pitchFamily="34" charset="0"/>
            </a:endParaRPr>
          </a:p>
          <a:p>
            <a:pPr algn="ctr"/>
            <a:r>
              <a:rPr lang="tr-TR" altLang="tr-TR" sz="3600" dirty="0" smtClean="0">
                <a:latin typeface="Arial Black" panose="020B0A04020102020204" pitchFamily="34" charset="0"/>
              </a:rPr>
              <a:t>(PICEA) </a:t>
            </a:r>
            <a:endParaRPr lang="tr-TR" altLang="tr-TR" sz="3600" dirty="0">
              <a:latin typeface="Arial Black" panose="020B0A04020102020204" pitchFamily="34" charset="0"/>
            </a:endParaRPr>
          </a:p>
          <a:p>
            <a:r>
              <a:rPr lang="tr-TR" altLang="tr-TR" b="1" dirty="0">
                <a:latin typeface="Times New Roman" panose="02020603050405020304" pitchFamily="18" charset="0"/>
              </a:rPr>
              <a:t>                 </a:t>
            </a:r>
          </a:p>
          <a:p>
            <a:endParaRPr lang="tr-TR" altLang="tr-TR" b="1" dirty="0">
              <a:latin typeface="Times New Roman" panose="02020603050405020304" pitchFamily="18" charset="0"/>
            </a:endParaRPr>
          </a:p>
          <a:p>
            <a:endParaRPr lang="tr-TR" altLang="tr-TR" b="1" dirty="0">
              <a:latin typeface="Times New Roman" panose="02020603050405020304" pitchFamily="18" charset="0"/>
            </a:endParaRPr>
          </a:p>
        </p:txBody>
      </p:sp>
    </p:spTree>
    <p:extLst>
      <p:ext uri="{BB962C8B-B14F-4D97-AF65-F5344CB8AC3E}">
        <p14:creationId xmlns:p14="http://schemas.microsoft.com/office/powerpoint/2010/main" val="2812843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ChangeArrowheads="1"/>
          </p:cNvSpPr>
          <p:nvPr/>
        </p:nvSpPr>
        <p:spPr bwMode="auto">
          <a:xfrm>
            <a:off x="467544" y="764704"/>
            <a:ext cx="8117698"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b="1" i="1" dirty="0" smtClean="0">
                <a:solidFill>
                  <a:schemeClr val="accent1">
                    <a:lumMod val="75000"/>
                  </a:schemeClr>
                </a:solidFill>
                <a:cs typeface="Times New Roman" panose="02020603050405020304" pitchFamily="18" charset="0"/>
              </a:rPr>
              <a:t>P</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Clanbrassiliana</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dirty="0">
                <a:solidFill>
                  <a:schemeClr val="accent1">
                    <a:lumMod val="75000"/>
                  </a:schemeClr>
                </a:solidFill>
                <a:cs typeface="Times New Roman" panose="02020603050405020304" pitchFamily="18" charset="0"/>
              </a:rPr>
              <a:t> var. </a:t>
            </a:r>
            <a:r>
              <a:rPr lang="tr-TR" altLang="tr-TR" sz="1400" b="1" i="1" dirty="0" err="1">
                <a:solidFill>
                  <a:schemeClr val="accent1">
                    <a:lumMod val="75000"/>
                  </a:schemeClr>
                </a:solidFill>
                <a:cs typeface="Times New Roman" panose="02020603050405020304" pitchFamily="18" charset="0"/>
              </a:rPr>
              <a:t>clanbrassiliana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stricta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Hornibr</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Abies</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excelsa</a:t>
            </a:r>
            <a:r>
              <a:rPr lang="tr-TR" altLang="tr-TR" sz="1400" b="1" dirty="0">
                <a:solidFill>
                  <a:schemeClr val="accent1">
                    <a:lumMod val="75000"/>
                  </a:schemeClr>
                </a:solidFill>
                <a:cs typeface="Times New Roman" panose="02020603050405020304" pitchFamily="18" charset="0"/>
              </a:rPr>
              <a:t> var. </a:t>
            </a:r>
            <a:r>
              <a:rPr lang="tr-TR" altLang="tr-TR" sz="1400" b="1" dirty="0" err="1">
                <a:solidFill>
                  <a:schemeClr val="accent1">
                    <a:lumMod val="75000"/>
                  </a:schemeClr>
                </a:solidFill>
                <a:cs typeface="Times New Roman" panose="02020603050405020304" pitchFamily="18" charset="0"/>
              </a:rPr>
              <a:t>stricta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Loud</a:t>
            </a:r>
            <a:r>
              <a:rPr lang="tr-TR" altLang="tr-TR" sz="1400" b="1" dirty="0">
                <a:solidFill>
                  <a:schemeClr val="accent1">
                    <a:lumMod val="75000"/>
                  </a:schemeClr>
                </a:solidFill>
                <a:cs typeface="Times New Roman" panose="02020603050405020304" pitchFamily="18" charset="0"/>
              </a:rPr>
              <a:t>.)</a:t>
            </a:r>
            <a:r>
              <a:rPr lang="en-US" altLang="tr-TR" sz="1400" b="1" dirty="0">
                <a:solidFill>
                  <a:schemeClr val="accent1">
                    <a:lumMod val="75000"/>
                  </a:schemeClr>
                </a:solidFill>
                <a:cs typeface="Times New Roman" panose="02020603050405020304" pitchFamily="18" charset="0"/>
              </a:rPr>
              <a:t> - </a:t>
            </a:r>
            <a:r>
              <a:rPr lang="tr-TR" altLang="tr-TR" sz="1400" dirty="0">
                <a:cs typeface="Times New Roman" panose="02020603050405020304" pitchFamily="18" charset="0"/>
              </a:rPr>
              <a:t> </a:t>
            </a:r>
            <a:r>
              <a:rPr lang="tr-TR" altLang="tr-TR" sz="1400" u="sng" dirty="0" smtClean="0">
                <a:cs typeface="Times New Roman" panose="02020603050405020304" pitchFamily="18" charset="0"/>
              </a:rPr>
              <a:t>Geniş </a:t>
            </a:r>
            <a:r>
              <a:rPr lang="tr-TR" altLang="tr-TR" sz="1400" u="sng" dirty="0" err="1">
                <a:cs typeface="Times New Roman" panose="02020603050405020304" pitchFamily="18" charset="0"/>
              </a:rPr>
              <a:t>pirami</a:t>
            </a:r>
            <a:r>
              <a:rPr lang="en-US" altLang="tr-TR" sz="1400" u="sng" dirty="0">
                <a:cs typeface="Times New Roman" panose="02020603050405020304" pitchFamily="18" charset="0"/>
              </a:rPr>
              <a:t>d</a:t>
            </a:r>
            <a:r>
              <a:rPr lang="tr-TR" altLang="tr-TR" sz="1400" u="sng" dirty="0">
                <a:cs typeface="Times New Roman" panose="02020603050405020304" pitchFamily="18" charset="0"/>
              </a:rPr>
              <a:t>al veya basık, yuvarlak, toplu </a:t>
            </a:r>
            <a:r>
              <a:rPr lang="tr-TR" altLang="tr-TR" sz="1400" u="sng" dirty="0" smtClean="0">
                <a:cs typeface="Times New Roman" panose="02020603050405020304" pitchFamily="18" charset="0"/>
              </a:rPr>
              <a:t>forma </a:t>
            </a:r>
            <a:r>
              <a:rPr lang="tr-TR" altLang="tr-TR" sz="1400" dirty="0">
                <a:cs typeface="Times New Roman" panose="02020603050405020304" pitchFamily="18" charset="0"/>
              </a:rPr>
              <a:t>sahip olan ‘</a:t>
            </a:r>
            <a:r>
              <a:rPr lang="tr-TR" altLang="tr-TR" sz="1400" i="1" dirty="0" err="1">
                <a:cs typeface="Times New Roman" panose="02020603050405020304" pitchFamily="18" charset="0"/>
              </a:rPr>
              <a:t>Clanbrassiliana</a:t>
            </a:r>
            <a:r>
              <a:rPr lang="tr-TR" altLang="tr-TR" sz="1400" i="1" dirty="0">
                <a:cs typeface="Times New Roman" panose="02020603050405020304" pitchFamily="18" charset="0"/>
              </a:rPr>
              <a:t>'</a:t>
            </a:r>
            <a:r>
              <a:rPr lang="tr-TR" altLang="tr-TR" sz="1400" dirty="0">
                <a:cs typeface="Times New Roman" panose="02020603050405020304" pitchFamily="18" charset="0"/>
              </a:rPr>
              <a:t> </a:t>
            </a:r>
            <a:r>
              <a:rPr lang="tr-TR" altLang="tr-TR" sz="1400" u="sng" dirty="0">
                <a:cs typeface="Times New Roman" panose="02020603050405020304" pitchFamily="18" charset="0"/>
              </a:rPr>
              <a:t>en fazla 1-1,5 m </a:t>
            </a:r>
            <a:r>
              <a:rPr lang="tr-TR" altLang="tr-TR" sz="1400" dirty="0">
                <a:cs typeface="Times New Roman" panose="02020603050405020304" pitchFamily="18" charset="0"/>
              </a:rPr>
              <a:t>boya ulaşır. Yavaş </a:t>
            </a:r>
            <a:r>
              <a:rPr lang="tr-TR" altLang="tr-TR" sz="1400" dirty="0" smtClean="0">
                <a:cs typeface="Times New Roman" panose="02020603050405020304" pitchFamily="18" charset="0"/>
              </a:rPr>
              <a:t>gelişme gösterir </a:t>
            </a:r>
            <a:r>
              <a:rPr lang="tr-TR" altLang="tr-TR" sz="1400" dirty="0">
                <a:cs typeface="Times New Roman" panose="02020603050405020304" pitchFamily="18" charset="0"/>
              </a:rPr>
              <a:t>ve uç sürgünleri gayet kısadır. Yan </a:t>
            </a:r>
            <a:r>
              <a:rPr lang="tr-TR" altLang="tr-TR" sz="1400" dirty="0" err="1">
                <a:cs typeface="Times New Roman" panose="02020603050405020304" pitchFamily="18" charset="0"/>
              </a:rPr>
              <a:t>sürgünlcr</a:t>
            </a:r>
            <a:r>
              <a:rPr lang="tr-TR" altLang="tr-TR" sz="1400" dirty="0">
                <a:cs typeface="Times New Roman" panose="02020603050405020304" pitchFamily="18" charset="0"/>
              </a:rPr>
              <a:t> ince ve parlak beyaz renktedir. İğne yapraklar 1 cm uzunlukta ve parlak açık yeşil renkte olup muhtelif yönde çıkarlar.</a:t>
            </a:r>
            <a:r>
              <a:rPr lang="en-US" altLang="tr-TR" sz="1400" dirty="0">
                <a:cs typeface="Times New Roman" panose="02020603050405020304" pitchFamily="18" charset="0"/>
              </a:rPr>
              <a:t> </a:t>
            </a:r>
            <a:r>
              <a:rPr lang="tr-TR" altLang="tr-TR" sz="1400" dirty="0">
                <a:cs typeface="Times New Roman" panose="02020603050405020304" pitchFamily="18" charset="0"/>
              </a:rPr>
              <a:t>'</a:t>
            </a:r>
            <a:r>
              <a:rPr lang="tr-TR" altLang="tr-TR" sz="1400" dirty="0" err="1">
                <a:cs typeface="Times New Roman" panose="02020603050405020304" pitchFamily="18" charset="0"/>
              </a:rPr>
              <a:t>Clanbrassillana</a:t>
            </a:r>
            <a:r>
              <a:rPr lang="tr-TR" altLang="tr-TR" sz="1400" dirty="0">
                <a:cs typeface="Times New Roman" panose="02020603050405020304" pitchFamily="18" charset="0"/>
              </a:rPr>
              <a:t>' </a:t>
            </a:r>
            <a:r>
              <a:rPr lang="tr-TR" altLang="tr-TR" sz="1400" dirty="0" err="1">
                <a:cs typeface="Times New Roman" panose="02020603050405020304" pitchFamily="18" charset="0"/>
              </a:rPr>
              <a:t>aydınlılık</a:t>
            </a:r>
            <a:r>
              <a:rPr lang="tr-TR" altLang="tr-TR" sz="1400" dirty="0">
                <a:cs typeface="Times New Roman" panose="02020603050405020304" pitchFamily="18" charset="0"/>
              </a:rPr>
              <a:t> veya yarı gölge şartlarda, kumlu veya killi topraklarda yetişir. Dona karşı hassas değildir. Peyzaj mimarlığında geniş yeşil alanlarda -örneğin ev bahçelerinde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bulundurulmaya uygundur. Yavaş gelişmesine rağmen kompakt habitusa sahip olduğundan çit oluşturmada kullanılabilir. </a:t>
            </a:r>
            <a:endParaRPr lang="tr-TR" altLang="tr-TR" sz="1400" dirty="0" smtClean="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Compacta</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C.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a:t>
            </a:r>
            <a:r>
              <a:rPr lang="tr-TR" altLang="tr-TR" sz="1400" b="1" dirty="0">
                <a:solidFill>
                  <a:schemeClr val="accent1">
                    <a:lumMod val="75000"/>
                  </a:schemeClr>
                </a:solidFill>
                <a:cs typeface="Times New Roman" panose="02020603050405020304" pitchFamily="18" charset="0"/>
              </a:rPr>
              <a:t>var.</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compacta</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Rehd</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excelsa</a:t>
            </a:r>
            <a:r>
              <a:rPr lang="tr-TR" altLang="tr-TR" sz="1400" b="1" dirty="0">
                <a:solidFill>
                  <a:schemeClr val="accent1">
                    <a:lumMod val="75000"/>
                  </a:schemeClr>
                </a:solidFill>
                <a:cs typeface="Times New Roman" panose="02020603050405020304" pitchFamily="18" charset="0"/>
              </a:rPr>
              <a:t> var. </a:t>
            </a:r>
            <a:r>
              <a:rPr lang="tr-TR" altLang="tr-TR" sz="1400" b="1" i="1" dirty="0" err="1">
                <a:solidFill>
                  <a:schemeClr val="accent1">
                    <a:lumMod val="75000"/>
                  </a:schemeClr>
                </a:solidFill>
                <a:cs typeface="Times New Roman" panose="02020603050405020304" pitchFamily="18" charset="0"/>
              </a:rPr>
              <a:t>compacta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Beoth</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ex</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Kirchn</a:t>
            </a:r>
            <a:r>
              <a:rPr lang="tr-TR" altLang="tr-TR" sz="1400" b="1" dirty="0">
                <a:solidFill>
                  <a:schemeClr val="accent1">
                    <a:lumMod val="75000"/>
                  </a:schemeClr>
                </a:solidFill>
                <a:cs typeface="Times New Roman" panose="02020603050405020304" pitchFamily="18" charset="0"/>
              </a:rPr>
              <a:t>.) </a:t>
            </a:r>
            <a:r>
              <a:rPr lang="en-US" altLang="tr-TR" sz="1400" b="1" dirty="0">
                <a:solidFill>
                  <a:schemeClr val="accent1">
                    <a:lumMod val="75000"/>
                  </a:schemeClr>
                </a:solidFill>
                <a:cs typeface="Times New Roman" panose="02020603050405020304" pitchFamily="18" charset="0"/>
              </a:rPr>
              <a:t>- </a:t>
            </a:r>
            <a:r>
              <a:rPr lang="tr-TR" altLang="tr-TR" sz="1400" u="sng" dirty="0">
                <a:cs typeface="Times New Roman" panose="02020603050405020304" pitchFamily="18" charset="0"/>
              </a:rPr>
              <a:t>Geniş, yuvarlak, toplu gelişme gösteren 1-1,5 m boya ulaşan bodur </a:t>
            </a:r>
            <a:r>
              <a:rPr lang="tr-TR" altLang="tr-TR" sz="1400" dirty="0">
                <a:cs typeface="Times New Roman" panose="02020603050405020304" pitchFamily="18" charset="0"/>
              </a:rPr>
              <a:t>bir formdur. Dallar kısa ve bol sayıda olup, bitkinin üst kısmında yukarıya, alt kısımda ise aşağıya doğru yönelmiştir. Yan dallan kahverengidir. İğne yaprakları parlak yeşil renkte, dört köşe, 6-9 mm uzunluktadır. Sürgün uçlarındaki iğne yapraklar diğerlerine oranla daha kısadır.</a:t>
            </a:r>
            <a:r>
              <a:rPr lang="en-US" altLang="tr-TR" sz="1400" dirty="0">
                <a:cs typeface="Times New Roman" panose="02020603050405020304" pitchFamily="18" charset="0"/>
              </a:rPr>
              <a:t>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Compacta</a:t>
            </a:r>
            <a:r>
              <a:rPr lang="tr-TR" altLang="tr-TR" sz="1400" i="1" dirty="0">
                <a:cs typeface="Times New Roman" panose="02020603050405020304" pitchFamily="18" charset="0"/>
              </a:rPr>
              <a:t>' </a:t>
            </a:r>
            <a:r>
              <a:rPr lang="tr-TR" altLang="tr-TR" sz="1400" dirty="0">
                <a:cs typeface="Times New Roman" panose="02020603050405020304" pitchFamily="18" charset="0"/>
              </a:rPr>
              <a:t>formu, peyzaj mimarlığında geniş yeşil sahalarda grup, küçük yeşil alanlarda (ev bahçelerinde ve taş bahçelerinde)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bulundurulmaya uygundur.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abics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Compressa</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(P. </a:t>
            </a:r>
            <a:r>
              <a:rPr lang="tr-TR" altLang="tr-TR" sz="1400" b="1" dirty="0" err="1">
                <a:solidFill>
                  <a:schemeClr val="accent1">
                    <a:lumMod val="75000"/>
                  </a:schemeClr>
                </a:solidFill>
                <a:cs typeface="Times New Roman" panose="02020603050405020304" pitchFamily="18" charset="0"/>
              </a:rPr>
              <a:t>abies</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compressa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Krü</a:t>
            </a:r>
            <a:r>
              <a:rPr lang="tr-TR" altLang="tr-TR" sz="1400" b="1" dirty="0">
                <a:solidFill>
                  <a:schemeClr val="accent1">
                    <a:lumMod val="75000"/>
                  </a:schemeClr>
                </a:solidFill>
                <a:cs typeface="Times New Roman" panose="02020603050405020304" pitchFamily="18" charset="0"/>
              </a:rPr>
              <a:t>., P. </a:t>
            </a:r>
            <a:r>
              <a:rPr lang="tr-TR" altLang="tr-TR" sz="1400" b="1" dirty="0" err="1">
                <a:solidFill>
                  <a:schemeClr val="accent1">
                    <a:lumMod val="75000"/>
                  </a:schemeClr>
                </a:solidFill>
                <a:cs typeface="Times New Roman" panose="02020603050405020304" pitchFamily="18" charset="0"/>
              </a:rPr>
              <a:t>abies</a:t>
            </a:r>
            <a:r>
              <a:rPr lang="tr-TR" altLang="tr-TR" sz="1400" b="1" dirty="0">
                <a:solidFill>
                  <a:schemeClr val="accent1">
                    <a:lumMod val="75000"/>
                  </a:schemeClr>
                </a:solidFill>
                <a:cs typeface="Times New Roman" panose="02020603050405020304" pitchFamily="18" charset="0"/>
              </a:rPr>
              <a:t> var. </a:t>
            </a:r>
            <a:r>
              <a:rPr lang="tr-TR" altLang="tr-TR" sz="1400" b="1" dirty="0" err="1">
                <a:solidFill>
                  <a:schemeClr val="accent1">
                    <a:lumMod val="75000"/>
                  </a:schemeClr>
                </a:solidFill>
                <a:cs typeface="Times New Roman" panose="02020603050405020304" pitchFamily="18" charset="0"/>
              </a:rPr>
              <a:t>compressa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Hornibr</a:t>
            </a:r>
            <a:r>
              <a:rPr lang="tr-TR" altLang="tr-TR" sz="1400" b="1" dirty="0">
                <a:solidFill>
                  <a:schemeClr val="accent1">
                    <a:lumMod val="75000"/>
                  </a:schemeClr>
                </a:solidFill>
                <a:cs typeface="Times New Roman" panose="02020603050405020304" pitchFamily="18" charset="0"/>
              </a:rPr>
              <a:t>., P. </a:t>
            </a:r>
            <a:r>
              <a:rPr lang="tr-TR" altLang="tr-TR" sz="1400" b="1" dirty="0" err="1">
                <a:solidFill>
                  <a:schemeClr val="accent1">
                    <a:lumMod val="75000"/>
                  </a:schemeClr>
                </a:solidFill>
                <a:cs typeface="Times New Roman" panose="02020603050405020304" pitchFamily="18" charset="0"/>
              </a:rPr>
              <a:t>excelsa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compressa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Schwcr</a:t>
            </a:r>
            <a:r>
              <a:rPr lang="tr-TR" altLang="tr-TR" sz="1400" b="1" dirty="0">
                <a:solidFill>
                  <a:schemeClr val="accent1">
                    <a:lumMod val="75000"/>
                  </a:schemeClr>
                </a:solidFill>
                <a:cs typeface="Times New Roman" panose="02020603050405020304" pitchFamily="18" charset="0"/>
              </a:rPr>
              <a:t>.)</a:t>
            </a:r>
            <a:r>
              <a:rPr lang="en-US" altLang="tr-TR" sz="1400" b="1" dirty="0">
                <a:solidFill>
                  <a:schemeClr val="accent1">
                    <a:lumMod val="75000"/>
                  </a:schemeClr>
                </a:solidFill>
                <a:cs typeface="Times New Roman" panose="02020603050405020304" pitchFamily="18" charset="0"/>
              </a:rPr>
              <a:t> - </a:t>
            </a:r>
            <a:r>
              <a:rPr lang="tr-TR" altLang="tr-TR" sz="1400" dirty="0">
                <a:cs typeface="Times New Roman" panose="02020603050405020304" pitchFamily="18" charset="0"/>
              </a:rPr>
              <a:t>Düzgün, yuvarlak formda gelişme gösteren bu form, '</a:t>
            </a:r>
            <a:r>
              <a:rPr lang="tr-TR" altLang="tr-TR" sz="1400" dirty="0" err="1">
                <a:cs typeface="Times New Roman" panose="02020603050405020304" pitchFamily="18" charset="0"/>
              </a:rPr>
              <a:t>Conica'ya</a:t>
            </a:r>
            <a:r>
              <a:rPr lang="tr-TR" altLang="tr-TR" sz="1400" dirty="0">
                <a:cs typeface="Times New Roman" panose="02020603050405020304" pitchFamily="18" charset="0"/>
              </a:rPr>
              <a:t> çok benzer. Ancak gayet </a:t>
            </a:r>
            <a:r>
              <a:rPr lang="tr-TR" altLang="tr-TR" sz="1400" u="sng" dirty="0">
                <a:cs typeface="Times New Roman" panose="02020603050405020304" pitchFamily="18" charset="0"/>
              </a:rPr>
              <a:t>kısa iğne yaprakları </a:t>
            </a:r>
            <a:r>
              <a:rPr lang="tr-TR" altLang="tr-TR" sz="1400" dirty="0">
                <a:cs typeface="Times New Roman" panose="02020603050405020304" pitchFamily="18" charset="0"/>
              </a:rPr>
              <a:t>ile ondan ayırt edilir.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Conica</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conica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Endl</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stricta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Gord</a:t>
            </a:r>
            <a:r>
              <a:rPr lang="tr-TR" altLang="tr-TR" sz="1400" b="1" dirty="0">
                <a:solidFill>
                  <a:schemeClr val="accent1">
                    <a:lumMod val="75000"/>
                  </a:schemeClr>
                </a:solidFill>
                <a:cs typeface="Times New Roman" panose="02020603050405020304" pitchFamily="18" charset="0"/>
              </a:rPr>
              <a:t>.)</a:t>
            </a:r>
            <a:r>
              <a:rPr lang="en-US" altLang="tr-TR" sz="1400" b="1" dirty="0">
                <a:solidFill>
                  <a:schemeClr val="accent1">
                    <a:lumMod val="75000"/>
                  </a:schemeClr>
                </a:solidFill>
                <a:cs typeface="Times New Roman" panose="02020603050405020304" pitchFamily="18" charset="0"/>
              </a:rPr>
              <a:t> - </a:t>
            </a:r>
            <a:r>
              <a:rPr lang="tr-TR" altLang="tr-TR" sz="1400" dirty="0">
                <a:cs typeface="Times New Roman" panose="02020603050405020304" pitchFamily="18" charset="0"/>
              </a:rPr>
              <a:t>Yukarıya doğru yönelmiş, </a:t>
            </a:r>
            <a:r>
              <a:rPr lang="tr-TR" altLang="tr-TR" sz="1400" u="sng" dirty="0">
                <a:cs typeface="Times New Roman" panose="02020603050405020304" pitchFamily="18" charset="0"/>
              </a:rPr>
              <a:t>bol sayıda dallara ve yuvarlak, kompakt </a:t>
            </a:r>
            <a:r>
              <a:rPr lang="tr-TR" altLang="tr-TR" sz="1400" dirty="0">
                <a:cs typeface="Times New Roman" panose="02020603050405020304" pitchFamily="18" charset="0"/>
              </a:rPr>
              <a:t>habitusa sahip olan bir formdur. Yan dalları incedir. İğne yaprakları parlak koyu yeşil, ince ve uç kısımları sivridir.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Conica</a:t>
            </a:r>
            <a:r>
              <a:rPr lang="tr-TR" altLang="tr-TR" sz="1400" i="1" dirty="0">
                <a:cs typeface="Times New Roman" panose="02020603050405020304" pitchFamily="18" charset="0"/>
              </a:rPr>
              <a:t>'</a:t>
            </a:r>
            <a:r>
              <a:rPr lang="tr-TR" altLang="tr-TR" sz="1400" dirty="0">
                <a:cs typeface="Times New Roman" panose="02020603050405020304" pitchFamily="18" charset="0"/>
              </a:rPr>
              <a:t> çok güzel görünüşe sahip olup, geniş yeşil sahalarda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veya gruplar halinde, ev bahçelerinde ve taş bahçelerinde ise münferit halde bulundurulmaya uygun bir formdur.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endParaRPr lang="tr-TR" altLang="tr-TR" sz="14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90763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467544" y="692696"/>
            <a:ext cx="8136904"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b="1" i="1" dirty="0" smtClean="0">
                <a:solidFill>
                  <a:schemeClr val="accent1">
                    <a:lumMod val="75000"/>
                  </a:schemeClr>
                </a:solidFill>
                <a:cs typeface="Times New Roman" panose="02020603050405020304" pitchFamily="18" charset="0"/>
              </a:rPr>
              <a:t>P</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Cupressina</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cupressina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Rehd</a:t>
            </a:r>
            <a:r>
              <a:rPr lang="tr-TR" altLang="tr-TR" sz="1400" b="1" dirty="0">
                <a:solidFill>
                  <a:schemeClr val="accent1">
                    <a:lumMod val="75000"/>
                  </a:schemeClr>
                </a:solidFill>
                <a:cs typeface="Times New Roman" panose="02020603050405020304" pitchFamily="18" charset="0"/>
              </a:rPr>
              <a:t>.)</a:t>
            </a:r>
            <a:r>
              <a:rPr lang="en-US" altLang="tr-TR" sz="1400" b="1" dirty="0">
                <a:solidFill>
                  <a:schemeClr val="accent1">
                    <a:lumMod val="75000"/>
                  </a:schemeClr>
                </a:solidFill>
                <a:cs typeface="Times New Roman" panose="02020603050405020304" pitchFamily="18" charset="0"/>
              </a:rPr>
              <a:t> -</a:t>
            </a:r>
            <a:r>
              <a:rPr lang="tr-TR" altLang="tr-TR" sz="1400" b="1" dirty="0">
                <a:solidFill>
                  <a:schemeClr val="accent1">
                    <a:lumMod val="75000"/>
                  </a:schemeClr>
                </a:solidFill>
                <a:cs typeface="Times New Roman" panose="02020603050405020304" pitchFamily="18" charset="0"/>
              </a:rPr>
              <a:t> </a:t>
            </a:r>
            <a:r>
              <a:rPr lang="tr-TR" altLang="tr-TR" sz="1400" dirty="0">
                <a:cs typeface="Times New Roman" panose="02020603050405020304" pitchFamily="18" charset="0"/>
              </a:rPr>
              <a:t>Görünüş bakımından geniş bir </a:t>
            </a:r>
            <a:r>
              <a:rPr lang="tr-TR" altLang="tr-TR" sz="1400" dirty="0" err="1">
                <a:cs typeface="Times New Roman" panose="02020603050405020304" pitchFamily="18" charset="0"/>
              </a:rPr>
              <a:t>piramid</a:t>
            </a:r>
            <a:r>
              <a:rPr lang="tr-TR" altLang="tr-TR" sz="1400" dirty="0">
                <a:cs typeface="Times New Roman" panose="02020603050405020304" pitchFamily="18" charset="0"/>
              </a:rPr>
              <a:t> servisini andırır. </a:t>
            </a:r>
            <a:r>
              <a:rPr lang="tr-TR" altLang="tr-TR" sz="1400" u="sng" dirty="0">
                <a:cs typeface="Times New Roman" panose="02020603050405020304" pitchFamily="18" charset="0"/>
              </a:rPr>
              <a:t>15-20 m </a:t>
            </a:r>
            <a:r>
              <a:rPr lang="tr-TR" altLang="tr-TR" sz="1400" dirty="0">
                <a:cs typeface="Times New Roman" panose="02020603050405020304" pitchFamily="18" charset="0"/>
              </a:rPr>
              <a:t>boya ulaşır. </a:t>
            </a:r>
            <a:r>
              <a:rPr lang="tr-TR" altLang="tr-TR" sz="1400" u="sng" dirty="0">
                <a:cs typeface="Times New Roman" panose="02020603050405020304" pitchFamily="18" charset="0"/>
              </a:rPr>
              <a:t>Sık dallanma gösterir ve dalları yukarıya doğru </a:t>
            </a:r>
            <a:r>
              <a:rPr lang="tr-TR" altLang="tr-TR" sz="1400" dirty="0">
                <a:cs typeface="Times New Roman" panose="02020603050405020304" pitchFamily="18" charset="0"/>
              </a:rPr>
              <a:t>yönelmiştir. İğne yaprakları, genç halde hafif mavimsi yeşil, 12-14 mm uzunluktadır. Sürgünleri, kısa, açık kırmızımsı sarı renkte, seyrek ve kısa tüylüdür. Kozalakları 8-10 cm uzunlukta ve 2,5-3 cm genişliktedir. Çok güzel dekoratif görünüşe sahip olan bu form, peyzajda cazip kontrast oluşturmada kullanılabilir. Ülkemiz iklim şartlarında Karadeniz Bölgesi'nde yetiştirilmesi mümkün olabilir. Geniş yeşil alanlarda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bulundurulmalıdır.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Dicksonii</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dicksonii</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Krü</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dicksonii</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Beissn</a:t>
            </a:r>
            <a:r>
              <a:rPr lang="tr-TR" altLang="tr-TR" sz="1400" b="1" dirty="0">
                <a:solidFill>
                  <a:schemeClr val="accent1">
                    <a:lumMod val="75000"/>
                  </a:schemeClr>
                </a:solidFill>
                <a:cs typeface="Times New Roman" panose="02020603050405020304" pitchFamily="18" charset="0"/>
              </a:rPr>
              <a:t>.)</a:t>
            </a:r>
            <a:r>
              <a:rPr lang="en-US" altLang="tr-TR" sz="1400" b="1" dirty="0">
                <a:solidFill>
                  <a:schemeClr val="accent1">
                    <a:lumMod val="75000"/>
                  </a:schemeClr>
                </a:solidFill>
                <a:cs typeface="Times New Roman" panose="02020603050405020304" pitchFamily="18" charset="0"/>
              </a:rPr>
              <a:t> - </a:t>
            </a:r>
            <a:r>
              <a:rPr lang="tr-TR" altLang="tr-TR" sz="1400" u="sng" dirty="0">
                <a:cs typeface="Times New Roman" panose="02020603050405020304" pitchFamily="18" charset="0"/>
              </a:rPr>
              <a:t>Yuvarlak gelişme gösterir ve en çok 10 m</a:t>
            </a:r>
            <a:r>
              <a:rPr lang="tr-TR" altLang="tr-TR" sz="1400" dirty="0">
                <a:cs typeface="Times New Roman" panose="02020603050405020304" pitchFamily="18" charset="0"/>
              </a:rPr>
              <a:t> boya ulaşır. Dalları kalın, bol sayıda ve meyilli olarak yukarıya doğru </a:t>
            </a:r>
            <a:r>
              <a:rPr lang="tr-TR" altLang="tr-TR" sz="1400" dirty="0" err="1">
                <a:cs typeface="Times New Roman" panose="02020603050405020304" pitchFamily="18" charset="0"/>
              </a:rPr>
              <a:t>yönelmiştİr</a:t>
            </a:r>
            <a:r>
              <a:rPr lang="tr-TR" altLang="tr-TR" sz="1400" dirty="0">
                <a:cs typeface="Times New Roman" panose="02020603050405020304" pitchFamily="18" charset="0"/>
              </a:rPr>
              <a:t>. Yan dalları kısa ve kalın, kırmızımsı renktedir. İğne yaprakları 15 mm uzunlukta, mavimsi yeşil ve sık dizilmiştir. Sert kalın ve batıcıdır. Geniş yeşil sahalarda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kullanılmaya veya küçük gruplar teşkiline uygundur. Donlara karşı dayanıklıdır. </a:t>
            </a:r>
            <a:endParaRPr lang="tr-TR" altLang="tr-TR" sz="1400" dirty="0" smtClean="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Echiniformis</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var. </a:t>
            </a:r>
            <a:r>
              <a:rPr lang="tr-TR" altLang="tr-TR" sz="1400" b="1" i="1" dirty="0" err="1">
                <a:solidFill>
                  <a:schemeClr val="accent1">
                    <a:lumMod val="75000"/>
                  </a:schemeClr>
                </a:solidFill>
                <a:cs typeface="Times New Roman" panose="02020603050405020304" pitchFamily="18" charset="0"/>
              </a:rPr>
              <a:t>echiniformis</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Bailey</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echiniformis</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Beissn</a:t>
            </a:r>
            <a:r>
              <a:rPr lang="tr-TR" altLang="tr-TR" sz="1400" b="1" dirty="0">
                <a:solidFill>
                  <a:schemeClr val="accent1">
                    <a:lumMod val="75000"/>
                  </a:schemeClr>
                </a:solidFill>
                <a:cs typeface="Times New Roman" panose="02020603050405020304" pitchFamily="18" charset="0"/>
              </a:rPr>
              <a:t>.)</a:t>
            </a:r>
            <a:r>
              <a:rPr lang="en-US" altLang="tr-TR" sz="1400" b="1" dirty="0">
                <a:solidFill>
                  <a:schemeClr val="accent1">
                    <a:lumMod val="75000"/>
                  </a:schemeClr>
                </a:solidFill>
                <a:cs typeface="Times New Roman" panose="02020603050405020304" pitchFamily="18" charset="0"/>
              </a:rPr>
              <a:t> - </a:t>
            </a:r>
            <a:r>
              <a:rPr lang="tr-TR" altLang="tr-TR" sz="1400" dirty="0">
                <a:cs typeface="Times New Roman" panose="02020603050405020304" pitchFamily="18" charset="0"/>
              </a:rPr>
              <a:t>Gayet kısa, sık dallanma ve yuvarlak gelişme gösteren </a:t>
            </a:r>
            <a:r>
              <a:rPr lang="tr-TR" altLang="tr-TR" sz="1400" u="sng" dirty="0">
                <a:cs typeface="Times New Roman" panose="02020603050405020304" pitchFamily="18" charset="0"/>
              </a:rPr>
              <a:t>bodur</a:t>
            </a:r>
            <a:r>
              <a:rPr lang="tr-TR" altLang="tr-TR" sz="1400" dirty="0">
                <a:cs typeface="Times New Roman" panose="02020603050405020304" pitchFamily="18" charset="0"/>
              </a:rPr>
              <a:t> bir formdur. Yan dalları açık kahverengi ve incedir.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yaprakları açık sarımsı yeşil, ince, yuvarlak, sert, uç kısmı sivri, 15-18 mm uzunlukta olup sürgün etrafında seyrek bir şekilde dizilmişlerdir.</a:t>
            </a:r>
            <a:r>
              <a:rPr lang="en-US" altLang="tr-TR" sz="1400" dirty="0">
                <a:cs typeface="Times New Roman" panose="02020603050405020304" pitchFamily="18" charset="0"/>
              </a:rPr>
              <a:t> </a:t>
            </a:r>
            <a:r>
              <a:rPr lang="tr-TR" altLang="tr-TR" sz="1400" dirty="0">
                <a:cs typeface="Times New Roman" panose="02020603050405020304" pitchFamily="18" charset="0"/>
              </a:rPr>
              <a:t>İlk bakışta bir kirpiyi (</a:t>
            </a:r>
            <a:r>
              <a:rPr lang="tr-TR" altLang="tr-TR" sz="1400" dirty="0" err="1">
                <a:cs typeface="Times New Roman" panose="02020603050405020304" pitchFamily="18" charset="0"/>
              </a:rPr>
              <a:t>echiniformis</a:t>
            </a:r>
            <a:r>
              <a:rPr lang="tr-TR" altLang="tr-TR" sz="1400" dirty="0">
                <a:cs typeface="Times New Roman" panose="02020603050405020304" pitchFamily="18" charset="0"/>
              </a:rPr>
              <a:t>=kirpi formunda) andıran bu form, (küçük yeşil alanlarda, ev ve taş bahçelerinde bulundurulmaya uygundur.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Echiniformis</a:t>
            </a:r>
            <a:r>
              <a:rPr lang="tr-TR" altLang="tr-TR" sz="1400" i="1" dirty="0">
                <a:cs typeface="Times New Roman" panose="02020603050405020304" pitchFamily="18" charset="0"/>
              </a:rPr>
              <a:t>'</a:t>
            </a:r>
            <a:r>
              <a:rPr lang="tr-TR" altLang="tr-TR" sz="1400" dirty="0">
                <a:cs typeface="Times New Roman" panose="02020603050405020304" pitchFamily="18" charset="0"/>
              </a:rPr>
              <a:t> </a:t>
            </a:r>
            <a:r>
              <a:rPr lang="tr-TR" altLang="tr-TR" sz="1400" dirty="0" err="1">
                <a:cs typeface="Times New Roman" panose="02020603050405020304" pitchFamily="18" charset="0"/>
              </a:rPr>
              <a:t>arbeoretumlarda</a:t>
            </a:r>
            <a:r>
              <a:rPr lang="tr-TR" altLang="tr-TR" sz="1400" dirty="0">
                <a:cs typeface="Times New Roman" panose="02020603050405020304" pitchFamily="18" charset="0"/>
              </a:rPr>
              <a:t> ve botanik bahçelerinde kullanıma uygundur.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Ellwangeriana</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ellwangeriana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Rehd</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ellwangeriana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Beissn</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a:t>
            </a:r>
            <a:r>
              <a:rPr lang="en-US" altLang="tr-TR" sz="1400" b="1" i="1" dirty="0">
                <a:solidFill>
                  <a:schemeClr val="accent1">
                    <a:lumMod val="75000"/>
                  </a:schemeClr>
                </a:solidFill>
                <a:cs typeface="Times New Roman" panose="02020603050405020304" pitchFamily="18" charset="0"/>
              </a:rPr>
              <a:t> - </a:t>
            </a:r>
            <a:r>
              <a:rPr lang="tr-TR" altLang="tr-TR" sz="1400" dirty="0">
                <a:cs typeface="Times New Roman" panose="02020603050405020304" pitchFamily="18" charset="0"/>
              </a:rPr>
              <a:t>Geniş, yuvarlak piramidal gelişme gösteren </a:t>
            </a:r>
            <a:r>
              <a:rPr lang="tr-TR" altLang="tr-TR" sz="1400" u="sng" dirty="0">
                <a:cs typeface="Times New Roman" panose="02020603050405020304" pitchFamily="18" charset="0"/>
              </a:rPr>
              <a:t>bodur</a:t>
            </a:r>
            <a:r>
              <a:rPr lang="tr-TR" altLang="tr-TR" sz="1400" dirty="0">
                <a:cs typeface="Times New Roman" panose="02020603050405020304" pitchFamily="18" charset="0"/>
              </a:rPr>
              <a:t> bir formdur.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yaprakları parlak koyu yeşil, 18-20 mm uzunlukta, uç kısmı uzun sivri olup her dört yüzünde </a:t>
            </a:r>
            <a:r>
              <a:rPr lang="tr-TR" altLang="tr-TR" sz="1400" dirty="0" err="1">
                <a:cs typeface="Times New Roman" panose="02020603050405020304" pitchFamily="18" charset="0"/>
              </a:rPr>
              <a:t>stoma</a:t>
            </a:r>
            <a:r>
              <a:rPr lang="tr-TR" altLang="tr-TR" sz="1400" dirty="0">
                <a:cs typeface="Times New Roman" panose="02020603050405020304" pitchFamily="18" charset="0"/>
              </a:rPr>
              <a:t> çizgileri bulunur. Yan dalları parlak turuncu; renkte, bol sayıda ve serttir. Küçük yeşil sahalarda, ev bahçelerinde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bulundurulmaya uygun bir formdur.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endParaRPr lang="tr-TR" altLang="tr-TR" sz="14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12838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ChangeArrowheads="1"/>
          </p:cNvSpPr>
          <p:nvPr/>
        </p:nvSpPr>
        <p:spPr bwMode="auto">
          <a:xfrm>
            <a:off x="467544" y="1124744"/>
            <a:ext cx="8147248" cy="472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b="1" dirty="0" smtClean="0">
                <a:solidFill>
                  <a:schemeClr val="accent1">
                    <a:lumMod val="75000"/>
                  </a:schemeClr>
                </a:solidFill>
                <a:cs typeface="Times New Roman" panose="02020603050405020304" pitchFamily="18" charset="0"/>
              </a:rPr>
              <a:t>P</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abies</a:t>
            </a:r>
            <a:r>
              <a:rPr lang="tr-TR" altLang="tr-TR" sz="1400" b="1" dirty="0">
                <a:solidFill>
                  <a:schemeClr val="accent1">
                    <a:lumMod val="75000"/>
                  </a:schemeClr>
                </a:solidFill>
                <a:cs typeface="Times New Roman" panose="02020603050405020304" pitchFamily="18" charset="0"/>
              </a:rPr>
              <a:t> cv. '</a:t>
            </a:r>
            <a:r>
              <a:rPr lang="tr-TR" altLang="tr-TR" sz="1400" b="1" dirty="0" err="1">
                <a:solidFill>
                  <a:schemeClr val="accent1">
                    <a:lumMod val="75000"/>
                  </a:schemeClr>
                </a:solidFill>
                <a:cs typeface="Times New Roman" panose="02020603050405020304" pitchFamily="18" charset="0"/>
              </a:rPr>
              <a:t>Finedonensis</a:t>
            </a:r>
            <a:r>
              <a:rPr lang="tr-TR" altLang="tr-TR" sz="1400" b="1" dirty="0">
                <a:solidFill>
                  <a:schemeClr val="accent1">
                    <a:lumMod val="75000"/>
                  </a:schemeClr>
                </a:solidFill>
                <a:cs typeface="Times New Roman" panose="02020603050405020304" pitchFamily="18" charset="0"/>
              </a:rPr>
              <a:t>' (P. </a:t>
            </a:r>
            <a:r>
              <a:rPr lang="tr-TR" altLang="tr-TR" sz="1400" b="1" dirty="0" err="1">
                <a:solidFill>
                  <a:schemeClr val="accent1">
                    <a:lumMod val="75000"/>
                  </a:schemeClr>
                </a:solidFill>
                <a:cs typeface="Times New Roman" panose="02020603050405020304" pitchFamily="18" charset="0"/>
              </a:rPr>
              <a:t>abies</a:t>
            </a:r>
            <a:r>
              <a:rPr lang="tr-TR" altLang="tr-TR" sz="1400" b="1" dirty="0">
                <a:solidFill>
                  <a:schemeClr val="accent1">
                    <a:lumMod val="75000"/>
                  </a:schemeClr>
                </a:solidFill>
                <a:cs typeface="Times New Roman" panose="02020603050405020304" pitchFamily="18" charset="0"/>
              </a:rPr>
              <a:t> var. </a:t>
            </a:r>
            <a:r>
              <a:rPr lang="tr-TR" altLang="tr-TR" sz="1400" b="1" dirty="0" err="1">
                <a:solidFill>
                  <a:schemeClr val="accent1">
                    <a:lumMod val="75000"/>
                  </a:schemeClr>
                </a:solidFill>
                <a:cs typeface="Times New Roman" panose="02020603050405020304" pitchFamily="18" charset="0"/>
              </a:rPr>
              <a:t>Finedonensis</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Rehd</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P.finedonensis</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Hort</a:t>
            </a:r>
            <a:r>
              <a:rPr lang="tr-TR" altLang="tr-TR" sz="1400" b="1" dirty="0">
                <a:solidFill>
                  <a:schemeClr val="accent1">
                    <a:lumMod val="75000"/>
                  </a:schemeClr>
                </a:solidFill>
                <a:cs typeface="Times New Roman" panose="02020603050405020304" pitchFamily="18" charset="0"/>
              </a:rPr>
              <a:t>.)</a:t>
            </a:r>
            <a:r>
              <a:rPr lang="en-US" altLang="tr-TR" sz="1400" b="1" dirty="0">
                <a:solidFill>
                  <a:schemeClr val="accent1">
                    <a:lumMod val="75000"/>
                  </a:schemeClr>
                </a:solidFill>
                <a:cs typeface="Times New Roman" panose="02020603050405020304" pitchFamily="18" charset="0"/>
              </a:rPr>
              <a:t> - </a:t>
            </a:r>
            <a:r>
              <a:rPr lang="tr-TR" altLang="tr-TR" sz="1400" u="sng" dirty="0">
                <a:cs typeface="Times New Roman" panose="02020603050405020304" pitchFamily="18" charset="0"/>
              </a:rPr>
              <a:t>Piramidal</a:t>
            </a:r>
            <a:r>
              <a:rPr lang="tr-TR" altLang="tr-TR" sz="1400" dirty="0">
                <a:cs typeface="Times New Roman" panose="02020603050405020304" pitchFamily="18" charset="0"/>
              </a:rPr>
              <a:t> taca sahip olan, dalları gövde ile dik bir açı teşkil eden ve </a:t>
            </a:r>
            <a:r>
              <a:rPr lang="tr-TR" altLang="tr-TR" sz="1400" u="sng" dirty="0">
                <a:cs typeface="Times New Roman" panose="02020603050405020304" pitchFamily="18" charset="0"/>
              </a:rPr>
              <a:t>15 m</a:t>
            </a:r>
            <a:r>
              <a:rPr lang="tr-TR" altLang="tr-TR" sz="1400" dirty="0">
                <a:cs typeface="Times New Roman" panose="02020603050405020304" pitchFamily="18" charset="0"/>
              </a:rPr>
              <a:t> boya ulaşabilen bir formdur.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yaprakları genç sürgünlerde soluk sarıdır. Bronzumsu kahverengiye dönerler ve güneşten yanmış hissini uyandırırlar. Geniş yeşil sahalarda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bulundurulabilir</a:t>
            </a:r>
            <a:r>
              <a:rPr lang="tr-TR" altLang="tr-TR" sz="1400" dirty="0" smtClean="0">
                <a:cs typeface="Times New Roman" panose="02020603050405020304" pitchFamily="18" charset="0"/>
              </a:rPr>
              <a:t>.</a:t>
            </a: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Gregoryana</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a:t>
            </a:r>
            <a:r>
              <a:rPr lang="tr-TR" altLang="tr-TR" sz="1400" b="1" dirty="0">
                <a:solidFill>
                  <a:schemeClr val="accent1">
                    <a:lumMod val="75000"/>
                  </a:schemeClr>
                </a:solidFill>
                <a:cs typeface="Times New Roman" panose="02020603050405020304" pitchFamily="18" charset="0"/>
              </a:rPr>
              <a:t>var.</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gregoryana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Rehd</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gregoryana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Paulex</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Gord</a:t>
            </a:r>
            <a:r>
              <a:rPr lang="tr-TR" altLang="tr-TR" sz="1400" b="1" i="1" dirty="0">
                <a:solidFill>
                  <a:schemeClr val="accent1">
                    <a:lumMod val="75000"/>
                  </a:schemeClr>
                </a:solidFill>
                <a:cs typeface="Times New Roman" panose="02020603050405020304" pitchFamily="18" charset="0"/>
              </a:rPr>
              <a:t>.)</a:t>
            </a:r>
            <a:r>
              <a:rPr lang="en-US" altLang="tr-TR" sz="1400" b="1" i="1" dirty="0">
                <a:solidFill>
                  <a:schemeClr val="accent1">
                    <a:lumMod val="75000"/>
                  </a:schemeClr>
                </a:solidFill>
                <a:cs typeface="Times New Roman" panose="02020603050405020304" pitchFamily="18" charset="0"/>
              </a:rPr>
              <a:t> - </a:t>
            </a:r>
            <a:r>
              <a:rPr lang="tr-TR" altLang="tr-TR" sz="1400" dirty="0">
                <a:cs typeface="Times New Roman" panose="02020603050405020304" pitchFamily="18" charset="0"/>
              </a:rPr>
              <a:t>Geniş yuvarlak veya yuvarlak, kompakt gelişme gösteren ve </a:t>
            </a:r>
            <a:r>
              <a:rPr lang="tr-TR" altLang="tr-TR" sz="1400" u="sng" dirty="0">
                <a:cs typeface="Times New Roman" panose="02020603050405020304" pitchFamily="18" charset="0"/>
              </a:rPr>
              <a:t>en çok 60 cm boya ulaşan bodur </a:t>
            </a:r>
            <a:r>
              <a:rPr lang="tr-TR" altLang="tr-TR" sz="1400" dirty="0">
                <a:cs typeface="Times New Roman" panose="02020603050405020304" pitchFamily="18" charset="0"/>
              </a:rPr>
              <a:t>bir formdur. Dalları beyaz veya açık kahverengi, bol sayıda ve incedir.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yaprakları gri yeşil, kısa, 6-12 mm uzunlukta, uç kısımda birden bire sivri, sert olup sürgünlerde </a:t>
            </a:r>
            <a:r>
              <a:rPr lang="tr-TR" altLang="tr-TR" sz="1400" dirty="0" err="1">
                <a:cs typeface="Times New Roman" panose="02020603050405020304" pitchFamily="18" charset="0"/>
              </a:rPr>
              <a:t>radial</a:t>
            </a:r>
            <a:r>
              <a:rPr lang="tr-TR" altLang="tr-TR" sz="1400" dirty="0">
                <a:cs typeface="Times New Roman" panose="02020603050405020304" pitchFamily="18" charset="0"/>
              </a:rPr>
              <a:t> dizilme gösterirler. Tomurcukları kahverengi, uç kısmı açık kahverengi, yuvarlak veya yumurta şeklindedir.</a:t>
            </a:r>
            <a:r>
              <a:rPr lang="en-US" altLang="tr-TR" sz="1400" dirty="0">
                <a:cs typeface="Times New Roman" panose="02020603050405020304" pitchFamily="18" charset="0"/>
              </a:rPr>
              <a:t>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Gregoryana</a:t>
            </a:r>
            <a:r>
              <a:rPr lang="tr-TR" altLang="tr-TR" sz="1400" i="1" dirty="0">
                <a:cs typeface="Times New Roman" panose="02020603050405020304" pitchFamily="18" charset="0"/>
              </a:rPr>
              <a:t>' </a:t>
            </a:r>
            <a:r>
              <a:rPr lang="tr-TR" altLang="tr-TR" sz="1400" dirty="0">
                <a:cs typeface="Times New Roman" panose="02020603050405020304" pitchFamily="18" charset="0"/>
              </a:rPr>
              <a:t>yavaş gelişen bir formdur. Küçük yeşil sahalarda ve taş ., bahçelerinde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bulundurulmalıdır. Bu forma yeşil sahalarda serbest gelişmeye bırakılan çit halinde de rastlanabilir. Dona dayanıklıdır.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Inversa</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var. </a:t>
            </a:r>
            <a:r>
              <a:rPr lang="tr-TR" altLang="tr-TR" sz="1400" b="1" i="1" dirty="0" err="1">
                <a:solidFill>
                  <a:schemeClr val="accent1">
                    <a:lumMod val="75000"/>
                  </a:schemeClr>
                </a:solidFill>
                <a:cs typeface="Times New Roman" panose="02020603050405020304" pitchFamily="18" charset="0"/>
              </a:rPr>
              <a:t>inversa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Rehd</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inversa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Beissn</a:t>
            </a:r>
            <a:r>
              <a:rPr lang="tr-TR" altLang="tr-TR" sz="1400" b="1" dirty="0">
                <a:solidFill>
                  <a:schemeClr val="accent1">
                    <a:lumMod val="75000"/>
                  </a:schemeClr>
                </a:solidFill>
                <a:cs typeface="Times New Roman" panose="02020603050405020304" pitchFamily="18" charset="0"/>
              </a:rPr>
              <a:t>. ) </a:t>
            </a:r>
            <a:r>
              <a:rPr lang="en-US" altLang="tr-TR" sz="1400" b="1" dirty="0">
                <a:solidFill>
                  <a:schemeClr val="accent1">
                    <a:lumMod val="75000"/>
                  </a:schemeClr>
                </a:solidFill>
                <a:cs typeface="Times New Roman" panose="02020603050405020304" pitchFamily="18" charset="0"/>
              </a:rPr>
              <a:t>- </a:t>
            </a:r>
            <a:r>
              <a:rPr lang="tr-TR" altLang="tr-TR" sz="1400" dirty="0">
                <a:cs typeface="Times New Roman" panose="02020603050405020304" pitchFamily="18" charset="0"/>
              </a:rPr>
              <a:t>Dalları ve yan dallar bol sayıda ve aşağıya doğru yönelmiş, </a:t>
            </a:r>
            <a:r>
              <a:rPr lang="tr-TR" altLang="tr-TR" sz="1400" u="sng" dirty="0">
                <a:cs typeface="Times New Roman" panose="02020603050405020304" pitchFamily="18" charset="0"/>
              </a:rPr>
              <a:t>sarkıcı</a:t>
            </a:r>
            <a:r>
              <a:rPr lang="tr-TR" altLang="tr-TR" sz="1400" dirty="0">
                <a:cs typeface="Times New Roman" panose="02020603050405020304" pitchFamily="18" charset="0"/>
              </a:rPr>
              <a:t> karakterli bir formdur. 10-20 m boya ulaşır.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yaprakları koyu yeşil renktedir. Aydınlık veya yarı gölge, nemli taze, kumlu veya killi kumlu topraklarda yetiştirilmelidir. Dona karşı dayanıklıdır. Peyzaj mimarlığında geniş veya küçük yeşil alanlarda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kullanılması uygundur. Ancak diğer sarkık dallı ağaçlarda olduğu gibi, bu formunda yeşil sahalarda nadiren kullanılması ve yerinin iyi seçilmesi (çim alanlar üzerinde serbest halde bulundurulması) gerekir. </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endParaRPr lang="tr-TR" altLang="tr-TR" sz="14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60782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467544" y="1124744"/>
            <a:ext cx="821925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Magnifica</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aurea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magnifica</a:t>
            </a:r>
            <a:r>
              <a:rPr lang="tr-TR" altLang="tr-TR" sz="1400" b="1" i="1" dirty="0">
                <a:solidFill>
                  <a:schemeClr val="accent1">
                    <a:lumMod val="75000"/>
                  </a:schemeClr>
                </a:solidFill>
                <a:cs typeface="Times New Roman" panose="02020603050405020304" pitchFamily="18" charset="0"/>
              </a:rPr>
              <a:t> </a:t>
            </a:r>
            <a:r>
              <a:rPr lang="tr-TR" altLang="tr-TR" sz="1400" b="1" dirty="0">
                <a:solidFill>
                  <a:schemeClr val="accent1">
                    <a:lumMod val="75000"/>
                  </a:schemeClr>
                </a:solidFill>
                <a:cs typeface="Times New Roman" panose="02020603050405020304" pitchFamily="18" charset="0"/>
              </a:rPr>
              <a:t>den </a:t>
            </a:r>
            <a:r>
              <a:rPr lang="tr-TR" altLang="tr-TR" sz="1400" b="1" dirty="0" err="1">
                <a:solidFill>
                  <a:schemeClr val="accent1">
                    <a:lumMod val="75000"/>
                  </a:schemeClr>
                </a:solidFill>
                <a:cs typeface="Times New Roman" panose="02020603050405020304" pitchFamily="18" charset="0"/>
              </a:rPr>
              <a:t>Oud</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var. </a:t>
            </a:r>
            <a:r>
              <a:rPr lang="tr-TR" altLang="tr-TR" sz="1400" b="1" i="1" dirty="0" err="1">
                <a:solidFill>
                  <a:schemeClr val="accent1">
                    <a:lumMod val="75000"/>
                  </a:schemeClr>
                </a:solidFill>
                <a:cs typeface="Times New Roman" panose="02020603050405020304" pitchFamily="18" charset="0"/>
              </a:rPr>
              <a:t>aurea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magnifica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Hans</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ex</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Beissn</a:t>
            </a:r>
            <a:r>
              <a:rPr lang="tr-TR" altLang="tr-TR" sz="1400" b="1" dirty="0">
                <a:solidFill>
                  <a:schemeClr val="accent1">
                    <a:lumMod val="75000"/>
                  </a:schemeClr>
                </a:solidFill>
                <a:cs typeface="Times New Roman" panose="02020603050405020304" pitchFamily="18" charset="0"/>
              </a:rPr>
              <a:t>.)</a:t>
            </a:r>
            <a:r>
              <a:rPr lang="en-US" altLang="tr-TR" sz="1400" b="1" dirty="0">
                <a:solidFill>
                  <a:schemeClr val="accent1">
                    <a:lumMod val="75000"/>
                  </a:schemeClr>
                </a:solidFill>
                <a:cs typeface="Times New Roman" panose="02020603050405020304" pitchFamily="18" charset="0"/>
              </a:rPr>
              <a:t> </a:t>
            </a:r>
            <a:r>
              <a:rPr lang="tr-TR" altLang="tr-TR" sz="1400" dirty="0">
                <a:cs typeface="Times New Roman" panose="02020603050405020304" pitchFamily="18" charset="0"/>
              </a:rPr>
              <a:t>Yavaş gelişme gösteren, en fazla 3 m yüksekliğe ulaşan ve geniş piramidal tepeye sahip olan bir formdur.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yapraklan açık altın sansı renktedir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Magnifica</a:t>
            </a:r>
            <a:r>
              <a:rPr lang="tr-TR" altLang="tr-TR" sz="1400" i="1" dirty="0">
                <a:cs typeface="Times New Roman" panose="02020603050405020304" pitchFamily="18" charset="0"/>
              </a:rPr>
              <a:t>' </a:t>
            </a:r>
            <a:r>
              <a:rPr lang="tr-TR" altLang="tr-TR" sz="1400" dirty="0">
                <a:cs typeface="Times New Roman" panose="02020603050405020304" pitchFamily="18" charset="0"/>
              </a:rPr>
              <a:t>alaca yapraklı ladin </a:t>
            </a:r>
            <a:r>
              <a:rPr lang="tr-TR" altLang="tr-TR" sz="1400" dirty="0" err="1">
                <a:cs typeface="Times New Roman" panose="02020603050405020304" pitchFamily="18" charset="0"/>
              </a:rPr>
              <a:t>formlan</a:t>
            </a:r>
            <a:r>
              <a:rPr lang="tr-TR" altLang="tr-TR" sz="1400" dirty="0">
                <a:cs typeface="Times New Roman" panose="02020603050405020304" pitchFamily="18" charset="0"/>
              </a:rPr>
              <a:t> içerisinde en güzel görünüşe sahip olan bir formdur. Peyzajda, küçük yeşil alanlarda ve taş bahçelerinde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olarak kullanılmalıdır.</a:t>
            </a:r>
            <a:endParaRPr lang="en-US"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Maxwellii</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var. </a:t>
            </a:r>
            <a:r>
              <a:rPr lang="tr-TR" altLang="tr-TR" sz="1400" b="1" i="1" dirty="0" err="1">
                <a:solidFill>
                  <a:schemeClr val="accent1">
                    <a:lumMod val="75000"/>
                  </a:schemeClr>
                </a:solidFill>
                <a:cs typeface="Times New Roman" panose="02020603050405020304" pitchFamily="18" charset="0"/>
              </a:rPr>
              <a:t>maxwellii</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Hornibr</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maxwellii</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Beissn</a:t>
            </a:r>
            <a:r>
              <a:rPr lang="tr-TR" altLang="tr-TR" sz="1400" b="1" i="1" dirty="0">
                <a:solidFill>
                  <a:schemeClr val="accent1">
                    <a:lumMod val="75000"/>
                  </a:schemeClr>
                </a:solidFill>
                <a:cs typeface="Times New Roman" panose="02020603050405020304" pitchFamily="18" charset="0"/>
              </a:rPr>
              <a:t>.)</a:t>
            </a:r>
            <a:r>
              <a:rPr lang="en-US" altLang="tr-TR" sz="1400" b="1" i="1" dirty="0">
                <a:solidFill>
                  <a:schemeClr val="accent1">
                    <a:lumMod val="75000"/>
                  </a:schemeClr>
                </a:solidFill>
                <a:cs typeface="Times New Roman" panose="02020603050405020304" pitchFamily="18" charset="0"/>
              </a:rPr>
              <a:t> - </a:t>
            </a:r>
            <a:r>
              <a:rPr lang="tr-TR" altLang="tr-TR" sz="1400" dirty="0">
                <a:cs typeface="Times New Roman" panose="02020603050405020304" pitchFamily="18" charset="0"/>
              </a:rPr>
              <a:t>Geniş, basık yuvarlak ve toplu </a:t>
            </a:r>
            <a:r>
              <a:rPr lang="tr-TR" altLang="tr-TR" sz="1400" dirty="0" err="1">
                <a:cs typeface="Times New Roman" panose="02020603050405020304" pitchFamily="18" charset="0"/>
              </a:rPr>
              <a:t>geli§me</a:t>
            </a:r>
            <a:r>
              <a:rPr lang="tr-TR" altLang="tr-TR" sz="1400" dirty="0">
                <a:cs typeface="Times New Roman" panose="02020603050405020304" pitchFamily="18" charset="0"/>
              </a:rPr>
              <a:t> gösteren bodur bir formdur. Dalları kısa ve serttir. Yan dalları sarımsı kahverengi veya beyazımsı renkte, kısa ve kalındır. İğne yaprakları taze yeşil renkte, sivri ve batıcı, sürgün etrafında </a:t>
            </a:r>
            <a:r>
              <a:rPr lang="tr-TR" altLang="tr-TR" sz="1400" dirty="0" err="1">
                <a:cs typeface="Times New Roman" panose="02020603050405020304" pitchFamily="18" charset="0"/>
              </a:rPr>
              <a:t>radyal</a:t>
            </a:r>
            <a:r>
              <a:rPr lang="tr-TR" altLang="tr-TR" sz="1400" dirty="0">
                <a:cs typeface="Times New Roman" panose="02020603050405020304" pitchFamily="18" charset="0"/>
              </a:rPr>
              <a:t> dizilmişlerdir.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yaprağın her yüzünde 3 sıra </a:t>
            </a:r>
            <a:r>
              <a:rPr lang="tr-TR" altLang="tr-TR" sz="1400" dirty="0" err="1">
                <a:cs typeface="Times New Roman" panose="02020603050405020304" pitchFamily="18" charset="0"/>
              </a:rPr>
              <a:t>stoma</a:t>
            </a:r>
            <a:r>
              <a:rPr lang="tr-TR" altLang="tr-TR" sz="1400" dirty="0">
                <a:cs typeface="Times New Roman" panose="02020603050405020304" pitchFamily="18" charset="0"/>
              </a:rPr>
              <a:t> çizgisi mevcuttur. Tomurcuklan yumurta şeklinde olup sarımsı kahverengi pulları bulunur.</a:t>
            </a:r>
            <a:r>
              <a:rPr lang="tr-TR" altLang="tr-TR" sz="1400" i="1" dirty="0">
                <a:cs typeface="Times New Roman" panose="02020603050405020304" pitchFamily="18" charset="0"/>
              </a:rPr>
              <a:t>'</a:t>
            </a:r>
            <a:r>
              <a:rPr lang="tr-TR" altLang="tr-TR" sz="1400" i="1" dirty="0" err="1">
                <a:cs typeface="Times New Roman" panose="02020603050405020304" pitchFamily="18" charset="0"/>
              </a:rPr>
              <a:t>Maxwellii</a:t>
            </a:r>
            <a:r>
              <a:rPr lang="tr-TR" altLang="tr-TR" sz="1400" i="1" dirty="0">
                <a:cs typeface="Times New Roman" panose="02020603050405020304" pitchFamily="18" charset="0"/>
              </a:rPr>
              <a:t>'</a:t>
            </a:r>
            <a:r>
              <a:rPr lang="tr-TR" altLang="tr-TR" sz="1400" dirty="0">
                <a:cs typeface="Times New Roman" panose="02020603050405020304" pitchFamily="18" charset="0"/>
              </a:rPr>
              <a:t> peyzajda küçük yeşil alanlarda ve taş bahçelerinde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bulundurulması uygun olan bir formdur. </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Merkii</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merkii</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Rehd</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var. </a:t>
            </a:r>
            <a:r>
              <a:rPr lang="tr-TR" altLang="tr-TR" sz="1400" b="1" i="1" dirty="0" err="1">
                <a:solidFill>
                  <a:schemeClr val="accent1">
                    <a:lumMod val="75000"/>
                  </a:schemeClr>
                </a:solidFill>
                <a:cs typeface="Times New Roman" panose="02020603050405020304" pitchFamily="18" charset="0"/>
              </a:rPr>
              <a:t>merkii</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Beissn</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a:t>
            </a:r>
            <a:r>
              <a:rPr lang="en-US" altLang="tr-TR" sz="1400" b="1" i="1" dirty="0">
                <a:solidFill>
                  <a:schemeClr val="accent1">
                    <a:lumMod val="75000"/>
                  </a:schemeClr>
                </a:solidFill>
                <a:cs typeface="Times New Roman" panose="02020603050405020304" pitchFamily="18" charset="0"/>
              </a:rPr>
              <a:t> - </a:t>
            </a:r>
            <a:r>
              <a:rPr lang="tr-TR" altLang="tr-TR" sz="1400" dirty="0">
                <a:cs typeface="Times New Roman" panose="02020603050405020304" pitchFamily="18" charset="0"/>
              </a:rPr>
              <a:t>Önce yuvarlak, ileri yaşlarda geniş formda gelişme gösterir ve 2 m boya ulaşır. Dalları kısa, alt dalları yanlara doğru yönelmiş, üst dalları </a:t>
            </a:r>
            <a:r>
              <a:rPr lang="tr-TR" altLang="tr-TR" sz="1400" dirty="0" smtClean="0">
                <a:cs typeface="Times New Roman" panose="02020603050405020304" pitchFamily="18" charset="0"/>
              </a:rPr>
              <a:t>ise düzensizdir</a:t>
            </a:r>
            <a:r>
              <a:rPr lang="tr-TR" altLang="tr-TR" sz="1400" dirty="0">
                <a:cs typeface="Times New Roman" panose="02020603050405020304" pitchFamily="18" charset="0"/>
              </a:rPr>
              <a:t>. İğne yapraklan gayet ince, 5-15 mm uzunlukta, uç kıs- mı sivri ve batıcıdır. Genç sürgünlerde bulunan iğne yapraklar kısa olup uzunlukları 5-10 mm arasında değişir. Sürgün uçlan hafifçe aşağıya doğru yönelmiştir. Tomurcuklan yuvarlak, uç kısma doğru sivri, sarımsı beyazdır.</a:t>
            </a:r>
            <a:r>
              <a:rPr lang="en-US" altLang="tr-TR" sz="1400" dirty="0">
                <a:cs typeface="Times New Roman" panose="02020603050405020304" pitchFamily="18" charset="0"/>
              </a:rPr>
              <a:t>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Merkii</a:t>
            </a:r>
            <a:r>
              <a:rPr lang="tr-TR" altLang="tr-TR" sz="1400" i="1" dirty="0">
                <a:cs typeface="Times New Roman" panose="02020603050405020304" pitchFamily="18" charset="0"/>
              </a:rPr>
              <a:t>' </a:t>
            </a:r>
            <a:r>
              <a:rPr lang="tr-TR" altLang="tr-TR" sz="1400" dirty="0">
                <a:cs typeface="Times New Roman" panose="02020603050405020304" pitchFamily="18" charset="0"/>
              </a:rPr>
              <a:t>geniş yeşil alanlarda veya ev bahçelerinde münferit olarak bulundurulmaya uygun bir formdur</a:t>
            </a:r>
            <a:r>
              <a:rPr lang="tr-TR" altLang="tr-TR" sz="1400" dirty="0" smtClean="0">
                <a:cs typeface="Times New Roman" panose="02020603050405020304" pitchFamily="18" charset="0"/>
              </a:rPr>
              <a:t>.</a:t>
            </a:r>
            <a:endParaRPr lang="tr-TR" altLang="tr-TR" sz="14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98637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457200" y="692696"/>
            <a:ext cx="8147248" cy="537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b="1" i="1" dirty="0" smtClean="0">
                <a:solidFill>
                  <a:schemeClr val="accent1">
                    <a:lumMod val="75000"/>
                  </a:schemeClr>
                </a:solidFill>
                <a:cs typeface="Times New Roman" panose="02020603050405020304" pitchFamily="18" charset="0"/>
              </a:rPr>
              <a:t>P</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Nid</a:t>
            </a:r>
            <a:r>
              <a:rPr lang="tr-TR" altLang="tr-TR" sz="1400" b="1" i="1" dirty="0" err="1">
                <a:solidFill>
                  <a:schemeClr val="accent1">
                    <a:lumMod val="75000"/>
                  </a:schemeClr>
                </a:solidFill>
              </a:rPr>
              <a:t>if</a:t>
            </a:r>
            <a:r>
              <a:rPr lang="tr-TR" altLang="tr-TR" sz="1400" b="1" i="1" dirty="0" err="1">
                <a:solidFill>
                  <a:schemeClr val="accent1">
                    <a:lumMod val="75000"/>
                  </a:schemeClr>
                </a:solidFill>
                <a:cs typeface="Times New Roman" panose="02020603050405020304" pitchFamily="18" charset="0"/>
              </a:rPr>
              <a:t>ormis</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nidiformis</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Slavin</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nidiformis</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Bcissn</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a:t>
            </a:r>
            <a:r>
              <a:rPr lang="en-US" altLang="tr-TR" sz="1400" b="1" i="1" dirty="0">
                <a:solidFill>
                  <a:schemeClr val="accent1">
                    <a:lumMod val="75000"/>
                  </a:schemeClr>
                </a:solidFill>
                <a:cs typeface="Times New Roman" panose="02020603050405020304" pitchFamily="18" charset="0"/>
              </a:rPr>
              <a:t> - </a:t>
            </a:r>
            <a:r>
              <a:rPr lang="tr-TR" altLang="tr-TR" sz="1400" dirty="0">
                <a:cs typeface="Times New Roman" panose="02020603050405020304" pitchFamily="18" charset="0"/>
              </a:rPr>
              <a:t>Ana veya orta sürgünü yoktur. Üst kısmı huni şeklinde veya hafifçe içeriye doğru basık (yuva şeklinde) olan, 1 m boya ve 1,5 m genişliğe ulaşan bodur bir formdur. Gayet sık dallanma gösterir. Dalları yana doğru, dal uçları ise yukarıya doğru yönelmiştir.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yaprakları gri veya açık yeşil, basık ve köşeli, </a:t>
            </a:r>
            <a:r>
              <a:rPr lang="tr-TR" altLang="tr-TR" sz="1400" dirty="0" err="1">
                <a:cs typeface="Times New Roman" panose="02020603050405020304" pitchFamily="18" charset="0"/>
              </a:rPr>
              <a:t>lO</a:t>
            </a:r>
            <a:r>
              <a:rPr lang="tr-TR" altLang="tr-TR" sz="1400" dirty="0">
                <a:cs typeface="Times New Roman" panose="02020603050405020304" pitchFamily="18" charset="0"/>
              </a:rPr>
              <a:t> mm uzunluktadır. Bu form gölge, yarı gölge veya aydınlık yerlerde yetiştirilebilir. Genç sürgünler geç donlardan zarar görür. Peyzajda ev ve taş bahçelerinde,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bulundurulmalıdır.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Ohlendorffii</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a:t>
            </a:r>
            <a:r>
              <a:rPr lang="tr-TR" altLang="tr-TR" sz="1400" b="1" dirty="0">
                <a:solidFill>
                  <a:schemeClr val="accent1">
                    <a:lumMod val="75000"/>
                  </a:schemeClr>
                </a:solidFill>
                <a:cs typeface="Times New Roman" panose="02020603050405020304" pitchFamily="18" charset="0"/>
              </a:rPr>
              <a:t>var.</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Ohlendorffii</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Bail</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Ohlendorffii</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Spaeth</a:t>
            </a:r>
            <a:r>
              <a:rPr lang="tr-TR" altLang="tr-TR" sz="1400" b="1" i="1" dirty="0">
                <a:solidFill>
                  <a:schemeClr val="accent1">
                    <a:lumMod val="75000"/>
                  </a:schemeClr>
                </a:solidFill>
                <a:cs typeface="Times New Roman" panose="02020603050405020304" pitchFamily="18" charset="0"/>
              </a:rPr>
              <a:t>)</a:t>
            </a:r>
            <a:r>
              <a:rPr lang="en-US" altLang="tr-TR" sz="1400" b="1" i="1" dirty="0">
                <a:solidFill>
                  <a:schemeClr val="accent1">
                    <a:lumMod val="75000"/>
                  </a:schemeClr>
                </a:solidFill>
                <a:cs typeface="Times New Roman" panose="02020603050405020304" pitchFamily="18" charset="0"/>
              </a:rPr>
              <a:t> - </a:t>
            </a:r>
            <a:r>
              <a:rPr lang="tr-TR" altLang="tr-TR" sz="1400" dirty="0">
                <a:cs typeface="Times New Roman" panose="02020603050405020304" pitchFamily="18" charset="0"/>
              </a:rPr>
              <a:t>Sık dallanma ve geniş piramidal, tepe kısmı yuvarlak formda gelişme gösterir. Kısa, yelpaze şeklinde, sarımsı beyaz yan dallara sahip olan </a:t>
            </a:r>
            <a:r>
              <a:rPr lang="tr-TR" altLang="tr-TR" sz="1400" dirty="0" err="1">
                <a:cs typeface="Times New Roman" panose="02020603050405020304" pitchFamily="18" charset="0"/>
              </a:rPr>
              <a:t>bo</a:t>
            </a:r>
            <a:r>
              <a:rPr lang="tr-TR" altLang="tr-TR" sz="1400" dirty="0">
                <a:cs typeface="Times New Roman" panose="02020603050405020304" pitchFamily="18" charset="0"/>
              </a:rPr>
              <a:t>- dur bir formdur. 2-3 m boya ulaşır.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a:t>
            </a:r>
            <a:r>
              <a:rPr lang="tr-TR" altLang="tr-TR" sz="1400" dirty="0" err="1">
                <a:cs typeface="Times New Roman" panose="02020603050405020304" pitchFamily="18" charset="0"/>
              </a:rPr>
              <a:t>yapraları</a:t>
            </a:r>
            <a:r>
              <a:rPr lang="tr-TR" altLang="tr-TR" sz="1400" dirty="0">
                <a:cs typeface="Times New Roman" panose="02020603050405020304" pitchFamily="18" charset="0"/>
              </a:rPr>
              <a:t> açık veya sarımsı yeşil renkte, basık, dar ve ince, 9-12 mm uzunluktadır.</a:t>
            </a:r>
            <a:r>
              <a:rPr lang="en-US" altLang="tr-TR" sz="1400" dirty="0">
                <a:cs typeface="Times New Roman" panose="02020603050405020304" pitchFamily="18" charset="0"/>
              </a:rPr>
              <a:t>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Ohlendorfii</a:t>
            </a:r>
            <a:r>
              <a:rPr lang="tr-TR" altLang="tr-TR" sz="1400" i="1" dirty="0">
                <a:cs typeface="Times New Roman" panose="02020603050405020304" pitchFamily="18" charset="0"/>
              </a:rPr>
              <a:t>' </a:t>
            </a:r>
            <a:r>
              <a:rPr lang="tr-TR" altLang="tr-TR" sz="1400" dirty="0">
                <a:cs typeface="Times New Roman" panose="02020603050405020304" pitchFamily="18" charset="0"/>
              </a:rPr>
              <a:t>yarı gölge ve aydınlık yerlerde bulundurulması gereken, dona karşı hassas olmayan bir formdur. Peyzajda küçük yeşil sahalarda ve taş bahçelerinde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a:t>
            </a:r>
            <a:r>
              <a:rPr lang="tr-TR" altLang="tr-TR" sz="1400" dirty="0" err="1">
                <a:cs typeface="Times New Roman" panose="02020603050405020304" pitchFamily="18" charset="0"/>
              </a:rPr>
              <a:t>haldebulundurulmalı</a:t>
            </a:r>
            <a:r>
              <a:rPr lang="tr-TR" altLang="tr-TR" sz="1400" dirty="0">
                <a:cs typeface="Times New Roman" panose="02020603050405020304" pitchFamily="18" charset="0"/>
              </a:rPr>
              <a:t>, geniş, yeşil alanlarda ise gruplar halinde kullanılmalıdır. Bu form serbest halde gelişmeye bırakılmış çit şeklinde de kullanılabilir.  </a:t>
            </a:r>
            <a:endParaRPr lang="tr-TR" altLang="tr-TR" sz="1400" dirty="0" smtClean="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Parviformis</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parviformis</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Rehd</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parviformis</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Maxw</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a:t>
            </a:r>
            <a:r>
              <a:rPr lang="en-US" altLang="tr-TR" sz="1400" b="1" i="1" dirty="0">
                <a:solidFill>
                  <a:schemeClr val="accent1">
                    <a:lumMod val="75000"/>
                  </a:schemeClr>
                </a:solidFill>
                <a:cs typeface="Times New Roman" panose="02020603050405020304" pitchFamily="18" charset="0"/>
              </a:rPr>
              <a:t> - </a:t>
            </a:r>
            <a:r>
              <a:rPr lang="tr-TR" altLang="tr-TR" sz="1400" dirty="0">
                <a:cs typeface="Times New Roman" panose="02020603050405020304" pitchFamily="18" charset="0"/>
              </a:rPr>
              <a:t>Geniş piramidal gelişme gösteren, narin görünüşlü, 2,5 m boya ulaşan bodur bir formdur. Yan dalları ince, muntazam dizilmiştir. Dalları önce yanlara doğru, uç </a:t>
            </a:r>
            <a:r>
              <a:rPr lang="tr-TR" altLang="tr-TR" sz="1400" dirty="0" err="1">
                <a:cs typeface="Times New Roman" panose="02020603050405020304" pitchFamily="18" charset="0"/>
              </a:rPr>
              <a:t>kısımdaise</a:t>
            </a:r>
            <a:r>
              <a:rPr lang="tr-TR" altLang="tr-TR" sz="1400" dirty="0">
                <a:cs typeface="Times New Roman" panose="02020603050405020304" pitchFamily="18" charset="0"/>
              </a:rPr>
              <a:t> hafifçe aşağıya doğru yönelmiştir.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yaprakları taze yeşil renkte, sık dizilmiş ve ince, uç kısmı sivri, sürgünün alt tarafındakiler 8 mm uzunlukta, uç kısımdakiler daha kısadır (2-3 mm uzunlukta).</a:t>
            </a:r>
            <a:r>
              <a:rPr lang="en-US" altLang="tr-TR" sz="1400" dirty="0">
                <a:latin typeface="Arial" panose="020B0604020202020204" pitchFamily="34" charset="0"/>
                <a:cs typeface="Times New Roman" panose="02020603050405020304" pitchFamily="18" charset="0"/>
              </a:rPr>
              <a:t>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Parviformis</a:t>
            </a:r>
            <a:r>
              <a:rPr lang="tr-TR" altLang="tr-TR" sz="1400" i="1" dirty="0">
                <a:cs typeface="Times New Roman" panose="02020603050405020304" pitchFamily="18" charset="0"/>
              </a:rPr>
              <a:t>'</a:t>
            </a:r>
            <a:r>
              <a:rPr lang="tr-TR" altLang="tr-TR" sz="1400" dirty="0">
                <a:cs typeface="Times New Roman" panose="02020603050405020304" pitchFamily="18" charset="0"/>
              </a:rPr>
              <a:t> dona karşı oldukça hassastır. Geniş yeşil sahalarda gruplar halinde, küçük yeşil alanlarda ise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a:t>
            </a:r>
            <a:r>
              <a:rPr lang="tr-TR" altLang="tr-TR" sz="1400" dirty="0" err="1">
                <a:cs typeface="Times New Roman" panose="02020603050405020304" pitchFamily="18" charset="0"/>
              </a:rPr>
              <a:t>bulundururmaya</a:t>
            </a:r>
            <a:r>
              <a:rPr lang="tr-TR" altLang="tr-TR" sz="1400" dirty="0">
                <a:cs typeface="Times New Roman" panose="02020603050405020304" pitchFamily="18" charset="0"/>
              </a:rPr>
              <a:t> uygundur.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endParaRPr lang="tr-TR" altLang="tr-TR" sz="14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03904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ChangeArrowheads="1"/>
          </p:cNvSpPr>
          <p:nvPr/>
        </p:nvSpPr>
        <p:spPr bwMode="auto">
          <a:xfrm>
            <a:off x="472996" y="692696"/>
            <a:ext cx="8131452" cy="60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b="1" i="1" dirty="0" smtClean="0">
                <a:solidFill>
                  <a:schemeClr val="accent1">
                    <a:lumMod val="75000"/>
                  </a:schemeClr>
                </a:solidFill>
                <a:cs typeface="Times New Roman" panose="02020603050405020304" pitchFamily="18" charset="0"/>
              </a:rPr>
              <a:t>P</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Procumbens</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procumbens</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Rchd</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procumbens</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Carr</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a:t>
            </a:r>
            <a:r>
              <a:rPr lang="en-US" altLang="tr-TR" sz="1400" b="1" i="1" dirty="0">
                <a:solidFill>
                  <a:schemeClr val="accent1">
                    <a:lumMod val="75000"/>
                  </a:schemeClr>
                </a:solidFill>
                <a:cs typeface="Times New Roman" panose="02020603050405020304" pitchFamily="18" charset="0"/>
              </a:rPr>
              <a:t> - </a:t>
            </a:r>
            <a:r>
              <a:rPr lang="tr-TR" altLang="tr-TR" sz="1400" dirty="0">
                <a:cs typeface="Times New Roman" panose="02020603050405020304" pitchFamily="18" charset="0"/>
              </a:rPr>
              <a:t>İyi gelişme gösteren ve toprak üzerine </a:t>
            </a:r>
            <a:r>
              <a:rPr lang="tr-TR" altLang="tr-TR" sz="1400" dirty="0" err="1">
                <a:cs typeface="Times New Roman" panose="02020603050405020304" pitchFamily="18" charset="0"/>
              </a:rPr>
              <a:t>yayılıcı</a:t>
            </a:r>
            <a:r>
              <a:rPr lang="tr-TR" altLang="tr-TR" sz="1400" dirty="0">
                <a:cs typeface="Times New Roman" panose="02020603050405020304" pitchFamily="18" charset="0"/>
              </a:rPr>
              <a:t> formda olan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Procumbens</a:t>
            </a:r>
            <a:r>
              <a:rPr lang="tr-TR" altLang="tr-TR" sz="1400" i="1" dirty="0">
                <a:cs typeface="Times New Roman" panose="02020603050405020304" pitchFamily="18" charset="0"/>
              </a:rPr>
              <a:t>',</a:t>
            </a:r>
            <a:r>
              <a:rPr lang="tr-TR" altLang="tr-TR" sz="1400" dirty="0">
                <a:cs typeface="Times New Roman" panose="02020603050405020304" pitchFamily="18" charset="0"/>
              </a:rPr>
              <a:t> 0,5-1 m boya ve 1-1,5 m genişliğe ulaşır. Dalları </a:t>
            </a:r>
            <a:r>
              <a:rPr lang="tr-TR" altLang="tr-TR" sz="1400" dirty="0" err="1">
                <a:cs typeface="Times New Roman" panose="02020603050405020304" pitchFamily="18" charset="0"/>
              </a:rPr>
              <a:t>horizontal</a:t>
            </a:r>
            <a:r>
              <a:rPr lang="tr-TR" altLang="tr-TR" sz="1400" dirty="0">
                <a:cs typeface="Times New Roman" panose="02020603050405020304" pitchFamily="18" charset="0"/>
              </a:rPr>
              <a:t> yönde çıkarlar ve birbiri üzerine gelecek şekilde yelpaze; gibi sıralanmışlardır. Yan dalları açık sarı renkte ve ince, bol sayıdadır. İğne yaprakları sarımsı yeşil renkte, özellikle üst kısmında gayet sık dizilmiş, ince, 8- 12 mm uzunluktadır. Sürgünlerin dip ve uç kısmında bulunan iğne yapraklar kısadır.</a:t>
            </a:r>
            <a:r>
              <a:rPr lang="en-US" altLang="tr-TR" sz="1400" dirty="0">
                <a:cs typeface="Times New Roman" panose="02020603050405020304" pitchFamily="18" charset="0"/>
              </a:rPr>
              <a:t>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Procumbens</a:t>
            </a:r>
            <a:r>
              <a:rPr lang="tr-TR" altLang="tr-TR" sz="1400" i="1" dirty="0">
                <a:cs typeface="Times New Roman" panose="02020603050405020304" pitchFamily="18" charset="0"/>
              </a:rPr>
              <a:t>' </a:t>
            </a:r>
            <a:r>
              <a:rPr lang="tr-TR" altLang="tr-TR" sz="1400" dirty="0">
                <a:cs typeface="Times New Roman" panose="02020603050405020304" pitchFamily="18" charset="0"/>
              </a:rPr>
              <a:t>aydınlık ve yarı gölge şartlarda, fazla veya az nemli, kumlu veya kumlu killi topraklarda </a:t>
            </a:r>
            <a:r>
              <a:rPr lang="tr-TR" altLang="tr-TR" sz="1400" dirty="0" err="1">
                <a:cs typeface="Times New Roman" panose="02020603050405020304" pitchFamily="18" charset="0"/>
              </a:rPr>
              <a:t>yetıştirilebilen</a:t>
            </a:r>
            <a:r>
              <a:rPr lang="tr-TR" altLang="tr-TR" sz="1400" dirty="0">
                <a:cs typeface="Times New Roman" panose="02020603050405020304" pitchFamily="18" charset="0"/>
              </a:rPr>
              <a:t> ve donlara karşı hassas olmayan bir formdur. Peyzajda küçük yeşil alanlarda ve taş bahçelerinde kullanılabilir</a:t>
            </a:r>
            <a:r>
              <a:rPr lang="tr-TR" altLang="tr-TR" sz="1400" dirty="0" smtClean="0">
                <a:cs typeface="Times New Roman" panose="02020603050405020304" pitchFamily="18" charset="0"/>
              </a:rPr>
              <a:t>.</a:t>
            </a: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Pumila</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var. </a:t>
            </a:r>
            <a:r>
              <a:rPr lang="tr-TR" altLang="tr-TR" sz="1400" b="1" i="1" dirty="0" err="1">
                <a:solidFill>
                  <a:schemeClr val="accent1">
                    <a:lumMod val="75000"/>
                  </a:schemeClr>
                </a:solidFill>
                <a:cs typeface="Times New Roman" panose="02020603050405020304" pitchFamily="18" charset="0"/>
              </a:rPr>
              <a:t>pumila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Rehd</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var. </a:t>
            </a:r>
            <a:r>
              <a:rPr lang="tr-TR" altLang="tr-TR" sz="1400" b="1" i="1" dirty="0" err="1">
                <a:solidFill>
                  <a:schemeClr val="accent1">
                    <a:lumMod val="75000"/>
                  </a:schemeClr>
                </a:solidFill>
                <a:cs typeface="Times New Roman" panose="02020603050405020304" pitchFamily="18" charset="0"/>
              </a:rPr>
              <a:t>pumila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Beissn</a:t>
            </a:r>
            <a:r>
              <a:rPr lang="tr-TR" altLang="tr-TR" sz="1400" b="1" i="1" dirty="0">
                <a:solidFill>
                  <a:schemeClr val="accent1">
                    <a:lumMod val="75000"/>
                  </a:schemeClr>
                </a:solidFill>
                <a:cs typeface="Times New Roman" panose="02020603050405020304" pitchFamily="18" charset="0"/>
              </a:rPr>
              <a:t>.) </a:t>
            </a:r>
            <a:r>
              <a:rPr lang="en-US" altLang="tr-TR" sz="1400" b="1" i="1" dirty="0">
                <a:solidFill>
                  <a:schemeClr val="accent1">
                    <a:lumMod val="75000"/>
                  </a:schemeClr>
                </a:solidFill>
                <a:cs typeface="Times New Roman" panose="02020603050405020304" pitchFamily="18" charset="0"/>
              </a:rPr>
              <a:t>- </a:t>
            </a:r>
            <a:r>
              <a:rPr lang="tr-TR" altLang="tr-TR" sz="1400" dirty="0">
                <a:cs typeface="Times New Roman" panose="02020603050405020304" pitchFamily="18" charset="0"/>
              </a:rPr>
              <a:t>Geniş, yuvarlak, kompakt gelişme gösteren ve en fazla 1 m boya ulaşan bodur bir formdur. Üst dalları yukarıya, alt dalları ise yanlara doğru yönelmiştir. Yan dalları. açık veya koyu kahverengi, çok sayıda, bazıları dal ile dik bir açı teşkil ederler. İğne yaprakları açık yeşil renkte, uçları </a:t>
            </a:r>
            <a:r>
              <a:rPr lang="tr-TR" altLang="tr-TR" sz="1400" dirty="0" err="1">
                <a:cs typeface="Times New Roman" panose="02020603050405020304" pitchFamily="18" charset="0"/>
              </a:rPr>
              <a:t>genellikşle</a:t>
            </a:r>
            <a:r>
              <a:rPr lang="tr-TR" altLang="tr-TR" sz="1400" dirty="0">
                <a:cs typeface="Times New Roman" panose="02020603050405020304" pitchFamily="18" charset="0"/>
              </a:rPr>
              <a:t> küt, 7-10 mm uzunlukta, sürgün uçlarında gayet sık olarak dizilmişlerdir. Tomurcukları: kırmızımsı kahverengi, uç kısmı sivri olup bükülmüş bir kaç iğne yaprakla çevrilmişlerdir.</a:t>
            </a:r>
            <a:r>
              <a:rPr lang="en-US" altLang="tr-TR" sz="1400" dirty="0">
                <a:cs typeface="Times New Roman" panose="02020603050405020304" pitchFamily="18" charset="0"/>
              </a:rPr>
              <a:t> </a:t>
            </a:r>
            <a:r>
              <a:rPr lang="tr-TR" altLang="tr-TR" sz="1400" dirty="0">
                <a:cs typeface="Times New Roman" panose="02020603050405020304" pitchFamily="18" charset="0"/>
              </a:rPr>
              <a:t>'</a:t>
            </a:r>
            <a:r>
              <a:rPr lang="tr-TR" altLang="tr-TR" sz="1400" dirty="0" err="1">
                <a:cs typeface="Times New Roman" panose="02020603050405020304" pitchFamily="18" charset="0"/>
              </a:rPr>
              <a:t>Pumila</a:t>
            </a:r>
            <a:r>
              <a:rPr lang="tr-TR" altLang="tr-TR" sz="1400" dirty="0">
                <a:cs typeface="Times New Roman" panose="02020603050405020304" pitchFamily="18" charset="0"/>
              </a:rPr>
              <a:t>' formu aydınlık veya yarı gölge </a:t>
            </a:r>
            <a:r>
              <a:rPr lang="tr-TR" altLang="tr-TR" sz="1400" dirty="0" err="1">
                <a:cs typeface="Times New Roman" panose="02020603050405020304" pitchFamily="18" charset="0"/>
              </a:rPr>
              <a:t>ortamalarda</a:t>
            </a:r>
            <a:r>
              <a:rPr lang="tr-TR" altLang="tr-TR" sz="1400" dirty="0">
                <a:cs typeface="Times New Roman" panose="02020603050405020304" pitchFamily="18" charset="0"/>
              </a:rPr>
              <a:t> bulundurulmalı, yarı nemli veya nemli kumlu veya killi topraklarda yetiştirilmelidir. Dona karşı hassas değildir. Yeşil </a:t>
            </a:r>
            <a:r>
              <a:rPr lang="tr-TR" altLang="tr-TR" sz="1400" dirty="0" err="1">
                <a:cs typeface="Times New Roman" panose="02020603050405020304" pitchFamily="18" charset="0"/>
              </a:rPr>
              <a:t>alnlarada</a:t>
            </a:r>
            <a:r>
              <a:rPr lang="tr-TR" altLang="tr-TR" sz="1400" dirty="0">
                <a:cs typeface="Times New Roman" panose="02020603050405020304" pitchFamily="18" charset="0"/>
              </a:rPr>
              <a:t> daha çok mavi yeşil iğne yapraklara sahip olan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Pumila</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Clauca</a:t>
            </a:r>
            <a:r>
              <a:rPr lang="tr-TR" altLang="tr-TR" sz="1400" dirty="0">
                <a:cs typeface="Times New Roman" panose="02020603050405020304" pitchFamily="18" charset="0"/>
              </a:rPr>
              <a:t>' kullanılır.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Pumila</a:t>
            </a:r>
            <a:r>
              <a:rPr lang="tr-TR" altLang="tr-TR" sz="1400" i="1" dirty="0">
                <a:cs typeface="Times New Roman" panose="02020603050405020304" pitchFamily="18" charset="0"/>
              </a:rPr>
              <a:t>' </a:t>
            </a:r>
            <a:r>
              <a:rPr lang="tr-TR" altLang="tr-TR" sz="1400" dirty="0">
                <a:cs typeface="Times New Roman" panose="02020603050405020304" pitchFamily="18" charset="0"/>
              </a:rPr>
              <a:t>taş bahçelerinde ve küçük yeşil alanlarda, özellikle ev bahçelerinde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bulundurulmalıdır.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Pumila</a:t>
            </a:r>
            <a:r>
              <a:rPr lang="tr-TR" altLang="tr-TR" sz="1400" b="1" i="1" dirty="0">
                <a:solidFill>
                  <a:schemeClr val="accent1">
                    <a:lumMod val="75000"/>
                  </a:schemeClr>
                </a:solidFill>
                <a:cs typeface="Times New Roman" panose="02020603050405020304" pitchFamily="18" charset="0"/>
              </a:rPr>
              <a:t> </a:t>
            </a:r>
            <a:r>
              <a:rPr lang="en-US" altLang="tr-TR" sz="1400" b="1" i="1" dirty="0">
                <a:solidFill>
                  <a:schemeClr val="accent1">
                    <a:lumMod val="75000"/>
                  </a:schemeClr>
                </a:solidFill>
                <a:cs typeface="Times New Roman" panose="02020603050405020304" pitchFamily="18" charset="0"/>
              </a:rPr>
              <a:t>G</a:t>
            </a:r>
            <a:r>
              <a:rPr lang="tr-TR" altLang="tr-TR" sz="1400" b="1" i="1" dirty="0" err="1">
                <a:solidFill>
                  <a:schemeClr val="accent1">
                    <a:lumMod val="75000"/>
                  </a:schemeClr>
                </a:solidFill>
                <a:cs typeface="Times New Roman" panose="02020603050405020304" pitchFamily="18" charset="0"/>
              </a:rPr>
              <a:t>lauca</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var. </a:t>
            </a:r>
            <a:r>
              <a:rPr lang="tr-TR" altLang="tr-TR" sz="1400" b="1" i="1" dirty="0" err="1">
                <a:solidFill>
                  <a:schemeClr val="accent1">
                    <a:lumMod val="75000"/>
                  </a:schemeClr>
                </a:solidFill>
                <a:cs typeface="Times New Roman" panose="02020603050405020304" pitchFamily="18" charset="0"/>
              </a:rPr>
              <a:t>pumila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glauca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Bail</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pumila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glauca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Nich</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a:t>
            </a:r>
            <a:r>
              <a:rPr lang="en-US" altLang="tr-TR" sz="1400" b="1" i="1" dirty="0">
                <a:solidFill>
                  <a:schemeClr val="accent1">
                    <a:lumMod val="75000"/>
                  </a:schemeClr>
                </a:solidFill>
                <a:cs typeface="Times New Roman" panose="02020603050405020304" pitchFamily="18" charset="0"/>
              </a:rPr>
              <a:t>- </a:t>
            </a:r>
            <a:r>
              <a:rPr lang="tr-TR" altLang="tr-TR" sz="1400" dirty="0">
                <a:cs typeface="Times New Roman" panose="02020603050405020304" pitchFamily="18" charset="0"/>
              </a:rPr>
              <a:t>Habitus bakımından genellikle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Pumila</a:t>
            </a:r>
            <a:r>
              <a:rPr lang="tr-TR" altLang="tr-TR" sz="1400" dirty="0" err="1">
                <a:cs typeface="Times New Roman" panose="02020603050405020304" pitchFamily="18" charset="0"/>
              </a:rPr>
              <a:t>'ya</a:t>
            </a:r>
            <a:r>
              <a:rPr lang="tr-TR" altLang="tr-TR" sz="1400" dirty="0">
                <a:cs typeface="Times New Roman" panose="02020603050405020304" pitchFamily="18" charset="0"/>
              </a:rPr>
              <a:t> benzeyen ve 1 m boya ulaşan bodur bir formdur. Dal ve yan dalları yana veya yukarıya doğru yönelmiştir. İğne yaprakları 10-12 mm uzunlukta, üst yüzeyi yeşil, alt kısmı ise mavi yeşildir. Bu formun </a:t>
            </a:r>
            <a:r>
              <a:rPr lang="tr-TR" altLang="tr-TR" sz="1400" dirty="0" err="1">
                <a:cs typeface="Times New Roman" panose="02020603050405020304" pitchFamily="18" charset="0"/>
              </a:rPr>
              <a:t>ekolojk</a:t>
            </a:r>
            <a:r>
              <a:rPr lang="tr-TR" altLang="tr-TR" sz="1400" dirty="0">
                <a:cs typeface="Times New Roman" panose="02020603050405020304" pitchFamily="18" charset="0"/>
              </a:rPr>
              <a:t> istekleri ve peyzajda kullanılış şekli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Pumila'</a:t>
            </a:r>
            <a:r>
              <a:rPr lang="tr-TR" altLang="tr-TR" sz="1400" dirty="0" err="1">
                <a:cs typeface="Times New Roman" panose="02020603050405020304" pitchFamily="18" charset="0"/>
              </a:rPr>
              <a:t>ya</a:t>
            </a:r>
            <a:r>
              <a:rPr lang="tr-TR" altLang="tr-TR" sz="1400" dirty="0">
                <a:cs typeface="Times New Roman" panose="02020603050405020304" pitchFamily="18" charset="0"/>
              </a:rPr>
              <a:t> benzer.</a:t>
            </a:r>
            <a:r>
              <a:rPr lang="en-US" altLang="tr-TR" sz="1400" dirty="0">
                <a:cs typeface="Times New Roman" panose="02020603050405020304" pitchFamily="18" charset="0"/>
              </a:rPr>
              <a:t> </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endParaRPr lang="tr-TR" altLang="tr-TR" sz="14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94986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467544" y="1484784"/>
            <a:ext cx="8219256"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Pumila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Nigra</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abie</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spumila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nigra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Slavin</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pumila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nigra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Beissn</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a:t>
            </a:r>
            <a:r>
              <a:rPr lang="en-US" altLang="tr-TR" sz="1400" b="1" i="1" dirty="0">
                <a:solidFill>
                  <a:schemeClr val="accent1">
                    <a:lumMod val="75000"/>
                  </a:schemeClr>
                </a:solidFill>
                <a:cs typeface="Times New Roman" panose="02020603050405020304" pitchFamily="18" charset="0"/>
              </a:rPr>
              <a:t>- </a:t>
            </a:r>
            <a:r>
              <a:rPr lang="tr-TR" altLang="tr-TR" sz="1400" dirty="0">
                <a:cs typeface="Times New Roman" panose="02020603050405020304" pitchFamily="18" charset="0"/>
              </a:rPr>
              <a:t>Dalları yana doğru yönelmiş olan, geniş, çalı formunda, süratli gelişme gösteren ve 1 m boya ulaşan bodur bir formdur. İğne yaprakları 12 mm uzunlukta olup sürgün uçlarına doğru daha kısadır.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Pumila</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Nigra</a:t>
            </a:r>
            <a:r>
              <a:rPr lang="tr-TR" altLang="tr-TR" sz="1400" i="1" dirty="0">
                <a:cs typeface="Times New Roman" panose="02020603050405020304" pitchFamily="18" charset="0"/>
              </a:rPr>
              <a:t>'</a:t>
            </a:r>
            <a:r>
              <a:rPr lang="tr-TR" altLang="tr-TR" sz="1400" dirty="0">
                <a:cs typeface="Times New Roman" panose="02020603050405020304" pitchFamily="18" charset="0"/>
              </a:rPr>
              <a:t> parlak koyu yeşil iğne yaprakları ile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Pumila</a:t>
            </a:r>
            <a:r>
              <a:rPr lang="tr-TR" altLang="tr-TR" sz="1400" i="1" dirty="0">
                <a:cs typeface="Times New Roman" panose="02020603050405020304" pitchFamily="18" charset="0"/>
              </a:rPr>
              <a:t>'</a:t>
            </a:r>
            <a:r>
              <a:rPr lang="tr-TR" altLang="tr-TR" sz="1400" dirty="0">
                <a:cs typeface="Times New Roman" panose="02020603050405020304" pitchFamily="18" charset="0"/>
              </a:rPr>
              <a:t> ve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pumila</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Glauca</a:t>
            </a:r>
            <a:r>
              <a:rPr lang="tr-TR" altLang="tr-TR" sz="1400" i="1" dirty="0">
                <a:cs typeface="Times New Roman" panose="02020603050405020304" pitchFamily="18" charset="0"/>
              </a:rPr>
              <a:t>'</a:t>
            </a:r>
            <a:r>
              <a:rPr lang="tr-TR" altLang="tr-TR" sz="1400" dirty="0">
                <a:cs typeface="Times New Roman" panose="02020603050405020304" pitchFamily="18" charset="0"/>
              </a:rPr>
              <a:t> formlarından kolayca ayırt edilebilir. </a:t>
            </a:r>
            <a:r>
              <a:rPr lang="tr-TR" altLang="tr-TR" sz="1400" dirty="0" err="1">
                <a:cs typeface="Times New Roman" panose="02020603050405020304" pitchFamily="18" charset="0"/>
              </a:rPr>
              <a:t>ekolojk</a:t>
            </a:r>
            <a:r>
              <a:rPr lang="tr-TR" altLang="tr-TR" sz="1400" dirty="0">
                <a:cs typeface="Times New Roman" panose="02020603050405020304" pitchFamily="18" charset="0"/>
              </a:rPr>
              <a:t> istekleri ve peyzajda kullanılış şekli '</a:t>
            </a:r>
            <a:r>
              <a:rPr lang="tr-TR" altLang="tr-TR" sz="1400" dirty="0" err="1">
                <a:cs typeface="Times New Roman" panose="02020603050405020304" pitchFamily="18" charset="0"/>
              </a:rPr>
              <a:t>Pumila</a:t>
            </a:r>
            <a:r>
              <a:rPr lang="tr-TR" altLang="tr-TR" sz="1400" dirty="0">
                <a:cs typeface="Times New Roman" panose="02020603050405020304" pitchFamily="18" charset="0"/>
              </a:rPr>
              <a:t>' ya benzer.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Pygmea</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pygmea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Rehd</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 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pygmea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Carr</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a:t>
            </a:r>
            <a:r>
              <a:rPr lang="en-US" altLang="tr-TR" sz="1400" b="1" i="1" dirty="0">
                <a:solidFill>
                  <a:schemeClr val="accent1">
                    <a:lumMod val="75000"/>
                  </a:schemeClr>
                </a:solidFill>
                <a:cs typeface="Times New Roman" panose="02020603050405020304" pitchFamily="18" charset="0"/>
              </a:rPr>
              <a:t> - </a:t>
            </a:r>
            <a:r>
              <a:rPr lang="tr-TR" altLang="tr-TR" sz="1400" dirty="0">
                <a:cs typeface="Times New Roman" panose="02020603050405020304" pitchFamily="18" charset="0"/>
              </a:rPr>
              <a:t>Piramidal, tepe kısmı düz, kompakt habitusa sahip olan, yavaş gelişme gösteren ve 1 m boya ulaşan bodur bir formdur. Dalları yukarıya doğru yönelmiş, yan dalları kısadır. Bol sayıda dal ve yan dallara sahiptir. Sürgünler birbiri üzerine sık bir şekilde dizilmişlerdir.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yapraklan açık yeşil, 8-12 mm uzunlukta, uç kısmı küt ve kalın olup her yüzünde 2-3 </a:t>
            </a:r>
            <a:r>
              <a:rPr lang="tr-TR" altLang="tr-TR" sz="1400" dirty="0" err="1">
                <a:cs typeface="Times New Roman" panose="02020603050405020304" pitchFamily="18" charset="0"/>
              </a:rPr>
              <a:t>stoma</a:t>
            </a:r>
            <a:r>
              <a:rPr lang="tr-TR" altLang="tr-TR" sz="1400" dirty="0">
                <a:cs typeface="Times New Roman" panose="02020603050405020304" pitchFamily="18" charset="0"/>
              </a:rPr>
              <a:t> çizgisine sahiptirler. Sürgünlerin ucunda bulunan iğne yapraklar, diptekilerden daha uzundur. Tomurcukları koyu kahverengi, yuvarlak veya uç kısmı sivri ve küçüktür.</a:t>
            </a:r>
            <a:r>
              <a:rPr lang="en-US" altLang="tr-TR" sz="1400" dirty="0">
                <a:cs typeface="Times New Roman" panose="02020603050405020304" pitchFamily="18" charset="0"/>
              </a:rPr>
              <a:t>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Pygmea</a:t>
            </a:r>
            <a:r>
              <a:rPr lang="tr-TR" altLang="tr-TR" sz="1400" i="1" dirty="0">
                <a:cs typeface="Times New Roman" panose="02020603050405020304" pitchFamily="18" charset="0"/>
              </a:rPr>
              <a:t>' </a:t>
            </a:r>
            <a:r>
              <a:rPr lang="tr-TR" altLang="tr-TR" sz="1400" dirty="0">
                <a:cs typeface="Times New Roman" panose="02020603050405020304" pitchFamily="18" charset="0"/>
              </a:rPr>
              <a:t>küçük yeşil sahalarda ve taş bahçelerinde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bu </a:t>
            </a:r>
            <a:r>
              <a:rPr lang="tr-TR" altLang="tr-TR" sz="1400" dirty="0" err="1">
                <a:cs typeface="Times New Roman" panose="02020603050405020304" pitchFamily="18" charset="0"/>
              </a:rPr>
              <a:t>lundurulmaya</a:t>
            </a:r>
            <a:r>
              <a:rPr lang="tr-TR" altLang="tr-TR" sz="1400" dirty="0">
                <a:cs typeface="Times New Roman" panose="02020603050405020304" pitchFamily="18" charset="0"/>
              </a:rPr>
              <a:t> uygun olan bir formdur</a:t>
            </a:r>
            <a:r>
              <a:rPr lang="tr-TR" altLang="tr-TR" sz="1400" dirty="0" smtClean="0">
                <a:cs typeface="Times New Roman" panose="02020603050405020304" pitchFamily="18" charset="0"/>
              </a:rPr>
              <a:t>.</a:t>
            </a:r>
            <a:endParaRPr lang="tr-TR" altLang="tr-TR" sz="14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99326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467544" y="1268760"/>
            <a:ext cx="8219256"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b="1" i="1" dirty="0" smtClean="0">
                <a:solidFill>
                  <a:schemeClr val="accent1">
                    <a:lumMod val="75000"/>
                  </a:schemeClr>
                </a:solidFill>
                <a:cs typeface="Times New Roman" panose="02020603050405020304" pitchFamily="18" charset="0"/>
              </a:rPr>
              <a:t>P</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Remont</a:t>
            </a:r>
            <a:r>
              <a:rPr lang="tr-TR" altLang="tr-TR" sz="1400" b="1" i="1" dirty="0" err="1">
                <a:solidFill>
                  <a:schemeClr val="accent1">
                    <a:lumMod val="75000"/>
                  </a:schemeClr>
                </a:solidFill>
              </a:rPr>
              <a:t>ii</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remontii</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Rehd</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remontii</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Beissn</a:t>
            </a:r>
            <a:r>
              <a:rPr lang="tr-TR" altLang="tr-TR" sz="1400" b="1" dirty="0">
                <a:solidFill>
                  <a:schemeClr val="accent1">
                    <a:lumMod val="75000"/>
                  </a:schemeClr>
                </a:solidFill>
                <a:cs typeface="Times New Roman" panose="02020603050405020304" pitchFamily="18" charset="0"/>
              </a:rPr>
              <a:t>.)</a:t>
            </a:r>
            <a:r>
              <a:rPr lang="en-US" altLang="tr-TR" sz="1400" b="1" dirty="0">
                <a:solidFill>
                  <a:schemeClr val="accent1">
                    <a:lumMod val="75000"/>
                  </a:schemeClr>
                </a:solidFill>
                <a:cs typeface="Times New Roman" panose="02020603050405020304" pitchFamily="18" charset="0"/>
              </a:rPr>
              <a:t> - </a:t>
            </a:r>
            <a:r>
              <a:rPr lang="tr-TR" altLang="tr-TR" sz="1400" dirty="0">
                <a:cs typeface="Times New Roman" panose="02020603050405020304" pitchFamily="18" charset="0"/>
              </a:rPr>
              <a:t>Tepe kısmı sivri ve yuvarlak, piramidal formda gelişme gösteren.ve 2-3  m boya ulaşan bodur </a:t>
            </a:r>
            <a:r>
              <a:rPr lang="tr-TR" altLang="tr-TR" sz="1400" dirty="0" err="1">
                <a:cs typeface="Times New Roman" panose="02020603050405020304" pitchFamily="18" charset="0"/>
              </a:rPr>
              <a:t>bır</a:t>
            </a:r>
            <a:r>
              <a:rPr lang="tr-TR" altLang="tr-TR" sz="1400" dirty="0">
                <a:cs typeface="Times New Roman" panose="02020603050405020304" pitchFamily="18" charset="0"/>
              </a:rPr>
              <a:t> formdur. Dalları </a:t>
            </a:r>
            <a:r>
              <a:rPr lang="tr-TR" altLang="tr-TR" sz="1400" dirty="0" err="1">
                <a:cs typeface="Times New Roman" panose="02020603050405020304" pitchFamily="18" charset="0"/>
              </a:rPr>
              <a:t>govde</a:t>
            </a:r>
            <a:r>
              <a:rPr lang="tr-TR" altLang="tr-TR" sz="1400" dirty="0">
                <a:cs typeface="Times New Roman" panose="02020603050405020304" pitchFamily="18" charset="0"/>
              </a:rPr>
              <a:t> ile dik bir açılıdır.</a:t>
            </a:r>
            <a:r>
              <a:rPr lang="en-US" altLang="tr-TR" sz="1400" dirty="0">
                <a:cs typeface="Times New Roman" panose="02020603050405020304" pitchFamily="18" charset="0"/>
              </a:rPr>
              <a:t> </a:t>
            </a:r>
            <a:r>
              <a:rPr lang="tr-TR" altLang="tr-TR" sz="1400" dirty="0">
                <a:cs typeface="Times New Roman" panose="02020603050405020304" pitchFamily="18" charset="0"/>
              </a:rPr>
              <a:t>Yan dalları açık sarı renkte, bol sayıda ve düzgün sıralanmıştır. İğne yaprakları koyu yeşil, </a:t>
            </a:r>
            <a:r>
              <a:rPr lang="tr-TR" altLang="tr-TR" sz="1400" dirty="0" err="1">
                <a:cs typeface="Times New Roman" panose="02020603050405020304" pitchFamily="18" charset="0"/>
              </a:rPr>
              <a:t>radyal</a:t>
            </a:r>
            <a:r>
              <a:rPr lang="tr-TR" altLang="tr-TR" sz="1400" dirty="0">
                <a:cs typeface="Times New Roman" panose="02020603050405020304" pitchFamily="18" charset="0"/>
              </a:rPr>
              <a:t> olarak dizilmiş, yumuşak ve ince, 8-10 mm uzunluktadır. Sürgün </a:t>
            </a:r>
            <a:r>
              <a:rPr lang="tr-TR" altLang="tr-TR" sz="1400" dirty="0" err="1">
                <a:cs typeface="Times New Roman" panose="02020603050405020304" pitchFamily="18" charset="0"/>
              </a:rPr>
              <a:t>uçlannda</a:t>
            </a:r>
            <a:r>
              <a:rPr lang="tr-TR" altLang="tr-TR" sz="1400" dirty="0">
                <a:cs typeface="Times New Roman" panose="02020603050405020304" pitchFamily="18" charset="0"/>
              </a:rPr>
              <a:t> bulunan iğne yapraklar ise daha kısa olup uzunlukları 4-5 mm'yi geçmez. Tomurcukları açık sarımsı kahverengi, uç kısmı sivridir.</a:t>
            </a:r>
            <a:r>
              <a:rPr lang="tr-TR" altLang="tr-TR" sz="1400" dirty="0"/>
              <a:t>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Remont</a:t>
            </a:r>
            <a:r>
              <a:rPr lang="tr-TR" altLang="tr-TR" sz="1400" i="1" dirty="0" err="1"/>
              <a:t>ii</a:t>
            </a:r>
            <a:r>
              <a:rPr lang="tr-TR" altLang="tr-TR" sz="1400" i="1" dirty="0">
                <a:cs typeface="Times New Roman" panose="02020603050405020304" pitchFamily="18" charset="0"/>
              </a:rPr>
              <a:t>' </a:t>
            </a:r>
            <a:r>
              <a:rPr lang="tr-TR" altLang="tr-TR" sz="1400" dirty="0">
                <a:cs typeface="Times New Roman" panose="02020603050405020304" pitchFamily="18" charset="0"/>
              </a:rPr>
              <a:t>aydınlık veya yarı gölge ortamlarda bulundurulan,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Pumila'</a:t>
            </a:r>
            <a:r>
              <a:rPr lang="tr-TR" altLang="tr-TR" sz="1400" dirty="0" err="1">
                <a:cs typeface="Times New Roman" panose="02020603050405020304" pitchFamily="18" charset="0"/>
              </a:rPr>
              <a:t>ya</a:t>
            </a:r>
            <a:r>
              <a:rPr lang="tr-TR" altLang="tr-TR" sz="1400" dirty="0">
                <a:cs typeface="Times New Roman" panose="02020603050405020304" pitchFamily="18" charset="0"/>
              </a:rPr>
              <a:t> oranla toprak nemi bakımından daha kanaatkar ve dona karşı dayanıklı bir formdur. Gayet güzel, narin görünüşü ile diğer bodur </a:t>
            </a:r>
            <a:r>
              <a:rPr lang="tr-TR" altLang="tr-TR" sz="1400" i="1" dirty="0" err="1">
                <a:cs typeface="Times New Roman" panose="02020603050405020304" pitchFamily="18" charset="0"/>
              </a:rPr>
              <a:t>Picea</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abies</a:t>
            </a:r>
            <a:r>
              <a:rPr lang="tr-TR" altLang="tr-TR" sz="1400" dirty="0">
                <a:cs typeface="Times New Roman" panose="02020603050405020304" pitchFamily="18" charset="0"/>
              </a:rPr>
              <a:t> formlarına tercih edilen bu form yeşil alanlarda tercih edilir. Orta ve Kuzey Avrupa </a:t>
            </a:r>
            <a:r>
              <a:rPr lang="tr-TR" altLang="tr-TR" sz="1400" dirty="0" err="1">
                <a:cs typeface="Times New Roman" panose="02020603050405020304" pitchFamily="18" charset="0"/>
              </a:rPr>
              <a:t>fidanlıklannda</a:t>
            </a:r>
            <a:r>
              <a:rPr lang="tr-TR" altLang="tr-TR" sz="1400" dirty="0">
                <a:cs typeface="Times New Roman" panose="02020603050405020304" pitchFamily="18" charset="0"/>
              </a:rPr>
              <a:t> fazla miktarda kültürü yapılmaktadır. Peyzajda küçük yeşil alanlarda, özellikle diğer bodur </a:t>
            </a:r>
            <a:r>
              <a:rPr lang="tr-TR" altLang="tr-TR" sz="1400" dirty="0" err="1">
                <a:cs typeface="Times New Roman" panose="02020603050405020304" pitchFamily="18" charset="0"/>
              </a:rPr>
              <a:t>koniferlerin</a:t>
            </a:r>
            <a:r>
              <a:rPr lang="tr-TR" altLang="tr-TR" sz="1400" dirty="0">
                <a:cs typeface="Times New Roman" panose="02020603050405020304" pitchFamily="18" charset="0"/>
              </a:rPr>
              <a:t> yer aldığı ev bahçelerinde, taş ve funda bahçelerinde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geniş yeşil alanlarda münferit veya gruplar halinde bulundurulmalıdır.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Remontii</a:t>
            </a:r>
            <a:r>
              <a:rPr lang="tr-TR" altLang="tr-TR" sz="1400" i="1" dirty="0">
                <a:cs typeface="Times New Roman" panose="02020603050405020304" pitchFamily="18" charset="0"/>
              </a:rPr>
              <a:t>'</a:t>
            </a:r>
            <a:r>
              <a:rPr lang="tr-TR" altLang="tr-TR" sz="1400" dirty="0">
                <a:cs typeface="Times New Roman" panose="02020603050405020304" pitchFamily="18" charset="0"/>
              </a:rPr>
              <a:t> serbest halde gelişen çit bitkisidir.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Repens</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var. </a:t>
            </a:r>
            <a:r>
              <a:rPr lang="tr-TR" altLang="tr-TR" sz="1400" b="1" i="1" dirty="0" err="1">
                <a:solidFill>
                  <a:schemeClr val="accent1">
                    <a:lumMod val="75000"/>
                  </a:schemeClr>
                </a:solidFill>
                <a:cs typeface="Times New Roman" panose="02020603050405020304" pitchFamily="18" charset="0"/>
              </a:rPr>
              <a:t>repens</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Bail</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repens</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Simon</a:t>
            </a:r>
            <a:r>
              <a:rPr lang="tr-TR" altLang="tr-TR" sz="1400" b="1" dirty="0">
                <a:solidFill>
                  <a:schemeClr val="accent1">
                    <a:lumMod val="75000"/>
                  </a:schemeClr>
                </a:solidFill>
                <a:cs typeface="Times New Roman" panose="02020603050405020304" pitchFamily="18" charset="0"/>
              </a:rPr>
              <a:t>- Louis)</a:t>
            </a:r>
            <a:r>
              <a:rPr lang="tr-TR" altLang="tr-TR" sz="1400" b="1" dirty="0">
                <a:solidFill>
                  <a:schemeClr val="accent1">
                    <a:lumMod val="75000"/>
                  </a:schemeClr>
                </a:solidFill>
              </a:rPr>
              <a:t> - </a:t>
            </a:r>
            <a:r>
              <a:rPr lang="tr-TR" altLang="tr-TR" sz="1400" dirty="0">
                <a:cs typeface="Times New Roman" panose="02020603050405020304" pitchFamily="18" charset="0"/>
              </a:rPr>
              <a:t>Toprak üzerinde geniş, sürünücü gelişme gösteren ve 50 cm boylanan bir formdur. Dalları sık ve bir biri üzerine sıralanmıştır. Yan dalları sarımsı yeşil ve incedir.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yaprakları taze yeşil renkte, ince, sürgün uçlarında yer alanlar daha kısa olup, her bir yüzünde 3 </a:t>
            </a:r>
            <a:r>
              <a:rPr lang="tr-TR" altLang="tr-TR" sz="1400" dirty="0" err="1">
                <a:cs typeface="Times New Roman" panose="02020603050405020304" pitchFamily="18" charset="0"/>
              </a:rPr>
              <a:t>stoma</a:t>
            </a:r>
            <a:r>
              <a:rPr lang="tr-TR" altLang="tr-TR" sz="1400" dirty="0">
                <a:cs typeface="Times New Roman" panose="02020603050405020304" pitchFamily="18" charset="0"/>
              </a:rPr>
              <a:t> şeridine sahiptirler.</a:t>
            </a:r>
            <a:r>
              <a:rPr lang="tr-TR" altLang="tr-TR" sz="1400" dirty="0"/>
              <a:t>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Repens</a:t>
            </a:r>
            <a:r>
              <a:rPr lang="tr-TR" altLang="tr-TR" sz="1400" i="1" dirty="0">
                <a:cs typeface="Times New Roman" panose="02020603050405020304" pitchFamily="18" charset="0"/>
              </a:rPr>
              <a:t>' </a:t>
            </a:r>
            <a:r>
              <a:rPr lang="tr-TR" altLang="tr-TR" sz="1400" dirty="0">
                <a:cs typeface="Times New Roman" panose="02020603050405020304" pitchFamily="18" charset="0"/>
              </a:rPr>
              <a:t>aydınlık, yarı gölge ve gölge yerlerde, kumlu veya killi, fazla rutubetli olmayan topraklarda da yetiştirilebilen bir formdur. Dona karşı dayanıklıdır. Peyzajda, taş bahçelerinde (özellikle bodur soğanlı bitkilerle) ve küçük yeşil alanlarda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bulundurulmalıdır.</a:t>
            </a:r>
            <a:endParaRPr lang="tr-TR" altLang="tr-TR" sz="14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66868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467544" y="980728"/>
            <a:ext cx="821046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Virminalis</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viminalis</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Lindman</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var. </a:t>
            </a:r>
            <a:r>
              <a:rPr lang="tr-TR" altLang="tr-TR" sz="1400" b="1" i="1" dirty="0" err="1">
                <a:solidFill>
                  <a:schemeClr val="accent1">
                    <a:lumMod val="75000"/>
                  </a:schemeClr>
                </a:solidFill>
                <a:cs typeface="Times New Roman" panose="02020603050405020304" pitchFamily="18" charset="0"/>
              </a:rPr>
              <a:t>viminalis</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Casp</a:t>
            </a:r>
            <a:r>
              <a:rPr lang="tr-TR" altLang="tr-TR" sz="1400" b="1" dirty="0">
                <a:solidFill>
                  <a:schemeClr val="accent1">
                    <a:lumMod val="75000"/>
                  </a:schemeClr>
                </a:solidFill>
                <a:cs typeface="Times New Roman" panose="02020603050405020304" pitchFamily="18" charset="0"/>
              </a:rPr>
              <a:t>.), Sarkık Dallı Ladin</a:t>
            </a:r>
            <a:r>
              <a:rPr lang="tr-TR" altLang="tr-TR" sz="1400" b="1" dirty="0">
                <a:solidFill>
                  <a:schemeClr val="accent1">
                    <a:lumMod val="75000"/>
                  </a:schemeClr>
                </a:solidFill>
              </a:rPr>
              <a:t> - </a:t>
            </a:r>
            <a:r>
              <a:rPr lang="tr-TR" altLang="tr-TR" sz="1400" dirty="0">
                <a:cs typeface="Times New Roman" panose="02020603050405020304" pitchFamily="18" charset="0"/>
              </a:rPr>
              <a:t>Geniş piramidal habitusa ve gayet güzel, dekoratif görünüşe sahip olan bu form, 8 m taç genişliğine ve 20 m boya ulaşır. Altta bulunan dalları aşağıya, orta kısımdakiler yanlara (</a:t>
            </a:r>
            <a:r>
              <a:rPr lang="tr-TR" altLang="tr-TR" sz="1400" dirty="0" err="1">
                <a:cs typeface="Times New Roman" panose="02020603050405020304" pitchFamily="18" charset="0"/>
              </a:rPr>
              <a:t>horizontal</a:t>
            </a:r>
            <a:r>
              <a:rPr lang="tr-TR" altLang="tr-TR" sz="1400" dirty="0">
                <a:cs typeface="Times New Roman" panose="02020603050405020304" pitchFamily="18" charset="0"/>
              </a:rPr>
              <a:t>) ve üstte bulunan dalları ise meyilli olarak yukarıya doğru yönelmişlerdir. Yan dalları kamçı şeklinde, ince ve uzun (2,5-3 m) olup aşağıya doğru sarkarlar.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yaprakları koyu yeşil renkte ve 20-30 mm uzunluktadır.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i="1" dirty="0">
                <a:cs typeface="Times New Roman" panose="02020603050405020304" pitchFamily="18" charset="0"/>
              </a:rPr>
              <a:t>'</a:t>
            </a:r>
            <a:r>
              <a:rPr lang="tr-TR" altLang="tr-TR" sz="1400" i="1" dirty="0" err="1">
                <a:cs typeface="Times New Roman" panose="02020603050405020304" pitchFamily="18" charset="0"/>
              </a:rPr>
              <a:t>Vimialis</a:t>
            </a:r>
            <a:r>
              <a:rPr lang="tr-TR" altLang="tr-TR" sz="1400" i="1" dirty="0">
                <a:cs typeface="Times New Roman" panose="02020603050405020304" pitchFamily="18" charset="0"/>
              </a:rPr>
              <a:t>'</a:t>
            </a:r>
            <a:r>
              <a:rPr lang="tr-TR" altLang="tr-TR" sz="1400" dirty="0">
                <a:cs typeface="Times New Roman" panose="02020603050405020304" pitchFamily="18" charset="0"/>
              </a:rPr>
              <a:t> aydınlık, yarı gölge ve gölge ortamlarda bulundurulabilen ve dona karşı hassas olmayan bir formdur. Peyzaj mimarlığında, geniş yeşil alanlarda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bulundurulmalıdır.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cv. '</a:t>
            </a:r>
            <a:r>
              <a:rPr lang="tr-TR" altLang="tr-TR" sz="1400" b="1" i="1" dirty="0" err="1">
                <a:solidFill>
                  <a:schemeClr val="accent1">
                    <a:lumMod val="75000"/>
                  </a:schemeClr>
                </a:solidFill>
                <a:cs typeface="Times New Roman" panose="02020603050405020304" pitchFamily="18" charset="0"/>
              </a:rPr>
              <a:t>Virgata</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virgata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Frtes</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virgata</a:t>
            </a:r>
            <a:r>
              <a:rPr lang="tr-TR" altLang="tr-TR" sz="1400" b="1" dirty="0">
                <a:solidFill>
                  <a:schemeClr val="accent1">
                    <a:lumMod val="75000"/>
                  </a:schemeClr>
                </a:solidFill>
                <a:cs typeface="Times New Roman" panose="02020603050405020304" pitchFamily="18" charset="0"/>
              </a:rPr>
              <a:t> Gasp,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denudata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Garr</a:t>
            </a:r>
            <a:r>
              <a:rPr lang="tr-TR" altLang="tr-TR" sz="1400" b="1" dirty="0">
                <a:solidFill>
                  <a:schemeClr val="accent1">
                    <a:lumMod val="75000"/>
                  </a:schemeClr>
                </a:solidFill>
                <a:cs typeface="Times New Roman" panose="02020603050405020304" pitchFamily="18" charset="0"/>
              </a:rPr>
              <a:t>.), Kamçı Dallı Ladin</a:t>
            </a:r>
            <a:r>
              <a:rPr lang="tr-TR" altLang="tr-TR" sz="1400" b="1" dirty="0">
                <a:solidFill>
                  <a:schemeClr val="accent1">
                    <a:lumMod val="75000"/>
                  </a:schemeClr>
                </a:solidFill>
              </a:rPr>
              <a:t> - </a:t>
            </a:r>
            <a:r>
              <a:rPr lang="tr-TR" altLang="tr-TR" sz="1400" dirty="0">
                <a:cs typeface="Times New Roman" panose="02020603050405020304" pitchFamily="18" charset="0"/>
              </a:rPr>
              <a:t>Piramidal veya çalı formunda gelişme gösterir ve en çok 10 m boya ulaşır. Dalları gayet uzun karışık bir şekilde yukarıya veya aşağıya doğru yönelmiştir ve </a:t>
            </a:r>
            <a:r>
              <a:rPr lang="tr-TR" altLang="tr-TR" sz="1400" dirty="0" err="1">
                <a:cs typeface="Times New Roman" panose="02020603050405020304" pitchFamily="18" charset="0"/>
              </a:rPr>
              <a:t>çevrel</a:t>
            </a:r>
            <a:r>
              <a:rPr lang="tr-TR" altLang="tr-TR" sz="1400" dirty="0">
                <a:cs typeface="Times New Roman" panose="02020603050405020304" pitchFamily="18" charset="0"/>
              </a:rPr>
              <a:t> dizilmişlerdir. Yan dalları seyrek halde yer almış veya mevcut değildir.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yaprakları koyu yeşil, 15-30 mm uzunlukta, kalın, bükülmüş formda, genç bitkilerde yanlara doğru yönelmiş, yaşlı bitkilerde ise hafifçe sürgün veya dala temas etmektedir.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Virgata</a:t>
            </a:r>
            <a:r>
              <a:rPr lang="tr-TR" altLang="tr-TR" sz="1400" i="1" dirty="0">
                <a:cs typeface="Times New Roman" panose="02020603050405020304" pitchFamily="18" charset="0"/>
              </a:rPr>
              <a:t>' </a:t>
            </a:r>
            <a:r>
              <a:rPr lang="tr-TR" altLang="tr-TR" sz="1400" dirty="0">
                <a:cs typeface="Times New Roman" panose="02020603050405020304" pitchFamily="18" charset="0"/>
              </a:rPr>
              <a:t>formu yaşlı halde </a:t>
            </a:r>
            <a:r>
              <a:rPr lang="tr-TR" altLang="tr-TR" sz="1400" dirty="0" err="1">
                <a:cs typeface="Times New Roman" panose="02020603050405020304" pitchFamily="18" charset="0"/>
              </a:rPr>
              <a:t>gemnellikle</a:t>
            </a:r>
            <a:r>
              <a:rPr lang="tr-TR" altLang="tr-TR" sz="1400" dirty="0">
                <a:cs typeface="Times New Roman" panose="02020603050405020304" pitchFamily="18" charset="0"/>
              </a:rPr>
              <a:t>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Viminalis'</a:t>
            </a:r>
            <a:r>
              <a:rPr lang="tr-TR" altLang="tr-TR" sz="1400" dirty="0" err="1">
                <a:cs typeface="Times New Roman" panose="02020603050405020304" pitchFamily="18" charset="0"/>
              </a:rPr>
              <a:t>in</a:t>
            </a:r>
            <a:r>
              <a:rPr lang="tr-TR" altLang="tr-TR" sz="1400" dirty="0">
                <a:cs typeface="Times New Roman" panose="02020603050405020304" pitchFamily="18" charset="0"/>
              </a:rPr>
              <a:t> habitusunu alır.</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dirty="0">
                <a:cs typeface="Times New Roman" panose="02020603050405020304" pitchFamily="18" charset="0"/>
              </a:rPr>
              <a:t>Bu bakımdan da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Virgata'</a:t>
            </a:r>
            <a:r>
              <a:rPr lang="tr-TR" altLang="tr-TR" sz="1400" dirty="0" err="1">
                <a:cs typeface="Times New Roman" panose="02020603050405020304" pitchFamily="18" charset="0"/>
              </a:rPr>
              <a:t>nın</a:t>
            </a:r>
            <a:r>
              <a:rPr lang="tr-TR" altLang="tr-TR" sz="1400" dirty="0">
                <a:cs typeface="Times New Roman" panose="02020603050405020304" pitchFamily="18" charset="0"/>
              </a:rPr>
              <a:t>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Viminalis'</a:t>
            </a:r>
            <a:r>
              <a:rPr lang="tr-TR" altLang="tr-TR" sz="1400" dirty="0" err="1">
                <a:cs typeface="Times New Roman" panose="02020603050405020304" pitchFamily="18" charset="0"/>
              </a:rPr>
              <a:t>e</a:t>
            </a:r>
            <a:r>
              <a:rPr lang="tr-TR" altLang="tr-TR" sz="1400" dirty="0">
                <a:cs typeface="Times New Roman" panose="02020603050405020304" pitchFamily="18" charset="0"/>
              </a:rPr>
              <a:t> bir geçiş formu teşkil ettiği zannedilmektedir.</a:t>
            </a:r>
            <a:r>
              <a:rPr lang="tr-TR" altLang="tr-TR" sz="1400" dirty="0"/>
              <a:t> </a:t>
            </a:r>
            <a:r>
              <a:rPr lang="tr-TR" altLang="tr-TR" sz="1400" dirty="0">
                <a:cs typeface="Times New Roman" panose="02020603050405020304" pitchFamily="18" charset="0"/>
              </a:rPr>
              <a:t>'</a:t>
            </a:r>
            <a:r>
              <a:rPr lang="tr-TR" altLang="tr-TR" sz="1400" dirty="0" err="1">
                <a:cs typeface="Times New Roman" panose="02020603050405020304" pitchFamily="18" charset="0"/>
              </a:rPr>
              <a:t>Virgata'nın</a:t>
            </a:r>
            <a:r>
              <a:rPr lang="tr-TR" altLang="tr-TR" sz="1400" dirty="0">
                <a:cs typeface="Times New Roman" panose="02020603050405020304" pitchFamily="18" charset="0"/>
              </a:rPr>
              <a:t> ekolojik istekleri </a:t>
            </a:r>
            <a:r>
              <a:rPr lang="tr-TR" altLang="tr-TR" sz="1400" i="1" dirty="0">
                <a:cs typeface="Times New Roman" panose="02020603050405020304" pitchFamily="18" charset="0"/>
              </a:rPr>
              <a:t>'Vimina1is'</a:t>
            </a:r>
            <a:r>
              <a:rPr lang="tr-TR" altLang="tr-TR" sz="1400" dirty="0">
                <a:cs typeface="Times New Roman" panose="02020603050405020304" pitchFamily="18" charset="0"/>
              </a:rPr>
              <a:t>e benzer. Geniş yeşil alanlarda ve ev bahçelerinde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bulundurulmalıdır. Sarkık formda olan diğer ağaçlar gibi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Virgata'</a:t>
            </a:r>
            <a:r>
              <a:rPr lang="tr-TR" altLang="tr-TR" sz="1400" dirty="0" err="1">
                <a:cs typeface="Times New Roman" panose="02020603050405020304" pitchFamily="18" charset="0"/>
              </a:rPr>
              <a:t>ya</a:t>
            </a:r>
            <a:r>
              <a:rPr lang="tr-TR" altLang="tr-TR" sz="1400" dirty="0">
                <a:cs typeface="Times New Roman" panose="02020603050405020304" pitchFamily="18" charset="0"/>
              </a:rPr>
              <a:t> da yeşil alanlarda nadiren yer verilmesi ge- </a:t>
            </a:r>
            <a:r>
              <a:rPr lang="tr-TR" altLang="tr-TR" sz="1400" dirty="0" err="1">
                <a:cs typeface="Times New Roman" panose="02020603050405020304" pitchFamily="18" charset="0"/>
              </a:rPr>
              <a:t>rekir</a:t>
            </a:r>
            <a:r>
              <a:rPr lang="tr-TR" altLang="tr-TR" sz="1400" dirty="0">
                <a:cs typeface="Times New Roman" panose="02020603050405020304" pitchFamily="18" charset="0"/>
              </a:rPr>
              <a:t>. Bu form için en uygun yerler, ev bahçelerinde binaya veya oturma mahallerine yakın olan yerlerdir.</a:t>
            </a:r>
          </a:p>
        </p:txBody>
      </p:sp>
    </p:spTree>
    <p:extLst>
      <p:ext uri="{BB962C8B-B14F-4D97-AF65-F5344CB8AC3E}">
        <p14:creationId xmlns:p14="http://schemas.microsoft.com/office/powerpoint/2010/main" val="2341540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D:\DERSLER\Dendroloji\Ders4\picabimaxvell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372" y="743409"/>
            <a:ext cx="4895056" cy="5475253"/>
          </a:xfrm>
          <a:prstGeom prst="rect">
            <a:avLst/>
          </a:prstGeom>
          <a:noFill/>
          <a:extLst>
            <a:ext uri="{909E8E84-426E-40DD-AFC4-6F175D3DCCD1}">
              <a14:hiddenFill xmlns:a14="http://schemas.microsoft.com/office/drawing/2010/main">
                <a:solidFill>
                  <a:srgbClr val="FFFFFF"/>
                </a:solidFill>
              </a14:hiddenFill>
            </a:ext>
          </a:extLst>
        </p:spPr>
      </p:pic>
      <p:sp>
        <p:nvSpPr>
          <p:cNvPr id="88067" name="Text Box 3"/>
          <p:cNvSpPr txBox="1">
            <a:spLocks noChangeArrowheads="1"/>
          </p:cNvSpPr>
          <p:nvPr/>
        </p:nvSpPr>
        <p:spPr bwMode="auto">
          <a:xfrm>
            <a:off x="1219200" y="63246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altLang="tr-TR"/>
          </a:p>
        </p:txBody>
      </p:sp>
      <p:sp>
        <p:nvSpPr>
          <p:cNvPr id="88068" name="Text Box 4"/>
          <p:cNvSpPr txBox="1">
            <a:spLocks noChangeArrowheads="1"/>
          </p:cNvSpPr>
          <p:nvPr/>
        </p:nvSpPr>
        <p:spPr bwMode="auto">
          <a:xfrm>
            <a:off x="3347864" y="6218662"/>
            <a:ext cx="662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400" b="1" i="1" dirty="0">
                <a:cs typeface="Times New Roman" panose="02020603050405020304" pitchFamily="18" charset="0"/>
              </a:rPr>
              <a:t>P. </a:t>
            </a:r>
            <a:r>
              <a:rPr lang="tr-TR" altLang="tr-TR" sz="1400" b="1" i="1" dirty="0" err="1">
                <a:cs typeface="Times New Roman" panose="02020603050405020304" pitchFamily="18" charset="0"/>
              </a:rPr>
              <a:t>abies</a:t>
            </a:r>
            <a:r>
              <a:rPr lang="tr-TR" altLang="tr-TR" sz="1400" b="1" i="1" dirty="0">
                <a:cs typeface="Times New Roman" panose="02020603050405020304" pitchFamily="18" charset="0"/>
              </a:rPr>
              <a:t> cv. '</a:t>
            </a:r>
            <a:r>
              <a:rPr lang="tr-TR" altLang="tr-TR" sz="1400" b="1" i="1" dirty="0" err="1">
                <a:cs typeface="Times New Roman" panose="02020603050405020304" pitchFamily="18" charset="0"/>
              </a:rPr>
              <a:t>Maxwellii</a:t>
            </a:r>
            <a:r>
              <a:rPr lang="tr-TR" altLang="tr-TR" sz="1400" b="1" i="1" dirty="0">
                <a:cs typeface="Times New Roman" panose="02020603050405020304" pitchFamily="18" charset="0"/>
              </a:rPr>
              <a:t>’</a:t>
            </a:r>
            <a:endParaRPr lang="en-US" altLang="tr-TR" sz="1400" b="1" i="1" dirty="0">
              <a:cs typeface="Times New Roman" panose="02020603050405020304" pitchFamily="18" charset="0"/>
            </a:endParaRPr>
          </a:p>
        </p:txBody>
      </p:sp>
    </p:spTree>
    <p:extLst>
      <p:ext uri="{BB962C8B-B14F-4D97-AF65-F5344CB8AC3E}">
        <p14:creationId xmlns:p14="http://schemas.microsoft.com/office/powerpoint/2010/main" val="1907513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051720" y="87015"/>
            <a:ext cx="8732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tr-TR" sz="2000" b="1" i="1" dirty="0">
                <a:solidFill>
                  <a:schemeClr val="bg1"/>
                </a:solidFill>
                <a:latin typeface="+mj-lt"/>
                <a:cs typeface="Times New Roman" panose="02020603050405020304" pitchFamily="18" charset="0"/>
              </a:rPr>
              <a:t>PICEA </a:t>
            </a:r>
            <a:r>
              <a:rPr lang="tr-TR" altLang="tr-TR" sz="2000" b="1" i="1" dirty="0" smtClean="0">
                <a:solidFill>
                  <a:schemeClr val="bg1"/>
                </a:solidFill>
                <a:latin typeface="+mj-lt"/>
                <a:cs typeface="Times New Roman" panose="02020603050405020304" pitchFamily="18" charset="0"/>
              </a:rPr>
              <a:t>- PINACEAE</a:t>
            </a:r>
            <a:r>
              <a:rPr lang="tr-TR" altLang="tr-TR" sz="2400" b="1" i="1" dirty="0" smtClean="0">
                <a:solidFill>
                  <a:schemeClr val="bg1"/>
                </a:solidFill>
                <a:latin typeface="+mj-lt"/>
                <a:cs typeface="Times New Roman" panose="02020603050405020304" pitchFamily="18" charset="0"/>
              </a:rPr>
              <a:t> </a:t>
            </a:r>
            <a:endParaRPr lang="tr-TR" altLang="tr-TR" sz="2400" i="1" dirty="0">
              <a:solidFill>
                <a:schemeClr val="bg1"/>
              </a:solidFill>
              <a:latin typeface="+mj-lt"/>
              <a:cs typeface="Times New Roman" panose="02020603050405020304" pitchFamily="18" charset="0"/>
            </a:endParaRPr>
          </a:p>
        </p:txBody>
      </p:sp>
      <p:sp>
        <p:nvSpPr>
          <p:cNvPr id="79875" name="Text Box 3"/>
          <p:cNvSpPr txBox="1">
            <a:spLocks noChangeArrowheads="1"/>
          </p:cNvSpPr>
          <p:nvPr/>
        </p:nvSpPr>
        <p:spPr bwMode="auto">
          <a:xfrm>
            <a:off x="467544" y="1124744"/>
            <a:ext cx="8136904"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tr-TR" altLang="tr-TR" sz="1400" b="1" dirty="0">
                <a:solidFill>
                  <a:schemeClr val="accent1">
                    <a:lumMod val="75000"/>
                  </a:schemeClr>
                </a:solidFill>
                <a:cs typeface="Times New Roman" panose="02020603050405020304" pitchFamily="18" charset="0"/>
              </a:rPr>
              <a:t>Vatanı: </a:t>
            </a:r>
            <a:r>
              <a:rPr lang="tr-TR" altLang="tr-TR" sz="1400" dirty="0">
                <a:cs typeface="Times New Roman" panose="02020603050405020304" pitchFamily="18" charset="0"/>
              </a:rPr>
              <a:t>Kuzey Yarı </a:t>
            </a:r>
            <a:r>
              <a:rPr lang="tr-TR" altLang="tr-TR" sz="1400" dirty="0" err="1">
                <a:cs typeface="Times New Roman" panose="02020603050405020304" pitchFamily="18" charset="0"/>
              </a:rPr>
              <a:t>Küresi'nin</a:t>
            </a:r>
            <a:r>
              <a:rPr lang="tr-TR" altLang="tr-TR" sz="1400" dirty="0">
                <a:cs typeface="Times New Roman" panose="02020603050405020304" pitchFamily="18" charset="0"/>
              </a:rPr>
              <a:t> </a:t>
            </a:r>
            <a:r>
              <a:rPr lang="tr-TR" altLang="tr-TR" sz="1400" dirty="0"/>
              <a:t>ılıman</a:t>
            </a:r>
            <a:r>
              <a:rPr lang="tr-TR" altLang="tr-TR" sz="1400" dirty="0">
                <a:cs typeface="Times New Roman" panose="02020603050405020304" pitchFamily="18" charset="0"/>
              </a:rPr>
              <a:t> ve soğuk bölgelerinde doğal yayılış yapar. </a:t>
            </a:r>
            <a:r>
              <a:rPr lang="tr-TR" altLang="tr-TR" sz="1400" i="1" dirty="0" err="1">
                <a:cs typeface="Times New Roman" panose="02020603050405020304" pitchFamily="18" charset="0"/>
              </a:rPr>
              <a:t>Picea</a:t>
            </a:r>
            <a:r>
              <a:rPr lang="tr-TR" altLang="tr-TR" sz="1400" dirty="0">
                <a:cs typeface="Times New Roman" panose="02020603050405020304" pitchFamily="18" charset="0"/>
              </a:rPr>
              <a:t> türlerinin hemen hemen yarısı sadece Batı ve Orta Çin'de yayılmış bulunmaktadır. </a:t>
            </a:r>
            <a:r>
              <a:rPr lang="tr-TR" altLang="tr-TR" sz="1400" i="1" dirty="0" err="1">
                <a:cs typeface="Times New Roman" panose="02020603050405020304" pitchFamily="18" charset="0"/>
              </a:rPr>
              <a:t>Picea</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orientalis</a:t>
            </a:r>
            <a:r>
              <a:rPr lang="tr-TR" altLang="tr-TR" sz="1400" dirty="0">
                <a:cs typeface="Times New Roman" panose="02020603050405020304" pitchFamily="18" charset="0"/>
              </a:rPr>
              <a:t> ülkemizde Doğu Karadeniz Bölgesi'nde ve Kafkaslar' da doğal yayılış gösteren bir türdür. </a:t>
            </a:r>
            <a:endParaRPr lang="tr-TR" altLang="tr-TR" sz="1400" dirty="0" smtClean="0">
              <a:cs typeface="Times New Roman" panose="02020603050405020304" pitchFamily="18" charset="0"/>
            </a:endParaRPr>
          </a:p>
          <a:p>
            <a:pPr algn="just" eaLnBrk="0" hangingPunct="0"/>
            <a:endParaRPr lang="tr-TR" altLang="tr-TR" sz="1400" dirty="0">
              <a:cs typeface="Times New Roman" panose="02020603050405020304" pitchFamily="18" charset="0"/>
            </a:endParaRPr>
          </a:p>
          <a:p>
            <a:pPr algn="just" eaLnBrk="0" hangingPunct="0"/>
            <a:r>
              <a:rPr lang="tr-TR" altLang="tr-TR" sz="1400" b="1" dirty="0">
                <a:solidFill>
                  <a:schemeClr val="accent1">
                    <a:lumMod val="75000"/>
                  </a:schemeClr>
                </a:solidFill>
                <a:cs typeface="Times New Roman" panose="02020603050405020304" pitchFamily="18" charset="0"/>
              </a:rPr>
              <a:t>Tür sayısı: </a:t>
            </a:r>
            <a:r>
              <a:rPr lang="tr-TR" altLang="tr-TR" sz="1400" dirty="0">
                <a:cs typeface="Times New Roman" panose="02020603050405020304" pitchFamily="18" charset="0"/>
              </a:rPr>
              <a:t>40 </a:t>
            </a:r>
            <a:endParaRPr lang="tr-TR" altLang="tr-TR" sz="1400" dirty="0" smtClean="0">
              <a:cs typeface="Times New Roman" panose="02020603050405020304" pitchFamily="18" charset="0"/>
            </a:endParaRPr>
          </a:p>
          <a:p>
            <a:pPr algn="just" eaLnBrk="0" hangingPunct="0"/>
            <a:endParaRPr lang="tr-TR" altLang="tr-TR" sz="1400" dirty="0">
              <a:cs typeface="Times New Roman" panose="02020603050405020304" pitchFamily="18" charset="0"/>
            </a:endParaRPr>
          </a:p>
          <a:p>
            <a:pPr algn="just" eaLnBrk="0" hangingPunct="0"/>
            <a:r>
              <a:rPr lang="tr-TR" altLang="tr-TR" sz="1400" b="1" dirty="0">
                <a:solidFill>
                  <a:schemeClr val="accent1">
                    <a:lumMod val="75000"/>
                  </a:schemeClr>
                </a:solidFill>
                <a:cs typeface="Times New Roman" panose="02020603050405020304" pitchFamily="18" charset="0"/>
              </a:rPr>
              <a:t>Habitusu: </a:t>
            </a:r>
            <a:r>
              <a:rPr lang="tr-TR" altLang="tr-TR" sz="1400" dirty="0">
                <a:cs typeface="Times New Roman" panose="02020603050405020304" pitchFamily="18" charset="0"/>
              </a:rPr>
              <a:t>Ladinler yaz kış yeşil, genellikle </a:t>
            </a:r>
            <a:r>
              <a:rPr lang="tr-TR" altLang="tr-TR" sz="1400" dirty="0" smtClean="0">
                <a:cs typeface="Times New Roman" panose="02020603050405020304" pitchFamily="18" charset="0"/>
              </a:rPr>
              <a:t>piramidal </a:t>
            </a:r>
            <a:r>
              <a:rPr lang="tr-TR" altLang="tr-TR" sz="1400" dirty="0">
                <a:cs typeface="Times New Roman" panose="02020603050405020304" pitchFamily="18" charset="0"/>
              </a:rPr>
              <a:t>formda gelişme gösteren ağaçlardır. </a:t>
            </a:r>
            <a:r>
              <a:rPr lang="tr-TR" altLang="tr-TR" sz="1400" u="sng" dirty="0">
                <a:cs typeface="Times New Roman" panose="02020603050405020304" pitchFamily="18" charset="0"/>
              </a:rPr>
              <a:t>Dallar gövdede </a:t>
            </a:r>
            <a:r>
              <a:rPr lang="tr-TR" altLang="tr-TR" sz="1400" u="sng" dirty="0" err="1">
                <a:cs typeface="Times New Roman" panose="02020603050405020304" pitchFamily="18" charset="0"/>
              </a:rPr>
              <a:t>çevrel</a:t>
            </a:r>
            <a:r>
              <a:rPr lang="tr-TR" altLang="tr-TR" sz="1400" u="sng" dirty="0">
                <a:cs typeface="Times New Roman" panose="02020603050405020304" pitchFamily="18" charset="0"/>
              </a:rPr>
              <a:t> </a:t>
            </a:r>
            <a:r>
              <a:rPr lang="tr-TR" altLang="tr-TR" sz="1400" dirty="0">
                <a:cs typeface="Times New Roman" panose="02020603050405020304" pitchFamily="18" charset="0"/>
              </a:rPr>
              <a:t>dizilmişlerdir. Gövdeleri</a:t>
            </a:r>
            <a:r>
              <a:rPr lang="tr-TR" altLang="tr-TR" sz="1400" dirty="0"/>
              <a:t>n</a:t>
            </a:r>
            <a:r>
              <a:rPr lang="tr-TR" altLang="tr-TR" sz="1400" dirty="0">
                <a:cs typeface="Times New Roman" panose="02020603050405020304" pitchFamily="18" charset="0"/>
              </a:rPr>
              <a:t> pul şeklinde çatlayan kabuğu vardır</a:t>
            </a:r>
            <a:r>
              <a:rPr lang="tr-TR" altLang="tr-TR" sz="1400" dirty="0" smtClean="0">
                <a:cs typeface="Times New Roman" panose="02020603050405020304" pitchFamily="18" charset="0"/>
              </a:rPr>
              <a:t>.</a:t>
            </a:r>
          </a:p>
          <a:p>
            <a:pPr algn="just" eaLnBrk="0" hangingPunct="0"/>
            <a:endParaRPr lang="tr-TR" altLang="tr-TR" sz="1400" dirty="0">
              <a:cs typeface="Times New Roman" panose="02020603050405020304" pitchFamily="18" charset="0"/>
            </a:endParaRPr>
          </a:p>
          <a:p>
            <a:pPr algn="just" eaLnBrk="0" hangingPunct="0"/>
            <a:r>
              <a:rPr lang="tr-TR" altLang="tr-TR" sz="1400" b="1" dirty="0">
                <a:solidFill>
                  <a:schemeClr val="accent1">
                    <a:lumMod val="75000"/>
                  </a:schemeClr>
                </a:solidFill>
                <a:cs typeface="Times New Roman" panose="02020603050405020304" pitchFamily="18" charset="0"/>
              </a:rPr>
              <a:t>Yaprakları: </a:t>
            </a:r>
            <a:r>
              <a:rPr lang="tr-TR" altLang="tr-TR" sz="1400" dirty="0">
                <a:cs typeface="Times New Roman" panose="02020603050405020304" pitchFamily="18" charset="0"/>
              </a:rPr>
              <a:t>İğne şeklinde, </a:t>
            </a:r>
            <a:r>
              <a:rPr lang="tr-TR" altLang="tr-TR" sz="1400" u="sng" dirty="0">
                <a:cs typeface="Times New Roman" panose="02020603050405020304" pitchFamily="18" charset="0"/>
              </a:rPr>
              <a:t>dört köşe </a:t>
            </a:r>
            <a:r>
              <a:rPr lang="tr-TR" altLang="tr-TR" sz="1400" dirty="0">
                <a:cs typeface="Times New Roman" panose="02020603050405020304" pitchFamily="18" charset="0"/>
              </a:rPr>
              <a:t>veya basık formdadır. Dört köşe olan yaprakların </a:t>
            </a:r>
            <a:r>
              <a:rPr lang="tr-TR" altLang="tr-TR" sz="1400" u="sng" dirty="0">
                <a:cs typeface="Times New Roman" panose="02020603050405020304" pitchFamily="18" charset="0"/>
              </a:rPr>
              <a:t>her yüzünde </a:t>
            </a:r>
            <a:r>
              <a:rPr lang="tr-TR" altLang="tr-TR" sz="1400" u="sng" dirty="0" err="1">
                <a:cs typeface="Times New Roman" panose="02020603050405020304" pitchFamily="18" charset="0"/>
              </a:rPr>
              <a:t>stoma</a:t>
            </a:r>
            <a:r>
              <a:rPr lang="tr-TR" altLang="tr-TR" sz="1400" u="sng" dirty="0">
                <a:cs typeface="Times New Roman" panose="02020603050405020304" pitchFamily="18" charset="0"/>
              </a:rPr>
              <a:t> çizgileri </a:t>
            </a:r>
            <a:r>
              <a:rPr lang="tr-TR" altLang="tr-TR" sz="1400" dirty="0">
                <a:cs typeface="Times New Roman" panose="02020603050405020304" pitchFamily="18" charset="0"/>
              </a:rPr>
              <a:t>bulunur. Basık formda olan yaprakların ise sadece </a:t>
            </a:r>
            <a:r>
              <a:rPr lang="tr-TR" altLang="tr-TR" sz="1400" dirty="0" smtClean="0">
                <a:cs typeface="Times New Roman" panose="02020603050405020304" pitchFamily="18" charset="0"/>
              </a:rPr>
              <a:t>aşağıya </a:t>
            </a:r>
            <a:r>
              <a:rPr lang="tr-TR" altLang="tr-TR" sz="1400" dirty="0">
                <a:cs typeface="Times New Roman" panose="02020603050405020304" pitchFamily="18" charset="0"/>
              </a:rPr>
              <a:t>bakan yüzlerinde </a:t>
            </a:r>
            <a:r>
              <a:rPr lang="tr-TR" altLang="tr-TR" sz="1400" dirty="0" err="1">
                <a:cs typeface="Times New Roman" panose="02020603050405020304" pitchFamily="18" charset="0"/>
              </a:rPr>
              <a:t>stoma</a:t>
            </a:r>
            <a:r>
              <a:rPr lang="tr-TR" altLang="tr-TR" sz="1400" dirty="0">
                <a:cs typeface="Times New Roman" panose="02020603050405020304" pitchFamily="18" charset="0"/>
              </a:rPr>
              <a:t> çizgileri bulunur. </a:t>
            </a:r>
            <a:r>
              <a:rPr lang="tr-TR" altLang="tr-TR" sz="1400" u="sng" dirty="0">
                <a:cs typeface="Times New Roman" panose="02020603050405020304" pitchFamily="18" charset="0"/>
              </a:rPr>
              <a:t>Yapraklar döküldükten sonra sürgünde hörgüç şeklinde, kısa, kahverengimsi bir çıkıntı kalır</a:t>
            </a:r>
            <a:r>
              <a:rPr lang="tr-TR" altLang="tr-TR" sz="1400" dirty="0">
                <a:cs typeface="Times New Roman" panose="02020603050405020304" pitchFamily="18" charset="0"/>
              </a:rPr>
              <a:t>. İğne yapraklar </a:t>
            </a:r>
            <a:r>
              <a:rPr lang="tr-TR" altLang="tr-TR" sz="1400" dirty="0"/>
              <a:t>uzun yıllar </a:t>
            </a:r>
            <a:r>
              <a:rPr lang="tr-TR" altLang="tr-TR" sz="1400" dirty="0">
                <a:cs typeface="Times New Roman" panose="02020603050405020304" pitchFamily="18" charset="0"/>
              </a:rPr>
              <a:t> ağaçta kalırlar. </a:t>
            </a:r>
            <a:endParaRPr lang="tr-TR" altLang="tr-TR" sz="1400" dirty="0" smtClean="0">
              <a:cs typeface="Times New Roman" panose="02020603050405020304" pitchFamily="18" charset="0"/>
            </a:endParaRPr>
          </a:p>
          <a:p>
            <a:pPr algn="just" eaLnBrk="0" hangingPunct="0"/>
            <a:endParaRPr lang="tr-TR" altLang="tr-TR" sz="1400" dirty="0">
              <a:cs typeface="Times New Roman" panose="02020603050405020304" pitchFamily="18" charset="0"/>
            </a:endParaRPr>
          </a:p>
          <a:p>
            <a:pPr algn="just" eaLnBrk="0" hangingPunct="0"/>
            <a:r>
              <a:rPr lang="tr-TR" altLang="tr-TR" sz="1400" b="1" dirty="0">
                <a:solidFill>
                  <a:schemeClr val="accent1">
                    <a:lumMod val="75000"/>
                  </a:schemeClr>
                </a:solidFill>
                <a:cs typeface="Times New Roman" panose="02020603050405020304" pitchFamily="18" charset="0"/>
              </a:rPr>
              <a:t>Çiçek ve kozalakları: </a:t>
            </a:r>
            <a:r>
              <a:rPr lang="tr-TR" altLang="tr-TR" sz="1400" dirty="0">
                <a:cs typeface="Times New Roman" panose="02020603050405020304" pitchFamily="18" charset="0"/>
              </a:rPr>
              <a:t>Çiçekleri </a:t>
            </a:r>
            <a:r>
              <a:rPr lang="tr-TR" altLang="tr-TR" sz="1400" u="sng" dirty="0">
                <a:cs typeface="Times New Roman" panose="02020603050405020304" pitchFamily="18" charset="0"/>
              </a:rPr>
              <a:t>bir evciklidir</a:t>
            </a:r>
            <a:r>
              <a:rPr lang="tr-TR" altLang="tr-TR" sz="1400" dirty="0">
                <a:cs typeface="Times New Roman" panose="02020603050405020304" pitchFamily="18" charset="0"/>
              </a:rPr>
              <a:t>. Dişi çiçekler bir önceki yıla ait sürgün</a:t>
            </a:r>
            <a:r>
              <a:rPr lang="en-US" altLang="tr-TR" sz="1400" dirty="0">
                <a:cs typeface="Times New Roman" panose="02020603050405020304" pitchFamily="18" charset="0"/>
              </a:rPr>
              <a:t>l</a:t>
            </a:r>
            <a:r>
              <a:rPr lang="tr-TR" altLang="tr-TR" sz="1400" dirty="0">
                <a:cs typeface="Times New Roman" panose="02020603050405020304" pitchFamily="18" charset="0"/>
              </a:rPr>
              <a:t>erin ucunda</a:t>
            </a:r>
            <a:r>
              <a:rPr lang="en-US" altLang="tr-TR" sz="1400" dirty="0">
                <a:cs typeface="Times New Roman" panose="02020603050405020304" pitchFamily="18" charset="0"/>
              </a:rPr>
              <a:t> e</a:t>
            </a:r>
            <a:r>
              <a:rPr lang="tr-TR" altLang="tr-TR" sz="1400" dirty="0" err="1">
                <a:cs typeface="Times New Roman" panose="02020603050405020304" pitchFamily="18" charset="0"/>
              </a:rPr>
              <a:t>rkek</a:t>
            </a:r>
            <a:r>
              <a:rPr lang="tr-TR" altLang="tr-TR" sz="1400" dirty="0">
                <a:cs typeface="Times New Roman" panose="02020603050405020304" pitchFamily="18" charset="0"/>
              </a:rPr>
              <a:t> çiçekler ise bir önceki yıla ait sürgünlerde bulunan iğne </a:t>
            </a:r>
            <a:r>
              <a:rPr lang="tr-TR" altLang="tr-TR" sz="1400" dirty="0" smtClean="0">
                <a:cs typeface="Times New Roman" panose="02020603050405020304" pitchFamily="18" charset="0"/>
              </a:rPr>
              <a:t>yaprakların </a:t>
            </a:r>
            <a:r>
              <a:rPr lang="tr-TR" altLang="tr-TR" sz="1400" dirty="0">
                <a:cs typeface="Times New Roman" panose="02020603050405020304" pitchFamily="18" charset="0"/>
              </a:rPr>
              <a:t>koltuğunda yer alırlar </a:t>
            </a:r>
            <a:endParaRPr lang="tr-TR" altLang="tr-TR" sz="1400" dirty="0" smtClean="0">
              <a:cs typeface="Times New Roman" panose="02020603050405020304" pitchFamily="18" charset="0"/>
            </a:endParaRPr>
          </a:p>
          <a:p>
            <a:pPr algn="just" eaLnBrk="0" hangingPunct="0"/>
            <a:endParaRPr lang="en-US" altLang="tr-TR" sz="1400" dirty="0">
              <a:cs typeface="Times New Roman" panose="02020603050405020304" pitchFamily="18" charset="0"/>
            </a:endParaRPr>
          </a:p>
          <a:p>
            <a:pPr algn="just" eaLnBrk="0" hangingPunct="0"/>
            <a:r>
              <a:rPr lang="tr-TR" altLang="tr-TR" sz="1400" b="1" dirty="0" smtClean="0">
                <a:solidFill>
                  <a:schemeClr val="accent1">
                    <a:lumMod val="75000"/>
                  </a:schemeClr>
                </a:solidFill>
                <a:cs typeface="Times New Roman" panose="02020603050405020304" pitchFamily="18" charset="0"/>
              </a:rPr>
              <a:t>Kozalakları: </a:t>
            </a:r>
            <a:r>
              <a:rPr lang="tr-TR" altLang="tr-TR" sz="1400" dirty="0" err="1">
                <a:cs typeface="Times New Roman" panose="02020603050405020304" pitchFamily="18" charset="0"/>
              </a:rPr>
              <a:t>Y</a:t>
            </a:r>
            <a:r>
              <a:rPr lang="tr-TR" altLang="tr-TR" sz="1400" dirty="0" err="1" smtClean="0">
                <a:cs typeface="Times New Roman" panose="02020603050405020304" pitchFamily="18" charset="0"/>
              </a:rPr>
              <a:t>u</a:t>
            </a:r>
            <a:r>
              <a:rPr lang="en-US" altLang="tr-TR" sz="1400" dirty="0">
                <a:cs typeface="Times New Roman" panose="02020603050405020304" pitchFamily="18" charset="0"/>
              </a:rPr>
              <a:t>m</a:t>
            </a:r>
            <a:r>
              <a:rPr lang="tr-TR" altLang="tr-TR" sz="1400" dirty="0" err="1">
                <a:cs typeface="Times New Roman" panose="02020603050405020304" pitchFamily="18" charset="0"/>
              </a:rPr>
              <a:t>urta</a:t>
            </a:r>
            <a:r>
              <a:rPr lang="tr-TR" altLang="tr-TR" sz="1400" dirty="0">
                <a:cs typeface="Times New Roman" panose="02020603050405020304" pitchFamily="18" charset="0"/>
              </a:rPr>
              <a:t> şeklinde yu</a:t>
            </a:r>
            <a:r>
              <a:rPr lang="tr-TR" altLang="tr-TR" sz="1400" dirty="0"/>
              <a:t>v</a:t>
            </a:r>
            <a:r>
              <a:rPr lang="tr-TR" altLang="tr-TR" sz="1400" dirty="0">
                <a:cs typeface="Times New Roman" panose="02020603050405020304" pitchFamily="18" charset="0"/>
              </a:rPr>
              <a:t>arlak veya uzunca silindir formunda olup aşağıya veya yanlara doğru yönelmişlerdir. Olgunlaşmadan önce yeşil veya koyu kırmızı renktedirler. Olgunlaştıklarında ise kahverengiye dönüşürler. Kozalaklar birinci</a:t>
            </a:r>
            <a:r>
              <a:rPr lang="tr-TR" altLang="tr-TR" sz="1400" dirty="0"/>
              <a:t> yıl</a:t>
            </a:r>
            <a:r>
              <a:rPr lang="tr-TR" altLang="tr-TR" sz="1400" dirty="0">
                <a:cs typeface="Times New Roman" panose="02020603050405020304" pitchFamily="18" charset="0"/>
              </a:rPr>
              <a:t> içerisinde olgunlaşırlar. </a:t>
            </a:r>
          </a:p>
        </p:txBody>
      </p:sp>
    </p:spTree>
    <p:extLst>
      <p:ext uri="{BB962C8B-B14F-4D97-AF65-F5344CB8AC3E}">
        <p14:creationId xmlns:p14="http://schemas.microsoft.com/office/powerpoint/2010/main" val="1802881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026" descr="D:\DERSLER\Dendroloji\Ders4\picabinidiform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71343"/>
            <a:ext cx="7467600" cy="4957762"/>
          </a:xfrm>
          <a:prstGeom prst="rect">
            <a:avLst/>
          </a:prstGeom>
          <a:noFill/>
          <a:extLst>
            <a:ext uri="{909E8E84-426E-40DD-AFC4-6F175D3DCCD1}">
              <a14:hiddenFill xmlns:a14="http://schemas.microsoft.com/office/drawing/2010/main">
                <a:solidFill>
                  <a:srgbClr val="FFFFFF"/>
                </a:solidFill>
              </a14:hiddenFill>
            </a:ext>
          </a:extLst>
        </p:spPr>
      </p:pic>
      <p:sp>
        <p:nvSpPr>
          <p:cNvPr id="89091" name="Text Box 1027"/>
          <p:cNvSpPr txBox="1">
            <a:spLocks noChangeArrowheads="1"/>
          </p:cNvSpPr>
          <p:nvPr/>
        </p:nvSpPr>
        <p:spPr bwMode="auto">
          <a:xfrm>
            <a:off x="827584" y="5929105"/>
            <a:ext cx="662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400" b="1" i="1" dirty="0">
                <a:cs typeface="Times New Roman" panose="02020603050405020304" pitchFamily="18" charset="0"/>
              </a:rPr>
              <a:t>P. </a:t>
            </a:r>
            <a:r>
              <a:rPr lang="tr-TR" altLang="tr-TR" sz="1400" b="1" i="1" dirty="0" err="1">
                <a:cs typeface="Times New Roman" panose="02020603050405020304" pitchFamily="18" charset="0"/>
              </a:rPr>
              <a:t>abies</a:t>
            </a:r>
            <a:r>
              <a:rPr lang="tr-TR" altLang="tr-TR" sz="1400" b="1" i="1" dirty="0">
                <a:cs typeface="Times New Roman" panose="02020603050405020304" pitchFamily="18" charset="0"/>
              </a:rPr>
              <a:t> cv. '</a:t>
            </a:r>
            <a:r>
              <a:rPr lang="tr-TR" altLang="tr-TR" sz="1400" b="1" i="1" dirty="0" err="1">
                <a:cs typeface="Times New Roman" panose="02020603050405020304" pitchFamily="18" charset="0"/>
              </a:rPr>
              <a:t>Nid</a:t>
            </a:r>
            <a:r>
              <a:rPr lang="tr-TR" altLang="tr-TR" sz="1400" b="1" i="1" dirty="0" err="1"/>
              <a:t>if</a:t>
            </a:r>
            <a:r>
              <a:rPr lang="tr-TR" altLang="tr-TR" sz="1400" b="1" i="1" dirty="0" err="1">
                <a:cs typeface="Times New Roman" panose="02020603050405020304" pitchFamily="18" charset="0"/>
              </a:rPr>
              <a:t>ormis</a:t>
            </a:r>
            <a:r>
              <a:rPr lang="tr-TR" altLang="tr-TR" sz="1400" b="1" i="1" dirty="0">
                <a:cs typeface="Times New Roman" panose="02020603050405020304" pitchFamily="18" charset="0"/>
              </a:rPr>
              <a:t>'</a:t>
            </a:r>
            <a:endParaRPr lang="en-US" altLang="tr-TR" sz="1400" b="1" i="1" dirty="0">
              <a:cs typeface="Times New Roman" panose="02020603050405020304" pitchFamily="18" charset="0"/>
            </a:endParaRPr>
          </a:p>
        </p:txBody>
      </p:sp>
    </p:spTree>
    <p:extLst>
      <p:ext uri="{BB962C8B-B14F-4D97-AF65-F5344CB8AC3E}">
        <p14:creationId xmlns:p14="http://schemas.microsoft.com/office/powerpoint/2010/main" val="123777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D:\DERSLER\Dendroloji\Ders4\picabipendu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69186"/>
            <a:ext cx="7620000" cy="4983162"/>
          </a:xfrm>
          <a:prstGeom prst="rect">
            <a:avLst/>
          </a:prstGeom>
          <a:noFill/>
          <a:extLst>
            <a:ext uri="{909E8E84-426E-40DD-AFC4-6F175D3DCCD1}">
              <a14:hiddenFill xmlns:a14="http://schemas.microsoft.com/office/drawing/2010/main">
                <a:solidFill>
                  <a:srgbClr val="FFFFFF"/>
                </a:solidFill>
              </a14:hiddenFill>
            </a:ext>
          </a:extLst>
        </p:spPr>
      </p:pic>
      <p:sp>
        <p:nvSpPr>
          <p:cNvPr id="90115" name="Text Box 3"/>
          <p:cNvSpPr txBox="1">
            <a:spLocks noChangeArrowheads="1"/>
          </p:cNvSpPr>
          <p:nvPr/>
        </p:nvSpPr>
        <p:spPr bwMode="auto">
          <a:xfrm>
            <a:off x="755576" y="5884481"/>
            <a:ext cx="662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400" b="1" i="1" dirty="0">
                <a:cs typeface="Times New Roman" panose="02020603050405020304" pitchFamily="18" charset="0"/>
              </a:rPr>
              <a:t>P. </a:t>
            </a:r>
            <a:r>
              <a:rPr lang="tr-TR" altLang="tr-TR" sz="1400" b="1" i="1" dirty="0" err="1">
                <a:cs typeface="Times New Roman" panose="02020603050405020304" pitchFamily="18" charset="0"/>
              </a:rPr>
              <a:t>abies</a:t>
            </a:r>
            <a:r>
              <a:rPr lang="tr-TR" altLang="tr-TR" sz="1400" b="1" i="1" dirty="0">
                <a:cs typeface="Times New Roman" panose="02020603050405020304" pitchFamily="18" charset="0"/>
              </a:rPr>
              <a:t> cv. ‘</a:t>
            </a:r>
            <a:r>
              <a:rPr lang="tr-TR" altLang="tr-TR" sz="1400" b="1" i="1" dirty="0" err="1"/>
              <a:t>Pendula</a:t>
            </a:r>
            <a:r>
              <a:rPr lang="tr-TR" altLang="tr-TR" sz="1400" b="1" i="1" dirty="0">
                <a:cs typeface="Times New Roman" panose="02020603050405020304" pitchFamily="18" charset="0"/>
              </a:rPr>
              <a:t>'</a:t>
            </a:r>
            <a:endParaRPr lang="en-US" altLang="tr-TR" sz="1400" b="1" i="1" dirty="0">
              <a:cs typeface="Times New Roman" panose="02020603050405020304" pitchFamily="18" charset="0"/>
            </a:endParaRPr>
          </a:p>
        </p:txBody>
      </p:sp>
    </p:spTree>
    <p:extLst>
      <p:ext uri="{BB962C8B-B14F-4D97-AF65-F5344CB8AC3E}">
        <p14:creationId xmlns:p14="http://schemas.microsoft.com/office/powerpoint/2010/main" val="524354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D:\DERSLER\Dendroloji\Ders4\picabipumi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54" y="763587"/>
            <a:ext cx="7924800" cy="5103813"/>
          </a:xfrm>
          <a:prstGeom prst="rect">
            <a:avLst/>
          </a:prstGeom>
          <a:noFill/>
          <a:extLst>
            <a:ext uri="{909E8E84-426E-40DD-AFC4-6F175D3DCCD1}">
              <a14:hiddenFill xmlns:a14="http://schemas.microsoft.com/office/drawing/2010/main">
                <a:solidFill>
                  <a:srgbClr val="FFFFFF"/>
                </a:solidFill>
              </a14:hiddenFill>
            </a:ext>
          </a:extLst>
        </p:spPr>
      </p:pic>
      <p:sp>
        <p:nvSpPr>
          <p:cNvPr id="91140" name="Rectangle 4"/>
          <p:cNvSpPr>
            <a:spLocks noChangeArrowheads="1"/>
          </p:cNvSpPr>
          <p:nvPr/>
        </p:nvSpPr>
        <p:spPr bwMode="auto">
          <a:xfrm>
            <a:off x="609600" y="5867400"/>
            <a:ext cx="18870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1400" b="1" i="1" dirty="0">
                <a:cs typeface="Times New Roman" panose="02020603050405020304" pitchFamily="18" charset="0"/>
              </a:rPr>
              <a:t>P. </a:t>
            </a:r>
            <a:r>
              <a:rPr lang="tr-TR" altLang="tr-TR" sz="1400" b="1" i="1" dirty="0" err="1">
                <a:cs typeface="Times New Roman" panose="02020603050405020304" pitchFamily="18" charset="0"/>
              </a:rPr>
              <a:t>abies</a:t>
            </a:r>
            <a:r>
              <a:rPr lang="tr-TR" altLang="tr-TR" sz="1400" b="1" i="1" dirty="0">
                <a:cs typeface="Times New Roman" panose="02020603050405020304" pitchFamily="18" charset="0"/>
              </a:rPr>
              <a:t> cv. '</a:t>
            </a:r>
            <a:r>
              <a:rPr lang="tr-TR" altLang="tr-TR" sz="1400" b="1" i="1" dirty="0" err="1">
                <a:cs typeface="Times New Roman" panose="02020603050405020304" pitchFamily="18" charset="0"/>
              </a:rPr>
              <a:t>Pumila</a:t>
            </a:r>
            <a:r>
              <a:rPr lang="tr-TR" altLang="tr-TR" sz="1400" b="1" i="1" dirty="0">
                <a:cs typeface="Times New Roman" panose="02020603050405020304" pitchFamily="18" charset="0"/>
              </a:rPr>
              <a:t>'</a:t>
            </a:r>
            <a:endParaRPr lang="en-US" altLang="tr-TR" sz="1400" b="1" i="1" dirty="0">
              <a:cs typeface="Times New Roman" panose="02020603050405020304" pitchFamily="18" charset="0"/>
            </a:endParaRPr>
          </a:p>
        </p:txBody>
      </p:sp>
    </p:spTree>
    <p:extLst>
      <p:ext uri="{BB962C8B-B14F-4D97-AF65-F5344CB8AC3E}">
        <p14:creationId xmlns:p14="http://schemas.microsoft.com/office/powerpoint/2010/main" val="860706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D:\DERSLER\Dendroloji\Ders4\picabipygma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654" y="911987"/>
            <a:ext cx="7772400" cy="5005388"/>
          </a:xfrm>
          <a:prstGeom prst="rect">
            <a:avLst/>
          </a:prstGeom>
          <a:noFill/>
          <a:extLst>
            <a:ext uri="{909E8E84-426E-40DD-AFC4-6F175D3DCCD1}">
              <a14:hiddenFill xmlns:a14="http://schemas.microsoft.com/office/drawing/2010/main">
                <a:solidFill>
                  <a:srgbClr val="FFFFFF"/>
                </a:solidFill>
              </a14:hiddenFill>
            </a:ext>
          </a:extLst>
        </p:spPr>
      </p:pic>
      <p:sp>
        <p:nvSpPr>
          <p:cNvPr id="92163" name="Rectangle 3"/>
          <p:cNvSpPr>
            <a:spLocks noChangeArrowheads="1"/>
          </p:cNvSpPr>
          <p:nvPr/>
        </p:nvSpPr>
        <p:spPr bwMode="auto">
          <a:xfrm>
            <a:off x="685800" y="5943600"/>
            <a:ext cx="20313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1400" b="1" i="1" dirty="0">
                <a:cs typeface="Times New Roman" panose="02020603050405020304" pitchFamily="18" charset="0"/>
              </a:rPr>
              <a:t>P. </a:t>
            </a:r>
            <a:r>
              <a:rPr lang="tr-TR" altLang="tr-TR" sz="1400" b="1" i="1" dirty="0" err="1">
                <a:cs typeface="Times New Roman" panose="02020603050405020304" pitchFamily="18" charset="0"/>
              </a:rPr>
              <a:t>abies</a:t>
            </a:r>
            <a:r>
              <a:rPr lang="tr-TR" altLang="tr-TR" sz="1400" b="1" i="1" dirty="0">
                <a:cs typeface="Times New Roman" panose="02020603050405020304" pitchFamily="18" charset="0"/>
              </a:rPr>
              <a:t> cv. '</a:t>
            </a:r>
            <a:r>
              <a:rPr lang="tr-TR" altLang="tr-TR" sz="1400" b="1" i="1" dirty="0" err="1">
                <a:cs typeface="Times New Roman" panose="02020603050405020304" pitchFamily="18" charset="0"/>
              </a:rPr>
              <a:t>Pygmea</a:t>
            </a:r>
            <a:r>
              <a:rPr lang="tr-TR" altLang="tr-TR" sz="1400" b="1" i="1" dirty="0">
                <a:cs typeface="Times New Roman" panose="02020603050405020304" pitchFamily="18" charset="0"/>
              </a:rPr>
              <a:t>'</a:t>
            </a:r>
            <a:endParaRPr lang="en-US" altLang="tr-TR" sz="1400" b="1" i="1" dirty="0">
              <a:cs typeface="Times New Roman" panose="02020603050405020304" pitchFamily="18" charset="0"/>
            </a:endParaRPr>
          </a:p>
        </p:txBody>
      </p:sp>
    </p:spTree>
    <p:extLst>
      <p:ext uri="{BB962C8B-B14F-4D97-AF65-F5344CB8AC3E}">
        <p14:creationId xmlns:p14="http://schemas.microsoft.com/office/powerpoint/2010/main" val="3592880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DERSLER\Dendroloji\Ders4\picori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39389"/>
            <a:ext cx="4008748" cy="586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4548300" y="1412776"/>
            <a:ext cx="405614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dirty="0">
                <a:cs typeface="Times New Roman" pitchFamily="18" charset="0"/>
              </a:rPr>
              <a:t>Bu ladin türü, doğal olarak Doğu Karadeniz Bölgesi'nde Batum ile Giresun arasında ve </a:t>
            </a:r>
            <a:r>
              <a:rPr lang="tr-TR" altLang="tr-TR" sz="1600" dirty="0" err="1">
                <a:cs typeface="Times New Roman" pitchFamily="18" charset="0"/>
              </a:rPr>
              <a:t>Kafkaslar'da</a:t>
            </a:r>
            <a:r>
              <a:rPr lang="tr-TR" altLang="tr-TR" sz="1600" dirty="0">
                <a:cs typeface="Times New Roman" pitchFamily="18" charset="0"/>
              </a:rPr>
              <a:t> yetişmektedir. Bu bölgede Doğu </a:t>
            </a:r>
            <a:r>
              <a:rPr lang="tr-TR" altLang="tr-TR" sz="1600" dirty="0" err="1">
                <a:cs typeface="Times New Roman" pitchFamily="18" charset="0"/>
              </a:rPr>
              <a:t>Ladini'ne</a:t>
            </a:r>
            <a:r>
              <a:rPr lang="tr-TR" altLang="tr-TR" sz="1600" dirty="0">
                <a:cs typeface="Times New Roman" pitchFamily="18" charset="0"/>
              </a:rPr>
              <a:t> esas itibariyle kestane kuşağının üzerinde ve kayın kuşağının alt kısmında yüksek dağlarda, 1200-2400 m arasında, genellikle </a:t>
            </a:r>
            <a:r>
              <a:rPr lang="tr-TR" altLang="tr-TR" sz="1600" i="1" dirty="0" err="1">
                <a:cs typeface="Times New Roman" pitchFamily="18" charset="0"/>
              </a:rPr>
              <a:t>Abies</a:t>
            </a:r>
            <a:r>
              <a:rPr lang="tr-TR" altLang="tr-TR" sz="1600" i="1" dirty="0">
                <a:cs typeface="Times New Roman" pitchFamily="18" charset="0"/>
              </a:rPr>
              <a:t> </a:t>
            </a:r>
            <a:r>
              <a:rPr lang="tr-TR" altLang="tr-TR" sz="1600" i="1" dirty="0" err="1">
                <a:cs typeface="Times New Roman" pitchFamily="18" charset="0"/>
              </a:rPr>
              <a:t>nordmanniana</a:t>
            </a:r>
            <a:r>
              <a:rPr lang="tr-TR" altLang="tr-TR" sz="1600" dirty="0">
                <a:cs typeface="Times New Roman" pitchFamily="18" charset="0"/>
              </a:rPr>
              <a:t> ve </a:t>
            </a:r>
            <a:r>
              <a:rPr lang="tr-TR" altLang="tr-TR" sz="1600" i="1" dirty="0" err="1">
                <a:cs typeface="Times New Roman" pitchFamily="18" charset="0"/>
              </a:rPr>
              <a:t>Fagus</a:t>
            </a:r>
            <a:r>
              <a:rPr lang="tr-TR" altLang="tr-TR" sz="1600" i="1" dirty="0">
                <a:cs typeface="Times New Roman" pitchFamily="18" charset="0"/>
              </a:rPr>
              <a:t> </a:t>
            </a:r>
            <a:r>
              <a:rPr lang="tr-TR" altLang="tr-TR" sz="1600" i="1" dirty="0" err="1">
                <a:cs typeface="Times New Roman" pitchFamily="18" charset="0"/>
              </a:rPr>
              <a:t>orientalis</a:t>
            </a:r>
            <a:r>
              <a:rPr lang="tr-TR" altLang="tr-TR" sz="1600" dirty="0">
                <a:cs typeface="Times New Roman" pitchFamily="18" charset="0"/>
              </a:rPr>
              <a:t> ile karışık halde, nadiren de saf </a:t>
            </a:r>
            <a:r>
              <a:rPr lang="tr-TR" altLang="tr-TR" sz="1600" dirty="0" err="1">
                <a:cs typeface="Times New Roman" pitchFamily="18" charset="0"/>
              </a:rPr>
              <a:t>meşçereler</a:t>
            </a:r>
            <a:r>
              <a:rPr lang="tr-TR" altLang="tr-TR" sz="1600" dirty="0">
                <a:cs typeface="Times New Roman" pitchFamily="18" charset="0"/>
              </a:rPr>
              <a:t> halinde, rastlanır ve doğal yetişme ortamında 40-60 m boya ulaşır. </a:t>
            </a:r>
            <a:endParaRPr lang="tr-TR" altLang="tr-TR" sz="1600" dirty="0">
              <a:latin typeface="Arial" charset="0"/>
              <a:cs typeface="Times New Roman" pitchFamily="18" charset="0"/>
            </a:endParaRPr>
          </a:p>
          <a:p>
            <a:pPr algn="just">
              <a:spcBef>
                <a:spcPct val="50000"/>
              </a:spcBef>
            </a:pPr>
            <a:r>
              <a:rPr lang="tr-TR" altLang="tr-TR" sz="1600" i="1" dirty="0">
                <a:cs typeface="Times New Roman" pitchFamily="18" charset="0"/>
              </a:rPr>
              <a:t>P. </a:t>
            </a:r>
            <a:r>
              <a:rPr lang="tr-TR" altLang="tr-TR" sz="1600" i="1" dirty="0" err="1">
                <a:cs typeface="Times New Roman" pitchFamily="18" charset="0"/>
              </a:rPr>
              <a:t>orientalis</a:t>
            </a:r>
            <a:r>
              <a:rPr lang="tr-TR" altLang="tr-TR" sz="1600" dirty="0">
                <a:cs typeface="Times New Roman" pitchFamily="18" charset="0"/>
              </a:rPr>
              <a:t> geniş piramidal gelişme ve bol dallanma gösteren, kısa iğne yaprakları ile diğer ladin türlerinden kolayca ayırt edilebilen bir türüdür. Toprağa kadar dallanan, dekoratif ve güzel bir görünüşe sahiptir. Dalları gayri muntazam, </a:t>
            </a:r>
            <a:r>
              <a:rPr lang="tr-TR" altLang="tr-TR" sz="1600" dirty="0" err="1">
                <a:cs typeface="Times New Roman" pitchFamily="18" charset="0"/>
              </a:rPr>
              <a:t>çevrel</a:t>
            </a:r>
            <a:r>
              <a:rPr lang="tr-TR" altLang="tr-TR" sz="1600" dirty="0">
                <a:cs typeface="Times New Roman" pitchFamily="18" charset="0"/>
              </a:rPr>
              <a:t> dizilmiş olup </a:t>
            </a:r>
            <a:r>
              <a:rPr lang="tr-TR" altLang="tr-TR" sz="1600" dirty="0" smtClean="0">
                <a:cs typeface="Times New Roman" pitchFamily="18" charset="0"/>
              </a:rPr>
              <a:t>yukarıya </a:t>
            </a:r>
            <a:r>
              <a:rPr lang="tr-TR" altLang="tr-TR" sz="1600" dirty="0">
                <a:cs typeface="Times New Roman" pitchFamily="18" charset="0"/>
              </a:rPr>
              <a:t>ve aşağıya doğru yönelmiştir. </a:t>
            </a:r>
          </a:p>
        </p:txBody>
      </p:sp>
      <p:sp>
        <p:nvSpPr>
          <p:cNvPr id="5" name="Text Box 3"/>
          <p:cNvSpPr txBox="1">
            <a:spLocks noChangeArrowheads="1"/>
          </p:cNvSpPr>
          <p:nvPr/>
        </p:nvSpPr>
        <p:spPr bwMode="auto">
          <a:xfrm>
            <a:off x="4644008" y="908720"/>
            <a:ext cx="4032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800" b="1" i="1" dirty="0" err="1">
                <a:cs typeface="Times New Roman" pitchFamily="18" charset="0"/>
              </a:rPr>
              <a:t>Picea</a:t>
            </a:r>
            <a:r>
              <a:rPr lang="tr-TR" altLang="tr-TR" sz="1800" b="1" i="1" dirty="0">
                <a:cs typeface="Times New Roman" pitchFamily="18" charset="0"/>
              </a:rPr>
              <a:t> </a:t>
            </a:r>
            <a:r>
              <a:rPr lang="tr-TR" altLang="tr-TR" sz="1800" b="1" i="1" dirty="0" err="1">
                <a:cs typeface="Times New Roman" pitchFamily="18" charset="0"/>
              </a:rPr>
              <a:t>orientalis</a:t>
            </a:r>
            <a:r>
              <a:rPr lang="tr-TR" altLang="tr-TR" sz="1800" b="1" i="1" dirty="0">
                <a:cs typeface="Times New Roman" pitchFamily="18" charset="0"/>
              </a:rPr>
              <a:t> </a:t>
            </a:r>
            <a:r>
              <a:rPr lang="tr-TR" altLang="tr-TR" sz="1800" b="1" i="1" dirty="0" err="1">
                <a:cs typeface="Times New Roman" pitchFamily="18" charset="0"/>
              </a:rPr>
              <a:t>Lk</a:t>
            </a:r>
            <a:r>
              <a:rPr lang="tr-TR" altLang="tr-TR" sz="1800" b="1" i="1" dirty="0">
                <a:cs typeface="Times New Roman" pitchFamily="18" charset="0"/>
              </a:rPr>
              <a:t>., Doğu Ladini</a:t>
            </a:r>
            <a:r>
              <a:rPr lang="en-US" altLang="tr-TR" sz="1800" b="1" i="1" dirty="0">
                <a:cs typeface="Times New Roman" pitchFamily="18" charset="0"/>
              </a:rPr>
              <a:t> </a:t>
            </a:r>
            <a:endParaRPr lang="tr-TR" altLang="tr-TR" sz="1800" b="1" i="1" dirty="0">
              <a:cs typeface="Times New Roman" pitchFamily="18" charset="0"/>
            </a:endParaRPr>
          </a:p>
        </p:txBody>
      </p:sp>
      <p:sp>
        <p:nvSpPr>
          <p:cNvPr id="6" name="Text Box 3"/>
          <p:cNvSpPr txBox="1">
            <a:spLocks noChangeArrowheads="1"/>
          </p:cNvSpPr>
          <p:nvPr/>
        </p:nvSpPr>
        <p:spPr bwMode="auto">
          <a:xfrm>
            <a:off x="5568261" y="120493"/>
            <a:ext cx="2016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2000" b="1" i="1" dirty="0" err="1">
                <a:solidFill>
                  <a:schemeClr val="bg1"/>
                </a:solidFill>
                <a:cs typeface="Times New Roman" pitchFamily="18" charset="0"/>
              </a:rPr>
              <a:t>Picea</a:t>
            </a:r>
            <a:r>
              <a:rPr lang="tr-TR" altLang="tr-TR" sz="2000" b="1" i="1" dirty="0">
                <a:solidFill>
                  <a:schemeClr val="bg1"/>
                </a:solidFill>
                <a:cs typeface="Times New Roman" pitchFamily="18" charset="0"/>
              </a:rPr>
              <a:t> </a:t>
            </a:r>
            <a:r>
              <a:rPr lang="tr-TR" altLang="tr-TR" sz="2000" b="1" i="1" dirty="0" err="1" smtClean="0">
                <a:solidFill>
                  <a:schemeClr val="bg1"/>
                </a:solidFill>
                <a:cs typeface="Times New Roman" pitchFamily="18" charset="0"/>
              </a:rPr>
              <a:t>orientalis</a:t>
            </a:r>
            <a:r>
              <a:rPr lang="en-US" altLang="tr-TR" sz="2000" b="1" i="1" dirty="0" smtClean="0">
                <a:solidFill>
                  <a:schemeClr val="bg1"/>
                </a:solidFill>
                <a:cs typeface="Times New Roman" pitchFamily="18" charset="0"/>
              </a:rPr>
              <a:t> </a:t>
            </a:r>
            <a:endParaRPr lang="tr-TR" altLang="tr-TR" sz="2000" b="1" i="1" dirty="0">
              <a:solidFill>
                <a:schemeClr val="bg1"/>
              </a:solidFill>
              <a:cs typeface="Times New Roman" pitchFamily="18" charset="0"/>
            </a:endParaRPr>
          </a:p>
        </p:txBody>
      </p:sp>
    </p:spTree>
    <p:extLst>
      <p:ext uri="{BB962C8B-B14F-4D97-AF65-F5344CB8AC3E}">
        <p14:creationId xmlns:p14="http://schemas.microsoft.com/office/powerpoint/2010/main" val="887424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D:\DERSLER\Dendroloji\Ders4\picori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44784"/>
            <a:ext cx="7056784" cy="470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p:cNvSpPr txBox="1">
            <a:spLocks noChangeArrowheads="1"/>
          </p:cNvSpPr>
          <p:nvPr/>
        </p:nvSpPr>
        <p:spPr bwMode="auto">
          <a:xfrm>
            <a:off x="457200" y="5445224"/>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dirty="0">
                <a:cs typeface="Times New Roman" pitchFamily="18" charset="0"/>
              </a:rPr>
              <a:t>Genç sürgünler parlak açık kahverengi veya </a:t>
            </a:r>
            <a:r>
              <a:rPr lang="tr-TR" altLang="tr-TR" sz="1600" dirty="0" smtClean="0">
                <a:cs typeface="Times New Roman" pitchFamily="18" charset="0"/>
              </a:rPr>
              <a:t>beyaz </a:t>
            </a:r>
            <a:r>
              <a:rPr lang="tr-TR" altLang="tr-TR" sz="1600" dirty="0">
                <a:cs typeface="Times New Roman" pitchFamily="18" charset="0"/>
              </a:rPr>
              <a:t>tüylüdür. İğne </a:t>
            </a:r>
            <a:r>
              <a:rPr lang="tr-TR" altLang="tr-TR" sz="1600" dirty="0" smtClean="0">
                <a:cs typeface="Times New Roman" pitchFamily="18" charset="0"/>
              </a:rPr>
              <a:t>yapraklar </a:t>
            </a:r>
            <a:r>
              <a:rPr lang="tr-TR" altLang="tr-TR" sz="1600" dirty="0">
                <a:cs typeface="Times New Roman" pitchFamily="18" charset="0"/>
              </a:rPr>
              <a:t>gayet sık dizilmiş, parlak koyu yeşil, üst kısmında 1-2, alt yüzünde 3-4 </a:t>
            </a:r>
            <a:r>
              <a:rPr lang="tr-TR" altLang="tr-TR" sz="1600" dirty="0" err="1">
                <a:cs typeface="Times New Roman" pitchFamily="18" charset="0"/>
              </a:rPr>
              <a:t>stoma</a:t>
            </a:r>
            <a:r>
              <a:rPr lang="tr-TR" altLang="tr-TR" sz="1600" dirty="0">
                <a:cs typeface="Times New Roman" pitchFamily="18" charset="0"/>
              </a:rPr>
              <a:t> </a:t>
            </a:r>
            <a:r>
              <a:rPr lang="tr-TR" altLang="tr-TR" sz="1600" dirty="0" smtClean="0">
                <a:cs typeface="Times New Roman" pitchFamily="18" charset="0"/>
              </a:rPr>
              <a:t>çizgisine sahip, </a:t>
            </a:r>
            <a:r>
              <a:rPr lang="tr-TR" altLang="tr-TR" sz="1600" dirty="0">
                <a:cs typeface="Times New Roman" pitchFamily="18" charset="0"/>
              </a:rPr>
              <a:t>uçları küt, düz veya hafifçe eğri, kısa, 6-10 mm uzunluktadır. İ</a:t>
            </a:r>
            <a:r>
              <a:rPr lang="tr-TR" altLang="tr-TR" sz="1600" dirty="0" smtClean="0">
                <a:cs typeface="Times New Roman" pitchFamily="18" charset="0"/>
              </a:rPr>
              <a:t>ğne yapraklar </a:t>
            </a:r>
            <a:r>
              <a:rPr lang="tr-TR" altLang="tr-TR" sz="1600" dirty="0">
                <a:cs typeface="Times New Roman" pitchFamily="18" charset="0"/>
              </a:rPr>
              <a:t>sürgünlerin bilhassa üst kısımlarını sık bir şekilde örterler.</a:t>
            </a:r>
          </a:p>
        </p:txBody>
      </p:sp>
      <p:sp>
        <p:nvSpPr>
          <p:cNvPr id="4" name="Text Box 3"/>
          <p:cNvSpPr txBox="1">
            <a:spLocks noChangeArrowheads="1"/>
          </p:cNvSpPr>
          <p:nvPr/>
        </p:nvSpPr>
        <p:spPr bwMode="auto">
          <a:xfrm>
            <a:off x="5568261" y="120493"/>
            <a:ext cx="2016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2000" b="1" i="1" dirty="0" err="1">
                <a:solidFill>
                  <a:schemeClr val="bg1"/>
                </a:solidFill>
                <a:cs typeface="Times New Roman" pitchFamily="18" charset="0"/>
              </a:rPr>
              <a:t>Picea</a:t>
            </a:r>
            <a:r>
              <a:rPr lang="tr-TR" altLang="tr-TR" sz="2000" b="1" i="1" dirty="0">
                <a:solidFill>
                  <a:schemeClr val="bg1"/>
                </a:solidFill>
                <a:cs typeface="Times New Roman" pitchFamily="18" charset="0"/>
              </a:rPr>
              <a:t> </a:t>
            </a:r>
            <a:r>
              <a:rPr lang="tr-TR" altLang="tr-TR" sz="2000" b="1" i="1" dirty="0" err="1" smtClean="0">
                <a:solidFill>
                  <a:schemeClr val="bg1"/>
                </a:solidFill>
                <a:cs typeface="Times New Roman" pitchFamily="18" charset="0"/>
              </a:rPr>
              <a:t>orientalis</a:t>
            </a:r>
            <a:r>
              <a:rPr lang="en-US" altLang="tr-TR" sz="2000" b="1" i="1" dirty="0" smtClean="0">
                <a:solidFill>
                  <a:schemeClr val="bg1"/>
                </a:solidFill>
                <a:cs typeface="Times New Roman" pitchFamily="18" charset="0"/>
              </a:rPr>
              <a:t> </a:t>
            </a:r>
            <a:endParaRPr lang="tr-TR" altLang="tr-TR" sz="2000" b="1" i="1" dirty="0">
              <a:solidFill>
                <a:schemeClr val="bg1"/>
              </a:solidFill>
              <a:cs typeface="Times New Roman" pitchFamily="18" charset="0"/>
            </a:endParaRPr>
          </a:p>
        </p:txBody>
      </p:sp>
    </p:spTree>
    <p:extLst>
      <p:ext uri="{BB962C8B-B14F-4D97-AF65-F5344CB8AC3E}">
        <p14:creationId xmlns:p14="http://schemas.microsoft.com/office/powerpoint/2010/main" val="2556506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D:\DERSLER\Dendroloji\Ders4\picori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1188442"/>
            <a:ext cx="4680520" cy="491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5364089" y="1340768"/>
            <a:ext cx="3312367"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dirty="0">
                <a:cs typeface="Times New Roman" pitchFamily="18" charset="0"/>
              </a:rPr>
              <a:t>Erkek çiçekleri sürgün uçlarında düzensiz veya ikişer ikişer yer alırlar; yumurta biçiminde veya silindir şeklinde, uç kısmı küt, kırmızı renktedir. Dişi çiçekleri morumsu kırmızı </a:t>
            </a:r>
            <a:r>
              <a:rPr lang="tr-TR" altLang="tr-TR" sz="1600" dirty="0" err="1">
                <a:cs typeface="Times New Roman" pitchFamily="18" charset="0"/>
              </a:rPr>
              <a:t>kozalakçıklar</a:t>
            </a:r>
            <a:r>
              <a:rPr lang="tr-TR" altLang="tr-TR" sz="1600" dirty="0">
                <a:cs typeface="Times New Roman" pitchFamily="18" charset="0"/>
              </a:rPr>
              <a:t> halindedir.</a:t>
            </a:r>
            <a:r>
              <a:rPr lang="en-US" altLang="tr-TR" sz="1600" dirty="0">
                <a:cs typeface="Times New Roman" pitchFamily="18" charset="0"/>
              </a:rPr>
              <a:t> </a:t>
            </a:r>
            <a:endParaRPr lang="tr-TR" altLang="tr-TR" sz="1600" dirty="0"/>
          </a:p>
          <a:p>
            <a:pPr algn="just">
              <a:spcBef>
                <a:spcPct val="50000"/>
              </a:spcBef>
            </a:pPr>
            <a:r>
              <a:rPr lang="tr-TR" altLang="tr-TR" sz="1600" dirty="0">
                <a:cs typeface="Times New Roman" pitchFamily="18" charset="0"/>
              </a:rPr>
              <a:t>Kozalakları uzun yumurta biçiminde, 5-9 cm uzunlukta, 2 cm genişlikte, genç halde yeşil veya morumsu kırmızı, olgun halde ise </a:t>
            </a:r>
            <a:r>
              <a:rPr lang="tr-TR" altLang="tr-TR" sz="1600" dirty="0" smtClean="0">
                <a:cs typeface="Times New Roman" pitchFamily="18" charset="0"/>
              </a:rPr>
              <a:t>açık </a:t>
            </a:r>
            <a:r>
              <a:rPr lang="tr-TR" altLang="tr-TR" sz="1600" dirty="0">
                <a:cs typeface="Times New Roman" pitchFamily="18" charset="0"/>
              </a:rPr>
              <a:t>kahverengidir. Kozalak pulları kahverengi, ters yumurta biçiminde, yuvarlak, sırt kısmı çizgili, kenarları düzdür. </a:t>
            </a:r>
          </a:p>
        </p:txBody>
      </p:sp>
      <p:sp>
        <p:nvSpPr>
          <p:cNvPr id="4" name="Text Box 3"/>
          <p:cNvSpPr txBox="1">
            <a:spLocks noChangeArrowheads="1"/>
          </p:cNvSpPr>
          <p:nvPr/>
        </p:nvSpPr>
        <p:spPr bwMode="auto">
          <a:xfrm>
            <a:off x="5568261" y="120493"/>
            <a:ext cx="2016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2000" b="1" i="1" dirty="0" err="1">
                <a:solidFill>
                  <a:schemeClr val="bg1"/>
                </a:solidFill>
                <a:cs typeface="Times New Roman" pitchFamily="18" charset="0"/>
              </a:rPr>
              <a:t>Picea</a:t>
            </a:r>
            <a:r>
              <a:rPr lang="tr-TR" altLang="tr-TR" sz="2000" b="1" i="1" dirty="0">
                <a:solidFill>
                  <a:schemeClr val="bg1"/>
                </a:solidFill>
                <a:cs typeface="Times New Roman" pitchFamily="18" charset="0"/>
              </a:rPr>
              <a:t> </a:t>
            </a:r>
            <a:r>
              <a:rPr lang="tr-TR" altLang="tr-TR" sz="2000" b="1" i="1" dirty="0" err="1" smtClean="0">
                <a:solidFill>
                  <a:schemeClr val="bg1"/>
                </a:solidFill>
                <a:cs typeface="Times New Roman" pitchFamily="18" charset="0"/>
              </a:rPr>
              <a:t>orientalis</a:t>
            </a:r>
            <a:r>
              <a:rPr lang="en-US" altLang="tr-TR" sz="2000" b="1" i="1" dirty="0" smtClean="0">
                <a:solidFill>
                  <a:schemeClr val="bg1"/>
                </a:solidFill>
                <a:cs typeface="Times New Roman" pitchFamily="18" charset="0"/>
              </a:rPr>
              <a:t> </a:t>
            </a:r>
            <a:endParaRPr lang="tr-TR" altLang="tr-TR" sz="2000" b="1" i="1" dirty="0">
              <a:solidFill>
                <a:schemeClr val="bg1"/>
              </a:solidFill>
              <a:cs typeface="Times New Roman" pitchFamily="18" charset="0"/>
            </a:endParaRPr>
          </a:p>
        </p:txBody>
      </p:sp>
    </p:spTree>
    <p:extLst>
      <p:ext uri="{BB962C8B-B14F-4D97-AF65-F5344CB8AC3E}">
        <p14:creationId xmlns:p14="http://schemas.microsoft.com/office/powerpoint/2010/main" val="740872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D:\DERSLER\Dendroloji\Ders4\picori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13543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4499992" y="950179"/>
            <a:ext cx="4104456"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i="1" dirty="0">
                <a:cs typeface="Times New Roman" pitchFamily="18" charset="0"/>
              </a:rPr>
              <a:t>P. </a:t>
            </a:r>
            <a:r>
              <a:rPr lang="tr-TR" altLang="tr-TR" sz="1600" i="1" dirty="0" err="1">
                <a:cs typeface="Times New Roman" pitchFamily="18" charset="0"/>
              </a:rPr>
              <a:t>orientalis</a:t>
            </a:r>
            <a:r>
              <a:rPr lang="tr-TR" altLang="tr-TR" sz="1600" dirty="0">
                <a:cs typeface="Times New Roman" pitchFamily="18" charset="0"/>
              </a:rPr>
              <a:t>, özellikle gençlik devresinde </a:t>
            </a:r>
            <a:r>
              <a:rPr lang="tr-TR" altLang="tr-TR" sz="1600" b="1" dirty="0">
                <a:cs typeface="Times New Roman" pitchFamily="18" charset="0"/>
              </a:rPr>
              <a:t>yavaş gelişme gösterir</a:t>
            </a:r>
            <a:r>
              <a:rPr lang="tr-TR" altLang="tr-TR" sz="1600" dirty="0">
                <a:cs typeface="Times New Roman" pitchFamily="18" charset="0"/>
              </a:rPr>
              <a:t> ve bu </a:t>
            </a:r>
            <a:r>
              <a:rPr lang="tr-TR" altLang="tr-TR" sz="1600" dirty="0" smtClean="0">
                <a:cs typeface="Times New Roman" pitchFamily="18" charset="0"/>
              </a:rPr>
              <a:t>sebepten </a:t>
            </a:r>
            <a:r>
              <a:rPr lang="tr-TR" altLang="tr-TR" sz="1600" dirty="0">
                <a:cs typeface="Times New Roman" pitchFamily="18" charset="0"/>
              </a:rPr>
              <a:t>de sadece yeşil sahalarda değil, küçük yeşil alanlarda, özellikle ev bahçelerinde de bulundurulabilir. Sık, ince dallanma gösteren ve parlak yeşil yaprakları ile çok dekoratif görünüşe sahip olan yerli bir ladin türü olarak önemlidir. Çok soğuk geçen kışlardan ve özellikle ilkbaharda kuvvetli, yakıcı güneş </a:t>
            </a:r>
            <a:r>
              <a:rPr lang="tr-TR" altLang="tr-TR" sz="1600" dirty="0" smtClean="0">
                <a:cs typeface="Times New Roman" pitchFamily="18" charset="0"/>
              </a:rPr>
              <a:t>ışınlarından </a:t>
            </a:r>
            <a:r>
              <a:rPr lang="tr-TR" altLang="tr-TR" sz="1600" dirty="0">
                <a:cs typeface="Times New Roman" pitchFamily="18" charset="0"/>
              </a:rPr>
              <a:t>zarar görür. Ancak böyle hallerde dahi bitki bir süre sonra tekrar gelişmesine devam eder. Bununla beraber Doğu Ladini nispi nemi düşük olan iklim </a:t>
            </a:r>
            <a:r>
              <a:rPr lang="tr-TR" altLang="tr-TR" sz="1600" dirty="0" smtClean="0">
                <a:cs typeface="Times New Roman" pitchFamily="18" charset="0"/>
              </a:rPr>
              <a:t>şartlarında </a:t>
            </a:r>
            <a:r>
              <a:rPr lang="tr-TR" altLang="tr-TR" sz="1600" dirty="0">
                <a:cs typeface="Times New Roman" pitchFamily="18" charset="0"/>
              </a:rPr>
              <a:t>iyi gelişemez. </a:t>
            </a:r>
            <a:r>
              <a:rPr lang="tr-TR" altLang="tr-TR" sz="1600" dirty="0" err="1">
                <a:cs typeface="Times New Roman" pitchFamily="18" charset="0"/>
              </a:rPr>
              <a:t>Su</a:t>
            </a:r>
            <a:r>
              <a:rPr lang="tr-TR" altLang="tr-TR" sz="1600" dirty="0" err="1"/>
              <a:t>b</a:t>
            </a:r>
            <a:r>
              <a:rPr lang="tr-TR" altLang="tr-TR" sz="1600" dirty="0">
                <a:cs typeface="Times New Roman" pitchFamily="18" charset="0"/>
              </a:rPr>
              <a:t>-tropikal iklim </a:t>
            </a:r>
            <a:r>
              <a:rPr lang="tr-TR" altLang="tr-TR" sz="1600" dirty="0" smtClean="0">
                <a:cs typeface="Times New Roman" pitchFamily="18" charset="0"/>
              </a:rPr>
              <a:t>şartlarında </a:t>
            </a:r>
            <a:r>
              <a:rPr lang="tr-TR" altLang="tr-TR" sz="1600" dirty="0">
                <a:cs typeface="Times New Roman" pitchFamily="18" charset="0"/>
              </a:rPr>
              <a:t>bitki cılız ve yavaş gelişme gösterir. Ankara'da yeşil alanlarda sık sık kullanılmasına rağmen, 20-25 yaşındaki bitkilerin gayet cılız gelişme ve seyrek dallanma gösterdikleri, çıplak bir görünüşe sahip oldukları görülmektedir. Böyle iklim </a:t>
            </a:r>
            <a:r>
              <a:rPr lang="tr-TR" altLang="tr-TR" sz="1600" dirty="0" smtClean="0">
                <a:cs typeface="Times New Roman" pitchFamily="18" charset="0"/>
              </a:rPr>
              <a:t>şartlarında </a:t>
            </a:r>
            <a:r>
              <a:rPr lang="tr-TR" altLang="tr-TR" sz="1600" dirty="0">
                <a:cs typeface="Times New Roman" pitchFamily="18" charset="0"/>
              </a:rPr>
              <a:t>30-40 yaşındaki </a:t>
            </a:r>
            <a:r>
              <a:rPr lang="tr-TR" altLang="tr-TR" sz="1600" i="1" dirty="0">
                <a:cs typeface="Times New Roman" pitchFamily="18" charset="0"/>
              </a:rPr>
              <a:t>P. </a:t>
            </a:r>
            <a:r>
              <a:rPr lang="tr-TR" altLang="tr-TR" sz="1600" i="1" dirty="0" err="1">
                <a:cs typeface="Times New Roman" pitchFamily="18" charset="0"/>
              </a:rPr>
              <a:t>orientalis</a:t>
            </a:r>
            <a:r>
              <a:rPr lang="tr-TR" altLang="tr-TR" sz="1600" dirty="0" err="1">
                <a:cs typeface="Times New Roman" pitchFamily="18" charset="0"/>
              </a:rPr>
              <a:t>'lerde</a:t>
            </a:r>
            <a:r>
              <a:rPr lang="tr-TR" altLang="tr-TR" sz="1600" dirty="0">
                <a:cs typeface="Times New Roman" pitchFamily="18" charset="0"/>
              </a:rPr>
              <a:t> tepe kurumalarına genellikle rastlanılmaktadır. İstanbul iklim şartları ise </a:t>
            </a:r>
            <a:r>
              <a:rPr lang="tr-TR" altLang="tr-TR" sz="1600" i="1" dirty="0">
                <a:cs typeface="Times New Roman" pitchFamily="18" charset="0"/>
              </a:rPr>
              <a:t>P. </a:t>
            </a:r>
            <a:r>
              <a:rPr lang="tr-TR" altLang="tr-TR" sz="1600" i="1" dirty="0" err="1">
                <a:cs typeface="Times New Roman" pitchFamily="18" charset="0"/>
              </a:rPr>
              <a:t>orientalis</a:t>
            </a:r>
            <a:r>
              <a:rPr lang="tr-TR" altLang="tr-TR" sz="1600" dirty="0" err="1">
                <a:cs typeface="Times New Roman" pitchFamily="18" charset="0"/>
              </a:rPr>
              <a:t>’in</a:t>
            </a:r>
            <a:r>
              <a:rPr lang="tr-TR" altLang="tr-TR" sz="1600" dirty="0">
                <a:cs typeface="Times New Roman" pitchFamily="18" charset="0"/>
              </a:rPr>
              <a:t> gelişmesine daha elverişlidir. </a:t>
            </a:r>
            <a:endParaRPr lang="tr-TR" altLang="tr-TR" sz="1600" dirty="0">
              <a:cs typeface="Arial" charset="0"/>
            </a:endParaRPr>
          </a:p>
        </p:txBody>
      </p:sp>
      <p:sp>
        <p:nvSpPr>
          <p:cNvPr id="4" name="Text Box 3"/>
          <p:cNvSpPr txBox="1">
            <a:spLocks noChangeArrowheads="1"/>
          </p:cNvSpPr>
          <p:nvPr/>
        </p:nvSpPr>
        <p:spPr bwMode="auto">
          <a:xfrm>
            <a:off x="5568261" y="120493"/>
            <a:ext cx="2016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2000" b="1" i="1" dirty="0" err="1">
                <a:solidFill>
                  <a:schemeClr val="bg1"/>
                </a:solidFill>
                <a:cs typeface="Times New Roman" pitchFamily="18" charset="0"/>
              </a:rPr>
              <a:t>Picea</a:t>
            </a:r>
            <a:r>
              <a:rPr lang="tr-TR" altLang="tr-TR" sz="2000" b="1" i="1" dirty="0">
                <a:solidFill>
                  <a:schemeClr val="bg1"/>
                </a:solidFill>
                <a:cs typeface="Times New Roman" pitchFamily="18" charset="0"/>
              </a:rPr>
              <a:t> </a:t>
            </a:r>
            <a:r>
              <a:rPr lang="tr-TR" altLang="tr-TR" sz="2000" b="1" i="1" dirty="0" err="1" smtClean="0">
                <a:solidFill>
                  <a:schemeClr val="bg1"/>
                </a:solidFill>
                <a:cs typeface="Times New Roman" pitchFamily="18" charset="0"/>
              </a:rPr>
              <a:t>orientalis</a:t>
            </a:r>
            <a:r>
              <a:rPr lang="en-US" altLang="tr-TR" sz="2000" b="1" i="1" dirty="0" smtClean="0">
                <a:solidFill>
                  <a:schemeClr val="bg1"/>
                </a:solidFill>
                <a:cs typeface="Times New Roman" pitchFamily="18" charset="0"/>
              </a:rPr>
              <a:t> </a:t>
            </a:r>
            <a:endParaRPr lang="tr-TR" altLang="tr-TR" sz="2000" b="1" i="1" dirty="0">
              <a:solidFill>
                <a:schemeClr val="bg1"/>
              </a:solidFill>
              <a:cs typeface="Times New Roman" pitchFamily="18" charset="0"/>
            </a:endParaRPr>
          </a:p>
        </p:txBody>
      </p:sp>
    </p:spTree>
    <p:extLst>
      <p:ext uri="{BB962C8B-B14F-4D97-AF65-F5344CB8AC3E}">
        <p14:creationId xmlns:p14="http://schemas.microsoft.com/office/powerpoint/2010/main" val="3780165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2044006"/>
            <a:ext cx="8136904" cy="2446824"/>
          </a:xfrm>
          <a:prstGeom prst="rect">
            <a:avLst/>
          </a:prstGeom>
        </p:spPr>
        <p:txBody>
          <a:bodyPr wrap="square">
            <a:spAutoFit/>
          </a:bodyPr>
          <a:lstStyle/>
          <a:p>
            <a:pPr algn="just">
              <a:spcBef>
                <a:spcPct val="50000"/>
              </a:spcBef>
            </a:pPr>
            <a:r>
              <a:rPr lang="tr-TR" altLang="tr-TR" dirty="0">
                <a:latin typeface="Times New Roman" panose="02020603050405020304" pitchFamily="18" charset="0"/>
                <a:cs typeface="Times New Roman" panose="02020603050405020304" pitchFamily="18" charset="0"/>
              </a:rPr>
              <a:t>Doğal yetişme şartlarının incelenmesinden de anlaşılacağı gibi Doğu Ladini nispi nemi yüksek, yağışlı, yazları serin olan yerlerde en güzel gelişmeyi gösterir. Rüzgara maruz olmayan, aydınlık veya yarı gölge ortamlardan ve nemli topraklardan hoşlanır. </a:t>
            </a:r>
            <a:endParaRPr lang="tr-TR" altLang="tr-TR" dirty="0" smtClean="0">
              <a:latin typeface="Times New Roman" panose="02020603050405020304" pitchFamily="18" charset="0"/>
              <a:cs typeface="Times New Roman" panose="02020603050405020304" pitchFamily="18" charset="0"/>
            </a:endParaRPr>
          </a:p>
          <a:p>
            <a:pPr algn="just">
              <a:spcBef>
                <a:spcPct val="50000"/>
              </a:spcBef>
            </a:pPr>
            <a:r>
              <a:rPr lang="tr-TR" altLang="tr-TR" i="1" dirty="0" smtClean="0">
                <a:latin typeface="Times New Roman" panose="02020603050405020304" pitchFamily="18" charset="0"/>
                <a:cs typeface="Times New Roman" panose="02020603050405020304" pitchFamily="18" charset="0"/>
              </a:rPr>
              <a:t>P</a:t>
            </a:r>
            <a:r>
              <a:rPr lang="tr-TR" altLang="tr-TR" i="1" dirty="0">
                <a:latin typeface="Times New Roman" panose="02020603050405020304" pitchFamily="18" charset="0"/>
                <a:cs typeface="Times New Roman" panose="02020603050405020304" pitchFamily="18" charset="0"/>
              </a:rPr>
              <a:t>. orienta1is</a:t>
            </a:r>
            <a:r>
              <a:rPr lang="tr-TR" altLang="tr-TR" dirty="0">
                <a:latin typeface="Times New Roman" panose="02020603050405020304" pitchFamily="18" charset="0"/>
                <a:cs typeface="Times New Roman" panose="02020603050405020304" pitchFamily="18" charset="0"/>
              </a:rPr>
              <a:t> peyzajda geniş yeşil alanlarda </a:t>
            </a:r>
            <a:r>
              <a:rPr lang="tr-TR" altLang="tr-TR" dirty="0" err="1">
                <a:latin typeface="Times New Roman" panose="02020603050405020304" pitchFamily="18" charset="0"/>
                <a:cs typeface="Times New Roman" panose="02020603050405020304" pitchFamily="18" charset="0"/>
              </a:rPr>
              <a:t>soliter</a:t>
            </a:r>
            <a:r>
              <a:rPr lang="tr-TR" altLang="tr-TR" dirty="0">
                <a:latin typeface="Times New Roman" panose="02020603050405020304" pitchFamily="18" charset="0"/>
                <a:cs typeface="Times New Roman" panose="02020603050405020304" pitchFamily="18" charset="0"/>
              </a:rPr>
              <a:t> veya gruplar oluşturmada </a:t>
            </a:r>
            <a:r>
              <a:rPr lang="tr-TR" altLang="tr-TR" dirty="0" smtClean="0">
                <a:latin typeface="Times New Roman" panose="02020603050405020304" pitchFamily="18" charset="0"/>
                <a:cs typeface="Times New Roman" panose="02020603050405020304" pitchFamily="18" charset="0"/>
              </a:rPr>
              <a:t>kullanılmalıdır</a:t>
            </a:r>
            <a:r>
              <a:rPr lang="tr-TR" altLang="tr-TR" dirty="0">
                <a:latin typeface="Times New Roman" panose="02020603050405020304" pitchFamily="18" charset="0"/>
                <a:cs typeface="Times New Roman" panose="02020603050405020304" pitchFamily="18" charset="0"/>
              </a:rPr>
              <a:t>. Ancak grup kullanımında topraktan itibaren dallanmış formu korunabilmesi için, bitkilerin sık dikilmemeleri gerekir. Küçük yeşil alanlarda </a:t>
            </a:r>
            <a:r>
              <a:rPr lang="tr-TR" altLang="tr-TR" dirty="0" smtClean="0">
                <a:latin typeface="Times New Roman" panose="02020603050405020304" pitchFamily="18" charset="0"/>
                <a:cs typeface="Times New Roman" panose="02020603050405020304" pitchFamily="18" charset="0"/>
              </a:rPr>
              <a:t>kullanımında </a:t>
            </a:r>
            <a:r>
              <a:rPr lang="tr-TR" altLang="tr-TR" dirty="0">
                <a:latin typeface="Times New Roman" panose="02020603050405020304" pitchFamily="18" charset="0"/>
                <a:cs typeface="Times New Roman" panose="02020603050405020304" pitchFamily="18" charset="0"/>
              </a:rPr>
              <a:t>ise </a:t>
            </a:r>
            <a:r>
              <a:rPr lang="tr-TR" altLang="tr-TR" dirty="0" err="1">
                <a:latin typeface="Times New Roman" panose="02020603050405020304" pitchFamily="18" charset="0"/>
                <a:cs typeface="Times New Roman" panose="02020603050405020304" pitchFamily="18" charset="0"/>
              </a:rPr>
              <a:t>soliter</a:t>
            </a:r>
            <a:r>
              <a:rPr lang="tr-TR" altLang="tr-TR" dirty="0">
                <a:latin typeface="Times New Roman" panose="02020603050405020304" pitchFamily="18" charset="0"/>
                <a:cs typeface="Times New Roman" panose="02020603050405020304" pitchFamily="18" charset="0"/>
              </a:rPr>
              <a:t> halde bulundurulmalıdır. Doğu </a:t>
            </a:r>
            <a:r>
              <a:rPr lang="tr-TR" altLang="tr-TR" dirty="0" smtClean="0">
                <a:latin typeface="Times New Roman" panose="02020603050405020304" pitchFamily="18" charset="0"/>
                <a:cs typeface="Times New Roman" panose="02020603050405020304" pitchFamily="18" charset="0"/>
              </a:rPr>
              <a:t>Ladini </a:t>
            </a:r>
            <a:r>
              <a:rPr lang="tr-TR" altLang="tr-TR" dirty="0">
                <a:latin typeface="Times New Roman" panose="02020603050405020304" pitchFamily="18" charset="0"/>
                <a:cs typeface="Times New Roman" panose="02020603050405020304" pitchFamily="18" charset="0"/>
              </a:rPr>
              <a:t>yeşil alanlarda makasa gelebilen boylu çit halinde de kullanılabilir.</a:t>
            </a:r>
          </a:p>
        </p:txBody>
      </p:sp>
      <p:sp>
        <p:nvSpPr>
          <p:cNvPr id="3" name="Text Box 3"/>
          <p:cNvSpPr txBox="1">
            <a:spLocks noChangeArrowheads="1"/>
          </p:cNvSpPr>
          <p:nvPr/>
        </p:nvSpPr>
        <p:spPr bwMode="auto">
          <a:xfrm>
            <a:off x="5568261" y="120493"/>
            <a:ext cx="2016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2000" b="1" i="1" dirty="0" err="1">
                <a:solidFill>
                  <a:schemeClr val="bg1"/>
                </a:solidFill>
                <a:cs typeface="Times New Roman" pitchFamily="18" charset="0"/>
              </a:rPr>
              <a:t>Picea</a:t>
            </a:r>
            <a:r>
              <a:rPr lang="tr-TR" altLang="tr-TR" sz="2000" b="1" i="1" dirty="0">
                <a:solidFill>
                  <a:schemeClr val="bg1"/>
                </a:solidFill>
                <a:cs typeface="Times New Roman" pitchFamily="18" charset="0"/>
              </a:rPr>
              <a:t> </a:t>
            </a:r>
            <a:r>
              <a:rPr lang="tr-TR" altLang="tr-TR" sz="2000" b="1" i="1" dirty="0" err="1" smtClean="0">
                <a:solidFill>
                  <a:schemeClr val="bg1"/>
                </a:solidFill>
                <a:cs typeface="Times New Roman" pitchFamily="18" charset="0"/>
              </a:rPr>
              <a:t>orientalis</a:t>
            </a:r>
            <a:r>
              <a:rPr lang="en-US" altLang="tr-TR" sz="2000" b="1" i="1" dirty="0" smtClean="0">
                <a:solidFill>
                  <a:schemeClr val="bg1"/>
                </a:solidFill>
                <a:cs typeface="Times New Roman" pitchFamily="18" charset="0"/>
              </a:rPr>
              <a:t> </a:t>
            </a:r>
            <a:endParaRPr lang="tr-TR" altLang="tr-TR" sz="2000" b="1" i="1" dirty="0">
              <a:solidFill>
                <a:schemeClr val="bg1"/>
              </a:solidFill>
              <a:cs typeface="Times New Roman" pitchFamily="18" charset="0"/>
            </a:endParaRPr>
          </a:p>
        </p:txBody>
      </p:sp>
    </p:spTree>
    <p:extLst>
      <p:ext uri="{BB962C8B-B14F-4D97-AF65-F5344CB8AC3E}">
        <p14:creationId xmlns:p14="http://schemas.microsoft.com/office/powerpoint/2010/main" val="4197913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467544" y="1196752"/>
            <a:ext cx="8208912"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b="1" i="1" dirty="0">
                <a:cs typeface="Times New Roman" pitchFamily="18" charset="0"/>
              </a:rPr>
              <a:t>P. </a:t>
            </a:r>
            <a:r>
              <a:rPr lang="tr-TR" altLang="tr-TR" sz="1600" b="1" i="1" dirty="0" err="1">
                <a:cs typeface="Times New Roman" pitchFamily="18" charset="0"/>
              </a:rPr>
              <a:t>orientalis</a:t>
            </a:r>
            <a:r>
              <a:rPr lang="tr-TR" altLang="tr-TR" sz="1600" b="1" i="1" dirty="0">
                <a:cs typeface="Times New Roman" pitchFamily="18" charset="0"/>
              </a:rPr>
              <a:t> cv. '</a:t>
            </a:r>
            <a:r>
              <a:rPr lang="tr-TR" altLang="tr-TR" sz="1600" b="1" i="1" dirty="0" err="1">
                <a:cs typeface="Times New Roman" pitchFamily="18" charset="0"/>
              </a:rPr>
              <a:t>Aurea</a:t>
            </a:r>
            <a:r>
              <a:rPr lang="tr-TR" altLang="tr-TR" sz="1600" b="1" i="1" dirty="0">
                <a:cs typeface="Times New Roman" pitchFamily="18" charset="0"/>
              </a:rPr>
              <a:t>'</a:t>
            </a:r>
            <a:r>
              <a:rPr lang="tr-TR" altLang="tr-TR" sz="1600" b="1" dirty="0">
                <a:cs typeface="Times New Roman" pitchFamily="18" charset="0"/>
              </a:rPr>
              <a:t> (</a:t>
            </a:r>
            <a:r>
              <a:rPr lang="tr-TR" altLang="tr-TR" sz="1600" b="1" i="1" dirty="0">
                <a:cs typeface="Times New Roman" pitchFamily="18" charset="0"/>
              </a:rPr>
              <a:t>P. </a:t>
            </a:r>
            <a:r>
              <a:rPr lang="tr-TR" altLang="tr-TR" sz="1600" b="1" i="1" dirty="0" err="1">
                <a:cs typeface="Times New Roman" pitchFamily="18" charset="0"/>
              </a:rPr>
              <a:t>orientalis</a:t>
            </a:r>
            <a:r>
              <a:rPr lang="tr-TR" altLang="tr-TR" sz="1600" b="1" i="1" dirty="0">
                <a:cs typeface="Times New Roman" pitchFamily="18" charset="0"/>
              </a:rPr>
              <a:t> </a:t>
            </a:r>
            <a:r>
              <a:rPr lang="tr-TR" altLang="tr-TR" sz="1600" b="1" i="1" dirty="0" err="1">
                <a:cs typeface="Times New Roman" pitchFamily="18" charset="0"/>
              </a:rPr>
              <a:t>aurea</a:t>
            </a:r>
            <a:r>
              <a:rPr lang="tr-TR" altLang="tr-TR" sz="1600" b="1" dirty="0">
                <a:cs typeface="Times New Roman" pitchFamily="18" charset="0"/>
              </a:rPr>
              <a:t> </a:t>
            </a:r>
            <a:r>
              <a:rPr lang="tr-TR" altLang="tr-TR" sz="1600" b="1" dirty="0" err="1">
                <a:cs typeface="Times New Roman" pitchFamily="18" charset="0"/>
              </a:rPr>
              <a:t>Otto</a:t>
            </a:r>
            <a:r>
              <a:rPr lang="tr-TR" altLang="tr-TR" sz="1600" b="1" dirty="0">
                <a:cs typeface="Times New Roman" pitchFamily="18" charset="0"/>
              </a:rPr>
              <a:t>, </a:t>
            </a:r>
            <a:r>
              <a:rPr lang="tr-TR" altLang="tr-TR" sz="1600" b="1" i="1" dirty="0">
                <a:cs typeface="Times New Roman" pitchFamily="18" charset="0"/>
              </a:rPr>
              <a:t>P. </a:t>
            </a:r>
            <a:r>
              <a:rPr lang="tr-TR" altLang="tr-TR" sz="1600" b="1" i="1" dirty="0" err="1">
                <a:cs typeface="Times New Roman" pitchFamily="18" charset="0"/>
              </a:rPr>
              <a:t>orientalis</a:t>
            </a:r>
            <a:r>
              <a:rPr lang="tr-TR" altLang="tr-TR" sz="1600" b="1" i="1" dirty="0">
                <a:cs typeface="Times New Roman" pitchFamily="18" charset="0"/>
              </a:rPr>
              <a:t> </a:t>
            </a:r>
            <a:r>
              <a:rPr lang="tr-TR" altLang="tr-TR" sz="1600" b="1" i="1" dirty="0" err="1">
                <a:cs typeface="Times New Roman" pitchFamily="18" charset="0"/>
              </a:rPr>
              <a:t>aurea</a:t>
            </a:r>
            <a:r>
              <a:rPr lang="tr-TR" altLang="tr-TR" sz="1600" b="1" i="1" dirty="0">
                <a:cs typeface="Times New Roman" pitchFamily="18" charset="0"/>
              </a:rPr>
              <a:t> nova </a:t>
            </a:r>
            <a:r>
              <a:rPr lang="tr-TR" altLang="tr-TR" sz="1600" b="1" dirty="0" err="1">
                <a:cs typeface="Times New Roman" pitchFamily="18" charset="0"/>
              </a:rPr>
              <a:t>Nesse</a:t>
            </a:r>
            <a:r>
              <a:rPr lang="tr-TR" altLang="tr-TR" sz="1600" b="1" dirty="0">
                <a:cs typeface="Times New Roman" pitchFamily="18" charset="0"/>
              </a:rPr>
              <a:t>), Sarı Alaca Yapraklı Doğu Ladini</a:t>
            </a:r>
            <a:r>
              <a:rPr lang="tr-TR" altLang="tr-TR" sz="1600" b="1" dirty="0"/>
              <a:t> </a:t>
            </a:r>
            <a:r>
              <a:rPr lang="tr-TR" altLang="tr-TR" sz="1600" dirty="0"/>
              <a:t>- </a:t>
            </a:r>
            <a:r>
              <a:rPr lang="tr-TR" altLang="tr-TR" sz="1600" dirty="0">
                <a:cs typeface="Times New Roman" pitchFamily="18" charset="0"/>
              </a:rPr>
              <a:t>Dalları düz, </a:t>
            </a:r>
            <a:r>
              <a:rPr lang="tr-TR" altLang="tr-TR" sz="1600" dirty="0" err="1">
                <a:cs typeface="Times New Roman" pitchFamily="18" charset="0"/>
              </a:rPr>
              <a:t>horizontal</a:t>
            </a:r>
            <a:r>
              <a:rPr lang="tr-TR" altLang="tr-TR" sz="1600" dirty="0">
                <a:cs typeface="Times New Roman" pitchFamily="18" charset="0"/>
              </a:rPr>
              <a:t> yönde çıkan, altın sarısı-bronz iğne yaprak rengini uzun süre koruyan bir formdur. İğne yapraklar yeşile dönerler.</a:t>
            </a:r>
          </a:p>
          <a:p>
            <a:pPr algn="just">
              <a:spcBef>
                <a:spcPct val="50000"/>
              </a:spcBef>
            </a:pPr>
            <a:r>
              <a:rPr lang="tr-TR" altLang="tr-TR" sz="1600" b="1" i="1" dirty="0">
                <a:cs typeface="Times New Roman" pitchFamily="18" charset="0"/>
              </a:rPr>
              <a:t>P. </a:t>
            </a:r>
            <a:r>
              <a:rPr lang="tr-TR" altLang="tr-TR" sz="1600" b="1" i="1" dirty="0" err="1">
                <a:cs typeface="Times New Roman" pitchFamily="18" charset="0"/>
              </a:rPr>
              <a:t>orientalis</a:t>
            </a:r>
            <a:r>
              <a:rPr lang="tr-TR" altLang="tr-TR" sz="1600" b="1" dirty="0">
                <a:cs typeface="Times New Roman" pitchFamily="18" charset="0"/>
              </a:rPr>
              <a:t> cv. </a:t>
            </a:r>
            <a:r>
              <a:rPr lang="tr-TR" altLang="tr-TR" sz="1600" b="1" i="1" dirty="0">
                <a:cs typeface="Times New Roman" pitchFamily="18" charset="0"/>
              </a:rPr>
              <a:t>'</a:t>
            </a:r>
            <a:r>
              <a:rPr lang="tr-TR" altLang="tr-TR" sz="1600" b="1" i="1" dirty="0" err="1">
                <a:cs typeface="Times New Roman" pitchFamily="18" charset="0"/>
              </a:rPr>
              <a:t>Aureospicata</a:t>
            </a:r>
            <a:r>
              <a:rPr lang="tr-TR" altLang="tr-TR" sz="1600" b="1" i="1" dirty="0">
                <a:cs typeface="Times New Roman" pitchFamily="18" charset="0"/>
              </a:rPr>
              <a:t>'</a:t>
            </a:r>
            <a:r>
              <a:rPr lang="tr-TR" altLang="tr-TR" sz="1600" b="1" dirty="0">
                <a:cs typeface="Times New Roman" pitchFamily="18" charset="0"/>
              </a:rPr>
              <a:t> (</a:t>
            </a:r>
            <a:r>
              <a:rPr lang="tr-TR" altLang="tr-TR" sz="1600" b="1" i="1" dirty="0">
                <a:cs typeface="Times New Roman" pitchFamily="18" charset="0"/>
              </a:rPr>
              <a:t>P. </a:t>
            </a:r>
            <a:r>
              <a:rPr lang="tr-TR" altLang="tr-TR" sz="1600" b="1" i="1" dirty="0" err="1">
                <a:cs typeface="Times New Roman" pitchFamily="18" charset="0"/>
              </a:rPr>
              <a:t>orientalis</a:t>
            </a:r>
            <a:r>
              <a:rPr lang="tr-TR" altLang="tr-TR" sz="1600" b="1" i="1" dirty="0">
                <a:cs typeface="Times New Roman" pitchFamily="18" charset="0"/>
              </a:rPr>
              <a:t> f. </a:t>
            </a:r>
            <a:r>
              <a:rPr lang="tr-TR" altLang="tr-TR" sz="1600" b="1" i="1" dirty="0" err="1">
                <a:cs typeface="Times New Roman" pitchFamily="18" charset="0"/>
              </a:rPr>
              <a:t>aureospicata</a:t>
            </a:r>
            <a:r>
              <a:rPr lang="tr-TR" altLang="tr-TR" sz="1600" b="1" dirty="0">
                <a:cs typeface="Times New Roman" pitchFamily="18" charset="0"/>
              </a:rPr>
              <a:t> </a:t>
            </a:r>
            <a:r>
              <a:rPr lang="tr-TR" altLang="tr-TR" sz="1600" b="1" dirty="0" err="1">
                <a:cs typeface="Times New Roman" pitchFamily="18" charset="0"/>
              </a:rPr>
              <a:t>Beissn</a:t>
            </a:r>
            <a:r>
              <a:rPr lang="tr-TR" altLang="tr-TR" sz="1600" b="1" dirty="0">
                <a:cs typeface="Times New Roman" pitchFamily="18" charset="0"/>
              </a:rPr>
              <a:t>.)</a:t>
            </a:r>
            <a:r>
              <a:rPr lang="tr-TR" altLang="tr-TR" sz="1600" b="1" dirty="0"/>
              <a:t> </a:t>
            </a:r>
            <a:r>
              <a:rPr lang="tr-TR" altLang="tr-TR" sz="1600" dirty="0"/>
              <a:t>- </a:t>
            </a:r>
            <a:r>
              <a:rPr lang="tr-TR" altLang="tr-TR" sz="1600" dirty="0">
                <a:cs typeface="Times New Roman" pitchFamily="18" charset="0"/>
              </a:rPr>
              <a:t>Gelişmesi ana türe benzeyen, genç sürgünleri altın sarısı renkte iğne </a:t>
            </a:r>
            <a:r>
              <a:rPr lang="tr-TR" altLang="tr-TR" sz="1600" dirty="0" smtClean="0">
                <a:cs typeface="Times New Roman" pitchFamily="18" charset="0"/>
              </a:rPr>
              <a:t>yapraklara </a:t>
            </a:r>
            <a:r>
              <a:rPr lang="tr-TR" altLang="tr-TR" sz="1600" dirty="0">
                <a:cs typeface="Times New Roman" pitchFamily="18" charset="0"/>
              </a:rPr>
              <a:t>sahip olan </a:t>
            </a:r>
            <a:r>
              <a:rPr lang="tr-TR" altLang="tr-TR" sz="1600" dirty="0" smtClean="0">
                <a:cs typeface="Times New Roman" pitchFamily="18" charset="0"/>
              </a:rPr>
              <a:t>oldukça </a:t>
            </a:r>
            <a:r>
              <a:rPr lang="tr-TR" altLang="tr-TR" sz="1600" dirty="0">
                <a:cs typeface="Times New Roman" pitchFamily="18" charset="0"/>
              </a:rPr>
              <a:t>dekoratif, narin görünüşlü bir formdur. Sürgünler olgunlaştıktan sonra iğne yapraklar yeşile dönerler. Özellikle gelişmiş bitkiler arka kısımlarında koyu yeşil fona sahip olduklarında çok etkili görünüş sağlarlar.</a:t>
            </a:r>
          </a:p>
          <a:p>
            <a:pPr algn="just">
              <a:spcBef>
                <a:spcPct val="50000"/>
              </a:spcBef>
            </a:pPr>
            <a:r>
              <a:rPr lang="tr-TR" altLang="tr-TR" sz="1600" b="1" i="1" dirty="0">
                <a:cs typeface="Times New Roman" pitchFamily="18" charset="0"/>
              </a:rPr>
              <a:t>P. </a:t>
            </a:r>
            <a:r>
              <a:rPr lang="tr-TR" altLang="tr-TR" sz="1600" b="1" i="1" dirty="0" err="1">
                <a:cs typeface="Times New Roman" pitchFamily="18" charset="0"/>
              </a:rPr>
              <a:t>orientalis</a:t>
            </a:r>
            <a:r>
              <a:rPr lang="tr-TR" altLang="tr-TR" sz="1600" b="1" i="1" dirty="0">
                <a:cs typeface="Times New Roman" pitchFamily="18" charset="0"/>
              </a:rPr>
              <a:t> cv. '</a:t>
            </a:r>
            <a:r>
              <a:rPr lang="tr-TR" altLang="tr-TR" sz="1600" b="1" i="1" dirty="0" err="1">
                <a:cs typeface="Times New Roman" pitchFamily="18" charset="0"/>
              </a:rPr>
              <a:t>Gracilis</a:t>
            </a:r>
            <a:r>
              <a:rPr lang="tr-TR" altLang="tr-TR" sz="1600" b="1" i="1" dirty="0">
                <a:cs typeface="Times New Roman" pitchFamily="18" charset="0"/>
              </a:rPr>
              <a:t>' (P. </a:t>
            </a:r>
            <a:r>
              <a:rPr lang="tr-TR" altLang="tr-TR" sz="1600" b="1" i="1" dirty="0" err="1">
                <a:cs typeface="Times New Roman" pitchFamily="18" charset="0"/>
              </a:rPr>
              <a:t>orientalis</a:t>
            </a:r>
            <a:r>
              <a:rPr lang="tr-TR" altLang="tr-TR" sz="1600" b="1" i="1" dirty="0">
                <a:cs typeface="Times New Roman" pitchFamily="18" charset="0"/>
              </a:rPr>
              <a:t> </a:t>
            </a:r>
            <a:r>
              <a:rPr lang="tr-TR" altLang="tr-TR" sz="1600" b="1" i="1" dirty="0" err="1">
                <a:cs typeface="Times New Roman" pitchFamily="18" charset="0"/>
              </a:rPr>
              <a:t>gracilis</a:t>
            </a:r>
            <a:r>
              <a:rPr lang="tr-TR" altLang="tr-TR" sz="1600" b="1" i="1" dirty="0">
                <a:cs typeface="Times New Roman" pitchFamily="18" charset="0"/>
              </a:rPr>
              <a:t> </a:t>
            </a:r>
            <a:r>
              <a:rPr lang="tr-TR" altLang="tr-TR" sz="1600" b="1" dirty="0">
                <a:cs typeface="Times New Roman" pitchFamily="18" charset="0"/>
              </a:rPr>
              <a:t>A. Kort.,</a:t>
            </a:r>
            <a:r>
              <a:rPr lang="tr-TR" altLang="tr-TR" sz="1600" b="1" i="1" dirty="0">
                <a:cs typeface="Times New Roman" pitchFamily="18" charset="0"/>
              </a:rPr>
              <a:t> P. </a:t>
            </a:r>
            <a:r>
              <a:rPr lang="tr-TR" altLang="tr-TR" sz="1600" b="1" i="1" dirty="0" err="1">
                <a:cs typeface="Times New Roman" pitchFamily="18" charset="0"/>
              </a:rPr>
              <a:t>orientalis</a:t>
            </a:r>
            <a:r>
              <a:rPr lang="tr-TR" altLang="tr-TR" sz="1600" b="1" i="1" dirty="0">
                <a:cs typeface="Times New Roman" pitchFamily="18" charset="0"/>
              </a:rPr>
              <a:t> </a:t>
            </a:r>
            <a:r>
              <a:rPr lang="tr-TR" altLang="tr-TR" sz="1600" b="1" i="1" dirty="0" err="1">
                <a:cs typeface="Times New Roman" pitchFamily="18" charset="0"/>
              </a:rPr>
              <a:t>gracilis</a:t>
            </a:r>
            <a:r>
              <a:rPr lang="tr-TR" altLang="tr-TR" sz="1600" b="1" i="1" dirty="0">
                <a:cs typeface="Times New Roman" pitchFamily="18" charset="0"/>
              </a:rPr>
              <a:t> </a:t>
            </a:r>
            <a:r>
              <a:rPr lang="tr-TR" altLang="tr-TR" sz="1600" b="1" i="1" dirty="0" err="1">
                <a:cs typeface="Times New Roman" pitchFamily="18" charset="0"/>
              </a:rPr>
              <a:t>compacta</a:t>
            </a:r>
            <a:r>
              <a:rPr lang="tr-TR" altLang="tr-TR" sz="1600" b="1" i="1" dirty="0">
                <a:cs typeface="Times New Roman" pitchFamily="18" charset="0"/>
              </a:rPr>
              <a:t> </a:t>
            </a:r>
            <a:r>
              <a:rPr lang="tr-TR" altLang="tr-TR" sz="1600" b="1" dirty="0" err="1">
                <a:cs typeface="Times New Roman" pitchFamily="18" charset="0"/>
              </a:rPr>
              <a:t>Rort</a:t>
            </a:r>
            <a:r>
              <a:rPr lang="tr-TR" altLang="tr-TR" sz="1600" b="1" i="1" dirty="0">
                <a:cs typeface="Times New Roman" pitchFamily="18" charset="0"/>
              </a:rPr>
              <a:t>.)</a:t>
            </a:r>
            <a:r>
              <a:rPr lang="tr-TR" altLang="tr-TR" sz="1600" b="1" i="1" dirty="0"/>
              <a:t> </a:t>
            </a:r>
            <a:r>
              <a:rPr lang="tr-TR" altLang="tr-TR" sz="1600" i="1" dirty="0"/>
              <a:t>- </a:t>
            </a:r>
            <a:r>
              <a:rPr lang="tr-TR" altLang="tr-TR" sz="1600" dirty="0">
                <a:cs typeface="Times New Roman" pitchFamily="18" charset="0"/>
              </a:rPr>
              <a:t>İnce, narin dallanma gösteren ve yuvarlak habitusa sahip olan bodur bir formdur. 3 m boya ulaşır. Ana türe nazaran çok daha sık dallanma gösterir. Belçika'da </a:t>
            </a:r>
            <a:r>
              <a:rPr lang="tr-TR" altLang="tr-TR" sz="1600" dirty="0" err="1">
                <a:cs typeface="Times New Roman" pitchFamily="18" charset="0"/>
              </a:rPr>
              <a:t>Antwerpen'de</a:t>
            </a:r>
            <a:r>
              <a:rPr lang="tr-TR" altLang="tr-TR" sz="1600" dirty="0">
                <a:cs typeface="Times New Roman" pitchFamily="18" charset="0"/>
              </a:rPr>
              <a:t> Van </a:t>
            </a:r>
            <a:r>
              <a:rPr lang="tr-TR" altLang="tr-TR" sz="1600" dirty="0" err="1">
                <a:cs typeface="Times New Roman" pitchFamily="18" charset="0"/>
              </a:rPr>
              <a:t>Geert</a:t>
            </a:r>
            <a:r>
              <a:rPr lang="tr-TR" altLang="tr-TR" sz="1600" dirty="0">
                <a:cs typeface="Times New Roman" pitchFamily="18" charset="0"/>
              </a:rPr>
              <a:t> fidanlığında elde edilmiş bir kültür formu olan (KRÜSSMANN, 1955, s. 198) </a:t>
            </a:r>
            <a:r>
              <a:rPr lang="tr-TR" altLang="tr-TR" sz="1600" i="1" dirty="0">
                <a:cs typeface="Times New Roman" pitchFamily="18" charset="0"/>
              </a:rPr>
              <a:t>'</a:t>
            </a:r>
            <a:r>
              <a:rPr lang="tr-TR" altLang="tr-TR" sz="1600" i="1" dirty="0" err="1">
                <a:cs typeface="Times New Roman" pitchFamily="18" charset="0"/>
              </a:rPr>
              <a:t>Gracilis'</a:t>
            </a:r>
            <a:r>
              <a:rPr lang="tr-TR" altLang="tr-TR" sz="1600" dirty="0" err="1">
                <a:cs typeface="Times New Roman" pitchFamily="18" charset="0"/>
              </a:rPr>
              <a:t>in</a:t>
            </a:r>
            <a:r>
              <a:rPr lang="tr-TR" altLang="tr-TR" sz="1600" dirty="0">
                <a:cs typeface="Times New Roman" pitchFamily="18" charset="0"/>
              </a:rPr>
              <a:t> küçük yeşil alanlarda, taş bahçelerinde </a:t>
            </a:r>
            <a:r>
              <a:rPr lang="tr-TR" altLang="tr-TR" sz="1600" dirty="0" err="1">
                <a:cs typeface="Times New Roman" pitchFamily="18" charset="0"/>
              </a:rPr>
              <a:t>soliter</a:t>
            </a:r>
            <a:r>
              <a:rPr lang="tr-TR" altLang="tr-TR" sz="1600" dirty="0">
                <a:cs typeface="Times New Roman" pitchFamily="18" charset="0"/>
              </a:rPr>
              <a:t> halde bulundurulması uygundur. </a:t>
            </a:r>
          </a:p>
        </p:txBody>
      </p:sp>
      <p:sp>
        <p:nvSpPr>
          <p:cNvPr id="3" name="Text Box 3"/>
          <p:cNvSpPr txBox="1">
            <a:spLocks noChangeArrowheads="1"/>
          </p:cNvSpPr>
          <p:nvPr/>
        </p:nvSpPr>
        <p:spPr bwMode="auto">
          <a:xfrm>
            <a:off x="5568261" y="120493"/>
            <a:ext cx="2016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2000" b="1" i="1" dirty="0" err="1">
                <a:solidFill>
                  <a:schemeClr val="bg1"/>
                </a:solidFill>
                <a:cs typeface="Times New Roman" pitchFamily="18" charset="0"/>
              </a:rPr>
              <a:t>Picea</a:t>
            </a:r>
            <a:r>
              <a:rPr lang="tr-TR" altLang="tr-TR" sz="2000" b="1" i="1" dirty="0">
                <a:solidFill>
                  <a:schemeClr val="bg1"/>
                </a:solidFill>
                <a:cs typeface="Times New Roman" pitchFamily="18" charset="0"/>
              </a:rPr>
              <a:t> </a:t>
            </a:r>
            <a:r>
              <a:rPr lang="tr-TR" altLang="tr-TR" sz="2000" b="1" i="1" dirty="0" err="1" smtClean="0">
                <a:solidFill>
                  <a:schemeClr val="bg1"/>
                </a:solidFill>
                <a:cs typeface="Times New Roman" pitchFamily="18" charset="0"/>
              </a:rPr>
              <a:t>orientalis</a:t>
            </a:r>
            <a:r>
              <a:rPr lang="en-US" altLang="tr-TR" sz="2000" b="1" i="1" dirty="0" smtClean="0">
                <a:solidFill>
                  <a:schemeClr val="bg1"/>
                </a:solidFill>
                <a:cs typeface="Times New Roman" pitchFamily="18" charset="0"/>
              </a:rPr>
              <a:t> </a:t>
            </a:r>
            <a:endParaRPr lang="tr-TR" altLang="tr-TR" sz="2000" b="1" i="1" dirty="0">
              <a:solidFill>
                <a:schemeClr val="bg1"/>
              </a:solidFill>
              <a:cs typeface="Times New Roman" pitchFamily="18" charset="0"/>
            </a:endParaRPr>
          </a:p>
        </p:txBody>
      </p:sp>
    </p:spTree>
    <p:extLst>
      <p:ext uri="{BB962C8B-B14F-4D97-AF65-F5344CB8AC3E}">
        <p14:creationId xmlns:p14="http://schemas.microsoft.com/office/powerpoint/2010/main" val="3717259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051720" y="87015"/>
            <a:ext cx="8732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tr-TR" sz="2000" b="1" i="1" dirty="0">
                <a:solidFill>
                  <a:schemeClr val="bg1"/>
                </a:solidFill>
                <a:latin typeface="+mj-lt"/>
                <a:cs typeface="Times New Roman" panose="02020603050405020304" pitchFamily="18" charset="0"/>
              </a:rPr>
              <a:t>PICEA </a:t>
            </a:r>
            <a:r>
              <a:rPr lang="tr-TR" altLang="tr-TR" sz="2000" b="1" i="1" dirty="0" smtClean="0">
                <a:solidFill>
                  <a:schemeClr val="bg1"/>
                </a:solidFill>
                <a:latin typeface="+mj-lt"/>
                <a:cs typeface="Times New Roman" panose="02020603050405020304" pitchFamily="18" charset="0"/>
              </a:rPr>
              <a:t>- PINACEAE</a:t>
            </a:r>
            <a:r>
              <a:rPr lang="tr-TR" altLang="tr-TR" sz="2400" b="1" i="1" dirty="0" smtClean="0">
                <a:solidFill>
                  <a:schemeClr val="bg1"/>
                </a:solidFill>
                <a:latin typeface="+mj-lt"/>
                <a:cs typeface="Times New Roman" panose="02020603050405020304" pitchFamily="18" charset="0"/>
              </a:rPr>
              <a:t> </a:t>
            </a:r>
            <a:endParaRPr lang="tr-TR" altLang="tr-TR" sz="2400" i="1" dirty="0">
              <a:solidFill>
                <a:schemeClr val="bg1"/>
              </a:solidFill>
              <a:latin typeface="+mj-lt"/>
              <a:cs typeface="Times New Roman" panose="02020603050405020304" pitchFamily="18" charset="0"/>
            </a:endParaRPr>
          </a:p>
        </p:txBody>
      </p:sp>
      <p:sp>
        <p:nvSpPr>
          <p:cNvPr id="79875" name="Text Box 3"/>
          <p:cNvSpPr txBox="1">
            <a:spLocks noChangeArrowheads="1"/>
          </p:cNvSpPr>
          <p:nvPr/>
        </p:nvSpPr>
        <p:spPr bwMode="auto">
          <a:xfrm>
            <a:off x="467544" y="548680"/>
            <a:ext cx="8136904"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tr-TR" altLang="tr-TR" sz="1300" b="1" dirty="0" err="1" smtClean="0">
                <a:solidFill>
                  <a:schemeClr val="accent1">
                    <a:lumMod val="75000"/>
                  </a:schemeClr>
                </a:solidFill>
                <a:cs typeface="Times New Roman" panose="02020603050405020304" pitchFamily="18" charset="0"/>
              </a:rPr>
              <a:t>Eklojik</a:t>
            </a:r>
            <a:r>
              <a:rPr lang="tr-TR" altLang="tr-TR" sz="1300" b="1" dirty="0" smtClean="0">
                <a:solidFill>
                  <a:schemeClr val="accent1">
                    <a:lumMod val="75000"/>
                  </a:schemeClr>
                </a:solidFill>
                <a:cs typeface="Times New Roman" panose="02020603050405020304" pitchFamily="18" charset="0"/>
              </a:rPr>
              <a:t> </a:t>
            </a:r>
            <a:r>
              <a:rPr lang="tr-TR" altLang="tr-TR" sz="1300" b="1" dirty="0">
                <a:solidFill>
                  <a:schemeClr val="accent1">
                    <a:lumMod val="75000"/>
                  </a:schemeClr>
                </a:solidFill>
                <a:cs typeface="Times New Roman" panose="02020603050405020304" pitchFamily="18" charset="0"/>
              </a:rPr>
              <a:t>istekleri: </a:t>
            </a:r>
            <a:endParaRPr lang="tr-TR" altLang="tr-TR" sz="1300" b="1" dirty="0" smtClean="0">
              <a:solidFill>
                <a:schemeClr val="accent1">
                  <a:lumMod val="75000"/>
                </a:schemeClr>
              </a:solidFill>
              <a:cs typeface="Times New Roman" panose="02020603050405020304" pitchFamily="18" charset="0"/>
            </a:endParaRPr>
          </a:p>
          <a:p>
            <a:pPr algn="just" eaLnBrk="0" hangingPunct="0"/>
            <a:r>
              <a:rPr lang="tr-TR" altLang="tr-TR" sz="1300" i="1" dirty="0" err="1" smtClean="0">
                <a:cs typeface="Times New Roman" panose="02020603050405020304" pitchFamily="18" charset="0"/>
              </a:rPr>
              <a:t>Picea</a:t>
            </a:r>
            <a:r>
              <a:rPr lang="tr-TR" altLang="tr-TR" sz="1300" i="1" dirty="0" smtClean="0">
                <a:cs typeface="Times New Roman" panose="02020603050405020304" pitchFamily="18" charset="0"/>
              </a:rPr>
              <a:t> </a:t>
            </a:r>
            <a:r>
              <a:rPr lang="tr-TR" altLang="tr-TR" sz="1300" dirty="0">
                <a:cs typeface="Times New Roman" panose="02020603050405020304" pitchFamily="18" charset="0"/>
              </a:rPr>
              <a:t>türleri ekolojik istekleri bakımından genellikle </a:t>
            </a:r>
            <a:r>
              <a:rPr lang="tr-TR" altLang="tr-TR" sz="1300" i="1" dirty="0" err="1">
                <a:cs typeface="Times New Roman" panose="02020603050405020304" pitchFamily="18" charset="0"/>
              </a:rPr>
              <a:t>Abies</a:t>
            </a:r>
            <a:r>
              <a:rPr lang="tr-TR" altLang="tr-TR" sz="1300" dirty="0">
                <a:cs typeface="Times New Roman" panose="02020603050405020304" pitchFamily="18" charset="0"/>
              </a:rPr>
              <a:t> </a:t>
            </a:r>
            <a:r>
              <a:rPr lang="tr-TR" altLang="tr-TR" sz="1300" dirty="0" smtClean="0">
                <a:cs typeface="Times New Roman" panose="02020603050405020304" pitchFamily="18" charset="0"/>
              </a:rPr>
              <a:t>türlerine </a:t>
            </a:r>
            <a:r>
              <a:rPr lang="tr-TR" altLang="tr-TR" sz="1300" dirty="0">
                <a:cs typeface="Times New Roman" panose="02020603050405020304" pitchFamily="18" charset="0"/>
              </a:rPr>
              <a:t>oranla daha kanaatkar, </a:t>
            </a:r>
            <a:r>
              <a:rPr lang="tr-TR" altLang="tr-TR" sz="1300" i="1" dirty="0" err="1">
                <a:cs typeface="Times New Roman" panose="02020603050405020304" pitchFamily="18" charset="0"/>
              </a:rPr>
              <a:t>Pinus</a:t>
            </a:r>
            <a:r>
              <a:rPr lang="tr-TR" altLang="tr-TR" sz="1300" dirty="0">
                <a:cs typeface="Times New Roman" panose="02020603050405020304" pitchFamily="18" charset="0"/>
              </a:rPr>
              <a:t> türlerine oranla ise daha mü</a:t>
            </a:r>
            <a:r>
              <a:rPr lang="tr-TR" altLang="tr-TR" sz="1300" dirty="0"/>
              <a:t>ş</a:t>
            </a:r>
            <a:r>
              <a:rPr lang="tr-TR" altLang="tr-TR" sz="1300" dirty="0">
                <a:cs typeface="Times New Roman" panose="02020603050405020304" pitchFamily="18" charset="0"/>
              </a:rPr>
              <a:t>külpesenttirler</a:t>
            </a:r>
            <a:r>
              <a:rPr lang="tr-TR" altLang="tr-TR" sz="1300" dirty="0" smtClean="0">
                <a:cs typeface="Times New Roman" panose="02020603050405020304" pitchFamily="18" charset="0"/>
              </a:rPr>
              <a:t>.</a:t>
            </a:r>
          </a:p>
          <a:p>
            <a:pPr algn="just" eaLnBrk="0" hangingPunct="0"/>
            <a:endParaRPr lang="tr-TR" altLang="tr-TR" sz="1300" dirty="0">
              <a:cs typeface="Times New Roman" panose="02020603050405020304" pitchFamily="18" charset="0"/>
            </a:endParaRPr>
          </a:p>
          <a:p>
            <a:pPr algn="just" eaLnBrk="0" hangingPunct="0"/>
            <a:r>
              <a:rPr lang="tr-TR" altLang="tr-TR" sz="1300" b="1" dirty="0">
                <a:solidFill>
                  <a:schemeClr val="accent1">
                    <a:lumMod val="75000"/>
                  </a:schemeClr>
                </a:solidFill>
                <a:cs typeface="Times New Roman" panose="02020603050405020304" pitchFamily="18" charset="0"/>
              </a:rPr>
              <a:t>Işık: </a:t>
            </a:r>
            <a:r>
              <a:rPr lang="tr-TR" altLang="tr-TR" sz="1300" dirty="0">
                <a:cs typeface="Times New Roman" panose="02020603050405020304" pitchFamily="18" charset="0"/>
              </a:rPr>
              <a:t>Ladinler </a:t>
            </a:r>
            <a:r>
              <a:rPr lang="tr-TR" altLang="tr-TR" sz="1300" u="sng" dirty="0">
                <a:cs typeface="Times New Roman" panose="02020603050405020304" pitchFamily="18" charset="0"/>
              </a:rPr>
              <a:t>yarı gölge veya ışık </a:t>
            </a:r>
            <a:r>
              <a:rPr lang="tr-TR" altLang="tr-TR" sz="1300" dirty="0">
                <a:cs typeface="Times New Roman" panose="02020603050405020304" pitchFamily="18" charset="0"/>
              </a:rPr>
              <a:t>şartlarına (</a:t>
            </a:r>
            <a:r>
              <a:rPr lang="tr-TR" altLang="tr-TR" sz="1300" i="1" dirty="0">
                <a:cs typeface="Times New Roman" panose="02020603050405020304" pitchFamily="18" charset="0"/>
              </a:rPr>
              <a:t>P. </a:t>
            </a:r>
            <a:r>
              <a:rPr lang="tr-TR" altLang="tr-TR" sz="1300" i="1" dirty="0" err="1">
                <a:cs typeface="Times New Roman" panose="02020603050405020304" pitchFamily="18" charset="0"/>
              </a:rPr>
              <a:t>mariana</a:t>
            </a:r>
            <a:r>
              <a:rPr lang="tr-TR" altLang="tr-TR" sz="1300" dirty="0">
                <a:cs typeface="Times New Roman" panose="02020603050405020304" pitchFamily="18" charset="0"/>
              </a:rPr>
              <a:t> ve formları, </a:t>
            </a:r>
            <a:r>
              <a:rPr lang="tr-TR" altLang="tr-TR" sz="1300" i="1" dirty="0">
                <a:cs typeface="Times New Roman" panose="02020603050405020304" pitchFamily="18" charset="0"/>
              </a:rPr>
              <a:t>P. </a:t>
            </a:r>
            <a:r>
              <a:rPr lang="tr-TR" altLang="tr-TR" sz="1300" i="1" dirty="0" err="1">
                <a:cs typeface="Times New Roman" panose="02020603050405020304" pitchFamily="18" charset="0"/>
              </a:rPr>
              <a:t>pungens</a:t>
            </a:r>
            <a:r>
              <a:rPr lang="tr-TR" altLang="tr-TR" sz="1300" dirty="0">
                <a:cs typeface="Times New Roman" panose="02020603050405020304" pitchFamily="18" charset="0"/>
              </a:rPr>
              <a:t> ve formları, </a:t>
            </a:r>
            <a:r>
              <a:rPr lang="tr-TR" altLang="tr-TR" sz="1300" i="1" dirty="0">
                <a:cs typeface="Times New Roman" panose="02020603050405020304" pitchFamily="18" charset="0"/>
              </a:rPr>
              <a:t>P. </a:t>
            </a:r>
            <a:r>
              <a:rPr lang="tr-TR" altLang="tr-TR" sz="1300" i="1" dirty="0" err="1">
                <a:cs typeface="Times New Roman" panose="02020603050405020304" pitchFamily="18" charset="0"/>
              </a:rPr>
              <a:t>schrenkiana</a:t>
            </a:r>
            <a:r>
              <a:rPr lang="tr-TR" altLang="tr-TR" sz="1300" dirty="0">
                <a:cs typeface="Times New Roman" panose="02020603050405020304" pitchFamily="18" charset="0"/>
              </a:rPr>
              <a:t>) ihtiyaç gösterirler. Ancak </a:t>
            </a:r>
            <a:r>
              <a:rPr lang="tr-TR" altLang="tr-TR" sz="1300" i="1" dirty="0" err="1">
                <a:cs typeface="Times New Roman" panose="02020603050405020304" pitchFamily="18" charset="0"/>
              </a:rPr>
              <a:t>Picea</a:t>
            </a:r>
            <a:r>
              <a:rPr lang="tr-TR" altLang="tr-TR" sz="1300" i="1" dirty="0">
                <a:cs typeface="Times New Roman" panose="02020603050405020304" pitchFamily="18" charset="0"/>
              </a:rPr>
              <a:t> </a:t>
            </a:r>
            <a:r>
              <a:rPr lang="tr-TR" altLang="tr-TR" sz="1300" i="1" dirty="0" err="1">
                <a:cs typeface="Times New Roman" panose="02020603050405020304" pitchFamily="18" charset="0"/>
              </a:rPr>
              <a:t>abies</a:t>
            </a:r>
            <a:r>
              <a:rPr lang="tr-TR" altLang="tr-TR" sz="1300" i="1" dirty="0">
                <a:cs typeface="Times New Roman" panose="02020603050405020304" pitchFamily="18" charset="0"/>
              </a:rPr>
              <a:t>, P. </a:t>
            </a:r>
            <a:r>
              <a:rPr lang="tr-TR" altLang="tr-TR" sz="1300" i="1" dirty="0" err="1">
                <a:cs typeface="Times New Roman" panose="02020603050405020304" pitchFamily="18" charset="0"/>
              </a:rPr>
              <a:t>abies</a:t>
            </a:r>
            <a:r>
              <a:rPr lang="tr-TR" altLang="tr-TR" sz="1300" i="1" dirty="0">
                <a:cs typeface="Times New Roman" panose="02020603050405020304" pitchFamily="18" charset="0"/>
              </a:rPr>
              <a:t> </a:t>
            </a:r>
            <a:r>
              <a:rPr lang="tr-TR" altLang="tr-TR" sz="1300" dirty="0">
                <a:cs typeface="Times New Roman" panose="02020603050405020304" pitchFamily="18" charset="0"/>
              </a:rPr>
              <a:t>cv</a:t>
            </a:r>
            <a:r>
              <a:rPr lang="tr-TR" altLang="tr-TR" sz="1300" i="1" dirty="0">
                <a:cs typeface="Times New Roman" panose="02020603050405020304" pitchFamily="18" charset="0"/>
              </a:rPr>
              <a:t>. '</a:t>
            </a:r>
            <a:r>
              <a:rPr lang="tr-TR" altLang="tr-TR" sz="1300" i="1" dirty="0" err="1">
                <a:cs typeface="Times New Roman" panose="02020603050405020304" pitchFamily="18" charset="0"/>
              </a:rPr>
              <a:t>Nidiforrmis</a:t>
            </a:r>
            <a:r>
              <a:rPr lang="tr-TR" altLang="tr-TR" sz="1300" i="1" dirty="0">
                <a:cs typeface="Times New Roman" panose="02020603050405020304" pitchFamily="18" charset="0"/>
              </a:rPr>
              <a:t>', P. </a:t>
            </a:r>
            <a:r>
              <a:rPr lang="tr-TR" altLang="tr-TR" sz="1300" i="1" dirty="0" err="1">
                <a:cs typeface="Times New Roman" panose="02020603050405020304" pitchFamily="18" charset="0"/>
              </a:rPr>
              <a:t>abies</a:t>
            </a:r>
            <a:r>
              <a:rPr lang="tr-TR" altLang="tr-TR" sz="1300" i="1" dirty="0">
                <a:cs typeface="Times New Roman" panose="02020603050405020304" pitchFamily="18" charset="0"/>
              </a:rPr>
              <a:t> </a:t>
            </a:r>
            <a:r>
              <a:rPr lang="tr-TR" altLang="tr-TR" sz="1300" dirty="0">
                <a:cs typeface="Times New Roman" panose="02020603050405020304" pitchFamily="18" charset="0"/>
              </a:rPr>
              <a:t>cv. </a:t>
            </a:r>
            <a:r>
              <a:rPr lang="tr-TR" altLang="tr-TR" sz="1300" i="1" dirty="0">
                <a:cs typeface="Times New Roman" panose="02020603050405020304" pitchFamily="18" charset="0"/>
              </a:rPr>
              <a:t>'</a:t>
            </a:r>
            <a:r>
              <a:rPr lang="tr-TR" altLang="tr-TR" sz="1300" i="1" dirty="0" err="1">
                <a:cs typeface="Times New Roman" panose="02020603050405020304" pitchFamily="18" charset="0"/>
              </a:rPr>
              <a:t>Repens</a:t>
            </a:r>
            <a:r>
              <a:rPr lang="tr-TR" altLang="tr-TR" sz="1300" i="1" dirty="0">
                <a:cs typeface="Times New Roman" panose="02020603050405020304" pitchFamily="18" charset="0"/>
              </a:rPr>
              <a:t>'</a:t>
            </a:r>
            <a:r>
              <a:rPr lang="tr-TR" altLang="tr-TR" sz="1300" dirty="0">
                <a:cs typeface="Times New Roman" panose="02020603050405020304" pitchFamily="18" charset="0"/>
              </a:rPr>
              <a:t> gölge şartlarda da gelişebilir</a:t>
            </a:r>
            <a:r>
              <a:rPr lang="tr-TR" altLang="tr-TR" sz="1300" dirty="0" smtClean="0">
                <a:cs typeface="Times New Roman" panose="02020603050405020304" pitchFamily="18" charset="0"/>
              </a:rPr>
              <a:t>.</a:t>
            </a:r>
          </a:p>
          <a:p>
            <a:pPr algn="just" eaLnBrk="0" hangingPunct="0"/>
            <a:endParaRPr lang="tr-TR" altLang="tr-TR" sz="1300" dirty="0">
              <a:cs typeface="Times New Roman" panose="02020603050405020304" pitchFamily="18" charset="0"/>
            </a:endParaRPr>
          </a:p>
          <a:p>
            <a:pPr algn="just" eaLnBrk="0" hangingPunct="0"/>
            <a:r>
              <a:rPr lang="tr-TR" altLang="tr-TR" sz="1300" b="1" dirty="0">
                <a:solidFill>
                  <a:schemeClr val="accent1">
                    <a:lumMod val="75000"/>
                  </a:schemeClr>
                </a:solidFill>
                <a:cs typeface="Times New Roman" panose="02020603050405020304" pitchFamily="18" charset="0"/>
              </a:rPr>
              <a:t>Nem: </a:t>
            </a:r>
            <a:r>
              <a:rPr lang="tr-TR" altLang="tr-TR" sz="1300" i="1" dirty="0" err="1">
                <a:cs typeface="Times New Roman" panose="02020603050405020304" pitchFamily="18" charset="0"/>
              </a:rPr>
              <a:t>Picea</a:t>
            </a:r>
            <a:r>
              <a:rPr lang="tr-TR" altLang="tr-TR" sz="1300" dirty="0">
                <a:cs typeface="Times New Roman" panose="02020603050405020304" pitchFamily="18" charset="0"/>
              </a:rPr>
              <a:t> türleri genellikle vejetasyon periyodunda </a:t>
            </a:r>
            <a:r>
              <a:rPr lang="tr-TR" altLang="tr-TR" sz="1300" u="sng" dirty="0">
                <a:cs typeface="Times New Roman" panose="02020603050405020304" pitchFamily="18" charset="0"/>
              </a:rPr>
              <a:t>nispi nemi yüksek </a:t>
            </a:r>
            <a:r>
              <a:rPr lang="tr-TR" altLang="tr-TR" sz="1300" dirty="0">
                <a:cs typeface="Times New Roman" panose="02020603050405020304" pitchFamily="18" charset="0"/>
              </a:rPr>
              <a:t>olan, </a:t>
            </a:r>
            <a:r>
              <a:rPr lang="tr-TR" altLang="tr-TR" sz="1300" u="sng" dirty="0">
                <a:cs typeface="Times New Roman" panose="02020603050405020304" pitchFamily="18" charset="0"/>
              </a:rPr>
              <a:t>serin</a:t>
            </a:r>
            <a:r>
              <a:rPr lang="tr-TR" altLang="tr-TR" sz="1300" dirty="0">
                <a:cs typeface="Times New Roman" panose="02020603050405020304" pitchFamily="18" charset="0"/>
              </a:rPr>
              <a:t> yerlerde gayet iyi gelişir. Ege ve Akdeniz Bölgesi </a:t>
            </a:r>
            <a:r>
              <a:rPr lang="tr-TR" altLang="tr-TR" sz="1300" dirty="0" smtClean="0">
                <a:cs typeface="Times New Roman" panose="02020603050405020304" pitchFamily="18" charset="0"/>
              </a:rPr>
              <a:t>iklim </a:t>
            </a:r>
            <a:r>
              <a:rPr lang="tr-TR" altLang="tr-TR" sz="1300" dirty="0">
                <a:cs typeface="Times New Roman" panose="02020603050405020304" pitchFamily="18" charset="0"/>
              </a:rPr>
              <a:t>şartları </a:t>
            </a:r>
            <a:r>
              <a:rPr lang="tr-TR" altLang="tr-TR" sz="1300" i="1" dirty="0" err="1">
                <a:cs typeface="Times New Roman" panose="02020603050405020304" pitchFamily="18" charset="0"/>
              </a:rPr>
              <a:t>Picea</a:t>
            </a:r>
            <a:r>
              <a:rPr lang="tr-TR" altLang="tr-TR" sz="1300" i="1" dirty="0">
                <a:cs typeface="Times New Roman" panose="02020603050405020304" pitchFamily="18" charset="0"/>
              </a:rPr>
              <a:t> </a:t>
            </a:r>
            <a:r>
              <a:rPr lang="tr-TR" altLang="tr-TR" sz="1300" dirty="0">
                <a:cs typeface="Times New Roman" panose="02020603050405020304" pitchFamily="18" charset="0"/>
              </a:rPr>
              <a:t>türlerinin gelişmesine uygun değildir. Aynı şekilde yazları kurak geçen Ankara iklim şartlarında da </a:t>
            </a:r>
            <a:r>
              <a:rPr lang="tr-TR" altLang="tr-TR" sz="1300" i="1" dirty="0" err="1">
                <a:cs typeface="Times New Roman" panose="02020603050405020304" pitchFamily="18" charset="0"/>
              </a:rPr>
              <a:t>Picea</a:t>
            </a:r>
            <a:r>
              <a:rPr lang="tr-TR" altLang="tr-TR" sz="1300" dirty="0">
                <a:cs typeface="Times New Roman" panose="02020603050405020304" pitchFamily="18" charset="0"/>
              </a:rPr>
              <a:t> türleri gayet cılız, gevşek bir gelişme ve ileri yaşlarda tepe kurumaları göstermektedir. İstanbul ve Karadeniz, özellikle Doğu Karadeniz iklim şartları ise ladin türlerinin gelişmesine gayet uygundur. Ancak bir çok türleri ve sayısız formları bulunan ladinlerin nemi isteklerinin kısmen farklı olduğu da gözden uzak tutulmamalıdır</a:t>
            </a:r>
            <a:r>
              <a:rPr lang="tr-TR" altLang="tr-TR" sz="1300" dirty="0" smtClean="0">
                <a:cs typeface="Times New Roman" panose="02020603050405020304" pitchFamily="18" charset="0"/>
              </a:rPr>
              <a:t>.</a:t>
            </a:r>
          </a:p>
          <a:p>
            <a:pPr algn="just" eaLnBrk="0" hangingPunct="0"/>
            <a:endParaRPr lang="tr-TR" altLang="tr-TR" sz="1300" dirty="0">
              <a:cs typeface="Times New Roman" panose="02020603050405020304" pitchFamily="18" charset="0"/>
            </a:endParaRPr>
          </a:p>
          <a:p>
            <a:pPr algn="just" eaLnBrk="0" hangingPunct="0"/>
            <a:r>
              <a:rPr lang="tr-TR" altLang="tr-TR" sz="1300" b="1" dirty="0">
                <a:solidFill>
                  <a:schemeClr val="accent1">
                    <a:lumMod val="75000"/>
                  </a:schemeClr>
                </a:solidFill>
                <a:cs typeface="Times New Roman" panose="02020603050405020304" pitchFamily="18" charset="0"/>
              </a:rPr>
              <a:t>Toprak: </a:t>
            </a:r>
            <a:r>
              <a:rPr lang="tr-TR" altLang="tr-TR" sz="1300" dirty="0">
                <a:cs typeface="Times New Roman" panose="02020603050405020304" pitchFamily="18" charset="0"/>
              </a:rPr>
              <a:t>Ladinler genellikle çok fakir ve kuru olmayan, </a:t>
            </a:r>
            <a:r>
              <a:rPr lang="tr-TR" altLang="tr-TR" sz="1300" u="sng" dirty="0">
                <a:cs typeface="Times New Roman" panose="02020603050405020304" pitchFamily="18" charset="0"/>
              </a:rPr>
              <a:t>vasat derecede killi topraklara </a:t>
            </a:r>
            <a:r>
              <a:rPr lang="tr-TR" altLang="tr-TR" sz="1300" dirty="0">
                <a:cs typeface="Times New Roman" panose="02020603050405020304" pitchFamily="18" charset="0"/>
              </a:rPr>
              <a:t>ihtiyaç gösterirler. </a:t>
            </a:r>
            <a:r>
              <a:rPr lang="tr-TR" altLang="tr-TR" sz="1300" u="sng" dirty="0"/>
              <a:t>yüzeysel</a:t>
            </a:r>
            <a:r>
              <a:rPr lang="tr-TR" altLang="tr-TR" sz="1300" u="sng" dirty="0">
                <a:cs typeface="Times New Roman" panose="02020603050405020304" pitchFamily="18" charset="0"/>
              </a:rPr>
              <a:t> kök sistemine </a:t>
            </a:r>
            <a:r>
              <a:rPr lang="tr-TR" altLang="tr-TR" sz="1300" dirty="0">
                <a:cs typeface="Times New Roman" panose="02020603050405020304" pitchFamily="18" charset="0"/>
              </a:rPr>
              <a:t>sahip olduklarından yetiştikleri toprağın derin tabaklara kadar iyi özelliğe sahip olmasına gerek yoktur. </a:t>
            </a:r>
            <a:r>
              <a:rPr lang="tr-TR" altLang="tr-TR" sz="1300" i="1" dirty="0" err="1">
                <a:cs typeface="Times New Roman" panose="02020603050405020304" pitchFamily="18" charset="0"/>
              </a:rPr>
              <a:t>Picea</a:t>
            </a:r>
            <a:r>
              <a:rPr lang="tr-TR" altLang="tr-TR" sz="1300" dirty="0">
                <a:cs typeface="Times New Roman" panose="02020603050405020304" pitchFamily="18" charset="0"/>
              </a:rPr>
              <a:t> tür ve formlarının nispi nem isteği gibi toprak istekleri de oldukça farklıdır. </a:t>
            </a:r>
            <a:r>
              <a:rPr lang="tr-TR" altLang="tr-TR" sz="1300" i="1" dirty="0">
                <a:cs typeface="Times New Roman" panose="02020603050405020304" pitchFamily="18" charset="0"/>
              </a:rPr>
              <a:t>P. </a:t>
            </a:r>
            <a:r>
              <a:rPr lang="tr-TR" altLang="tr-TR" sz="1300" i="1" dirty="0" err="1">
                <a:cs typeface="Times New Roman" panose="02020603050405020304" pitchFamily="18" charset="0"/>
              </a:rPr>
              <a:t>abies</a:t>
            </a:r>
            <a:r>
              <a:rPr lang="tr-TR" altLang="tr-TR" sz="1300" i="1" dirty="0">
                <a:cs typeface="Times New Roman" panose="02020603050405020304" pitchFamily="18" charset="0"/>
              </a:rPr>
              <a:t>, P. </a:t>
            </a:r>
            <a:r>
              <a:rPr lang="tr-TR" altLang="tr-TR" sz="1300" i="1" dirty="0" err="1">
                <a:cs typeface="Times New Roman" panose="02020603050405020304" pitchFamily="18" charset="0"/>
              </a:rPr>
              <a:t>glauca</a:t>
            </a:r>
            <a:r>
              <a:rPr lang="tr-TR" altLang="tr-TR" sz="1300" i="1" dirty="0">
                <a:cs typeface="Times New Roman" panose="02020603050405020304" pitchFamily="18" charset="0"/>
              </a:rPr>
              <a:t>, P. </a:t>
            </a:r>
            <a:r>
              <a:rPr lang="tr-TR" altLang="tr-TR" sz="1300" i="1" dirty="0" err="1">
                <a:cs typeface="Times New Roman" panose="02020603050405020304" pitchFamily="18" charset="0"/>
              </a:rPr>
              <a:t>mariana</a:t>
            </a:r>
            <a:r>
              <a:rPr lang="tr-TR" altLang="tr-TR" sz="1300" i="1" dirty="0">
                <a:cs typeface="Times New Roman" panose="02020603050405020304" pitchFamily="18" charset="0"/>
              </a:rPr>
              <a:t>, P. </a:t>
            </a:r>
            <a:r>
              <a:rPr lang="tr-TR" altLang="tr-TR" sz="1300" i="1" dirty="0" err="1">
                <a:cs typeface="Times New Roman" panose="02020603050405020304" pitchFamily="18" charset="0"/>
              </a:rPr>
              <a:t>obava</a:t>
            </a:r>
            <a:r>
              <a:rPr lang="tr-TR" altLang="tr-TR" sz="1300" i="1" dirty="0">
                <a:cs typeface="Times New Roman" panose="02020603050405020304" pitchFamily="18" charset="0"/>
              </a:rPr>
              <a:t> ta, P. </a:t>
            </a:r>
            <a:r>
              <a:rPr lang="tr-TR" altLang="tr-TR" sz="1300" i="1" dirty="0" err="1">
                <a:cs typeface="Times New Roman" panose="02020603050405020304" pitchFamily="18" charset="0"/>
              </a:rPr>
              <a:t>sitchensis</a:t>
            </a:r>
            <a:r>
              <a:rPr lang="tr-TR" altLang="tr-TR" sz="1300" dirty="0">
                <a:cs typeface="Times New Roman" panose="02020603050405020304" pitchFamily="18" charset="0"/>
              </a:rPr>
              <a:t> çok nemli topraklarda da yetiştirilebilen ladin türleri arasındadır. </a:t>
            </a:r>
            <a:r>
              <a:rPr lang="tr-TR" altLang="tr-TR" sz="1300" i="1" dirty="0" err="1">
                <a:cs typeface="Times New Roman" panose="02020603050405020304" pitchFamily="18" charset="0"/>
              </a:rPr>
              <a:t>Picea</a:t>
            </a:r>
            <a:r>
              <a:rPr lang="tr-TR" altLang="tr-TR" sz="1300" i="1" dirty="0">
                <a:cs typeface="Times New Roman" panose="02020603050405020304" pitchFamily="18" charset="0"/>
              </a:rPr>
              <a:t> </a:t>
            </a:r>
            <a:r>
              <a:rPr lang="tr-TR" altLang="tr-TR" sz="1300" i="1" dirty="0" err="1">
                <a:cs typeface="Times New Roman" panose="02020603050405020304" pitchFamily="18" charset="0"/>
              </a:rPr>
              <a:t>abies</a:t>
            </a:r>
            <a:r>
              <a:rPr lang="tr-TR" altLang="tr-TR" sz="1300" i="1" dirty="0">
                <a:cs typeface="Times New Roman" panose="02020603050405020304" pitchFamily="18" charset="0"/>
              </a:rPr>
              <a:t> </a:t>
            </a:r>
            <a:r>
              <a:rPr lang="tr-TR" altLang="tr-TR" sz="1300" dirty="0">
                <a:cs typeface="Times New Roman" panose="02020603050405020304" pitchFamily="18" charset="0"/>
              </a:rPr>
              <a:t>kireçli topraklarda yetişemeyen, </a:t>
            </a:r>
            <a:r>
              <a:rPr lang="tr-TR" altLang="tr-TR" sz="1300" i="1" dirty="0">
                <a:cs typeface="Times New Roman" panose="02020603050405020304" pitchFamily="18" charset="0"/>
              </a:rPr>
              <a:t>P. </a:t>
            </a:r>
            <a:r>
              <a:rPr lang="tr-TR" altLang="tr-TR" sz="1300" i="1" dirty="0" err="1">
                <a:cs typeface="Times New Roman" panose="02020603050405020304" pitchFamily="18" charset="0"/>
              </a:rPr>
              <a:t>glauca</a:t>
            </a:r>
            <a:r>
              <a:rPr lang="tr-TR" altLang="tr-TR" sz="1300" dirty="0">
                <a:cs typeface="Times New Roman" panose="02020603050405020304" pitchFamily="18" charset="0"/>
              </a:rPr>
              <a:t> ise kireçli </a:t>
            </a:r>
            <a:r>
              <a:rPr lang="tr-TR" altLang="tr-TR" sz="1300" dirty="0" smtClean="0">
                <a:cs typeface="Times New Roman" panose="02020603050405020304" pitchFamily="18" charset="0"/>
              </a:rPr>
              <a:t>toprakları </a:t>
            </a:r>
            <a:r>
              <a:rPr lang="tr-TR" altLang="tr-TR" sz="1300" dirty="0">
                <a:cs typeface="Times New Roman" panose="02020603050405020304" pitchFamily="18" charset="0"/>
              </a:rPr>
              <a:t>seven ladin türlerine örnek olarak verilebilir. </a:t>
            </a:r>
            <a:endParaRPr lang="tr-TR" altLang="tr-TR" sz="1300" dirty="0" smtClean="0">
              <a:cs typeface="Times New Roman" panose="02020603050405020304" pitchFamily="18" charset="0"/>
            </a:endParaRPr>
          </a:p>
          <a:p>
            <a:pPr algn="just" eaLnBrk="0" hangingPunct="0"/>
            <a:endParaRPr lang="tr-TR" altLang="tr-TR" sz="1300" dirty="0">
              <a:cs typeface="Times New Roman" panose="02020603050405020304" pitchFamily="18" charset="0"/>
            </a:endParaRPr>
          </a:p>
          <a:p>
            <a:pPr algn="just" eaLnBrk="0" hangingPunct="0"/>
            <a:r>
              <a:rPr lang="tr-TR" altLang="tr-TR" sz="1300" b="1" dirty="0">
                <a:solidFill>
                  <a:schemeClr val="accent1">
                    <a:lumMod val="75000"/>
                  </a:schemeClr>
                </a:solidFill>
                <a:cs typeface="Times New Roman" panose="02020603050405020304" pitchFamily="18" charset="0"/>
              </a:rPr>
              <a:t>Peyzaj mimarlığında kullanımı: </a:t>
            </a:r>
            <a:r>
              <a:rPr lang="tr-TR" altLang="tr-TR" sz="1300" i="1" dirty="0" err="1">
                <a:cs typeface="Times New Roman" panose="02020603050405020304" pitchFamily="18" charset="0"/>
              </a:rPr>
              <a:t>Ladin</a:t>
            </a:r>
            <a:r>
              <a:rPr lang="tr-TR" altLang="tr-TR" sz="1300" dirty="0" err="1">
                <a:cs typeface="Times New Roman" panose="02020603050405020304" pitchFamily="18" charset="0"/>
              </a:rPr>
              <a:t>'lerin</a:t>
            </a:r>
            <a:r>
              <a:rPr lang="tr-TR" altLang="tr-TR" sz="1300" dirty="0">
                <a:cs typeface="Times New Roman" panose="02020603050405020304" pitchFamily="18" charset="0"/>
              </a:rPr>
              <a:t> şehir içi veya dışında, küçük veya gayet geniş yeşil sahalarda, ev ve taş bahçelerinde kullanılmaya uygun bir çok tür ve </a:t>
            </a:r>
            <a:r>
              <a:rPr lang="tr-TR" altLang="tr-TR" sz="1300" dirty="0" smtClean="0">
                <a:cs typeface="Times New Roman" panose="02020603050405020304" pitchFamily="18" charset="0"/>
              </a:rPr>
              <a:t>formları </a:t>
            </a:r>
            <a:r>
              <a:rPr lang="tr-TR" altLang="tr-TR" sz="1300" dirty="0">
                <a:cs typeface="Times New Roman" panose="02020603050405020304" pitchFamily="18" charset="0"/>
              </a:rPr>
              <a:t>mevcuttur. </a:t>
            </a:r>
            <a:r>
              <a:rPr lang="tr-TR" altLang="tr-TR" sz="1300" dirty="0"/>
              <a:t>L</a:t>
            </a:r>
            <a:r>
              <a:rPr lang="tr-TR" altLang="tr-TR" sz="1300" dirty="0">
                <a:cs typeface="Times New Roman" panose="02020603050405020304" pitchFamily="18" charset="0"/>
              </a:rPr>
              <a:t>adinler birbirine çok benzeyen veya birbirinden çok farklı habitusu olan tür ve çeşitleri</a:t>
            </a:r>
            <a:r>
              <a:rPr lang="tr-TR" altLang="tr-TR" sz="1300" dirty="0"/>
              <a:t>yle</a:t>
            </a:r>
            <a:r>
              <a:rPr lang="tr-TR" altLang="tr-TR" sz="1300" dirty="0">
                <a:cs typeface="Times New Roman" panose="02020603050405020304" pitchFamily="18" charset="0"/>
              </a:rPr>
              <a:t> yeşil alanlarda çok geniş bir kullanılma imkanına sahip</a:t>
            </a:r>
            <a:r>
              <a:rPr lang="tr-TR" altLang="tr-TR" sz="1300" dirty="0"/>
              <a:t>tir</a:t>
            </a:r>
            <a:r>
              <a:rPr lang="tr-TR" altLang="tr-TR" sz="1300" dirty="0">
                <a:cs typeface="Times New Roman" panose="02020603050405020304" pitchFamily="18" charset="0"/>
              </a:rPr>
              <a:t>. Ancak bu çeşitli gelişme ve renk varyasyonuna sahip olan ladin alt tür ve </a:t>
            </a:r>
            <a:r>
              <a:rPr lang="tr-TR" altLang="tr-TR" sz="1300" dirty="0" smtClean="0">
                <a:cs typeface="Times New Roman" panose="02020603050405020304" pitchFamily="18" charset="0"/>
              </a:rPr>
              <a:t>formlarından </a:t>
            </a:r>
            <a:r>
              <a:rPr lang="tr-TR" altLang="tr-TR" sz="1300" dirty="0">
                <a:cs typeface="Times New Roman" panose="02020603050405020304" pitchFamily="18" charset="0"/>
              </a:rPr>
              <a:t>geniş yeşil sahalar, özellikle parklarda kullanılmaya uygun olanları mahdut olup, diğerleri peyzaj mimarisinde bazı özel yeşil sahalar, ev bahçeleri, taş veya funda bahçelerinde bulundurulabilirler.</a:t>
            </a:r>
          </a:p>
        </p:txBody>
      </p:sp>
    </p:spTree>
    <p:extLst>
      <p:ext uri="{BB962C8B-B14F-4D97-AF65-F5344CB8AC3E}">
        <p14:creationId xmlns:p14="http://schemas.microsoft.com/office/powerpoint/2010/main" val="1858127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412776"/>
            <a:ext cx="8208912" cy="2923877"/>
          </a:xfrm>
          <a:prstGeom prst="rect">
            <a:avLst/>
          </a:prstGeom>
        </p:spPr>
        <p:txBody>
          <a:bodyPr wrap="square">
            <a:spAutoFit/>
          </a:bodyPr>
          <a:lstStyle/>
          <a:p>
            <a:pPr algn="just">
              <a:spcBef>
                <a:spcPct val="50000"/>
              </a:spcBef>
            </a:pPr>
            <a:r>
              <a:rPr lang="tr-TR" altLang="tr-TR" sz="1600" b="1" i="1" dirty="0">
                <a:latin typeface="Times New Roman" panose="02020603050405020304" pitchFamily="18" charset="0"/>
                <a:cs typeface="Times New Roman" panose="02020603050405020304" pitchFamily="18" charset="0"/>
              </a:rPr>
              <a:t>P. </a:t>
            </a:r>
            <a:r>
              <a:rPr lang="tr-TR" altLang="tr-TR" sz="1600" b="1" i="1" dirty="0" err="1">
                <a:latin typeface="Times New Roman" panose="02020603050405020304" pitchFamily="18" charset="0"/>
                <a:cs typeface="Times New Roman" panose="02020603050405020304" pitchFamily="18" charset="0"/>
              </a:rPr>
              <a:t>orientalis</a:t>
            </a:r>
            <a:r>
              <a:rPr lang="tr-TR" altLang="tr-TR" sz="1600" b="1" i="1" dirty="0">
                <a:latin typeface="Times New Roman" panose="02020603050405020304" pitchFamily="18" charset="0"/>
                <a:cs typeface="Times New Roman" panose="02020603050405020304" pitchFamily="18" charset="0"/>
              </a:rPr>
              <a:t> cv: '</a:t>
            </a:r>
            <a:r>
              <a:rPr lang="tr-TR" altLang="tr-TR" sz="1600" b="1" i="1" dirty="0" err="1">
                <a:latin typeface="Times New Roman" panose="02020603050405020304" pitchFamily="18" charset="0"/>
                <a:cs typeface="Times New Roman" panose="02020603050405020304" pitchFamily="18" charset="0"/>
              </a:rPr>
              <a:t>Nana</a:t>
            </a:r>
            <a:r>
              <a:rPr lang="tr-TR" altLang="tr-TR" sz="1600" b="1" i="1" dirty="0">
                <a:latin typeface="Times New Roman" panose="02020603050405020304" pitchFamily="18" charset="0"/>
                <a:cs typeface="Times New Roman" panose="02020603050405020304" pitchFamily="18" charset="0"/>
              </a:rPr>
              <a:t>'</a:t>
            </a:r>
            <a:r>
              <a:rPr lang="tr-TR" altLang="tr-TR" sz="1600" b="1" dirty="0">
                <a:latin typeface="Times New Roman" panose="02020603050405020304" pitchFamily="18" charset="0"/>
                <a:cs typeface="Times New Roman" panose="02020603050405020304" pitchFamily="18" charset="0"/>
              </a:rPr>
              <a:t> (</a:t>
            </a:r>
            <a:r>
              <a:rPr lang="tr-TR" altLang="tr-TR" sz="1600" b="1" i="1" dirty="0">
                <a:latin typeface="Times New Roman" panose="02020603050405020304" pitchFamily="18" charset="0"/>
                <a:cs typeface="Times New Roman" panose="02020603050405020304" pitchFamily="18" charset="0"/>
              </a:rPr>
              <a:t>P. </a:t>
            </a:r>
            <a:r>
              <a:rPr lang="tr-TR" altLang="tr-TR" sz="1600" b="1" i="1" dirty="0" err="1">
                <a:latin typeface="Times New Roman" panose="02020603050405020304" pitchFamily="18" charset="0"/>
                <a:cs typeface="Times New Roman" panose="02020603050405020304" pitchFamily="18" charset="0"/>
              </a:rPr>
              <a:t>orientalis</a:t>
            </a:r>
            <a:r>
              <a:rPr lang="tr-TR" altLang="tr-TR" sz="1600" b="1" i="1" dirty="0">
                <a:latin typeface="Times New Roman" panose="02020603050405020304" pitchFamily="18" charset="0"/>
                <a:cs typeface="Times New Roman" panose="02020603050405020304" pitchFamily="18" charset="0"/>
              </a:rPr>
              <a:t> </a:t>
            </a:r>
            <a:r>
              <a:rPr lang="tr-TR" altLang="tr-TR" sz="1600" b="1" i="1" dirty="0" err="1">
                <a:latin typeface="Times New Roman" panose="02020603050405020304" pitchFamily="18" charset="0"/>
                <a:cs typeface="Times New Roman" panose="02020603050405020304" pitchFamily="18" charset="0"/>
              </a:rPr>
              <a:t>nana</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Carr</a:t>
            </a:r>
            <a:r>
              <a:rPr lang="tr-TR" altLang="tr-TR" sz="1600" b="1" dirty="0">
                <a:latin typeface="Times New Roman" panose="02020603050405020304" pitchFamily="18" charset="0"/>
                <a:cs typeface="Times New Roman" panose="02020603050405020304" pitchFamily="18" charset="0"/>
              </a:rPr>
              <a:t>.), Bodur Doğu Ladini </a:t>
            </a:r>
            <a:r>
              <a:rPr lang="tr-TR" altLang="tr-TR" sz="1600" dirty="0">
                <a:latin typeface="Times New Roman" panose="02020603050405020304" pitchFamily="18" charset="0"/>
                <a:cs typeface="Times New Roman" panose="02020603050405020304" pitchFamily="18" charset="0"/>
              </a:rPr>
              <a:t>- Geniş piramidal veya yuvarlak gelişme gösteren bodur bir formdur. Dalları beyaz veya açık kahverengidir ve </a:t>
            </a:r>
            <a:r>
              <a:rPr lang="tr-TR" altLang="tr-TR" sz="1600" dirty="0" err="1">
                <a:latin typeface="Times New Roman" panose="02020603050405020304" pitchFamily="18" charset="0"/>
                <a:cs typeface="Times New Roman" panose="02020603050405020304" pitchFamily="18" charset="0"/>
              </a:rPr>
              <a:t>horizontal</a:t>
            </a:r>
            <a:r>
              <a:rPr lang="tr-TR" altLang="tr-TR" sz="1600" dirty="0">
                <a:latin typeface="Times New Roman" panose="02020603050405020304" pitchFamily="18" charset="0"/>
                <a:cs typeface="Times New Roman" panose="02020603050405020304" pitchFamily="18" charset="0"/>
              </a:rPr>
              <a:t> yönde çıkarlar. Alt dalları toprak üzerine yayılır. Yan </a:t>
            </a:r>
            <a:r>
              <a:rPr lang="tr-TR" altLang="tr-TR" sz="1600" dirty="0" smtClean="0">
                <a:latin typeface="Times New Roman" panose="02020603050405020304" pitchFamily="18" charset="0"/>
                <a:cs typeface="Times New Roman" panose="02020603050405020304" pitchFamily="18" charset="0"/>
              </a:rPr>
              <a:t>dalları </a:t>
            </a:r>
            <a:r>
              <a:rPr lang="tr-TR" altLang="tr-TR" sz="1600" dirty="0">
                <a:latin typeface="Times New Roman" panose="02020603050405020304" pitchFamily="18" charset="0"/>
                <a:cs typeface="Times New Roman" panose="02020603050405020304" pitchFamily="18" charset="0"/>
              </a:rPr>
              <a:t>sık ve iki sıralı </a:t>
            </a:r>
            <a:r>
              <a:rPr lang="tr-TR" altLang="tr-TR" sz="1600" dirty="0" smtClean="0">
                <a:latin typeface="Times New Roman" panose="02020603050405020304" pitchFamily="18" charset="0"/>
                <a:cs typeface="Times New Roman" panose="02020603050405020304" pitchFamily="18" charset="0"/>
              </a:rPr>
              <a:t>dizilmiştir</a:t>
            </a:r>
            <a:r>
              <a:rPr lang="tr-TR" altLang="tr-TR" sz="1600" dirty="0">
                <a:latin typeface="Times New Roman" panose="02020603050405020304" pitchFamily="18" charset="0"/>
                <a:cs typeface="Times New Roman" panose="02020603050405020304" pitchFamily="18" charset="0"/>
              </a:rPr>
              <a:t>. Genç sürgünleri ince tüylüdür. </a:t>
            </a:r>
            <a:r>
              <a:rPr lang="tr-TR" altLang="tr-TR" sz="1600" dirty="0" smtClean="0">
                <a:latin typeface="Times New Roman" panose="02020603050405020304" pitchFamily="18" charset="0"/>
                <a:cs typeface="Times New Roman" panose="02020603050405020304" pitchFamily="18" charset="0"/>
              </a:rPr>
              <a:t>İğne yapraklar </a:t>
            </a:r>
            <a:r>
              <a:rPr lang="tr-TR" altLang="tr-TR" sz="1600" dirty="0">
                <a:latin typeface="Times New Roman" panose="02020603050405020304" pitchFamily="18" charset="0"/>
                <a:cs typeface="Times New Roman" panose="02020603050405020304" pitchFamily="18" charset="0"/>
              </a:rPr>
              <a:t>parlak koyu, yeşil, kısa, kalın, uç kısmı küt, </a:t>
            </a:r>
            <a:r>
              <a:rPr lang="tr-TR" altLang="tr-TR" sz="1600" dirty="0" err="1">
                <a:latin typeface="Times New Roman" panose="02020603050405020304" pitchFamily="18" charset="0"/>
                <a:cs typeface="Times New Roman" panose="02020603050405020304" pitchFamily="18" charset="0"/>
              </a:rPr>
              <a:t>radyal</a:t>
            </a:r>
            <a:r>
              <a:rPr lang="tr-TR" altLang="tr-TR" sz="1600" dirty="0">
                <a:latin typeface="Times New Roman" panose="02020603050405020304" pitchFamily="18" charset="0"/>
                <a:cs typeface="Times New Roman" panose="02020603050405020304" pitchFamily="18" charset="0"/>
              </a:rPr>
              <a:t> dizilmiş olup sürgünleri tamamen örterler. Genişliği boyundan fazla olan </a:t>
            </a:r>
            <a:r>
              <a:rPr lang="tr-TR" altLang="tr-TR" sz="1600" dirty="0" smtClean="0">
                <a:latin typeface="Times New Roman" panose="02020603050405020304" pitchFamily="18" charset="0"/>
                <a:cs typeface="Times New Roman" panose="02020603050405020304" pitchFamily="18" charset="0"/>
              </a:rPr>
              <a:t>‘</a:t>
            </a:r>
            <a:r>
              <a:rPr lang="tr-TR" altLang="tr-TR" sz="1600" i="1" dirty="0" err="1" smtClean="0">
                <a:latin typeface="Times New Roman" panose="02020603050405020304" pitchFamily="18" charset="0"/>
                <a:cs typeface="Times New Roman" panose="02020603050405020304" pitchFamily="18" charset="0"/>
              </a:rPr>
              <a:t>nana</a:t>
            </a:r>
            <a:r>
              <a:rPr lang="tr-TR" altLang="tr-TR" sz="1600" i="1" dirty="0" smtClean="0">
                <a:latin typeface="Times New Roman" panose="02020603050405020304" pitchFamily="18" charset="0"/>
                <a:cs typeface="Times New Roman" panose="02020603050405020304" pitchFamily="18" charset="0"/>
              </a:rPr>
              <a:t>’</a:t>
            </a:r>
            <a:r>
              <a:rPr lang="tr-TR" altLang="tr-TR" sz="1600" dirty="0" smtClean="0">
                <a:latin typeface="Times New Roman" panose="02020603050405020304" pitchFamily="18" charset="0"/>
                <a:cs typeface="Times New Roman" panose="02020603050405020304" pitchFamily="18" charset="0"/>
              </a:rPr>
              <a:t> </a:t>
            </a:r>
            <a:r>
              <a:rPr lang="tr-TR" altLang="tr-TR" sz="1600" dirty="0">
                <a:latin typeface="Times New Roman" panose="02020603050405020304" pitchFamily="18" charset="0"/>
                <a:cs typeface="Times New Roman" panose="02020603050405020304" pitchFamily="18" charset="0"/>
              </a:rPr>
              <a:t>formu küçük yeşil sahalarda, özellikle ev ve taş bahçelerinde </a:t>
            </a:r>
            <a:r>
              <a:rPr lang="tr-TR" altLang="tr-TR" sz="1600" dirty="0" err="1">
                <a:latin typeface="Times New Roman" panose="02020603050405020304" pitchFamily="18" charset="0"/>
                <a:cs typeface="Times New Roman" panose="02020603050405020304" pitchFamily="18" charset="0"/>
              </a:rPr>
              <a:t>soliter</a:t>
            </a:r>
            <a:r>
              <a:rPr lang="tr-TR" altLang="tr-TR" sz="1600" dirty="0">
                <a:latin typeface="Times New Roman" panose="02020603050405020304" pitchFamily="18" charset="0"/>
                <a:cs typeface="Times New Roman" panose="02020603050405020304" pitchFamily="18" charset="0"/>
              </a:rPr>
              <a:t> halde bulundurulmalıdır.</a:t>
            </a:r>
          </a:p>
          <a:p>
            <a:pPr algn="just">
              <a:spcBef>
                <a:spcPct val="50000"/>
              </a:spcBef>
            </a:pPr>
            <a:r>
              <a:rPr lang="tr-TR" altLang="tr-TR" sz="1600" b="1" i="1" dirty="0">
                <a:latin typeface="Times New Roman" panose="02020603050405020304" pitchFamily="18" charset="0"/>
                <a:cs typeface="Times New Roman" panose="02020603050405020304" pitchFamily="18" charset="0"/>
              </a:rPr>
              <a:t>P. </a:t>
            </a:r>
            <a:r>
              <a:rPr lang="tr-TR" altLang="tr-TR" sz="1600" b="1" i="1" dirty="0" err="1">
                <a:latin typeface="Times New Roman" panose="02020603050405020304" pitchFamily="18" charset="0"/>
                <a:cs typeface="Times New Roman" panose="02020603050405020304" pitchFamily="18" charset="0"/>
              </a:rPr>
              <a:t>orientalis</a:t>
            </a:r>
            <a:r>
              <a:rPr lang="tr-TR" altLang="tr-TR" sz="1600" b="1" i="1" dirty="0">
                <a:latin typeface="Times New Roman" panose="02020603050405020304" pitchFamily="18" charset="0"/>
                <a:cs typeface="Times New Roman" panose="02020603050405020304" pitchFamily="18" charset="0"/>
              </a:rPr>
              <a:t> cv. '</a:t>
            </a:r>
            <a:r>
              <a:rPr lang="tr-TR" altLang="tr-TR" sz="1600" b="1" i="1" dirty="0" err="1">
                <a:latin typeface="Times New Roman" panose="02020603050405020304" pitchFamily="18" charset="0"/>
                <a:cs typeface="Times New Roman" panose="02020603050405020304" pitchFamily="18" charset="0"/>
              </a:rPr>
              <a:t>Nutans</a:t>
            </a:r>
            <a:r>
              <a:rPr lang="tr-TR" altLang="tr-TR" sz="1600" b="1" i="1" dirty="0">
                <a:latin typeface="Times New Roman" panose="02020603050405020304" pitchFamily="18" charset="0"/>
                <a:cs typeface="Times New Roman" panose="02020603050405020304" pitchFamily="18" charset="0"/>
              </a:rPr>
              <a:t>' </a:t>
            </a:r>
            <a:r>
              <a:rPr lang="tr-TR" altLang="tr-TR" sz="1600" b="1" dirty="0">
                <a:latin typeface="Times New Roman" panose="02020603050405020304" pitchFamily="18" charset="0"/>
                <a:cs typeface="Times New Roman" panose="02020603050405020304" pitchFamily="18" charset="0"/>
              </a:rPr>
              <a:t>(</a:t>
            </a:r>
            <a:r>
              <a:rPr lang="tr-TR" altLang="tr-TR" sz="1600" b="1" i="1" dirty="0">
                <a:latin typeface="Times New Roman" panose="02020603050405020304" pitchFamily="18" charset="0"/>
                <a:cs typeface="Times New Roman" panose="02020603050405020304" pitchFamily="18" charset="0"/>
              </a:rPr>
              <a:t>P. </a:t>
            </a:r>
            <a:r>
              <a:rPr lang="tr-TR" altLang="tr-TR" sz="1600" b="1" i="1" dirty="0" err="1">
                <a:latin typeface="Times New Roman" panose="02020603050405020304" pitchFamily="18" charset="0"/>
                <a:cs typeface="Times New Roman" panose="02020603050405020304" pitchFamily="18" charset="0"/>
              </a:rPr>
              <a:t>orientalis</a:t>
            </a:r>
            <a:r>
              <a:rPr lang="tr-TR" altLang="tr-TR" sz="1600" b="1" i="1" dirty="0">
                <a:latin typeface="Times New Roman" panose="02020603050405020304" pitchFamily="18" charset="0"/>
                <a:cs typeface="Times New Roman" panose="02020603050405020304" pitchFamily="18" charset="0"/>
              </a:rPr>
              <a:t> </a:t>
            </a:r>
            <a:r>
              <a:rPr lang="tr-TR" altLang="tr-TR" sz="1600" b="1" i="1" dirty="0" err="1">
                <a:latin typeface="Times New Roman" panose="02020603050405020304" pitchFamily="18" charset="0"/>
                <a:cs typeface="Times New Roman" panose="02020603050405020304" pitchFamily="18" charset="0"/>
              </a:rPr>
              <a:t>nutans</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Niemetz</a:t>
            </a:r>
            <a:r>
              <a:rPr lang="tr-TR" altLang="tr-TR" sz="1600" b="1" dirty="0">
                <a:latin typeface="Times New Roman" panose="02020603050405020304" pitchFamily="18" charset="0"/>
                <a:cs typeface="Times New Roman" panose="02020603050405020304" pitchFamily="18" charset="0"/>
              </a:rPr>
              <a:t>)</a:t>
            </a:r>
            <a:r>
              <a:rPr lang="tr-TR" altLang="tr-TR" sz="1600" dirty="0">
                <a:latin typeface="Times New Roman" panose="02020603050405020304" pitchFamily="18" charset="0"/>
                <a:cs typeface="Times New Roman" panose="02020603050405020304" pitchFamily="18" charset="0"/>
              </a:rPr>
              <a:t> - Sarkıcı formda gelişme gösterir. Gövde ile oldukça geniş bir açı teşkil ederek yukarıya yönelmiş olan dalları farklı uzunluktadır. Dal </a:t>
            </a:r>
            <a:r>
              <a:rPr lang="tr-TR" altLang="tr-TR" sz="1600" dirty="0" smtClean="0">
                <a:latin typeface="Times New Roman" panose="02020603050405020304" pitchFamily="18" charset="0"/>
                <a:cs typeface="Times New Roman" panose="02020603050405020304" pitchFamily="18" charset="0"/>
              </a:rPr>
              <a:t>uçları </a:t>
            </a:r>
            <a:r>
              <a:rPr lang="tr-TR" altLang="tr-TR" sz="1600" dirty="0" err="1">
                <a:latin typeface="Times New Roman" panose="02020603050405020304" pitchFamily="18" charset="0"/>
                <a:cs typeface="Times New Roman" panose="02020603050405020304" pitchFamily="18" charset="0"/>
              </a:rPr>
              <a:t>horizontal</a:t>
            </a:r>
            <a:r>
              <a:rPr lang="tr-TR" altLang="tr-TR" sz="1600" dirty="0">
                <a:latin typeface="Times New Roman" panose="02020603050405020304" pitchFamily="18" charset="0"/>
                <a:cs typeface="Times New Roman" panose="02020603050405020304" pitchFamily="18" charset="0"/>
              </a:rPr>
              <a:t> veya hafifçe aşağıya doğru yönelmişlerdir. Yan dalları ise narin olup aşağıya doğru sarkarlar. Dekoratif bir görünüşe sahip olan </a:t>
            </a:r>
            <a:r>
              <a:rPr lang="tr-TR" altLang="tr-TR" sz="1600" i="1" dirty="0">
                <a:latin typeface="Times New Roman" panose="02020603050405020304" pitchFamily="18" charset="0"/>
                <a:cs typeface="Times New Roman" panose="02020603050405020304" pitchFamily="18" charset="0"/>
              </a:rPr>
              <a:t>'</a:t>
            </a:r>
            <a:r>
              <a:rPr lang="tr-TR" altLang="tr-TR" sz="1600" i="1" dirty="0" err="1">
                <a:latin typeface="Times New Roman" panose="02020603050405020304" pitchFamily="18" charset="0"/>
                <a:cs typeface="Times New Roman" panose="02020603050405020304" pitchFamily="18" charset="0"/>
              </a:rPr>
              <a:t>Nutans</a:t>
            </a:r>
            <a:r>
              <a:rPr lang="tr-TR" altLang="tr-TR" sz="1600" i="1" dirty="0">
                <a:latin typeface="Times New Roman" panose="02020603050405020304" pitchFamily="18" charset="0"/>
                <a:cs typeface="Times New Roman" panose="02020603050405020304" pitchFamily="18" charset="0"/>
              </a:rPr>
              <a:t>'</a:t>
            </a:r>
            <a:r>
              <a:rPr lang="tr-TR" altLang="tr-TR" sz="1600" dirty="0">
                <a:latin typeface="Times New Roman" panose="02020603050405020304" pitchFamily="18" charset="0"/>
                <a:cs typeface="Times New Roman" panose="02020603050405020304" pitchFamily="18" charset="0"/>
              </a:rPr>
              <a:t> geniş çim alanlarda </a:t>
            </a:r>
            <a:r>
              <a:rPr lang="tr-TR" altLang="tr-TR" sz="1600" dirty="0" err="1">
                <a:latin typeface="Times New Roman" panose="02020603050405020304" pitchFamily="18" charset="0"/>
                <a:cs typeface="Times New Roman" panose="02020603050405020304" pitchFamily="18" charset="0"/>
              </a:rPr>
              <a:t>soliter</a:t>
            </a:r>
            <a:r>
              <a:rPr lang="tr-TR" altLang="tr-TR" sz="1600" dirty="0">
                <a:latin typeface="Times New Roman" panose="02020603050405020304" pitchFamily="18" charset="0"/>
                <a:cs typeface="Times New Roman" panose="02020603050405020304" pitchFamily="18" charset="0"/>
              </a:rPr>
              <a:t> kullanılmalıdır.</a:t>
            </a:r>
          </a:p>
        </p:txBody>
      </p:sp>
      <p:sp>
        <p:nvSpPr>
          <p:cNvPr id="3" name="Text Box 3"/>
          <p:cNvSpPr txBox="1">
            <a:spLocks noChangeArrowheads="1"/>
          </p:cNvSpPr>
          <p:nvPr/>
        </p:nvSpPr>
        <p:spPr bwMode="auto">
          <a:xfrm>
            <a:off x="5568261" y="120493"/>
            <a:ext cx="2016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2000" b="1" i="1" dirty="0" err="1">
                <a:solidFill>
                  <a:schemeClr val="bg1"/>
                </a:solidFill>
                <a:cs typeface="Times New Roman" pitchFamily="18" charset="0"/>
              </a:rPr>
              <a:t>Picea</a:t>
            </a:r>
            <a:r>
              <a:rPr lang="tr-TR" altLang="tr-TR" sz="2000" b="1" i="1" dirty="0">
                <a:solidFill>
                  <a:schemeClr val="bg1"/>
                </a:solidFill>
                <a:cs typeface="Times New Roman" pitchFamily="18" charset="0"/>
              </a:rPr>
              <a:t> </a:t>
            </a:r>
            <a:r>
              <a:rPr lang="tr-TR" altLang="tr-TR" sz="2000" b="1" i="1" dirty="0" err="1" smtClean="0">
                <a:solidFill>
                  <a:schemeClr val="bg1"/>
                </a:solidFill>
                <a:cs typeface="Times New Roman" pitchFamily="18" charset="0"/>
              </a:rPr>
              <a:t>orientalis</a:t>
            </a:r>
            <a:r>
              <a:rPr lang="en-US" altLang="tr-TR" sz="2000" b="1" i="1" dirty="0" smtClean="0">
                <a:solidFill>
                  <a:schemeClr val="bg1"/>
                </a:solidFill>
                <a:cs typeface="Times New Roman" pitchFamily="18" charset="0"/>
              </a:rPr>
              <a:t> </a:t>
            </a:r>
            <a:endParaRPr lang="tr-TR" altLang="tr-TR" sz="2000" b="1" i="1" dirty="0">
              <a:solidFill>
                <a:schemeClr val="bg1"/>
              </a:solidFill>
              <a:cs typeface="Times New Roman" pitchFamily="18" charset="0"/>
            </a:endParaRPr>
          </a:p>
        </p:txBody>
      </p:sp>
    </p:spTree>
    <p:extLst>
      <p:ext uri="{BB962C8B-B14F-4D97-AF65-F5344CB8AC3E}">
        <p14:creationId xmlns:p14="http://schemas.microsoft.com/office/powerpoint/2010/main" val="1082596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32134" y="836712"/>
            <a:ext cx="7489825" cy="5478423"/>
          </a:xfrm>
          <a:prstGeom prst="rect">
            <a:avLst/>
          </a:prstGeom>
          <a:noFill/>
        </p:spPr>
        <p:txBody>
          <a:bodyPr>
            <a:spAutoFit/>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400" b="1" dirty="0">
                <a:latin typeface="+mj-lt"/>
              </a:rPr>
              <a:t>KAYNAKLAR</a:t>
            </a:r>
          </a:p>
          <a:p>
            <a:pPr>
              <a:defRPr/>
            </a:pPr>
            <a:endParaRPr lang="tr-TR" sz="1400" dirty="0">
              <a:latin typeface="+mj-lt"/>
            </a:endParaRPr>
          </a:p>
          <a:p>
            <a:pPr>
              <a:defRPr/>
            </a:pPr>
            <a:r>
              <a:rPr lang="tr-TR" sz="1400" dirty="0" smtClean="0">
                <a:latin typeface="+mj-lt"/>
              </a:rPr>
              <a:t>Akman, Y., </a:t>
            </a:r>
            <a:r>
              <a:rPr lang="tr-TR" sz="1400" dirty="0" err="1" smtClean="0">
                <a:latin typeface="+mj-lt"/>
              </a:rPr>
              <a:t>Ketenoğlu</a:t>
            </a:r>
            <a:r>
              <a:rPr lang="tr-TR" sz="1400" dirty="0" smtClean="0">
                <a:latin typeface="+mj-lt"/>
              </a:rPr>
              <a:t>, O., Kurt, L., Kurt F. Ve Körüklü S.T. 2012</a:t>
            </a:r>
            <a:r>
              <a:rPr lang="tr-TR" sz="1400" dirty="0">
                <a:latin typeface="+mj-lt"/>
              </a:rPr>
              <a:t>. </a:t>
            </a:r>
            <a:r>
              <a:rPr lang="tr-TR" sz="1400" dirty="0" err="1" smtClean="0">
                <a:latin typeface="+mj-lt"/>
              </a:rPr>
              <a:t>Gymnospermae</a:t>
            </a:r>
            <a:r>
              <a:rPr lang="tr-TR" sz="1400" dirty="0" smtClean="0">
                <a:latin typeface="+mj-lt"/>
              </a:rPr>
              <a:t> (Açık Tohumlular). Ajans-Türk Gazetecilik Matbaacılık. ISBN: 978-975-97436-2-0.</a:t>
            </a:r>
          </a:p>
          <a:p>
            <a:pPr>
              <a:defRPr/>
            </a:pPr>
            <a:endParaRPr lang="tr-TR" sz="1400" dirty="0">
              <a:latin typeface="+mj-lt"/>
            </a:endParaRPr>
          </a:p>
          <a:p>
            <a:pPr>
              <a:defRPr/>
            </a:pPr>
            <a:r>
              <a:rPr lang="tr-TR" sz="1400" dirty="0" smtClean="0">
                <a:latin typeface="+mj-lt"/>
              </a:rPr>
              <a:t>Anşin</a:t>
            </a:r>
            <a:r>
              <a:rPr lang="tr-TR" sz="1400" dirty="0">
                <a:latin typeface="+mj-lt"/>
              </a:rPr>
              <a:t>, R. Ve Özkan, Z. C. </a:t>
            </a:r>
            <a:r>
              <a:rPr lang="tr-TR" sz="1400" dirty="0" smtClean="0">
                <a:latin typeface="+mj-lt"/>
              </a:rPr>
              <a:t>2001. </a:t>
            </a:r>
            <a:r>
              <a:rPr lang="tr-TR" sz="1400" dirty="0">
                <a:latin typeface="+mj-lt"/>
              </a:rPr>
              <a:t>Tohumlu Bitkiler </a:t>
            </a:r>
            <a:r>
              <a:rPr lang="tr-TR" sz="1400" dirty="0" smtClean="0">
                <a:latin typeface="+mj-lt"/>
              </a:rPr>
              <a:t>/ Açık Tohumlular. </a:t>
            </a:r>
            <a:r>
              <a:rPr lang="tr-TR" sz="1400" dirty="0">
                <a:latin typeface="+mj-lt"/>
              </a:rPr>
              <a:t>Karadeniz Teknik </a:t>
            </a:r>
            <a:r>
              <a:rPr lang="tr-TR" sz="1400" dirty="0" smtClean="0">
                <a:latin typeface="+mj-lt"/>
              </a:rPr>
              <a:t>Üniversitesi Basımevi. No:122-15, </a:t>
            </a:r>
            <a:r>
              <a:rPr lang="tr-TR" sz="1400" dirty="0">
                <a:latin typeface="+mj-lt"/>
              </a:rPr>
              <a:t>Trabzon</a:t>
            </a:r>
            <a:r>
              <a:rPr lang="tr-TR" sz="1400" dirty="0" smtClean="0">
                <a:latin typeface="+mj-lt"/>
              </a:rPr>
              <a:t>.</a:t>
            </a:r>
          </a:p>
          <a:p>
            <a:pPr>
              <a:defRPr/>
            </a:pPr>
            <a:endParaRPr lang="tr-TR" sz="1400" dirty="0">
              <a:latin typeface="+mj-lt"/>
            </a:endParaRPr>
          </a:p>
          <a:p>
            <a:pPr>
              <a:defRPr/>
            </a:pPr>
            <a:r>
              <a:rPr lang="tr-TR" sz="1400" dirty="0" err="1" smtClean="0">
                <a:latin typeface="+mj-lt"/>
              </a:rPr>
              <a:t>Boyd</a:t>
            </a:r>
            <a:r>
              <a:rPr lang="tr-TR" sz="1400" dirty="0" smtClean="0">
                <a:latin typeface="+mj-lt"/>
              </a:rPr>
              <a:t>, P. (Ed.). 1999. </a:t>
            </a:r>
            <a:r>
              <a:rPr lang="tr-TR" sz="1400" dirty="0" err="1" smtClean="0">
                <a:latin typeface="+mj-lt"/>
              </a:rPr>
              <a:t>The</a:t>
            </a:r>
            <a:r>
              <a:rPr lang="tr-TR" sz="1400" dirty="0" smtClean="0">
                <a:latin typeface="+mj-lt"/>
              </a:rPr>
              <a:t> </a:t>
            </a:r>
            <a:r>
              <a:rPr lang="tr-TR" sz="1400" dirty="0" err="1" smtClean="0">
                <a:latin typeface="+mj-lt"/>
              </a:rPr>
              <a:t>Illustrated</a:t>
            </a:r>
            <a:r>
              <a:rPr lang="tr-TR" sz="1400" dirty="0" smtClean="0">
                <a:latin typeface="+mj-lt"/>
              </a:rPr>
              <a:t> </a:t>
            </a:r>
            <a:r>
              <a:rPr lang="tr-TR" sz="1400" dirty="0" err="1" smtClean="0">
                <a:latin typeface="+mj-lt"/>
              </a:rPr>
              <a:t>Book</a:t>
            </a:r>
            <a:r>
              <a:rPr lang="tr-TR" sz="1400" dirty="0" smtClean="0">
                <a:latin typeface="+mj-lt"/>
              </a:rPr>
              <a:t> of </a:t>
            </a:r>
            <a:r>
              <a:rPr lang="tr-TR" sz="1400" dirty="0" err="1" smtClean="0">
                <a:latin typeface="+mj-lt"/>
              </a:rPr>
              <a:t>Trees</a:t>
            </a:r>
            <a:r>
              <a:rPr lang="tr-TR" sz="1400" dirty="0" smtClean="0">
                <a:latin typeface="+mj-lt"/>
              </a:rPr>
              <a:t>. </a:t>
            </a:r>
            <a:r>
              <a:rPr lang="tr-TR" sz="1400" dirty="0" err="1" smtClean="0">
                <a:latin typeface="+mj-lt"/>
              </a:rPr>
              <a:t>Salamender</a:t>
            </a:r>
            <a:r>
              <a:rPr lang="tr-TR" sz="1400" dirty="0" smtClean="0">
                <a:latin typeface="+mj-lt"/>
              </a:rPr>
              <a:t> </a:t>
            </a:r>
            <a:r>
              <a:rPr lang="tr-TR" sz="1400" dirty="0" err="1" smtClean="0">
                <a:latin typeface="+mj-lt"/>
              </a:rPr>
              <a:t>Books</a:t>
            </a:r>
            <a:r>
              <a:rPr lang="tr-TR" sz="1400" dirty="0" smtClean="0">
                <a:latin typeface="+mj-lt"/>
              </a:rPr>
              <a:t> Limited. ISBN: 184065-0834. </a:t>
            </a:r>
            <a:r>
              <a:rPr lang="tr-TR" sz="1400" dirty="0" err="1" smtClean="0">
                <a:latin typeface="+mj-lt"/>
              </a:rPr>
              <a:t>London</a:t>
            </a:r>
            <a:r>
              <a:rPr lang="tr-TR" sz="1400" dirty="0" smtClean="0">
                <a:latin typeface="+mj-lt"/>
              </a:rPr>
              <a:t>.</a:t>
            </a:r>
            <a:endParaRPr lang="tr-TR" sz="1400" dirty="0">
              <a:latin typeface="+mj-lt"/>
            </a:endParaRPr>
          </a:p>
          <a:p>
            <a:pPr>
              <a:defRPr/>
            </a:pPr>
            <a:endParaRPr lang="tr-TR" sz="1400" dirty="0" smtClean="0">
              <a:latin typeface="+mj-lt"/>
            </a:endParaRPr>
          </a:p>
          <a:p>
            <a:pPr>
              <a:defRPr/>
            </a:pPr>
            <a:r>
              <a:rPr lang="tr-TR" sz="1400" dirty="0" smtClean="0">
                <a:latin typeface="+mj-lt"/>
              </a:rPr>
              <a:t>Demirtaş A. 2016. Ankara’nın Ağaç, </a:t>
            </a:r>
            <a:r>
              <a:rPr lang="tr-TR" sz="1400" dirty="0" err="1" smtClean="0">
                <a:latin typeface="+mj-lt"/>
              </a:rPr>
              <a:t>Ağaçcık</a:t>
            </a:r>
            <a:r>
              <a:rPr lang="tr-TR" sz="1400" dirty="0" smtClean="0">
                <a:latin typeface="+mj-lt"/>
              </a:rPr>
              <a:t> ve Çalıları. Kırsal Çevre ve Ormancılık Sorunları Araştırma Derneği Yayını. ISBN: 978-9944-0142-5-0. Ankara.</a:t>
            </a:r>
          </a:p>
          <a:p>
            <a:pPr>
              <a:defRPr/>
            </a:pPr>
            <a:endParaRPr lang="tr-TR" sz="1400" dirty="0">
              <a:latin typeface="+mj-lt"/>
            </a:endParaRPr>
          </a:p>
          <a:p>
            <a:pPr>
              <a:defRPr/>
            </a:pPr>
            <a:r>
              <a:rPr lang="tr-TR" sz="1400" dirty="0" err="1">
                <a:latin typeface="+mj-lt"/>
              </a:rPr>
              <a:t>Mamıkoğlu</a:t>
            </a:r>
            <a:r>
              <a:rPr lang="tr-TR" sz="1400" dirty="0">
                <a:latin typeface="+mj-lt"/>
              </a:rPr>
              <a:t>, N. G., 2010.  Türkiye’nin Ağaçları ve Çalıları. NTV Yayınları.  ISBN: 978-605-5813-49-9</a:t>
            </a:r>
            <a:r>
              <a:rPr lang="tr-TR" sz="1400" dirty="0" smtClean="0">
                <a:latin typeface="+mj-lt"/>
              </a:rPr>
              <a:t>.</a:t>
            </a:r>
          </a:p>
          <a:p>
            <a:pPr>
              <a:defRPr/>
            </a:pPr>
            <a:endParaRPr lang="tr-TR" sz="1400" dirty="0">
              <a:latin typeface="+mj-lt"/>
            </a:endParaRPr>
          </a:p>
          <a:p>
            <a:pPr>
              <a:defRPr/>
            </a:pPr>
            <a:r>
              <a:rPr lang="tr-TR" sz="1400" dirty="0" smtClean="0">
                <a:latin typeface="+mj-lt"/>
              </a:rPr>
              <a:t>Orçun, E. 1972. Özel Bahçe Mimarisi – </a:t>
            </a:r>
            <a:r>
              <a:rPr lang="tr-TR" sz="1400" dirty="0" err="1" smtClean="0">
                <a:latin typeface="+mj-lt"/>
              </a:rPr>
              <a:t>Dendroloji</a:t>
            </a:r>
            <a:r>
              <a:rPr lang="tr-TR" sz="1400" dirty="0" smtClean="0">
                <a:latin typeface="+mj-lt"/>
              </a:rPr>
              <a:t> Cilt.1, İğne Yapraklı Ağaç ve </a:t>
            </a:r>
            <a:r>
              <a:rPr lang="tr-TR" sz="1400" dirty="0" err="1" smtClean="0">
                <a:latin typeface="+mj-lt"/>
              </a:rPr>
              <a:t>Ağaçcıklar</a:t>
            </a:r>
            <a:r>
              <a:rPr lang="tr-TR" sz="1400" dirty="0" smtClean="0">
                <a:latin typeface="+mj-lt"/>
              </a:rPr>
              <a:t> Ders Kitabı.  Ege Üniversitesi Ziraat Fakültesi Yayınları. No:196, İzmir.</a:t>
            </a:r>
          </a:p>
          <a:p>
            <a:pPr>
              <a:defRPr/>
            </a:pPr>
            <a:endParaRPr lang="tr-TR" sz="1400" dirty="0" smtClean="0">
              <a:latin typeface="+mj-lt"/>
            </a:endParaRPr>
          </a:p>
          <a:p>
            <a:pPr>
              <a:defRPr/>
            </a:pPr>
            <a:r>
              <a:rPr lang="tr-TR" sz="1400" dirty="0" smtClean="0">
                <a:latin typeface="+mj-lt"/>
              </a:rPr>
              <a:t>Seçmen, Ö., Gemici, Y., Görk, G., </a:t>
            </a:r>
            <a:r>
              <a:rPr lang="tr-TR" sz="1400" dirty="0" err="1" smtClean="0">
                <a:latin typeface="+mj-lt"/>
              </a:rPr>
              <a:t>Bekat</a:t>
            </a:r>
            <a:r>
              <a:rPr lang="tr-TR" sz="1400" dirty="0" smtClean="0">
                <a:latin typeface="+mj-lt"/>
              </a:rPr>
              <a:t>, L. ve Leblebici, E. 2000. Tohumlu Bitkiler Sistematiği. Ege Üniversitesi Basımevi.  No:116, İzmir.</a:t>
            </a:r>
          </a:p>
          <a:p>
            <a:pPr>
              <a:defRPr/>
            </a:pPr>
            <a:endParaRPr lang="tr-TR" sz="1400" dirty="0" smtClean="0">
              <a:latin typeface="+mj-lt"/>
            </a:endParaRPr>
          </a:p>
          <a:p>
            <a:pPr>
              <a:defRPr/>
            </a:pPr>
            <a:r>
              <a:rPr lang="tr-TR" sz="1400" dirty="0" err="1" smtClean="0">
                <a:latin typeface="+mj-lt"/>
              </a:rPr>
              <a:t>Yaltırık</a:t>
            </a:r>
            <a:r>
              <a:rPr lang="tr-TR" sz="1400" dirty="0">
                <a:latin typeface="+mj-lt"/>
              </a:rPr>
              <a:t>, F. 2000. </a:t>
            </a:r>
            <a:r>
              <a:rPr lang="tr-TR" sz="1400" dirty="0" err="1">
                <a:latin typeface="+mj-lt"/>
              </a:rPr>
              <a:t>Dendroloji</a:t>
            </a:r>
            <a:r>
              <a:rPr lang="tr-TR" sz="1400" dirty="0">
                <a:latin typeface="+mj-lt"/>
              </a:rPr>
              <a:t>: ders kitabı : </a:t>
            </a:r>
            <a:r>
              <a:rPr lang="tr-TR" sz="1400" dirty="0" err="1" smtClean="0">
                <a:latin typeface="+mj-lt"/>
              </a:rPr>
              <a:t>Gymnospermae-angiospermae</a:t>
            </a:r>
            <a:r>
              <a:rPr lang="tr-TR" sz="1400" dirty="0" smtClean="0">
                <a:latin typeface="+mj-lt"/>
              </a:rPr>
              <a:t>. </a:t>
            </a:r>
            <a:r>
              <a:rPr lang="tr-TR" sz="1400" dirty="0">
                <a:latin typeface="+mj-lt"/>
              </a:rPr>
              <a:t>İstanbul </a:t>
            </a:r>
            <a:r>
              <a:rPr lang="tr-TR" sz="1400" dirty="0" smtClean="0">
                <a:latin typeface="+mj-lt"/>
              </a:rPr>
              <a:t>Üniversitesi </a:t>
            </a:r>
            <a:r>
              <a:rPr lang="tr-TR" sz="1400" dirty="0">
                <a:latin typeface="+mj-lt"/>
              </a:rPr>
              <a:t>Orman Fakültesi. 2. Baskı. ISBN: </a:t>
            </a:r>
            <a:r>
              <a:rPr lang="tr-TR" sz="1400" dirty="0" smtClean="0">
                <a:latin typeface="+mj-lt"/>
              </a:rPr>
              <a:t>9754045941</a:t>
            </a:r>
            <a:r>
              <a:rPr lang="tr-TR" sz="1400" dirty="0">
                <a:latin typeface="+mj-lt"/>
              </a:rPr>
              <a:t>, </a:t>
            </a:r>
            <a:r>
              <a:rPr lang="tr-TR" sz="1400" dirty="0" smtClean="0">
                <a:latin typeface="+mj-lt"/>
              </a:rPr>
              <a:t>9789754045949. İstanbul.</a:t>
            </a:r>
            <a:endParaRPr lang="tr-TR" sz="1400" dirty="0">
              <a:latin typeface="+mj-lt"/>
            </a:endParaRPr>
          </a:p>
        </p:txBody>
      </p:sp>
    </p:spTree>
    <p:extLst>
      <p:ext uri="{BB962C8B-B14F-4D97-AF65-F5344CB8AC3E}">
        <p14:creationId xmlns:p14="http://schemas.microsoft.com/office/powerpoint/2010/main" val="214297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DERSLER\Dendroloji\Ders4\piceaabi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4307681" cy="5743575"/>
          </a:xfrm>
          <a:prstGeom prst="rect">
            <a:avLst/>
          </a:prstGeom>
          <a:noFill/>
          <a:extLst>
            <a:ext uri="{909E8E84-426E-40DD-AFC4-6F175D3DCCD1}">
              <a14:hiddenFill xmlns:a14="http://schemas.microsoft.com/office/drawing/2010/main">
                <a:solidFill>
                  <a:srgbClr val="FFFFFF"/>
                </a:solidFill>
              </a14:hiddenFill>
            </a:ext>
          </a:extLst>
        </p:spPr>
      </p:pic>
      <p:sp>
        <p:nvSpPr>
          <p:cNvPr id="32773" name="Text Box 5"/>
          <p:cNvSpPr txBox="1">
            <a:spLocks noChangeArrowheads="1"/>
          </p:cNvSpPr>
          <p:nvPr/>
        </p:nvSpPr>
        <p:spPr bwMode="auto">
          <a:xfrm>
            <a:off x="5029200" y="908720"/>
            <a:ext cx="364725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600" b="1" i="1" dirty="0" err="1" smtClean="0">
                <a:cs typeface="Times New Roman" panose="02020603050405020304" pitchFamily="18" charset="0"/>
              </a:rPr>
              <a:t>Picea</a:t>
            </a:r>
            <a:r>
              <a:rPr lang="tr-TR" altLang="tr-TR" sz="1600" b="1" i="1" dirty="0" smtClean="0">
                <a:cs typeface="Times New Roman" panose="02020603050405020304" pitchFamily="18" charset="0"/>
              </a:rPr>
              <a:t> </a:t>
            </a:r>
            <a:r>
              <a:rPr lang="tr-TR" altLang="tr-TR" sz="1600" b="1" i="1" dirty="0" err="1" smtClean="0">
                <a:cs typeface="Times New Roman" panose="02020603050405020304" pitchFamily="18" charset="0"/>
              </a:rPr>
              <a:t>abies</a:t>
            </a:r>
            <a:r>
              <a:rPr lang="tr-TR" altLang="tr-TR" sz="1600" b="1" i="1" dirty="0" smtClean="0">
                <a:cs typeface="Times New Roman" panose="02020603050405020304" pitchFamily="18" charset="0"/>
              </a:rPr>
              <a:t> </a:t>
            </a:r>
            <a:r>
              <a:rPr lang="tr-TR" altLang="tr-TR" sz="1600" b="1" i="1" dirty="0" err="1" smtClean="0">
                <a:cs typeface="Times New Roman" panose="02020603050405020304" pitchFamily="18" charset="0"/>
              </a:rPr>
              <a:t>Karsten</a:t>
            </a:r>
            <a:r>
              <a:rPr lang="tr-TR" altLang="tr-TR" sz="1600" b="1" i="1" dirty="0" smtClean="0">
                <a:cs typeface="Times New Roman" panose="02020603050405020304" pitchFamily="18" charset="0"/>
              </a:rPr>
              <a:t> </a:t>
            </a:r>
          </a:p>
          <a:p>
            <a:pPr algn="just" eaLnBrk="0" hangingPunct="0">
              <a:spcBef>
                <a:spcPct val="50000"/>
              </a:spcBef>
            </a:pPr>
            <a:r>
              <a:rPr lang="tr-TR" altLang="tr-TR" sz="1600" b="1" i="1" dirty="0" smtClean="0">
                <a:cs typeface="Times New Roman" panose="02020603050405020304" pitchFamily="18" charset="0"/>
              </a:rPr>
              <a:t>(P. </a:t>
            </a:r>
            <a:r>
              <a:rPr lang="tr-TR" altLang="tr-TR" sz="1600" b="1" i="1" dirty="0" err="1" smtClean="0">
                <a:cs typeface="Times New Roman" panose="02020603050405020304" pitchFamily="18" charset="0"/>
              </a:rPr>
              <a:t>excelsa</a:t>
            </a:r>
            <a:r>
              <a:rPr lang="tr-TR" altLang="tr-TR" sz="1600" b="1" i="1" dirty="0" smtClean="0">
                <a:cs typeface="Times New Roman" panose="02020603050405020304" pitchFamily="18" charset="0"/>
              </a:rPr>
              <a:t> Link) </a:t>
            </a:r>
          </a:p>
          <a:p>
            <a:pPr algn="just" eaLnBrk="0" hangingPunct="0">
              <a:spcBef>
                <a:spcPct val="50000"/>
              </a:spcBef>
            </a:pPr>
            <a:r>
              <a:rPr lang="tr-TR" altLang="tr-TR" sz="1600" b="1" i="1" dirty="0" smtClean="0">
                <a:cs typeface="Times New Roman" panose="02020603050405020304" pitchFamily="18" charset="0"/>
              </a:rPr>
              <a:t>Avrupa </a:t>
            </a:r>
            <a:r>
              <a:rPr lang="tr-TR" altLang="tr-TR" sz="1600" b="1" i="1" dirty="0">
                <a:cs typeface="Times New Roman" panose="02020603050405020304" pitchFamily="18" charset="0"/>
              </a:rPr>
              <a:t>Ladini, Adi Ladin </a:t>
            </a:r>
          </a:p>
        </p:txBody>
      </p:sp>
      <p:sp>
        <p:nvSpPr>
          <p:cNvPr id="32774" name="Text Box 6"/>
          <p:cNvSpPr txBox="1">
            <a:spLocks noChangeArrowheads="1"/>
          </p:cNvSpPr>
          <p:nvPr/>
        </p:nvSpPr>
        <p:spPr bwMode="auto">
          <a:xfrm>
            <a:off x="5007206" y="1844824"/>
            <a:ext cx="3516228" cy="472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dirty="0">
                <a:cs typeface="Times New Roman" panose="02020603050405020304" pitchFamily="18" charset="0"/>
              </a:rPr>
              <a:t>Doğal olarak Kuzey ve Orta Avrupa'da orman oluşturan </a:t>
            </a:r>
            <a:r>
              <a:rPr lang="tr-TR" altLang="tr-TR" sz="1400" i="1" dirty="0" err="1">
                <a:cs typeface="Times New Roman" panose="02020603050405020304" pitchFamily="18" charset="0"/>
              </a:rPr>
              <a:t>Picea</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abies</a:t>
            </a:r>
            <a:r>
              <a:rPr lang="tr-TR" altLang="tr-TR" sz="1400" dirty="0" err="1">
                <a:cs typeface="Times New Roman" panose="02020603050405020304" pitchFamily="18" charset="0"/>
              </a:rPr>
              <a:t>'e</a:t>
            </a:r>
            <a:r>
              <a:rPr lang="tr-TR" altLang="tr-TR" sz="1400" dirty="0">
                <a:cs typeface="Times New Roman" panose="02020603050405020304" pitchFamily="18" charset="0"/>
              </a:rPr>
              <a:t> Kuzey Avrupa'da orman sınırına kadar yayılış gösterir. Bu tür, II farklı alt tür ve formu ile ladin türleri içerisinde en fazla rastlanan türlerden biridir.</a:t>
            </a:r>
            <a:endParaRPr lang="tr-TR" altLang="tr-TR" sz="1400" dirty="0"/>
          </a:p>
          <a:p>
            <a:pPr algn="just" eaLnBrk="0" hangingPunct="0">
              <a:spcBef>
                <a:spcPct val="50000"/>
              </a:spcBef>
            </a:pPr>
            <a:r>
              <a:rPr lang="tr-TR" altLang="tr-TR" sz="1400" i="1" dirty="0" err="1">
                <a:cs typeface="Times New Roman" panose="02020603050405020304" pitchFamily="18" charset="0"/>
              </a:rPr>
              <a:t>Picea</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abies</a:t>
            </a:r>
            <a:r>
              <a:rPr lang="tr-TR" altLang="tr-TR" sz="1400" dirty="0">
                <a:cs typeface="Times New Roman" panose="02020603050405020304" pitchFamily="18" charset="0"/>
              </a:rPr>
              <a:t> sivri piramidal taca, </a:t>
            </a:r>
            <a:r>
              <a:rPr lang="tr-TR" altLang="tr-TR" sz="1400" dirty="0" err="1">
                <a:cs typeface="Times New Roman" panose="02020603050405020304" pitchFamily="18" charset="0"/>
              </a:rPr>
              <a:t>horizontal</a:t>
            </a:r>
            <a:r>
              <a:rPr lang="tr-TR" altLang="tr-TR" sz="1400" dirty="0">
                <a:cs typeface="Times New Roman" panose="02020603050405020304" pitchFamily="18" charset="0"/>
              </a:rPr>
              <a:t> veya önce hafifçe aşağıya doğru ve bilahare yukarıya doğru yönelmiş (yay şeklinde) dallara sahip olup, </a:t>
            </a:r>
            <a:r>
              <a:rPr lang="tr-TR" altLang="tr-TR" sz="1400" u="sng" dirty="0">
                <a:cs typeface="Times New Roman" panose="02020603050405020304" pitchFamily="18" charset="0"/>
              </a:rPr>
              <a:t>30-50 m</a:t>
            </a:r>
            <a:r>
              <a:rPr lang="tr-TR" altLang="tr-TR" sz="1400" dirty="0">
                <a:cs typeface="Times New Roman" panose="02020603050405020304" pitchFamily="18" charset="0"/>
              </a:rPr>
              <a:t> boya ulaşır. Genç ağaçlarda gövde kabuğu açık kahverengi, pürüzsüz olduğu halde, yaşlı ağaçlarda kabuk kırmızımsı gri veya gri renktedir ve ince pullar halinde gövdeden ayrılır. Gövde düz ve sütun şeklindedir. Yaşlı ağaçlar 1,5-2 m göğüs çapına ulaşırlar. Sürgünleri yanlara doğru yönelmiş genç halde yeşil veya kırmızımsı, olgun halde açık </a:t>
            </a:r>
            <a:r>
              <a:rPr lang="tr-TR" altLang="tr-TR" sz="1400" dirty="0" smtClean="0">
                <a:cs typeface="Times New Roman" panose="02020603050405020304" pitchFamily="18" charset="0"/>
              </a:rPr>
              <a:t>kahverengidir.</a:t>
            </a:r>
            <a:endParaRPr lang="tr-TR" altLang="tr-TR" sz="1400" dirty="0">
              <a:cs typeface="Times New Roman" panose="02020603050405020304" pitchFamily="18" charset="0"/>
            </a:endParaRPr>
          </a:p>
        </p:txBody>
      </p:sp>
      <p:sp>
        <p:nvSpPr>
          <p:cNvPr id="5" name="Text Box 2"/>
          <p:cNvSpPr txBox="1">
            <a:spLocks noChangeArrowheads="1"/>
          </p:cNvSpPr>
          <p:nvPr/>
        </p:nvSpPr>
        <p:spPr bwMode="auto">
          <a:xfrm>
            <a:off x="4644009" y="84113"/>
            <a:ext cx="35283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400" b="1" i="1" dirty="0" err="1" smtClean="0">
                <a:solidFill>
                  <a:schemeClr val="bg1"/>
                </a:solidFill>
                <a:latin typeface="+mj-lt"/>
                <a:cs typeface="Times New Roman" panose="02020603050405020304" pitchFamily="18" charset="0"/>
              </a:rPr>
              <a:t>Picea</a:t>
            </a:r>
            <a:r>
              <a:rPr lang="tr-TR" altLang="tr-TR" sz="2400" b="1" i="1" dirty="0" smtClean="0">
                <a:solidFill>
                  <a:schemeClr val="bg1"/>
                </a:solidFill>
                <a:latin typeface="+mj-lt"/>
                <a:cs typeface="Times New Roman" panose="02020603050405020304" pitchFamily="18" charset="0"/>
              </a:rPr>
              <a:t> </a:t>
            </a:r>
            <a:r>
              <a:rPr lang="tr-TR" altLang="tr-TR" sz="2400" b="1" i="1" dirty="0" err="1" smtClean="0">
                <a:solidFill>
                  <a:schemeClr val="bg1"/>
                </a:solidFill>
                <a:latin typeface="+mj-lt"/>
                <a:cs typeface="Times New Roman" panose="02020603050405020304" pitchFamily="18" charset="0"/>
              </a:rPr>
              <a:t>abies</a:t>
            </a:r>
            <a:endParaRPr lang="tr-TR" altLang="tr-TR" sz="2800"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4386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DERSLER\Dendroloji\Ders4\piceaabi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53" y="776051"/>
            <a:ext cx="5867400" cy="39084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D:\DERSLER\Dendroloji\Ders4\piceaabi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149080"/>
            <a:ext cx="3276600" cy="2241550"/>
          </a:xfrm>
          <a:prstGeom prst="rect">
            <a:avLst/>
          </a:prstGeom>
          <a:noFill/>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531553" y="4806119"/>
            <a:ext cx="461651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dirty="0">
                <a:cs typeface="Times New Roman" panose="02020603050405020304" pitchFamily="18" charset="0"/>
              </a:rPr>
              <a:t>İğne </a:t>
            </a:r>
            <a:r>
              <a:rPr lang="tr-TR" altLang="tr-TR" sz="1400" dirty="0" smtClean="0">
                <a:cs typeface="Times New Roman" panose="02020603050405020304" pitchFamily="18" charset="0"/>
              </a:rPr>
              <a:t>yaprakları </a:t>
            </a:r>
            <a:r>
              <a:rPr lang="tr-TR" altLang="tr-TR" sz="1400" u="sng" dirty="0">
                <a:cs typeface="Times New Roman" panose="02020603050405020304" pitchFamily="18" charset="0"/>
              </a:rPr>
              <a:t>dört köşe, 1,5-2,5 cm uzunluk ve 1 mm genişlikte, uç kısmı sivridir</a:t>
            </a:r>
            <a:r>
              <a:rPr lang="tr-TR" altLang="tr-TR" sz="1400" dirty="0">
                <a:cs typeface="Times New Roman" panose="02020603050405020304" pitchFamily="18" charset="0"/>
              </a:rPr>
              <a:t>. Yaprağın dört yüzünde </a:t>
            </a:r>
            <a:r>
              <a:rPr lang="tr-TR" altLang="tr-TR" sz="1400" u="sng" dirty="0">
                <a:cs typeface="Times New Roman" panose="02020603050405020304" pitchFamily="18" charset="0"/>
              </a:rPr>
              <a:t>koyu yeşil </a:t>
            </a:r>
            <a:r>
              <a:rPr lang="tr-TR" altLang="tr-TR" sz="1400" u="sng" dirty="0" err="1">
                <a:cs typeface="Times New Roman" panose="02020603050405020304" pitchFamily="18" charset="0"/>
              </a:rPr>
              <a:t>stomalar</a:t>
            </a:r>
            <a:r>
              <a:rPr lang="tr-TR" altLang="tr-TR" sz="1400" dirty="0">
                <a:cs typeface="Times New Roman" panose="02020603050405020304" pitchFamily="18" charset="0"/>
              </a:rPr>
              <a:t> mevcuttur. </a:t>
            </a:r>
            <a:endParaRPr lang="tr-TR" altLang="tr-TR" sz="1400" dirty="0">
              <a:latin typeface="Arial" panose="020B0604020202020204" pitchFamily="34" charset="0"/>
              <a:cs typeface="Times New Roman" panose="02020603050405020304" pitchFamily="18" charset="0"/>
            </a:endParaRPr>
          </a:p>
        </p:txBody>
      </p:sp>
      <p:sp>
        <p:nvSpPr>
          <p:cNvPr id="6" name="Text Box 2"/>
          <p:cNvSpPr txBox="1">
            <a:spLocks noChangeArrowheads="1"/>
          </p:cNvSpPr>
          <p:nvPr/>
        </p:nvSpPr>
        <p:spPr bwMode="auto">
          <a:xfrm>
            <a:off x="4644009" y="84113"/>
            <a:ext cx="35283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400" b="1" i="1" dirty="0" err="1" smtClean="0">
                <a:solidFill>
                  <a:schemeClr val="bg1"/>
                </a:solidFill>
                <a:latin typeface="+mj-lt"/>
                <a:cs typeface="Times New Roman" panose="02020603050405020304" pitchFamily="18" charset="0"/>
              </a:rPr>
              <a:t>Picea</a:t>
            </a:r>
            <a:r>
              <a:rPr lang="tr-TR" altLang="tr-TR" sz="2400" b="1" i="1" dirty="0" smtClean="0">
                <a:solidFill>
                  <a:schemeClr val="bg1"/>
                </a:solidFill>
                <a:latin typeface="+mj-lt"/>
                <a:cs typeface="Times New Roman" panose="02020603050405020304" pitchFamily="18" charset="0"/>
              </a:rPr>
              <a:t> </a:t>
            </a:r>
            <a:r>
              <a:rPr lang="tr-TR" altLang="tr-TR" sz="2400" b="1" i="1" dirty="0" err="1" smtClean="0">
                <a:solidFill>
                  <a:schemeClr val="bg1"/>
                </a:solidFill>
                <a:latin typeface="+mj-lt"/>
                <a:cs typeface="Times New Roman" panose="02020603050405020304" pitchFamily="18" charset="0"/>
              </a:rPr>
              <a:t>abies</a:t>
            </a:r>
            <a:endParaRPr lang="tr-TR" altLang="tr-TR" sz="2800"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4966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DERSLER\Dendroloji\Ders4\piceaabiesfema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8001437" cy="532859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4644009" y="84113"/>
            <a:ext cx="35283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400" b="1" i="1" dirty="0" err="1" smtClean="0">
                <a:solidFill>
                  <a:schemeClr val="bg1"/>
                </a:solidFill>
                <a:latin typeface="+mj-lt"/>
                <a:cs typeface="Times New Roman" panose="02020603050405020304" pitchFamily="18" charset="0"/>
              </a:rPr>
              <a:t>Picea</a:t>
            </a:r>
            <a:r>
              <a:rPr lang="tr-TR" altLang="tr-TR" sz="2400" b="1" i="1" dirty="0" smtClean="0">
                <a:solidFill>
                  <a:schemeClr val="bg1"/>
                </a:solidFill>
                <a:latin typeface="+mj-lt"/>
                <a:cs typeface="Times New Roman" panose="02020603050405020304" pitchFamily="18" charset="0"/>
              </a:rPr>
              <a:t> </a:t>
            </a:r>
            <a:r>
              <a:rPr lang="tr-TR" altLang="tr-TR" sz="2400" b="1" i="1" dirty="0" err="1" smtClean="0">
                <a:solidFill>
                  <a:schemeClr val="bg1"/>
                </a:solidFill>
                <a:latin typeface="+mj-lt"/>
                <a:cs typeface="Times New Roman" panose="02020603050405020304" pitchFamily="18" charset="0"/>
              </a:rPr>
              <a:t>abies</a:t>
            </a:r>
            <a:endParaRPr lang="tr-TR" altLang="tr-TR" sz="2800"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74817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DERSLER\Dendroloji\Ders4\piceaabiesfru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26548"/>
            <a:ext cx="3873252" cy="5712761"/>
          </a:xfrm>
          <a:prstGeom prst="rect">
            <a:avLst/>
          </a:prstGeom>
          <a:noFill/>
          <a:extLst>
            <a:ext uri="{909E8E84-426E-40DD-AFC4-6F175D3DCCD1}">
              <a14:hiddenFill xmlns:a14="http://schemas.microsoft.com/office/drawing/2010/main">
                <a:solidFill>
                  <a:srgbClr val="FFFFFF"/>
                </a:solidFill>
              </a14:hiddenFill>
            </a:ext>
          </a:extLst>
        </p:spPr>
      </p:pic>
      <p:sp>
        <p:nvSpPr>
          <p:cNvPr id="35843" name="Rectangle 3"/>
          <p:cNvSpPr>
            <a:spLocks noChangeArrowheads="1"/>
          </p:cNvSpPr>
          <p:nvPr/>
        </p:nvSpPr>
        <p:spPr bwMode="auto">
          <a:xfrm>
            <a:off x="4572000" y="1052736"/>
            <a:ext cx="38164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r-TR" altLang="tr-TR" sz="1400" dirty="0">
                <a:cs typeface="Times New Roman" panose="02020603050405020304" pitchFamily="18" charset="0"/>
              </a:rPr>
              <a:t>Kozalakları önce yeşil yahut kırmızımsı yeşil, olgun halde açık kahverengi, </a:t>
            </a:r>
            <a:r>
              <a:rPr lang="tr-TR" altLang="tr-TR" sz="1400" u="sng" dirty="0">
                <a:cs typeface="Times New Roman" panose="02020603050405020304" pitchFamily="18" charset="0"/>
              </a:rPr>
              <a:t>8-15 cm uzunlukta ve 3-4 cm genişliktedir</a:t>
            </a:r>
            <a:r>
              <a:rPr lang="tr-TR" altLang="tr-TR" sz="1400" dirty="0">
                <a:cs typeface="Times New Roman" panose="02020603050405020304" pitchFamily="18" charset="0"/>
              </a:rPr>
              <a:t>. Kozalak pulları uca doğru daralır ve serttir.</a:t>
            </a:r>
          </a:p>
        </p:txBody>
      </p:sp>
      <p:sp>
        <p:nvSpPr>
          <p:cNvPr id="4" name="Text Box 2"/>
          <p:cNvSpPr txBox="1">
            <a:spLocks noChangeArrowheads="1"/>
          </p:cNvSpPr>
          <p:nvPr/>
        </p:nvSpPr>
        <p:spPr bwMode="auto">
          <a:xfrm>
            <a:off x="4644009" y="84113"/>
            <a:ext cx="35283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400" b="1" i="1" dirty="0" err="1" smtClean="0">
                <a:solidFill>
                  <a:schemeClr val="bg1"/>
                </a:solidFill>
                <a:latin typeface="+mj-lt"/>
                <a:cs typeface="Times New Roman" panose="02020603050405020304" pitchFamily="18" charset="0"/>
              </a:rPr>
              <a:t>Picea</a:t>
            </a:r>
            <a:r>
              <a:rPr lang="tr-TR" altLang="tr-TR" sz="2400" b="1" i="1" dirty="0" smtClean="0">
                <a:solidFill>
                  <a:schemeClr val="bg1"/>
                </a:solidFill>
                <a:latin typeface="+mj-lt"/>
                <a:cs typeface="Times New Roman" panose="02020603050405020304" pitchFamily="18" charset="0"/>
              </a:rPr>
              <a:t> </a:t>
            </a:r>
            <a:r>
              <a:rPr lang="tr-TR" altLang="tr-TR" sz="2400" b="1" i="1" dirty="0" err="1" smtClean="0">
                <a:solidFill>
                  <a:schemeClr val="bg1"/>
                </a:solidFill>
                <a:latin typeface="+mj-lt"/>
                <a:cs typeface="Times New Roman" panose="02020603050405020304" pitchFamily="18" charset="0"/>
              </a:rPr>
              <a:t>abies</a:t>
            </a:r>
            <a:endParaRPr lang="tr-TR" altLang="tr-TR" sz="2800"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79722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D:\DERSLER\Dendroloji\Ders4\piceaabi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704139"/>
            <a:ext cx="5821051" cy="3876989"/>
          </a:xfrm>
          <a:prstGeom prst="rect">
            <a:avLst/>
          </a:prstGeom>
          <a:noFill/>
          <a:extLst>
            <a:ext uri="{909E8E84-426E-40DD-AFC4-6F175D3DCCD1}">
              <a14:hiddenFill xmlns:a14="http://schemas.microsoft.com/office/drawing/2010/main">
                <a:solidFill>
                  <a:srgbClr val="FFFFFF"/>
                </a:solidFill>
              </a14:hiddenFill>
            </a:ext>
          </a:extLst>
        </p:spPr>
      </p:pic>
      <p:sp>
        <p:nvSpPr>
          <p:cNvPr id="36868" name="Rectangle 4"/>
          <p:cNvSpPr>
            <a:spLocks noChangeArrowheads="1"/>
          </p:cNvSpPr>
          <p:nvPr/>
        </p:nvSpPr>
        <p:spPr bwMode="auto">
          <a:xfrm>
            <a:off x="457200" y="4609202"/>
            <a:ext cx="8219256"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i="1" dirty="0" err="1">
                <a:cs typeface="Times New Roman" panose="02020603050405020304" pitchFamily="18" charset="0"/>
              </a:rPr>
              <a:t>Picea</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abies</a:t>
            </a:r>
            <a:r>
              <a:rPr lang="tr-TR" altLang="tr-TR" sz="1400" dirty="0">
                <a:cs typeface="Times New Roman" panose="02020603050405020304" pitchFamily="18" charset="0"/>
              </a:rPr>
              <a:t> nemli, serin iklimlerden ve </a:t>
            </a:r>
            <a:r>
              <a:rPr lang="tr-TR" altLang="tr-TR" sz="1400" dirty="0" smtClean="0">
                <a:cs typeface="Times New Roman" panose="02020603050405020304" pitchFamily="18" charset="0"/>
              </a:rPr>
              <a:t>humuslu, </a:t>
            </a:r>
            <a:r>
              <a:rPr lang="tr-TR" altLang="tr-TR" sz="1400" dirty="0">
                <a:cs typeface="Times New Roman" panose="02020603050405020304" pitchFamily="18" charset="0"/>
              </a:rPr>
              <a:t>besin maddelerince zengin, </a:t>
            </a:r>
            <a:r>
              <a:rPr lang="tr-TR" altLang="tr-TR" sz="1400" dirty="0"/>
              <a:t>nemli,</a:t>
            </a:r>
            <a:r>
              <a:rPr lang="tr-TR" altLang="tr-TR" sz="1400" dirty="0">
                <a:cs typeface="Times New Roman" panose="02020603050405020304" pitchFamily="18" charset="0"/>
              </a:rPr>
              <a:t> taze topraklardan hoşlanır. Uzun süre devam eden donlardan zarar görür. Kireçli topraklarda yetişemez. Aydınlık, yarı gölge ve gölge ortamlarda yetiştirilebilir. Doğrudan doğruya güneşe maruz yerlerde ancak yazı serin </a:t>
            </a:r>
            <a:r>
              <a:rPr lang="tr-TR" altLang="tr-TR" sz="1400" dirty="0" smtClean="0">
                <a:cs typeface="Times New Roman" panose="02020603050405020304" pitchFamily="18" charset="0"/>
              </a:rPr>
              <a:t>geçen iklim </a:t>
            </a:r>
            <a:r>
              <a:rPr lang="tr-TR" altLang="tr-TR" sz="1400" dirty="0">
                <a:cs typeface="Times New Roman" panose="02020603050405020304" pitchFamily="18" charset="0"/>
              </a:rPr>
              <a:t>şartlarında bulundurulabilir. </a:t>
            </a:r>
            <a:endParaRPr lang="tr-TR" altLang="tr-TR" sz="1400" dirty="0">
              <a:latin typeface="Arial" panose="020B0604020202020204" pitchFamily="34" charset="0"/>
              <a:cs typeface="Arial" panose="020B0604020202020204" pitchFamily="34" charset="0"/>
            </a:endParaRPr>
          </a:p>
          <a:p>
            <a:pPr algn="just" eaLnBrk="0" hangingPunct="0">
              <a:spcBef>
                <a:spcPct val="50000"/>
              </a:spcBef>
            </a:pPr>
            <a:r>
              <a:rPr lang="tr-TR" altLang="tr-TR" sz="1400" dirty="0">
                <a:cs typeface="Times New Roman" panose="02020603050405020304" pitchFamily="18" charset="0"/>
              </a:rPr>
              <a:t>Geniş piramidal forma sahip olan </a:t>
            </a:r>
            <a:r>
              <a:rPr lang="tr-TR" altLang="tr-TR" sz="1400" dirty="0" err="1">
                <a:cs typeface="Times New Roman" panose="02020603050405020304" pitchFamily="18" charset="0"/>
              </a:rPr>
              <a:t>Picea</a:t>
            </a:r>
            <a:r>
              <a:rPr lang="tr-TR" altLang="tr-TR" sz="1400" dirty="0">
                <a:cs typeface="Times New Roman" panose="02020603050405020304" pitchFamily="18" charset="0"/>
              </a:rPr>
              <a:t> </a:t>
            </a:r>
            <a:r>
              <a:rPr lang="tr-TR" altLang="tr-TR" sz="1400" dirty="0" err="1">
                <a:cs typeface="Times New Roman" panose="02020603050405020304" pitchFamily="18" charset="0"/>
              </a:rPr>
              <a:t>abies</a:t>
            </a:r>
            <a:r>
              <a:rPr lang="tr-TR" altLang="tr-TR" sz="1400" dirty="0">
                <a:cs typeface="Times New Roman" panose="02020603050405020304" pitchFamily="18" charset="0"/>
              </a:rPr>
              <a:t> peyzaj mimarlığında, geniş yeşil alanlarda,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veya gruplar halinde bulundurulmaya ve çit oluşturmaya uygundur. Kurak iklim ve toprak şartlarına karşı hassas olduğundan ülkemizde sadece Doğu Karadeniz Bölgesi'nde iyi gelişme gösterebilir. Endüstri bölgelerinde yetiştirilmeye uygun olmayan bir ladin türüdür.</a:t>
            </a:r>
          </a:p>
        </p:txBody>
      </p:sp>
      <p:sp>
        <p:nvSpPr>
          <p:cNvPr id="4" name="Text Box 2"/>
          <p:cNvSpPr txBox="1">
            <a:spLocks noChangeArrowheads="1"/>
          </p:cNvSpPr>
          <p:nvPr/>
        </p:nvSpPr>
        <p:spPr bwMode="auto">
          <a:xfrm>
            <a:off x="4644009" y="84113"/>
            <a:ext cx="35283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400" b="1" i="1" dirty="0" err="1" smtClean="0">
                <a:solidFill>
                  <a:schemeClr val="bg1"/>
                </a:solidFill>
                <a:latin typeface="+mj-lt"/>
                <a:cs typeface="Times New Roman" panose="02020603050405020304" pitchFamily="18" charset="0"/>
              </a:rPr>
              <a:t>Picea</a:t>
            </a:r>
            <a:r>
              <a:rPr lang="tr-TR" altLang="tr-TR" sz="2400" b="1" i="1" dirty="0" smtClean="0">
                <a:solidFill>
                  <a:schemeClr val="bg1"/>
                </a:solidFill>
                <a:latin typeface="+mj-lt"/>
                <a:cs typeface="Times New Roman" panose="02020603050405020304" pitchFamily="18" charset="0"/>
              </a:rPr>
              <a:t> </a:t>
            </a:r>
            <a:r>
              <a:rPr lang="tr-TR" altLang="tr-TR" sz="2400" b="1" i="1" dirty="0" err="1" smtClean="0">
                <a:solidFill>
                  <a:schemeClr val="bg1"/>
                </a:solidFill>
                <a:latin typeface="+mj-lt"/>
                <a:cs typeface="Times New Roman" panose="02020603050405020304" pitchFamily="18" charset="0"/>
              </a:rPr>
              <a:t>abies</a:t>
            </a:r>
            <a:endParaRPr lang="tr-TR" altLang="tr-TR" sz="2800"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71929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ChangeArrowheads="1"/>
          </p:cNvSpPr>
          <p:nvPr/>
        </p:nvSpPr>
        <p:spPr bwMode="auto">
          <a:xfrm>
            <a:off x="467544" y="908720"/>
            <a:ext cx="8136904"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i="1" dirty="0" err="1">
                <a:cs typeface="Times New Roman" panose="02020603050405020304" pitchFamily="18" charset="0"/>
              </a:rPr>
              <a:t>Picea</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abies</a:t>
            </a:r>
            <a:r>
              <a:rPr lang="tr-TR" altLang="tr-TR" sz="1400" dirty="0" err="1">
                <a:cs typeface="Times New Roman" panose="02020603050405020304" pitchFamily="18" charset="0"/>
              </a:rPr>
              <a:t>'e</a:t>
            </a:r>
            <a:r>
              <a:rPr lang="tr-TR" altLang="tr-TR" sz="1400" dirty="0">
                <a:cs typeface="Times New Roman" panose="02020603050405020304" pitchFamily="18" charset="0"/>
              </a:rPr>
              <a:t> çeşitli varyete ve formları ile yeşil alanlarda, çok boylu ağaçlardan bodur çalı formunda </a:t>
            </a:r>
            <a:r>
              <a:rPr lang="tr-TR" altLang="tr-TR" sz="1400" dirty="0" err="1">
                <a:cs typeface="Times New Roman" panose="02020603050405020304" pitchFamily="18" charset="0"/>
              </a:rPr>
              <a:t>ağaçcığa</a:t>
            </a:r>
            <a:r>
              <a:rPr lang="tr-TR" altLang="tr-TR" sz="1400" dirty="0">
                <a:cs typeface="Times New Roman" panose="02020603050405020304" pitchFamily="18" charset="0"/>
              </a:rPr>
              <a:t> kadar, farklı habitus ve boyda olabilir. </a:t>
            </a:r>
            <a:endParaRPr lang="tr-TR" altLang="tr-TR" sz="1400" dirty="0" smtClean="0">
              <a:cs typeface="Times New Roman" panose="02020603050405020304" pitchFamily="18" charset="0"/>
            </a:endParaRPr>
          </a:p>
          <a:p>
            <a:pPr algn="just" eaLnBrk="0" hangingPunct="0">
              <a:spcBef>
                <a:spcPct val="50000"/>
              </a:spcBef>
            </a:pPr>
            <a:endParaRPr lang="tr-TR" altLang="tr-TR" sz="1400" dirty="0"/>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a:t>
            </a:r>
            <a:r>
              <a:rPr lang="tr-TR" altLang="tr-TR" sz="1400" b="1" dirty="0">
                <a:solidFill>
                  <a:schemeClr val="accent1">
                    <a:lumMod val="75000"/>
                  </a:schemeClr>
                </a:solidFill>
                <a:cs typeface="Times New Roman" panose="02020603050405020304" pitchFamily="18" charset="0"/>
              </a:rPr>
              <a:t>cv.</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Acrocona</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i="1" dirty="0">
                <a:solidFill>
                  <a:schemeClr val="accent1">
                    <a:lumMod val="75000"/>
                  </a:schemeClr>
                </a:solidFill>
                <a:cs typeface="Times New Roman" panose="02020603050405020304" pitchFamily="18" charset="0"/>
              </a:rPr>
              <a:t> f. </a:t>
            </a:r>
            <a:r>
              <a:rPr lang="tr-TR" altLang="tr-TR" sz="1400" b="1" i="1" dirty="0" err="1">
                <a:solidFill>
                  <a:schemeClr val="accent1">
                    <a:lumMod val="75000"/>
                  </a:schemeClr>
                </a:solidFill>
                <a:cs typeface="Times New Roman" panose="02020603050405020304" pitchFamily="18" charset="0"/>
              </a:rPr>
              <a:t>acrocona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Fries</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acrocona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Fries</a:t>
            </a:r>
            <a:r>
              <a:rPr lang="tr-TR" altLang="tr-TR" sz="1400" b="1" dirty="0">
                <a:solidFill>
                  <a:schemeClr val="accent1">
                    <a:lumMod val="75000"/>
                  </a:schemeClr>
                </a:solidFill>
                <a:cs typeface="Times New Roman" panose="02020603050405020304" pitchFamily="18" charset="0"/>
              </a:rPr>
              <a:t>)</a:t>
            </a:r>
            <a:r>
              <a:rPr lang="en-US" altLang="tr-TR" sz="1400" b="1" dirty="0">
                <a:solidFill>
                  <a:schemeClr val="accent1">
                    <a:lumMod val="75000"/>
                  </a:schemeClr>
                </a:solidFill>
                <a:cs typeface="Times New Roman" panose="02020603050405020304" pitchFamily="18" charset="0"/>
              </a:rPr>
              <a:t> - </a:t>
            </a:r>
            <a:r>
              <a:rPr lang="tr-TR" altLang="tr-TR" sz="1400" u="sng" dirty="0">
                <a:cs typeface="Times New Roman" panose="02020603050405020304" pitchFamily="18" charset="0"/>
              </a:rPr>
              <a:t>Yavaş gelişen ve bol kozalak </a:t>
            </a:r>
            <a:r>
              <a:rPr lang="tr-TR" altLang="tr-TR" sz="1400" dirty="0">
                <a:cs typeface="Times New Roman" panose="02020603050405020304" pitchFamily="18" charset="0"/>
              </a:rPr>
              <a:t>oluşturan bu form koyu veya gri yeşil iğne yapraklara sahiptir. Alt </a:t>
            </a:r>
            <a:r>
              <a:rPr lang="tr-TR" altLang="tr-TR" sz="1400" dirty="0" err="1">
                <a:cs typeface="Times New Roman" panose="02020603050405020304" pitchFamily="18" charset="0"/>
              </a:rPr>
              <a:t>ksmı</a:t>
            </a:r>
            <a:r>
              <a:rPr lang="tr-TR" altLang="tr-TR" sz="1400" dirty="0">
                <a:cs typeface="Times New Roman" panose="02020603050405020304" pitchFamily="18" charset="0"/>
              </a:rPr>
              <a:t> geniş, gayri muntazam piramidal gelişme gösterir ve fazla boylanmaz. Yan dallarda normal büyüklükte kozalaklar, sürgün uçlarında ise iri kozaklar bulunur. Çok genç kozalaklarda; yumuşak, geriye dönük kozalak pulları arasında kısa, uç kısmı sivri iğne yapraklar mevcuttur.</a:t>
            </a:r>
            <a:r>
              <a:rPr lang="tr-TR" altLang="tr-TR" sz="1400" i="1" dirty="0">
                <a:cs typeface="Times New Roman" panose="02020603050405020304" pitchFamily="18" charset="0"/>
              </a:rPr>
              <a:t>'</a:t>
            </a:r>
            <a:r>
              <a:rPr lang="tr-TR" altLang="tr-TR" sz="1400" i="1" dirty="0" err="1">
                <a:cs typeface="Times New Roman" panose="02020603050405020304" pitchFamily="18" charset="0"/>
              </a:rPr>
              <a:t>Acrocona</a:t>
            </a:r>
            <a:r>
              <a:rPr lang="tr-TR" altLang="tr-TR" sz="1400" i="1" dirty="0">
                <a:cs typeface="Times New Roman" panose="02020603050405020304" pitchFamily="18" charset="0"/>
              </a:rPr>
              <a:t>' </a:t>
            </a:r>
            <a:r>
              <a:rPr lang="tr-TR" altLang="tr-TR" sz="1400" dirty="0">
                <a:cs typeface="Times New Roman" panose="02020603050405020304" pitchFamily="18" charset="0"/>
              </a:rPr>
              <a:t>aydınlık veya yarı gölge ışık şartlarına, </a:t>
            </a:r>
            <a:r>
              <a:rPr lang="tr-TR" altLang="tr-TR" sz="1400" i="1" dirty="0">
                <a:cs typeface="Times New Roman" panose="02020603050405020304" pitchFamily="18" charset="0"/>
              </a:rPr>
              <a:t>P. </a:t>
            </a:r>
            <a:r>
              <a:rPr lang="tr-TR" altLang="tr-TR" sz="1400" i="1" dirty="0" err="1">
                <a:cs typeface="Times New Roman" panose="02020603050405020304" pitchFamily="18" charset="0"/>
              </a:rPr>
              <a:t>abies</a:t>
            </a:r>
            <a:r>
              <a:rPr lang="tr-TR" altLang="tr-TR" sz="1400" dirty="0" err="1">
                <a:cs typeface="Times New Roman" panose="02020603050405020304" pitchFamily="18" charset="0"/>
              </a:rPr>
              <a:t>'e</a:t>
            </a:r>
            <a:r>
              <a:rPr lang="tr-TR" altLang="tr-TR" sz="1400" dirty="0">
                <a:cs typeface="Times New Roman" panose="02020603050405020304" pitchFamily="18" charset="0"/>
              </a:rPr>
              <a:t> göre çok fazla rutubetli olmayan kumlu veya kumlu killi, taze topraklara, yazın nispi rutubeti düşük olmayan iklimlere ihtiyaç gösterir. Dona karşı P. </a:t>
            </a:r>
            <a:r>
              <a:rPr lang="tr-TR" altLang="tr-TR" sz="1400" dirty="0" err="1">
                <a:cs typeface="Times New Roman" panose="02020603050405020304" pitchFamily="18" charset="0"/>
              </a:rPr>
              <a:t>abies'den</a:t>
            </a:r>
            <a:r>
              <a:rPr lang="tr-TR" altLang="tr-TR" sz="1400" dirty="0">
                <a:cs typeface="Times New Roman" panose="02020603050405020304" pitchFamily="18" charset="0"/>
              </a:rPr>
              <a:t> daha dayanıklıdır. Peyzaj mimarlığında geniş veya küçük yeşil alanlarda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kullanılmaya uygundur. Özellikle ev bahçelerinde, çok sayıda </a:t>
            </a:r>
            <a:r>
              <a:rPr lang="tr-TR" altLang="tr-TR" sz="1400" dirty="0" err="1">
                <a:cs typeface="Times New Roman" panose="02020603050405020304" pitchFamily="18" charset="0"/>
              </a:rPr>
              <a:t>kozalaklan</a:t>
            </a:r>
            <a:r>
              <a:rPr lang="tr-TR" altLang="tr-TR" sz="1400" dirty="0">
                <a:cs typeface="Times New Roman" panose="02020603050405020304" pitchFamily="18" charset="0"/>
              </a:rPr>
              <a:t> ile güzel bir görünüş sunar</a:t>
            </a:r>
            <a:r>
              <a:rPr lang="tr-TR" altLang="tr-TR" sz="1400" dirty="0" smtClean="0">
                <a:cs typeface="Times New Roman" panose="02020603050405020304" pitchFamily="18" charset="0"/>
              </a:rPr>
              <a:t>.</a:t>
            </a: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dirty="0">
                <a:solidFill>
                  <a:schemeClr val="accent1">
                    <a:lumMod val="75000"/>
                  </a:schemeClr>
                </a:solidFill>
                <a:cs typeface="Times New Roman" panose="02020603050405020304" pitchFamily="18" charset="0"/>
              </a:rPr>
              <a:t> cv. </a:t>
            </a:r>
            <a:r>
              <a:rPr lang="tr-TR" altLang="tr-TR" sz="1400" b="1" i="1" dirty="0">
                <a:solidFill>
                  <a:schemeClr val="accent1">
                    <a:lumMod val="75000"/>
                  </a:schemeClr>
                </a:solidFill>
                <a:cs typeface="Times New Roman" panose="02020603050405020304" pitchFamily="18" charset="0"/>
              </a:rPr>
              <a:t>'</a:t>
            </a:r>
            <a:r>
              <a:rPr lang="tr-TR" altLang="tr-TR" sz="1400" b="1" i="1" dirty="0" err="1">
                <a:solidFill>
                  <a:schemeClr val="accent1">
                    <a:lumMod val="75000"/>
                  </a:schemeClr>
                </a:solidFill>
                <a:cs typeface="Times New Roman" panose="02020603050405020304" pitchFamily="18" charset="0"/>
              </a:rPr>
              <a:t>Attenuata</a:t>
            </a:r>
            <a:r>
              <a:rPr lang="tr-TR" altLang="tr-TR" sz="1400" b="1" i="1" dirty="0">
                <a:solidFill>
                  <a:schemeClr val="accent1">
                    <a:lumMod val="75000"/>
                  </a:schemeClr>
                </a:solidFill>
                <a:cs typeface="Times New Roman" panose="02020603050405020304" pitchFamily="18" charset="0"/>
              </a:rPr>
              <a:t>'</a:t>
            </a:r>
            <a:r>
              <a:rPr lang="tr-TR" altLang="tr-TR" sz="1400" b="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P.abies</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attenuata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Krü</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excelsa</a:t>
            </a:r>
            <a:r>
              <a:rPr lang="tr-TR" altLang="tr-TR" sz="1400" b="1" i="1" dirty="0">
                <a:solidFill>
                  <a:schemeClr val="accent1">
                    <a:lumMod val="75000"/>
                  </a:schemeClr>
                </a:solidFill>
                <a:cs typeface="Times New Roman" panose="02020603050405020304" pitchFamily="18" charset="0"/>
              </a:rPr>
              <a:t> </a:t>
            </a:r>
            <a:r>
              <a:rPr lang="tr-TR" altLang="tr-TR" sz="1400" b="1" i="1" dirty="0" err="1">
                <a:solidFill>
                  <a:schemeClr val="accent1">
                    <a:lumMod val="75000"/>
                  </a:schemeClr>
                </a:solidFill>
                <a:cs typeface="Times New Roman" panose="02020603050405020304" pitchFamily="18" charset="0"/>
              </a:rPr>
              <a:t>attenuata</a:t>
            </a:r>
            <a:r>
              <a:rPr lang="tr-TR" altLang="tr-TR" sz="1400" b="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Carr</a:t>
            </a:r>
            <a:r>
              <a:rPr lang="tr-TR" altLang="tr-TR" sz="1400" b="1" dirty="0">
                <a:solidFill>
                  <a:schemeClr val="accent1">
                    <a:lumMod val="75000"/>
                  </a:schemeClr>
                </a:solidFill>
                <a:cs typeface="Times New Roman" panose="02020603050405020304" pitchFamily="18" charset="0"/>
              </a:rPr>
              <a:t>,) </a:t>
            </a:r>
            <a:r>
              <a:rPr lang="en-US" altLang="tr-TR" sz="1400" b="1" dirty="0">
                <a:solidFill>
                  <a:schemeClr val="accent1">
                    <a:lumMod val="75000"/>
                  </a:schemeClr>
                </a:solidFill>
                <a:cs typeface="Times New Roman" panose="02020603050405020304" pitchFamily="18" charset="0"/>
              </a:rPr>
              <a:t>- </a:t>
            </a:r>
            <a:r>
              <a:rPr lang="tr-TR" altLang="tr-TR" sz="1400" dirty="0">
                <a:cs typeface="Times New Roman" panose="02020603050405020304" pitchFamily="18" charset="0"/>
              </a:rPr>
              <a:t>Dalları gövde ile genişçe bir açı teşkil ederek yukarıya doğru yönelmiştir. İğne yaprakları sürgüne temas eder ve seyrek dizilmişlerdir.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Attenuata</a:t>
            </a:r>
            <a:r>
              <a:rPr lang="tr-TR" altLang="tr-TR" sz="1400" i="1" dirty="0">
                <a:cs typeface="Times New Roman" panose="02020603050405020304" pitchFamily="18" charset="0"/>
              </a:rPr>
              <a:t>'</a:t>
            </a:r>
            <a:r>
              <a:rPr lang="tr-TR" altLang="tr-TR" sz="1400" dirty="0">
                <a:cs typeface="Times New Roman" panose="02020603050405020304" pitchFamily="18" charset="0"/>
              </a:rPr>
              <a:t> </a:t>
            </a:r>
            <a:r>
              <a:rPr lang="tr-TR" altLang="tr-TR" sz="1400" u="sng" dirty="0">
                <a:cs typeface="Times New Roman" panose="02020603050405020304" pitchFamily="18" charset="0"/>
              </a:rPr>
              <a:t>yuvarlak habitusa sahip olan bodur</a:t>
            </a:r>
            <a:r>
              <a:rPr lang="tr-TR" altLang="tr-TR" sz="1400" dirty="0">
                <a:cs typeface="Times New Roman" panose="02020603050405020304" pitchFamily="18" charset="0"/>
              </a:rPr>
              <a:t> bir formudur. Görünüşü </a:t>
            </a:r>
            <a:r>
              <a:rPr lang="tr-TR" altLang="tr-TR" sz="1400" i="1" dirty="0">
                <a:cs typeface="Times New Roman" panose="02020603050405020304" pitchFamily="18" charset="0"/>
              </a:rPr>
              <a:t>P. </a:t>
            </a:r>
            <a:r>
              <a:rPr lang="tr-TR" altLang="tr-TR" sz="1400" i="1" dirty="0" err="1">
                <a:cs typeface="Times New Roman" panose="02020603050405020304" pitchFamily="18" charset="0"/>
              </a:rPr>
              <a:t>abies</a:t>
            </a:r>
            <a:r>
              <a:rPr lang="tr-TR" altLang="tr-TR" sz="1400" i="1" dirty="0">
                <a:cs typeface="Times New Roman" panose="02020603050405020304" pitchFamily="18" charset="0"/>
              </a:rPr>
              <a:t> cv. '</a:t>
            </a:r>
            <a:r>
              <a:rPr lang="tr-TR" altLang="tr-TR" sz="1400" i="1" dirty="0" err="1">
                <a:cs typeface="Times New Roman" panose="02020603050405020304" pitchFamily="18" charset="0"/>
              </a:rPr>
              <a:t>Conica</a:t>
            </a:r>
            <a:r>
              <a:rPr lang="tr-TR" altLang="tr-TR" sz="1400" dirty="0" err="1">
                <a:cs typeface="Times New Roman" panose="02020603050405020304" pitchFamily="18" charset="0"/>
              </a:rPr>
              <a:t>'ya</a:t>
            </a:r>
            <a:r>
              <a:rPr lang="tr-TR" altLang="tr-TR" sz="1400" dirty="0">
                <a:cs typeface="Times New Roman" panose="02020603050405020304" pitchFamily="18" charset="0"/>
              </a:rPr>
              <a:t> benzer.</a:t>
            </a:r>
            <a:r>
              <a:rPr lang="en-US" altLang="tr-TR" sz="1400" dirty="0">
                <a:latin typeface="Arial" panose="020B0604020202020204" pitchFamily="34" charset="0"/>
                <a:cs typeface="Times New Roman" panose="02020603050405020304" pitchFamily="18" charset="0"/>
              </a:rPr>
              <a:t> </a:t>
            </a:r>
            <a:r>
              <a:rPr lang="tr-TR" altLang="tr-TR" sz="1400" dirty="0">
                <a:cs typeface="Times New Roman" panose="02020603050405020304" pitchFamily="18" charset="0"/>
              </a:rPr>
              <a:t>Peyzaj mimarlığında küçük alanlarda, özellikle ev bahçelerinde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halde kullanılması uygundur.</a:t>
            </a:r>
            <a:endParaRPr lang="en-US" altLang="tr-TR" sz="1400" dirty="0">
              <a:latin typeface="Arial" panose="020B0604020202020204" pitchFamily="34" charset="0"/>
              <a:cs typeface="Times New Roman" panose="02020603050405020304" pitchFamily="18" charset="0"/>
            </a:endParaRPr>
          </a:p>
          <a:p>
            <a:pPr algn="just" eaLnBrk="0" hangingPunct="0">
              <a:spcBef>
                <a:spcPct val="50000"/>
              </a:spcBef>
            </a:pP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dirty="0">
                <a:solidFill>
                  <a:schemeClr val="accent1">
                    <a:lumMod val="75000"/>
                  </a:schemeClr>
                </a:solidFill>
                <a:cs typeface="Times New Roman" panose="02020603050405020304" pitchFamily="18" charset="0"/>
              </a:rPr>
              <a:t> cv. </a:t>
            </a:r>
            <a:r>
              <a:rPr lang="tr-TR" altLang="tr-TR" sz="1400" b="1" i="1" dirty="0">
                <a:solidFill>
                  <a:schemeClr val="accent1">
                    <a:lumMod val="75000"/>
                  </a:schemeClr>
                </a:solidFill>
                <a:cs typeface="Times New Roman" panose="02020603050405020304" pitchFamily="18" charset="0"/>
              </a:rPr>
              <a:t>'</a:t>
            </a:r>
            <a:r>
              <a:rPr lang="tr-TR" altLang="tr-TR" sz="1400" b="1" i="1" dirty="0" err="1">
                <a:solidFill>
                  <a:schemeClr val="accent1">
                    <a:lumMod val="75000"/>
                  </a:schemeClr>
                </a:solidFill>
                <a:cs typeface="Times New Roman" panose="02020603050405020304" pitchFamily="18" charset="0"/>
              </a:rPr>
              <a:t>Aurea</a:t>
            </a:r>
            <a:r>
              <a:rPr lang="tr-TR" altLang="tr-TR" sz="1400" b="1" i="1" dirty="0">
                <a:solidFill>
                  <a:schemeClr val="accent1">
                    <a:lumMod val="75000"/>
                  </a:schemeClr>
                </a:solidFill>
                <a:cs typeface="Times New Roman" panose="02020603050405020304" pitchFamily="18" charset="0"/>
              </a:rPr>
              <a:t>' </a:t>
            </a:r>
            <a:r>
              <a:rPr lang="tr-TR" altLang="tr-TR" sz="1400" b="1" dirty="0">
                <a:solidFill>
                  <a:schemeClr val="accent1">
                    <a:lumMod val="75000"/>
                  </a:schemeClr>
                </a:solidFill>
                <a:cs typeface="Times New Roman" panose="02020603050405020304" pitchFamily="18" charset="0"/>
              </a:rPr>
              <a:t>(</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abies</a:t>
            </a:r>
            <a:r>
              <a:rPr lang="tr-TR" altLang="tr-TR" sz="1400" b="1" dirty="0">
                <a:solidFill>
                  <a:schemeClr val="accent1">
                    <a:lumMod val="75000"/>
                  </a:schemeClr>
                </a:solidFill>
                <a:cs typeface="Times New Roman" panose="02020603050405020304" pitchFamily="18" charset="0"/>
              </a:rPr>
              <a:t> var. </a:t>
            </a:r>
            <a:r>
              <a:rPr lang="tr-TR" altLang="tr-TR" sz="1400" b="1" i="1" dirty="0" err="1">
                <a:solidFill>
                  <a:schemeClr val="accent1">
                    <a:lumMod val="75000"/>
                  </a:schemeClr>
                </a:solidFill>
                <a:cs typeface="Times New Roman" panose="02020603050405020304" pitchFamily="18" charset="0"/>
              </a:rPr>
              <a:t>aurea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Rehd</a:t>
            </a:r>
            <a:r>
              <a:rPr lang="tr-TR" altLang="tr-TR" sz="1400" b="1" dirty="0">
                <a:solidFill>
                  <a:schemeClr val="accent1">
                    <a:lumMod val="75000"/>
                  </a:schemeClr>
                </a:solidFill>
                <a:cs typeface="Times New Roman" panose="02020603050405020304" pitchFamily="18" charset="0"/>
              </a:rPr>
              <a:t>., </a:t>
            </a:r>
            <a:r>
              <a:rPr lang="tr-TR" altLang="tr-TR" sz="1400" b="1" i="1" dirty="0">
                <a:solidFill>
                  <a:schemeClr val="accent1">
                    <a:lumMod val="75000"/>
                  </a:schemeClr>
                </a:solidFill>
                <a:cs typeface="Times New Roman" panose="02020603050405020304" pitchFamily="18" charset="0"/>
              </a:rPr>
              <a:t>P. </a:t>
            </a:r>
            <a:r>
              <a:rPr lang="tr-TR" altLang="tr-TR" sz="1400" b="1" i="1" dirty="0" err="1">
                <a:solidFill>
                  <a:schemeClr val="accent1">
                    <a:lumMod val="75000"/>
                  </a:schemeClr>
                </a:solidFill>
                <a:cs typeface="Times New Roman" panose="02020603050405020304" pitchFamily="18" charset="0"/>
              </a:rPr>
              <a:t>excelsa</a:t>
            </a:r>
            <a:r>
              <a:rPr lang="tr-TR" altLang="tr-TR" sz="1400" b="1" dirty="0">
                <a:solidFill>
                  <a:schemeClr val="accent1">
                    <a:lumMod val="75000"/>
                  </a:schemeClr>
                </a:solidFill>
                <a:cs typeface="Times New Roman" panose="02020603050405020304" pitchFamily="18" charset="0"/>
              </a:rPr>
              <a:t> var. </a:t>
            </a:r>
            <a:r>
              <a:rPr lang="tr-TR" altLang="tr-TR" sz="1400" b="1" i="1" dirty="0" err="1">
                <a:solidFill>
                  <a:schemeClr val="accent1">
                    <a:lumMod val="75000"/>
                  </a:schemeClr>
                </a:solidFill>
                <a:cs typeface="Times New Roman" panose="02020603050405020304" pitchFamily="18" charset="0"/>
              </a:rPr>
              <a:t>aurea</a:t>
            </a:r>
            <a:r>
              <a:rPr lang="tr-TR" altLang="tr-TR" sz="1400" b="1" i="1" dirty="0">
                <a:solidFill>
                  <a:schemeClr val="accent1">
                    <a:lumMod val="75000"/>
                  </a:schemeClr>
                </a:solidFill>
                <a:cs typeface="Times New Roman" panose="02020603050405020304" pitchFamily="18" charset="0"/>
              </a:rPr>
              <a:t> </a:t>
            </a:r>
            <a:r>
              <a:rPr lang="tr-TR" altLang="tr-TR" sz="1400" b="1" dirty="0" err="1">
                <a:solidFill>
                  <a:schemeClr val="accent1">
                    <a:lumMod val="75000"/>
                  </a:schemeClr>
                </a:solidFill>
                <a:cs typeface="Times New Roman" panose="02020603050405020304" pitchFamily="18" charset="0"/>
              </a:rPr>
              <a:t>Carr</a:t>
            </a:r>
            <a:r>
              <a:rPr lang="tr-TR" altLang="tr-TR" sz="1400" b="1" dirty="0">
                <a:solidFill>
                  <a:schemeClr val="accent1">
                    <a:lumMod val="75000"/>
                  </a:schemeClr>
                </a:solidFill>
                <a:cs typeface="Times New Roman" panose="02020603050405020304" pitchFamily="18" charset="0"/>
              </a:rPr>
              <a:t>. ) </a:t>
            </a:r>
            <a:r>
              <a:rPr lang="en-US" altLang="tr-TR" sz="1400" b="1" dirty="0">
                <a:solidFill>
                  <a:schemeClr val="accent1">
                    <a:lumMod val="75000"/>
                  </a:schemeClr>
                </a:solidFill>
                <a:cs typeface="Times New Roman" panose="02020603050405020304" pitchFamily="18" charset="0"/>
              </a:rPr>
              <a:t>- </a:t>
            </a:r>
            <a:r>
              <a:rPr lang="tr-TR" altLang="tr-TR" sz="1400" dirty="0">
                <a:cs typeface="Times New Roman" panose="02020603050405020304" pitchFamily="18" charset="0"/>
              </a:rPr>
              <a:t>Görünüş bakımından </a:t>
            </a:r>
            <a:r>
              <a:rPr lang="tr-TR" altLang="tr-TR" sz="1400" i="1" dirty="0">
                <a:cs typeface="Times New Roman" panose="02020603050405020304" pitchFamily="18" charset="0"/>
              </a:rPr>
              <a:t>P. </a:t>
            </a:r>
            <a:r>
              <a:rPr lang="tr-TR" altLang="tr-TR" sz="1400" i="1" dirty="0" err="1">
                <a:cs typeface="Times New Roman" panose="02020603050405020304" pitchFamily="18" charset="0"/>
              </a:rPr>
              <a:t>abies</a:t>
            </a:r>
            <a:r>
              <a:rPr lang="tr-TR" altLang="tr-TR" sz="1400" dirty="0" err="1">
                <a:cs typeface="Times New Roman" panose="02020603050405020304" pitchFamily="18" charset="0"/>
              </a:rPr>
              <a:t>'e</a:t>
            </a:r>
            <a:r>
              <a:rPr lang="tr-TR" altLang="tr-TR" sz="1400" dirty="0">
                <a:cs typeface="Times New Roman" panose="02020603050405020304" pitchFamily="18" charset="0"/>
              </a:rPr>
              <a:t> benzemekle beraber, daha boysuzdur (</a:t>
            </a:r>
            <a:r>
              <a:rPr lang="tr-TR" altLang="tr-TR" sz="1400" u="sng" dirty="0">
                <a:cs typeface="Times New Roman" panose="02020603050405020304" pitchFamily="18" charset="0"/>
              </a:rPr>
              <a:t>en çok </a:t>
            </a:r>
            <a:r>
              <a:rPr lang="tr-TR" altLang="tr-TR" sz="1400" u="sng" dirty="0" err="1">
                <a:cs typeface="Times New Roman" panose="02020603050405020304" pitchFamily="18" charset="0"/>
              </a:rPr>
              <a:t>lO</a:t>
            </a:r>
            <a:r>
              <a:rPr lang="tr-TR" altLang="tr-TR" sz="1400" u="sng" dirty="0">
                <a:cs typeface="Times New Roman" panose="02020603050405020304" pitchFamily="18" charset="0"/>
              </a:rPr>
              <a:t> m </a:t>
            </a:r>
            <a:r>
              <a:rPr lang="tr-TR" altLang="tr-TR" sz="1400" dirty="0">
                <a:cs typeface="Times New Roman" panose="02020603050405020304" pitchFamily="18" charset="0"/>
              </a:rPr>
              <a:t>boylanır). Sürgünlerde bulunan iğne yapraklar önce altın sarısı renktedir. Daha sonra yeşilimsi sarıya dönerler. Peyzaj mimarlığında, geniş yeşil alanlarda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kullanılmalıdır. </a:t>
            </a:r>
            <a:endParaRPr lang="tr-TR" altLang="tr-TR" sz="1400" dirty="0">
              <a:latin typeface="Arial" panose="020B0604020202020204" pitchFamily="34" charset="0"/>
              <a:cs typeface="Times New Roman" panose="02020603050405020304" pitchFamily="18" charset="0"/>
            </a:endParaRPr>
          </a:p>
          <a:p>
            <a:pPr algn="just" eaLnBrk="0" hangingPunct="0">
              <a:spcBef>
                <a:spcPct val="50000"/>
              </a:spcBef>
            </a:pPr>
            <a:endParaRPr lang="tr-TR" altLang="tr-TR" sz="14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3873363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4722</Words>
  <Application>Microsoft Office PowerPoint</Application>
  <PresentationFormat>Ekran Gösterisi (4:3)</PresentationFormat>
  <Paragraphs>119</Paragraphs>
  <Slides>31</Slides>
  <Notes>1</Notes>
  <HiddenSlides>0</HiddenSlides>
  <MMClips>0</MMClips>
  <ScaleCrop>false</ScaleCrop>
  <HeadingPairs>
    <vt:vector size="4" baseType="variant">
      <vt:variant>
        <vt:lpstr>Tema</vt:lpstr>
      </vt:variant>
      <vt:variant>
        <vt:i4>2</vt:i4>
      </vt:variant>
      <vt:variant>
        <vt:lpstr>Slayt Başlıkları</vt:lpstr>
      </vt:variant>
      <vt:variant>
        <vt:i4>31</vt:i4>
      </vt:variant>
    </vt:vector>
  </HeadingPairs>
  <TitlesOfParts>
    <vt:vector size="33" baseType="lpstr">
      <vt:lpstr>Ofis Teması</vt:lpstr>
      <vt:lpstr>Austin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Cennet</dc:creator>
  <cp:lastModifiedBy>Cennet</cp:lastModifiedBy>
  <cp:revision>45</cp:revision>
  <dcterms:created xsi:type="dcterms:W3CDTF">2016-10-26T08:29:19Z</dcterms:created>
  <dcterms:modified xsi:type="dcterms:W3CDTF">2017-11-28T07:49:36Z</dcterms:modified>
</cp:coreProperties>
</file>