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smtClean="0"/>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3E3FAAF-3204-47FC-9681-913FF7C9CB38}" type="datetimeFigureOut">
              <a:rPr lang="tr-TR" smtClean="0"/>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3E3FAAF-3204-47FC-9681-913FF7C9CB38}" type="datetimeFigureOut">
              <a:rPr lang="tr-TR" smtClean="0"/>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3E3FAAF-3204-47FC-9681-913FF7C9CB38}" type="datetimeFigureOut">
              <a:rPr lang="tr-TR" smtClean="0"/>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3E3FAAF-3204-47FC-9681-913FF7C9CB38}" type="datetimeFigureOut">
              <a:rPr lang="tr-TR" smtClean="0"/>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4" name="Date Placeholder 3"/>
          <p:cNvSpPr>
            <a:spLocks noGrp="1"/>
          </p:cNvSpPr>
          <p:nvPr>
            <p:ph type="dt" sz="half" idx="10"/>
          </p:nvPr>
        </p:nvSpPr>
        <p:spPr/>
        <p:txBody>
          <a:bodyPr/>
          <a:lstStyle/>
          <a:p>
            <a:fld id="{73E3FAAF-3204-47FC-9681-913FF7C9CB38}" type="datetimeFigureOut">
              <a:rPr lang="tr-TR" smtClean="0"/>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3E3FAAF-3204-47FC-9681-913FF7C9CB38}" type="datetimeFigureOut">
              <a:rPr lang="tr-TR" smtClean="0"/>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3D9EF6-1703-401E-8DFD-E9F733BFE787}"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3E3FAAF-3204-47FC-9681-913FF7C9CB38}" type="datetimeFigureOut">
              <a:rPr lang="tr-TR" smtClean="0"/>
              <a:t>14.10.2020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3E3FAAF-3204-47FC-9681-913FF7C9CB38}" type="datetimeFigureOut">
              <a:rPr lang="tr-TR" smtClean="0"/>
              <a:t>14.10.2020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3FAAF-3204-47FC-9681-913FF7C9CB38}" type="datetimeFigureOut">
              <a:rPr lang="tr-TR" smtClean="0"/>
              <a:t>14.10.2020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73E3FAAF-3204-47FC-9681-913FF7C9CB38}" type="datetimeFigureOut">
              <a:rPr lang="tr-TR" smtClean="0"/>
              <a:t>14.10.2020</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B3D9EF6-1703-401E-8DFD-E9F733BFE78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smtClean="0"/>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E3FAAF-3204-47FC-9681-913FF7C9CB38}" type="datetimeFigureOut">
              <a:rPr lang="tr-TR" smtClean="0"/>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3D9EF6-1703-401E-8DFD-E9F733BFE78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3E3FAAF-3204-47FC-9681-913FF7C9CB38}" type="datetimeFigureOut">
              <a:rPr lang="tr-TR" smtClean="0"/>
              <a:t>14.10.2020</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B3D9EF6-1703-401E-8DFD-E9F733BFE78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8252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Yemek olgusu çerçevesindeki kuramsal </a:t>
            </a:r>
            <a:r>
              <a:rPr lang="tr-TR" dirty="0" smtClean="0"/>
              <a:t>yaklaşımlar;</a:t>
            </a:r>
          </a:p>
          <a:p>
            <a:endParaRPr lang="tr-TR" dirty="0"/>
          </a:p>
          <a:p>
            <a:pPr>
              <a:buNone/>
            </a:pPr>
            <a:r>
              <a:rPr lang="tr-TR" dirty="0" smtClean="0"/>
              <a:t>      Ekonomik </a:t>
            </a:r>
            <a:r>
              <a:rPr lang="tr-TR" dirty="0"/>
              <a:t>durum ve sınıf </a:t>
            </a:r>
            <a:r>
              <a:rPr lang="tr-TR" dirty="0" smtClean="0"/>
              <a:t>ilişkisi </a:t>
            </a:r>
          </a:p>
          <a:p>
            <a:pPr>
              <a:buNone/>
            </a:pPr>
            <a:r>
              <a:rPr lang="tr-TR" dirty="0" smtClean="0"/>
              <a:t>      Kendi </a:t>
            </a:r>
            <a:r>
              <a:rPr lang="tr-TR" dirty="0"/>
              <a:t>kendine yeterli </a:t>
            </a:r>
            <a:r>
              <a:rPr lang="tr-TR" b="1" dirty="0"/>
              <a:t>yiyecek üretimi </a:t>
            </a:r>
            <a:r>
              <a:rPr lang="tr-TR" dirty="0"/>
              <a:t>yapabilen </a:t>
            </a:r>
            <a:r>
              <a:rPr lang="tr-TR" dirty="0" smtClean="0"/>
              <a:t>topluluklar: </a:t>
            </a:r>
          </a:p>
          <a:p>
            <a:pPr>
              <a:buNone/>
            </a:pPr>
            <a:r>
              <a:rPr lang="tr-TR" b="1" dirty="0"/>
              <a:t> </a:t>
            </a:r>
            <a:r>
              <a:rPr lang="tr-TR" b="1" dirty="0" smtClean="0"/>
              <a:t>     Geçim ekonomisi </a:t>
            </a:r>
            <a:r>
              <a:rPr lang="tr-TR" dirty="0" smtClean="0"/>
              <a:t>toplumlarıdır</a:t>
            </a:r>
            <a:r>
              <a:rPr lang="tr-TR" dirty="0"/>
              <a:t>. </a:t>
            </a:r>
            <a:r>
              <a:rPr lang="tr-TR" dirty="0" smtClean="0"/>
              <a:t> </a:t>
            </a:r>
          </a:p>
          <a:p>
            <a:pPr>
              <a:buNone/>
            </a:pPr>
            <a:r>
              <a:rPr lang="tr-TR" dirty="0" smtClean="0"/>
              <a:t>    </a:t>
            </a:r>
            <a:r>
              <a:rPr lang="tr-TR" dirty="0"/>
              <a:t>		</a:t>
            </a:r>
            <a:r>
              <a:rPr lang="tr-TR" dirty="0" err="1"/>
              <a:t>Örn</a:t>
            </a:r>
            <a:r>
              <a:rPr lang="tr-TR" dirty="0"/>
              <a:t>. Meksika’daki </a:t>
            </a:r>
            <a:r>
              <a:rPr lang="tr-TR" i="1" dirty="0" err="1"/>
              <a:t>Gopalpur</a:t>
            </a:r>
            <a:r>
              <a:rPr lang="tr-TR" i="1" dirty="0"/>
              <a:t> </a:t>
            </a:r>
            <a:r>
              <a:rPr lang="tr-TR" dirty="0"/>
              <a:t>köyü </a:t>
            </a:r>
            <a:endParaRPr lang="tr-TR" dirty="0" smtClean="0"/>
          </a:p>
          <a:p>
            <a:pPr marL="82296" indent="0">
              <a:buNone/>
            </a:pPr>
            <a:endParaRPr lang="tr-TR" dirty="0"/>
          </a:p>
          <a:p>
            <a:r>
              <a:rPr lang="tr-TR" dirty="0" smtClean="0"/>
              <a:t>Ekmek</a:t>
            </a:r>
            <a:r>
              <a:rPr lang="tr-TR" dirty="0"/>
              <a:t>, tüm toplumlarda yoksullar için başlıca yiyecek maddesidir. </a:t>
            </a:r>
            <a:endParaRPr lang="tr-TR" dirty="0" smtClean="0"/>
          </a:p>
          <a:p>
            <a:r>
              <a:rPr lang="tr-TR" dirty="0" smtClean="0"/>
              <a:t>Ekmek</a:t>
            </a:r>
            <a:r>
              <a:rPr lang="tr-TR" dirty="0"/>
              <a:t>, Yunanlılar için arpa, Romalılar için buğday ekmeğidir </a:t>
            </a:r>
            <a:endParaRPr lang="tr-TR" dirty="0" smtClean="0"/>
          </a:p>
          <a:p>
            <a:endParaRPr lang="tr-TR" dirty="0"/>
          </a:p>
        </p:txBody>
      </p:sp>
    </p:spTree>
    <p:extLst>
      <p:ext uri="{BB962C8B-B14F-4D97-AF65-F5344CB8AC3E}">
        <p14:creationId xmlns:p14="http://schemas.microsoft.com/office/powerpoint/2010/main" val="2373501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İnsan hayatta kalabilmek için karnını doyurmak zorundadır; </a:t>
            </a:r>
            <a:r>
              <a:rPr lang="tr-TR" dirty="0" smtClean="0"/>
              <a:t>fakat </a:t>
            </a:r>
            <a:r>
              <a:rPr lang="tr-TR" b="1" dirty="0"/>
              <a:t>kültür bize neyi ne zaman ve nasıl yiyeceğimizi öğretir. </a:t>
            </a:r>
          </a:p>
          <a:p>
            <a:endParaRPr lang="tr-TR" dirty="0"/>
          </a:p>
          <a:p>
            <a:r>
              <a:rPr lang="tr-TR" dirty="0"/>
              <a:t>Yemek ve kültür ilişkisi üzerine yapılan çalışmalar, </a:t>
            </a:r>
            <a:endParaRPr lang="tr-TR" dirty="0" smtClean="0"/>
          </a:p>
          <a:p>
            <a:r>
              <a:rPr lang="tr-TR" dirty="0" smtClean="0"/>
              <a:t>yerel/yöresel </a:t>
            </a:r>
            <a:r>
              <a:rPr lang="tr-TR" dirty="0"/>
              <a:t>yemeklerin derlenmesi, araç-gereçler (maddi kültür ürünleri), üretim ve tüketim ilişkileri, kültürel kimliğin yiyecekle ilişkisi ve toplumsal cinsiyet temel konularında yoğunlaşır.  </a:t>
            </a:r>
          </a:p>
          <a:p>
            <a:endParaRPr lang="tr-TR" dirty="0"/>
          </a:p>
          <a:p>
            <a:endParaRPr lang="tr-TR" dirty="0"/>
          </a:p>
        </p:txBody>
      </p:sp>
    </p:spTree>
    <p:extLst>
      <p:ext uri="{BB962C8B-B14F-4D97-AF65-F5344CB8AC3E}">
        <p14:creationId xmlns:p14="http://schemas.microsoft.com/office/powerpoint/2010/main" val="584998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99592" y="980728"/>
            <a:ext cx="7787208" cy="5145435"/>
          </a:xfrm>
        </p:spPr>
        <p:txBody>
          <a:bodyPr>
            <a:normAutofit/>
          </a:bodyPr>
          <a:lstStyle/>
          <a:p>
            <a:r>
              <a:rPr lang="tr-TR" b="1" dirty="0" smtClean="0"/>
              <a:t>Alaska </a:t>
            </a:r>
            <a:r>
              <a:rPr lang="tr-TR" b="1" dirty="0"/>
              <a:t>yerlilerinde rastlanan “balina avcılığı geleneği</a:t>
            </a:r>
            <a:r>
              <a:rPr lang="tr-TR" b="1" dirty="0" smtClean="0"/>
              <a:t>”</a:t>
            </a:r>
          </a:p>
          <a:p>
            <a:endParaRPr lang="tr-TR" b="1" dirty="0"/>
          </a:p>
          <a:p>
            <a:r>
              <a:rPr lang="tr-TR" dirty="0" smtClean="0"/>
              <a:t>teknolojik</a:t>
            </a:r>
            <a:r>
              <a:rPr lang="tr-TR" dirty="0"/>
              <a:t>, ekonomik, dinsel, büyüsel öğelerden oluşan karmaşık bir kültür olgusu olarak buna tipik bir örnektir. </a:t>
            </a:r>
            <a:endParaRPr lang="tr-TR" dirty="0" smtClean="0"/>
          </a:p>
          <a:p>
            <a:endParaRPr lang="tr-TR" dirty="0"/>
          </a:p>
          <a:p>
            <a:endParaRPr lang="tr-TR" dirty="0" smtClean="0"/>
          </a:p>
          <a:p>
            <a:r>
              <a:rPr lang="tr-TR" dirty="0" smtClean="0"/>
              <a:t>Av </a:t>
            </a:r>
            <a:r>
              <a:rPr lang="tr-TR" dirty="0"/>
              <a:t>teknesi, kürekleri, zıpkın, halat donanımı, giysi ve sallarla, av yerinin saptanması, avın bulunup izlenmesi, vurulması, karaya çekilmesi, parçalanıp dağıtılması, geleneğin teknolojik boyutunu oluşturur. Bu iş ve işlevler, öylesine törensel bir inançlar ve gelenekler ağı ile örülmüştür ki balina avına çıkan tayfaların önderleri, Eskimo topluluğunun da önderidir. Avlanmış balinanın bölüşülmesinde, tekne sahibinin, zıpkıncının ve öteki tayfaların paylarını belirleyen kesin kurallara uyulur. Avlanıp karaya çekilen balinaya, avcının </a:t>
            </a:r>
            <a:r>
              <a:rPr lang="tr-TR" dirty="0" smtClean="0"/>
              <a:t>eşi </a:t>
            </a:r>
            <a:r>
              <a:rPr lang="tr-TR" dirty="0"/>
              <a:t>simgesel bir içki sunar. </a:t>
            </a:r>
          </a:p>
        </p:txBody>
      </p:sp>
    </p:spTree>
    <p:extLst>
      <p:ext uri="{BB962C8B-B14F-4D97-AF65-F5344CB8AC3E}">
        <p14:creationId xmlns:p14="http://schemas.microsoft.com/office/powerpoint/2010/main" val="3690102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4752528"/>
          </a:xfrm>
        </p:spPr>
        <p:txBody>
          <a:bodyPr>
            <a:normAutofit/>
          </a:bodyPr>
          <a:lstStyle/>
          <a:p>
            <a:pPr algn="ctr"/>
            <a:r>
              <a:rPr lang="tr-TR" sz="3200" b="1" dirty="0" smtClean="0"/>
              <a:t>Yemek ve Kimlik İlişkisi: </a:t>
            </a:r>
            <a:br>
              <a:rPr lang="tr-TR" sz="3200" b="1" dirty="0" smtClean="0"/>
            </a:br>
            <a:r>
              <a:rPr lang="tr-TR" sz="3200" b="1" i="1" dirty="0" smtClean="0"/>
              <a:t>Avcı-Toplayıcılıktan Modern Zamanlara «</a:t>
            </a:r>
            <a:r>
              <a:rPr lang="tr-TR" sz="3200" b="1" i="1" dirty="0" err="1" smtClean="0"/>
              <a:t>Beslenme»nin</a:t>
            </a:r>
            <a:r>
              <a:rPr lang="tr-TR" sz="3200" b="1" i="1" dirty="0" smtClean="0"/>
              <a:t> Dönüşümü  </a:t>
            </a:r>
            <a:r>
              <a:rPr lang="tr-TR" sz="3200" b="1" dirty="0" smtClean="0"/>
              <a:t/>
            </a:r>
            <a:br>
              <a:rPr lang="tr-TR" sz="3200" b="1" dirty="0" smtClean="0"/>
            </a:br>
            <a:r>
              <a:rPr lang="tr-TR" sz="3200" b="1" dirty="0" smtClean="0"/>
              <a:t/>
            </a:r>
            <a:br>
              <a:rPr lang="tr-TR" sz="3200" b="1" dirty="0" smtClean="0"/>
            </a:br>
            <a:r>
              <a:rPr lang="tr-TR" b="1" dirty="0"/>
              <a:t/>
            </a:r>
            <a:br>
              <a:rPr lang="tr-TR" b="1" dirty="0"/>
            </a:br>
            <a:r>
              <a:rPr lang="tr-TR" sz="2700" dirty="0" smtClean="0"/>
              <a:t>Doç. Dr. Melike Kaplan </a:t>
            </a:r>
            <a:br>
              <a:rPr lang="tr-TR" sz="2700" dirty="0" smtClean="0"/>
            </a:br>
            <a:r>
              <a:rPr lang="tr-TR" sz="2700" dirty="0" smtClean="0"/>
              <a:t>Ankara Üniversitesi - DTCF</a:t>
            </a:r>
            <a:br>
              <a:rPr lang="tr-TR" sz="2700" dirty="0" smtClean="0"/>
            </a:br>
            <a:r>
              <a:rPr lang="tr-TR" sz="2700" dirty="0" smtClean="0"/>
              <a:t>kaplanmelike@hotmail.com</a:t>
            </a:r>
            <a:endParaRPr lang="tr-TR" sz="2700" dirty="0"/>
          </a:p>
        </p:txBody>
      </p:sp>
    </p:spTree>
    <p:extLst>
      <p:ext uri="{BB962C8B-B14F-4D97-AF65-F5344CB8AC3E}">
        <p14:creationId xmlns:p14="http://schemas.microsoft.com/office/powerpoint/2010/main" val="779066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260648"/>
            <a:ext cx="6400800" cy="6192688"/>
          </a:xfrm>
        </p:spPr>
        <p:txBody>
          <a:bodyPr>
            <a:normAutofit fontScale="40000" lnSpcReduction="20000"/>
          </a:bodyPr>
          <a:lstStyle/>
          <a:p>
            <a:endParaRPr lang="tr-TR" sz="4000" b="1" dirty="0" smtClean="0">
              <a:solidFill>
                <a:schemeClr val="accent5">
                  <a:lumMod val="50000"/>
                </a:schemeClr>
              </a:solidFill>
            </a:endParaRPr>
          </a:p>
          <a:p>
            <a:r>
              <a:rPr lang="tr-TR" sz="4000" dirty="0" smtClean="0">
                <a:solidFill>
                  <a:schemeClr val="accent5">
                    <a:lumMod val="50000"/>
                  </a:schemeClr>
                </a:solidFill>
              </a:rPr>
              <a:t>Etimoloji: </a:t>
            </a:r>
          </a:p>
          <a:p>
            <a:r>
              <a:rPr lang="tr-TR" sz="4000" dirty="0" smtClean="0">
                <a:solidFill>
                  <a:schemeClr val="accent5">
                    <a:lumMod val="50000"/>
                  </a:schemeClr>
                </a:solidFill>
              </a:rPr>
              <a:t>Yemek; Beslenme ve Mutfak sözcüklerinin anlamları  </a:t>
            </a:r>
          </a:p>
          <a:p>
            <a:r>
              <a:rPr lang="tr-TR" sz="4000" dirty="0">
                <a:solidFill>
                  <a:schemeClr val="tx1"/>
                </a:solidFill>
              </a:rPr>
              <a:t>	</a:t>
            </a:r>
            <a:r>
              <a:rPr lang="tr-TR" sz="4000" b="1" dirty="0" smtClean="0">
                <a:solidFill>
                  <a:schemeClr val="tx1"/>
                </a:solidFill>
              </a:rPr>
              <a:t>Neden?: </a:t>
            </a:r>
          </a:p>
          <a:p>
            <a:r>
              <a:rPr lang="tr-TR" sz="4000" dirty="0" smtClean="0">
                <a:solidFill>
                  <a:schemeClr val="accent5">
                    <a:lumMod val="50000"/>
                  </a:schemeClr>
                </a:solidFill>
              </a:rPr>
              <a:t>Yaşamak İçin Yemek: Besin Elde Etmenin Kısa Tarihi </a:t>
            </a:r>
          </a:p>
          <a:p>
            <a:r>
              <a:rPr lang="tr-TR" sz="4000" dirty="0" smtClean="0">
                <a:solidFill>
                  <a:schemeClr val="accent5">
                    <a:lumMod val="50000"/>
                  </a:schemeClr>
                </a:solidFill>
              </a:rPr>
              <a:t>Avcı-Toplayıcılardan Tarım Devrimine</a:t>
            </a:r>
          </a:p>
          <a:p>
            <a:r>
              <a:rPr lang="tr-TR" sz="4000" dirty="0" smtClean="0">
                <a:solidFill>
                  <a:schemeClr val="accent5">
                    <a:lumMod val="50000"/>
                  </a:schemeClr>
                </a:solidFill>
              </a:rPr>
              <a:t>Tarım Devriminden Günümüze Besinlerle İlişkimiz </a:t>
            </a:r>
          </a:p>
          <a:p>
            <a:r>
              <a:rPr lang="tr-TR" sz="4000" dirty="0" smtClean="0">
                <a:solidFill>
                  <a:schemeClr val="tx1"/>
                </a:solidFill>
              </a:rPr>
              <a:t>	</a:t>
            </a:r>
            <a:r>
              <a:rPr lang="tr-TR" sz="4000" b="1" dirty="0" smtClean="0">
                <a:solidFill>
                  <a:schemeClr val="tx1"/>
                </a:solidFill>
              </a:rPr>
              <a:t>Ne</a:t>
            </a:r>
            <a:r>
              <a:rPr lang="tr-TR" sz="4000" b="1" dirty="0" smtClean="0">
                <a:solidFill>
                  <a:schemeClr val="accent5">
                    <a:lumMod val="50000"/>
                  </a:schemeClr>
                </a:solidFill>
              </a:rPr>
              <a:t> Yediğimiz; Ne Yemediğimiz: </a:t>
            </a:r>
          </a:p>
          <a:p>
            <a:r>
              <a:rPr lang="tr-TR" sz="4000" b="1" dirty="0">
                <a:solidFill>
                  <a:schemeClr val="accent5">
                    <a:lumMod val="50000"/>
                  </a:schemeClr>
                </a:solidFill>
              </a:rPr>
              <a:t>	</a:t>
            </a:r>
            <a:r>
              <a:rPr lang="tr-TR" sz="4000" b="1" dirty="0" smtClean="0">
                <a:solidFill>
                  <a:schemeClr val="accent5">
                    <a:lumMod val="50000"/>
                  </a:schemeClr>
                </a:solidFill>
              </a:rPr>
              <a:t>	Kimlik ve Sınıf</a:t>
            </a:r>
          </a:p>
          <a:p>
            <a:r>
              <a:rPr lang="tr-TR" sz="4000" dirty="0" smtClean="0">
                <a:solidFill>
                  <a:schemeClr val="tx1"/>
                </a:solidFill>
              </a:rPr>
              <a:t>	</a:t>
            </a:r>
          </a:p>
          <a:p>
            <a:r>
              <a:rPr lang="tr-TR" sz="4000" dirty="0" smtClean="0">
                <a:solidFill>
                  <a:schemeClr val="tx1"/>
                </a:solidFill>
              </a:rPr>
              <a:t>	</a:t>
            </a:r>
            <a:r>
              <a:rPr lang="tr-TR" sz="4000" b="1" dirty="0" smtClean="0">
                <a:solidFill>
                  <a:schemeClr val="tx1"/>
                </a:solidFill>
              </a:rPr>
              <a:t>Nasıl</a:t>
            </a:r>
            <a:r>
              <a:rPr lang="tr-TR" sz="4000" b="1" dirty="0" smtClean="0">
                <a:solidFill>
                  <a:schemeClr val="accent5">
                    <a:lumMod val="50000"/>
                  </a:schemeClr>
                </a:solidFill>
              </a:rPr>
              <a:t> Yediğimiz: </a:t>
            </a:r>
            <a:r>
              <a:rPr lang="tr-TR" sz="4000" dirty="0" smtClean="0">
                <a:solidFill>
                  <a:schemeClr val="accent5">
                    <a:lumMod val="50000"/>
                  </a:schemeClr>
                </a:solidFill>
              </a:rPr>
              <a:t>Mutfak /Sofra Kültürü </a:t>
            </a:r>
          </a:p>
          <a:p>
            <a:r>
              <a:rPr lang="tr-TR" sz="4000" dirty="0" smtClean="0">
                <a:solidFill>
                  <a:schemeClr val="accent5">
                    <a:lumMod val="50000"/>
                  </a:schemeClr>
                </a:solidFill>
              </a:rPr>
              <a:t>Gündelik Hayatta: İnanç sistemleri, Tabular, Ritüeller, Festivaller ve Yemekler </a:t>
            </a:r>
          </a:p>
          <a:p>
            <a:r>
              <a:rPr lang="tr-TR" sz="4000" dirty="0" smtClean="0">
                <a:solidFill>
                  <a:schemeClr val="tx1"/>
                </a:solidFill>
              </a:rPr>
              <a:t>	</a:t>
            </a:r>
            <a:r>
              <a:rPr lang="tr-TR" sz="4000" b="1" dirty="0" smtClean="0">
                <a:solidFill>
                  <a:schemeClr val="tx1"/>
                </a:solidFill>
              </a:rPr>
              <a:t>Nerede?</a:t>
            </a:r>
            <a:r>
              <a:rPr lang="tr-TR" sz="4000" dirty="0" smtClean="0">
                <a:solidFill>
                  <a:schemeClr val="tx1"/>
                </a:solidFill>
              </a:rPr>
              <a:t> </a:t>
            </a:r>
            <a:r>
              <a:rPr lang="tr-TR" sz="4000" dirty="0" smtClean="0">
                <a:solidFill>
                  <a:schemeClr val="accent5">
                    <a:lumMod val="50000"/>
                  </a:schemeClr>
                </a:solidFill>
              </a:rPr>
              <a:t>Tüketim toplumu ve yemek</a:t>
            </a:r>
          </a:p>
          <a:p>
            <a:r>
              <a:rPr lang="tr-TR" sz="4000" dirty="0" smtClean="0">
                <a:solidFill>
                  <a:schemeClr val="tx1"/>
                </a:solidFill>
              </a:rPr>
              <a:t>	</a:t>
            </a:r>
            <a:r>
              <a:rPr lang="tr-TR" sz="4000" b="1" dirty="0" smtClean="0">
                <a:solidFill>
                  <a:schemeClr val="tx1"/>
                </a:solidFill>
              </a:rPr>
              <a:t>Ne Zaman? </a:t>
            </a:r>
            <a:r>
              <a:rPr lang="tr-TR" sz="4000" dirty="0" smtClean="0">
                <a:solidFill>
                  <a:schemeClr val="accent5">
                    <a:lumMod val="50000"/>
                  </a:schemeClr>
                </a:solidFill>
              </a:rPr>
              <a:t>Öğünler</a:t>
            </a:r>
          </a:p>
          <a:p>
            <a:endParaRPr lang="tr-TR" sz="4000" dirty="0" smtClean="0">
              <a:solidFill>
                <a:schemeClr val="accent5">
                  <a:lumMod val="50000"/>
                </a:schemeClr>
              </a:solidFill>
            </a:endParaRPr>
          </a:p>
          <a:p>
            <a:r>
              <a:rPr lang="tr-TR" sz="4000" dirty="0" smtClean="0">
                <a:solidFill>
                  <a:schemeClr val="accent5">
                    <a:lumMod val="50000"/>
                  </a:schemeClr>
                </a:solidFill>
              </a:rPr>
              <a:t>Konuyla İlgili Disiplinler </a:t>
            </a:r>
          </a:p>
          <a:p>
            <a:r>
              <a:rPr lang="tr-TR" sz="4000" dirty="0" smtClean="0">
                <a:solidFill>
                  <a:schemeClr val="accent5">
                    <a:lumMod val="50000"/>
                  </a:schemeClr>
                </a:solidFill>
              </a:rPr>
              <a:t>Gastronomi, Beslenme Antropolojisi </a:t>
            </a:r>
            <a:r>
              <a:rPr lang="tr-TR" sz="4000" dirty="0" err="1" smtClean="0">
                <a:solidFill>
                  <a:schemeClr val="accent5">
                    <a:lumMod val="50000"/>
                  </a:schemeClr>
                </a:solidFill>
              </a:rPr>
              <a:t>vb</a:t>
            </a:r>
            <a:r>
              <a:rPr lang="tr-TR" sz="4000" dirty="0" smtClean="0">
                <a:solidFill>
                  <a:schemeClr val="accent5">
                    <a:lumMod val="50000"/>
                  </a:schemeClr>
                </a:solidFill>
              </a:rPr>
              <a:t>…</a:t>
            </a:r>
            <a:r>
              <a:rPr lang="tr-TR" sz="4000" i="1" dirty="0" smtClean="0">
                <a:solidFill>
                  <a:schemeClr val="accent5">
                    <a:lumMod val="50000"/>
                  </a:schemeClr>
                </a:solidFill>
              </a:rPr>
              <a:t> </a:t>
            </a:r>
          </a:p>
          <a:p>
            <a:endParaRPr lang="tr-TR" dirty="0" smtClean="0"/>
          </a:p>
        </p:txBody>
      </p:sp>
    </p:spTree>
    <p:extLst>
      <p:ext uri="{BB962C8B-B14F-4D97-AF65-F5344CB8AC3E}">
        <p14:creationId xmlns:p14="http://schemas.microsoft.com/office/powerpoint/2010/main" val="1798965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i="1" dirty="0" smtClean="0"/>
              <a:t/>
            </a:r>
            <a:br>
              <a:rPr lang="tr-TR" b="1" i="1" dirty="0" smtClean="0"/>
            </a:br>
            <a:r>
              <a:rPr lang="tr-TR" sz="3600" b="1" i="1" dirty="0" smtClean="0"/>
              <a:t>“Mutfak” </a:t>
            </a:r>
            <a:r>
              <a:rPr lang="tr-TR" b="1" i="1" dirty="0" smtClean="0"/>
              <a:t/>
            </a:r>
            <a:br>
              <a:rPr lang="tr-TR" b="1" i="1" dirty="0" smtClean="0"/>
            </a:br>
            <a:endParaRPr lang="tr-TR" dirty="0"/>
          </a:p>
        </p:txBody>
      </p:sp>
      <p:sp>
        <p:nvSpPr>
          <p:cNvPr id="3" name="2 İçerik Yer Tutucusu"/>
          <p:cNvSpPr>
            <a:spLocks noGrp="1"/>
          </p:cNvSpPr>
          <p:nvPr>
            <p:ph idx="1"/>
          </p:nvPr>
        </p:nvSpPr>
        <p:spPr/>
        <p:txBody>
          <a:bodyPr>
            <a:noAutofit/>
          </a:bodyPr>
          <a:lstStyle/>
          <a:p>
            <a:pPr>
              <a:buNone/>
            </a:pPr>
            <a:r>
              <a:rPr lang="tr-TR" sz="2800" dirty="0" smtClean="0"/>
              <a:t>	Arapça </a:t>
            </a:r>
            <a:r>
              <a:rPr lang="tr-TR" sz="2800" i="1" dirty="0" smtClean="0"/>
              <a:t>matbah </a:t>
            </a:r>
            <a:r>
              <a:rPr lang="tr-TR" sz="2800" dirty="0" smtClean="0"/>
              <a:t>sözcüğünden gelir.</a:t>
            </a:r>
            <a:endParaRPr lang="tr-TR" sz="2800" dirty="0"/>
          </a:p>
          <a:p>
            <a:pPr>
              <a:buNone/>
            </a:pPr>
            <a:r>
              <a:rPr lang="tr-TR" sz="2800" dirty="0" smtClean="0"/>
              <a:t>	Kökü </a:t>
            </a:r>
            <a:r>
              <a:rPr lang="tr-TR" sz="2800" i="1" dirty="0" err="1" smtClean="0"/>
              <a:t>tabh</a:t>
            </a:r>
            <a:r>
              <a:rPr lang="tr-TR" sz="2800" i="1" dirty="0" smtClean="0"/>
              <a:t>: </a:t>
            </a:r>
            <a:r>
              <a:rPr lang="tr-TR" sz="2800" dirty="0" smtClean="0"/>
              <a:t>“pişirmek”; </a:t>
            </a:r>
          </a:p>
          <a:p>
            <a:pPr>
              <a:buNone/>
            </a:pPr>
            <a:r>
              <a:rPr lang="tr-TR" sz="2800" i="1" dirty="0" smtClean="0"/>
              <a:t>	</a:t>
            </a:r>
            <a:r>
              <a:rPr lang="tr-TR" sz="2800" i="1" dirty="0" err="1" smtClean="0"/>
              <a:t>tabâhat</a:t>
            </a:r>
            <a:r>
              <a:rPr lang="tr-TR" sz="2800" i="1" dirty="0" smtClean="0"/>
              <a:t>:  </a:t>
            </a:r>
            <a:r>
              <a:rPr lang="tr-TR" sz="2800" dirty="0" smtClean="0"/>
              <a:t>aşçılık, yemek pişirme sanatı </a:t>
            </a:r>
          </a:p>
          <a:p>
            <a:pPr>
              <a:buNone/>
            </a:pPr>
            <a:r>
              <a:rPr lang="tr-TR" sz="2800" dirty="0" smtClean="0"/>
              <a:t>    </a:t>
            </a:r>
          </a:p>
          <a:p>
            <a:pPr>
              <a:buNone/>
            </a:pPr>
            <a:r>
              <a:rPr lang="tr-TR" sz="2800" dirty="0" smtClean="0"/>
              <a:t>    1.  Yemek pişirilen yer.</a:t>
            </a:r>
          </a:p>
          <a:p>
            <a:pPr>
              <a:buNone/>
            </a:pPr>
            <a:r>
              <a:rPr lang="tr-TR" sz="2800" dirty="0" smtClean="0"/>
              <a:t>    2.  Yiyecekleri hazırlama sanatı. </a:t>
            </a:r>
          </a:p>
          <a:p>
            <a:pPr>
              <a:buNone/>
            </a:pPr>
            <a:r>
              <a:rPr lang="tr-TR" sz="1800" dirty="0" smtClean="0"/>
              <a:t>      </a:t>
            </a:r>
          </a:p>
          <a:p>
            <a:pPr>
              <a:buNone/>
            </a:pPr>
            <a:endParaRPr lang="tr-TR" sz="1800" dirty="0" smtClean="0"/>
          </a:p>
          <a:p>
            <a:pPr>
              <a:buNone/>
            </a:pPr>
            <a:r>
              <a:rPr lang="tr-TR" sz="1800" dirty="0" smtClean="0"/>
              <a:t>      (S.</a:t>
            </a:r>
            <a:r>
              <a:rPr lang="tr-TR" sz="1800" dirty="0" err="1" smtClean="0"/>
              <a:t>Nişanyan</a:t>
            </a:r>
            <a:r>
              <a:rPr lang="tr-TR" sz="1800" dirty="0" smtClean="0"/>
              <a:t>, Türkçe Etimolojik Sözlük; TDK Türkçe Sözlük; K. </a:t>
            </a:r>
            <a:r>
              <a:rPr lang="tr-TR" sz="1800" dirty="0" err="1" smtClean="0"/>
              <a:t>Emiroğlu</a:t>
            </a:r>
            <a:r>
              <a:rPr lang="tr-TR" sz="1800" dirty="0" smtClean="0"/>
              <a:t>, Gündelik Hayatımızın Tarihi )  </a:t>
            </a:r>
          </a:p>
          <a:p>
            <a:pPr>
              <a:buNone/>
            </a:pPr>
            <a:endParaRPr lang="tr-TR" sz="2800" dirty="0" smtClean="0"/>
          </a:p>
          <a:p>
            <a:pPr>
              <a:buNone/>
            </a:pPr>
            <a:endParaRPr lang="tr-TR" sz="2800" dirty="0" smtClean="0"/>
          </a:p>
          <a:p>
            <a:pPr>
              <a:buNone/>
            </a:pPr>
            <a:r>
              <a:rPr lang="tr-TR" sz="2800" i="1" dirty="0" smtClean="0"/>
              <a:t>   </a:t>
            </a:r>
          </a:p>
          <a:p>
            <a:pPr>
              <a:buNone/>
            </a:pPr>
            <a:endParaRPr lang="tr-TR" sz="2800" i="1" dirty="0" smtClean="0"/>
          </a:p>
          <a:p>
            <a:pPr>
              <a:buNone/>
            </a:pPr>
            <a:endParaRPr lang="tr-TR" sz="2800" i="1" dirty="0" smtClean="0"/>
          </a:p>
          <a:p>
            <a:pPr>
              <a:buNone/>
            </a:pPr>
            <a:endParaRPr lang="tr-TR" sz="2800" i="1" dirty="0" smtClean="0"/>
          </a:p>
        </p:txBody>
      </p:sp>
    </p:spTree>
    <p:extLst>
      <p:ext uri="{BB962C8B-B14F-4D97-AF65-F5344CB8AC3E}">
        <p14:creationId xmlns:p14="http://schemas.microsoft.com/office/powerpoint/2010/main" val="11221736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43000"/>
            <a:ext cx="8229600" cy="1143000"/>
          </a:xfrm>
        </p:spPr>
        <p:txBody>
          <a:bodyPr/>
          <a:lstStyle/>
          <a:p>
            <a:endParaRPr lang="tr-TR" dirty="0"/>
          </a:p>
        </p:txBody>
      </p:sp>
      <p:sp>
        <p:nvSpPr>
          <p:cNvPr id="3" name="2 İçerik Yer Tutucusu"/>
          <p:cNvSpPr>
            <a:spLocks noGrp="1"/>
          </p:cNvSpPr>
          <p:nvPr>
            <p:ph idx="1"/>
          </p:nvPr>
        </p:nvSpPr>
        <p:spPr>
          <a:xfrm>
            <a:off x="1187624" y="980728"/>
            <a:ext cx="7437512" cy="4525963"/>
          </a:xfrm>
        </p:spPr>
        <p:txBody>
          <a:bodyPr>
            <a:normAutofit/>
          </a:bodyPr>
          <a:lstStyle/>
          <a:p>
            <a:r>
              <a:rPr lang="tr-TR" b="1" i="1" dirty="0" smtClean="0"/>
              <a:t>“Beslenme”</a:t>
            </a:r>
            <a:endParaRPr lang="tr-TR" i="1" dirty="0" smtClean="0"/>
          </a:p>
          <a:p>
            <a:pPr>
              <a:buNone/>
            </a:pPr>
            <a:r>
              <a:rPr lang="tr-TR" dirty="0" smtClean="0"/>
              <a:t>    1. Beslenmek işi. </a:t>
            </a:r>
          </a:p>
          <a:p>
            <a:pPr>
              <a:buNone/>
            </a:pPr>
            <a:r>
              <a:rPr lang="tr-TR" dirty="0" smtClean="0"/>
              <a:t>    2. Vücut için gerekli besin maddelerinin alımı.</a:t>
            </a:r>
          </a:p>
          <a:p>
            <a:endParaRPr lang="tr-TR" b="1" i="1" dirty="0" smtClean="0"/>
          </a:p>
          <a:p>
            <a:r>
              <a:rPr lang="tr-TR" b="1" i="1" dirty="0" smtClean="0"/>
              <a:t>“Yemek”</a:t>
            </a:r>
          </a:p>
          <a:p>
            <a:pPr>
              <a:buNone/>
            </a:pPr>
            <a:r>
              <a:rPr lang="tr-TR" dirty="0" smtClean="0"/>
              <a:t>	1. Yemek yeme, karın doyurma işi.</a:t>
            </a:r>
          </a:p>
          <a:p>
            <a:pPr>
              <a:buNone/>
            </a:pPr>
            <a:r>
              <a:rPr lang="tr-TR" dirty="0" smtClean="0"/>
              <a:t>    2. Yenmek için pişirilip hazırlanmış yiyecek, aş. </a:t>
            </a:r>
          </a:p>
          <a:p>
            <a:pPr>
              <a:buNone/>
            </a:pPr>
            <a:r>
              <a:rPr lang="tr-TR" dirty="0" smtClean="0"/>
              <a:t>	3. Günün belli saatlerinde yenilen besin.  </a:t>
            </a:r>
            <a:endParaRPr lang="tr-TR" dirty="0"/>
          </a:p>
        </p:txBody>
      </p:sp>
    </p:spTree>
    <p:extLst>
      <p:ext uri="{BB962C8B-B14F-4D97-AF65-F5344CB8AC3E}">
        <p14:creationId xmlns:p14="http://schemas.microsoft.com/office/powerpoint/2010/main" val="101326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1403648" y="2413338"/>
            <a:ext cx="6768752" cy="3046988"/>
          </a:xfrm>
          <a:prstGeom prst="rect">
            <a:avLst/>
          </a:prstGeom>
        </p:spPr>
        <p:txBody>
          <a:bodyPr wrap="square">
            <a:spAutoFit/>
          </a:bodyPr>
          <a:lstStyle/>
          <a:p>
            <a:r>
              <a:rPr lang="tr-TR" b="1" i="1" dirty="0" smtClean="0"/>
              <a:t>	</a:t>
            </a:r>
            <a:r>
              <a:rPr lang="tr-TR" sz="2400" b="1" i="1" dirty="0" smtClean="0"/>
              <a:t>Mutfak</a:t>
            </a:r>
            <a:endParaRPr lang="tr-TR" sz="2400" b="1" i="1" dirty="0"/>
          </a:p>
          <a:p>
            <a:pPr>
              <a:buNone/>
            </a:pPr>
            <a:r>
              <a:rPr lang="tr-TR" sz="2400" i="1" dirty="0"/>
              <a:t>	Mekan vurgusu :Yemek pişirilen yer </a:t>
            </a:r>
          </a:p>
          <a:p>
            <a:pPr>
              <a:buNone/>
            </a:pPr>
            <a:r>
              <a:rPr lang="tr-TR" sz="2400" i="1" dirty="0"/>
              <a:t>	Bölgesel/coğrafi;</a:t>
            </a:r>
          </a:p>
          <a:p>
            <a:pPr>
              <a:buNone/>
            </a:pPr>
            <a:r>
              <a:rPr lang="tr-TR" sz="2400" b="1" i="1" dirty="0"/>
              <a:t>	</a:t>
            </a:r>
            <a:r>
              <a:rPr lang="tr-TR" sz="2400" i="1" dirty="0" err="1"/>
              <a:t>örn</a:t>
            </a:r>
            <a:r>
              <a:rPr lang="tr-TR" sz="2400" i="1" dirty="0"/>
              <a:t>.</a:t>
            </a:r>
            <a:r>
              <a:rPr lang="tr-TR" sz="2400" b="1" i="1" dirty="0"/>
              <a:t> </a:t>
            </a:r>
            <a:r>
              <a:rPr lang="tr-TR" sz="2400" dirty="0"/>
              <a:t>Fransız mutfağı, Japon mutfağı </a:t>
            </a:r>
            <a:r>
              <a:rPr lang="tr-TR" sz="2400" dirty="0" err="1"/>
              <a:t>vb</a:t>
            </a:r>
            <a:r>
              <a:rPr lang="tr-TR" sz="2400" dirty="0"/>
              <a:t>…</a:t>
            </a:r>
          </a:p>
          <a:p>
            <a:pPr>
              <a:buNone/>
            </a:pPr>
            <a:r>
              <a:rPr lang="tr-TR" sz="2400" dirty="0"/>
              <a:t>    </a:t>
            </a:r>
            <a:endParaRPr lang="tr-TR" sz="2400" dirty="0" smtClean="0"/>
          </a:p>
          <a:p>
            <a:pPr>
              <a:buNone/>
            </a:pPr>
            <a:endParaRPr lang="tr-TR" sz="2400" i="1" dirty="0"/>
          </a:p>
          <a:p>
            <a:pPr>
              <a:buNone/>
            </a:pPr>
            <a:r>
              <a:rPr lang="tr-TR" sz="2400" i="1" dirty="0" smtClean="0"/>
              <a:t>	Sınıfsal</a:t>
            </a:r>
            <a:r>
              <a:rPr lang="tr-TR" sz="2400" i="1" dirty="0"/>
              <a:t>; </a:t>
            </a:r>
          </a:p>
          <a:p>
            <a:pPr>
              <a:buNone/>
            </a:pPr>
            <a:r>
              <a:rPr lang="tr-TR" sz="2400" dirty="0"/>
              <a:t>    </a:t>
            </a:r>
            <a:r>
              <a:rPr lang="tr-TR" sz="2400" dirty="0" smtClean="0"/>
              <a:t>	</a:t>
            </a:r>
            <a:r>
              <a:rPr lang="tr-TR" sz="2400" i="1" dirty="0" err="1" smtClean="0"/>
              <a:t>örn</a:t>
            </a:r>
            <a:r>
              <a:rPr lang="tr-TR" sz="2400" i="1" dirty="0"/>
              <a:t>. </a:t>
            </a:r>
            <a:r>
              <a:rPr lang="tr-TR" sz="2400" dirty="0"/>
              <a:t>Saray mutfağı - Halk mutfağı </a:t>
            </a:r>
          </a:p>
        </p:txBody>
      </p:sp>
    </p:spTree>
    <p:extLst>
      <p:ext uri="{BB962C8B-B14F-4D97-AF65-F5344CB8AC3E}">
        <p14:creationId xmlns:p14="http://schemas.microsoft.com/office/powerpoint/2010/main" val="1736656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b="1" i="1" dirty="0" smtClean="0"/>
          </a:p>
          <a:p>
            <a:endParaRPr lang="tr-TR" b="1" i="1" dirty="0"/>
          </a:p>
          <a:p>
            <a:r>
              <a:rPr lang="tr-TR" b="1" i="1" dirty="0" smtClean="0"/>
              <a:t>“</a:t>
            </a:r>
            <a:r>
              <a:rPr lang="tr-TR" b="1" i="1" dirty="0"/>
              <a:t>bana ne yediğini söyle, sana kim olduğunu söyleyeyim”</a:t>
            </a:r>
            <a:endParaRPr lang="tr-TR" dirty="0"/>
          </a:p>
          <a:p>
            <a:pPr marL="0" indent="0">
              <a:buNone/>
            </a:pPr>
            <a:endParaRPr lang="tr-TR" dirty="0"/>
          </a:p>
        </p:txBody>
      </p:sp>
    </p:spTree>
    <p:extLst>
      <p:ext uri="{BB962C8B-B14F-4D97-AF65-F5344CB8AC3E}">
        <p14:creationId xmlns:p14="http://schemas.microsoft.com/office/powerpoint/2010/main" val="1589928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435608" y="1268760"/>
            <a:ext cx="7498080" cy="4979640"/>
          </a:xfrm>
        </p:spPr>
        <p:txBody>
          <a:bodyPr>
            <a:normAutofit/>
          </a:bodyPr>
          <a:lstStyle/>
          <a:p>
            <a:r>
              <a:rPr lang="tr-TR" dirty="0" smtClean="0"/>
              <a:t>İnsanın </a:t>
            </a:r>
            <a:r>
              <a:rPr lang="tr-TR" dirty="0"/>
              <a:t>biyolojik olanla toplumsal/kültürel olan arasındaki bağını kuran yemek olgusu, bireysel ve toplumsal kimlik oluşumuna katkı sağlar. </a:t>
            </a:r>
            <a:endParaRPr lang="tr-TR" dirty="0" smtClean="0"/>
          </a:p>
          <a:p>
            <a:endParaRPr lang="tr-TR" dirty="0"/>
          </a:p>
          <a:p>
            <a:r>
              <a:rPr lang="tr-TR" dirty="0" smtClean="0"/>
              <a:t>İnsanın </a:t>
            </a:r>
            <a:r>
              <a:rPr lang="tr-TR" dirty="0"/>
              <a:t>kuşaktan kuşağa aktardığı </a:t>
            </a:r>
            <a:r>
              <a:rPr lang="tr-TR" b="1" dirty="0"/>
              <a:t>yemek kültürüne ilişkin bilgiler</a:t>
            </a:r>
            <a:r>
              <a:rPr lang="tr-TR" dirty="0"/>
              <a:t> kimlik oluşum süreci içinde önemli bir yere sahiptir. </a:t>
            </a:r>
            <a:endParaRPr lang="tr-TR" dirty="0" smtClean="0"/>
          </a:p>
          <a:p>
            <a:endParaRPr lang="tr-TR" dirty="0" smtClean="0"/>
          </a:p>
          <a:p>
            <a:r>
              <a:rPr lang="tr-TR" dirty="0" smtClean="0"/>
              <a:t>Bu </a:t>
            </a:r>
            <a:r>
              <a:rPr lang="tr-TR" dirty="0"/>
              <a:t>bağlamda, farklı kültürlerde yemeğin hem “kültür” ün aktarımında hem de “kimliğin yeniden </a:t>
            </a:r>
            <a:r>
              <a:rPr lang="tr-TR" dirty="0" err="1"/>
              <a:t>üretilmesi”ndeki</a:t>
            </a:r>
            <a:r>
              <a:rPr lang="tr-TR" dirty="0"/>
              <a:t> rolü yadsınamaz.   </a:t>
            </a:r>
          </a:p>
          <a:p>
            <a:endParaRPr lang="tr-TR" dirty="0"/>
          </a:p>
        </p:txBody>
      </p:sp>
    </p:spTree>
    <p:extLst>
      <p:ext uri="{BB962C8B-B14F-4D97-AF65-F5344CB8AC3E}">
        <p14:creationId xmlns:p14="http://schemas.microsoft.com/office/powerpoint/2010/main" val="1312917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Sosyoloji</a:t>
            </a:r>
            <a:r>
              <a:rPr lang="tr-TR" b="1" dirty="0"/>
              <a:t>, tarih, antropoloji, psikoloji </a:t>
            </a:r>
            <a:r>
              <a:rPr lang="tr-TR" dirty="0"/>
              <a:t>disiplinleri başta olmak üzere pek çok alanda çalışma konusu haline gelmiştir. </a:t>
            </a:r>
            <a:endParaRPr lang="tr-TR" dirty="0" smtClean="0"/>
          </a:p>
          <a:p>
            <a:endParaRPr lang="tr-TR" dirty="0"/>
          </a:p>
          <a:p>
            <a:endParaRPr lang="tr-TR" dirty="0" smtClean="0"/>
          </a:p>
          <a:p>
            <a:r>
              <a:rPr lang="tr-TR" dirty="0" smtClean="0"/>
              <a:t>Günümüzde </a:t>
            </a:r>
            <a:r>
              <a:rPr lang="tr-TR" dirty="0"/>
              <a:t>üniversitelerde </a:t>
            </a:r>
            <a:r>
              <a:rPr lang="tr-TR" b="1" dirty="0"/>
              <a:t>gastronomi ve mutfak sanatları </a:t>
            </a:r>
            <a:r>
              <a:rPr lang="tr-TR" dirty="0"/>
              <a:t>gibi bağımsız programlar açılmaya başlamıştır. Yemek ve beslenme üzerine verilen eğitimler, açılan özel aşçılık okulları ile çeşitli kursların sayısı azımsanmayacak ölçüdedir. </a:t>
            </a:r>
            <a:endParaRPr lang="tr-TR" dirty="0" smtClean="0"/>
          </a:p>
          <a:p>
            <a:pPr marL="82296" indent="0">
              <a:buNone/>
            </a:pPr>
            <a:endParaRPr lang="tr-TR" dirty="0"/>
          </a:p>
          <a:p>
            <a:endParaRPr lang="tr-TR" dirty="0" smtClean="0"/>
          </a:p>
          <a:p>
            <a:r>
              <a:rPr lang="tr-TR" dirty="0" smtClean="0"/>
              <a:t>Sosyal </a:t>
            </a:r>
            <a:r>
              <a:rPr lang="tr-TR" dirty="0"/>
              <a:t>bilimlerin bu alana olan ilgisi ise, yemek konusunun sadece biyolojik olmaktan öte, toplumsal ve kültürel bir olgu olduğuna dair farkındalığın artmasıyla ilişkilidir.    </a:t>
            </a:r>
          </a:p>
          <a:p>
            <a:endParaRPr lang="tr-TR" dirty="0"/>
          </a:p>
        </p:txBody>
      </p:sp>
    </p:spTree>
    <p:extLst>
      <p:ext uri="{BB962C8B-B14F-4D97-AF65-F5344CB8AC3E}">
        <p14:creationId xmlns:p14="http://schemas.microsoft.com/office/powerpoint/2010/main" val="5412192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TotalTime>
  <Words>376</Words>
  <Application>Microsoft Office PowerPoint</Application>
  <PresentationFormat>Ekran Gösterisi (4:3)</PresentationFormat>
  <Paragraphs>82</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Açılar</vt:lpstr>
      <vt:lpstr>PowerPoint Sunusu</vt:lpstr>
      <vt:lpstr>Yemek ve Kimlik İlişkisi:  Avcı-Toplayıcılıktan Modern Zamanlara «Beslenme»nin Dönüşümü     Doç. Dr. Melike Kaplan  Ankara Üniversitesi - DTCF kaplanmelike@hotmail.com</vt:lpstr>
      <vt:lpstr>PowerPoint Sunusu</vt:lpstr>
      <vt:lpstr> “Mutfak”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Hp-Pc</dc:creator>
  <cp:lastModifiedBy>Hp-Pc</cp:lastModifiedBy>
  <cp:revision>2</cp:revision>
  <dcterms:created xsi:type="dcterms:W3CDTF">2020-10-13T21:02:31Z</dcterms:created>
  <dcterms:modified xsi:type="dcterms:W3CDTF">2020-10-13T21:04:40Z</dcterms:modified>
</cp:coreProperties>
</file>