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notesMasterIdLst>
    <p:notesMasterId r:id="rId34"/>
  </p:notesMasterIdLst>
  <p:sldIdLst>
    <p:sldId id="256" r:id="rId2"/>
    <p:sldId id="281" r:id="rId3"/>
    <p:sldId id="257" r:id="rId4"/>
    <p:sldId id="258" r:id="rId5"/>
    <p:sldId id="259" r:id="rId6"/>
    <p:sldId id="284" r:id="rId7"/>
    <p:sldId id="260" r:id="rId8"/>
    <p:sldId id="280" r:id="rId9"/>
    <p:sldId id="282" r:id="rId10"/>
    <p:sldId id="278" r:id="rId11"/>
    <p:sldId id="279" r:id="rId12"/>
    <p:sldId id="276" r:id="rId13"/>
    <p:sldId id="261" r:id="rId14"/>
    <p:sldId id="277" r:id="rId15"/>
    <p:sldId id="262" r:id="rId16"/>
    <p:sldId id="263" r:id="rId17"/>
    <p:sldId id="283" r:id="rId18"/>
    <p:sldId id="264" r:id="rId19"/>
    <p:sldId id="265" r:id="rId20"/>
    <p:sldId id="266" r:id="rId21"/>
    <p:sldId id="267" r:id="rId22"/>
    <p:sldId id="268" r:id="rId23"/>
    <p:sldId id="269" r:id="rId24"/>
    <p:sldId id="270" r:id="rId25"/>
    <p:sldId id="271" r:id="rId26"/>
    <p:sldId id="272" r:id="rId27"/>
    <p:sldId id="273" r:id="rId28"/>
    <p:sldId id="285" r:id="rId29"/>
    <p:sldId id="286" r:id="rId30"/>
    <p:sldId id="275" r:id="rId31"/>
    <p:sldId id="287" r:id="rId32"/>
    <p:sldId id="274" r:id="rId3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B042A"/>
    <a:srgbClr val="000000"/>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84" autoAdjust="0"/>
    <p:restoredTop sz="94660"/>
  </p:normalViewPr>
  <p:slideViewPr>
    <p:cSldViewPr>
      <p:cViewPr varScale="1">
        <p:scale>
          <a:sx n="100" d="100"/>
          <a:sy n="100" d="100"/>
        </p:scale>
        <p:origin x="-31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5035A0-3C9B-4FC7-A94C-AE7A84E2A361}" type="datetimeFigureOut">
              <a:rPr lang="tr-TR" smtClean="0"/>
              <a:pPr/>
              <a:t>05.12.2013</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1B0D49-599E-4401-9DAD-E776CB0C6EEA}"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B41B0D49-599E-4401-9DAD-E776CB0C6EEA}" type="slidenum">
              <a:rPr lang="tr-TR" smtClean="0"/>
              <a:pPr/>
              <a:t>5</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7" name="6 Serbest Form"/>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Serbest Form"/>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Başlık"/>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36DAA984-CD48-40FE-94FF-328CF83C6CEF}" type="datetimeFigureOut">
              <a:rPr lang="tr-TR" smtClean="0"/>
              <a:pPr/>
              <a:t>05.12.2013</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5833D133-AADF-4F30-B29A-5F1B71582B9A}"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6DAA984-CD48-40FE-94FF-328CF83C6CEF}" type="datetimeFigureOut">
              <a:rPr lang="tr-TR" smtClean="0"/>
              <a:pPr/>
              <a:t>05.12.2013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833D133-AADF-4F30-B29A-5F1B71582B9A}" type="slidenum">
              <a:rPr lang="tr-TR" smtClean="0"/>
              <a:pPr/>
              <a:t>‹#›</a:t>
            </a:fld>
            <a:endParaRPr lang="tr-TR"/>
          </a:p>
        </p:txBody>
      </p:sp>
    </p:spTree>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6DAA984-CD48-40FE-94FF-328CF83C6CEF}" type="datetimeFigureOut">
              <a:rPr lang="tr-TR" smtClean="0"/>
              <a:pPr/>
              <a:t>05.12.2013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833D133-AADF-4F30-B29A-5F1B71582B9A}" type="slidenum">
              <a:rPr lang="tr-TR" smtClean="0"/>
              <a:pPr/>
              <a:t>‹#›</a:t>
            </a:fld>
            <a:endParaRPr lang="tr-TR"/>
          </a:p>
        </p:txBody>
      </p:sp>
    </p:spTree>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lgn="l">
              <a:defRPr/>
            </a:lvl1p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6DAA984-CD48-40FE-94FF-328CF83C6CEF}" type="datetimeFigureOut">
              <a:rPr lang="tr-TR" smtClean="0"/>
              <a:pPr/>
              <a:t>05.12.2013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833D133-AADF-4F30-B29A-5F1B71582B9A}" type="slidenum">
              <a:rPr lang="tr-TR" smtClean="0"/>
              <a:pPr/>
              <a:t>‹#›</a:t>
            </a:fld>
            <a:endParaRPr lang="tr-TR"/>
          </a:p>
        </p:txBody>
      </p:sp>
    </p:spTree>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7" name="6 Serbest Form"/>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Serbest Form"/>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Başlık"/>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36DAA984-CD48-40FE-94FF-328CF83C6CEF}" type="datetimeFigureOut">
              <a:rPr lang="tr-TR" smtClean="0"/>
              <a:pPr/>
              <a:t>05.12.2013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833D133-AADF-4F30-B29A-5F1B71582B9A}"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36DAA984-CD48-40FE-94FF-328CF83C6CEF}" type="datetimeFigureOut">
              <a:rPr lang="tr-TR" smtClean="0"/>
              <a:pPr/>
              <a:t>05.12.2013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833D133-AADF-4F30-B29A-5F1B71582B9A}" type="slidenum">
              <a:rPr lang="tr-TR" smtClean="0"/>
              <a:pPr/>
              <a:t>‹#›</a:t>
            </a:fld>
            <a:endParaRPr lang="tr-TR"/>
          </a:p>
        </p:txBody>
      </p:sp>
    </p:spTree>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36DAA984-CD48-40FE-94FF-328CF83C6CEF}" type="datetimeFigureOut">
              <a:rPr lang="tr-TR" smtClean="0"/>
              <a:pPr/>
              <a:t>05.12.2013</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833D133-AADF-4F30-B29A-5F1B71582B9A}" type="slidenum">
              <a:rPr lang="tr-TR" smtClean="0"/>
              <a:pPr/>
              <a:t>‹#›</a:t>
            </a:fld>
            <a:endParaRPr lang="tr-TR"/>
          </a:p>
        </p:txBody>
      </p:sp>
    </p:spTree>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320"/>
            <a:ext cx="7470648" cy="1143000"/>
          </a:xfrm>
        </p:spPr>
        <p:txBody>
          <a:bodyPr anchor="ctr"/>
          <a:lstStyle>
            <a:lvl1pPr algn="l">
              <a:defRPr sz="4600"/>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36DAA984-CD48-40FE-94FF-328CF83C6CEF}" type="datetimeFigureOut">
              <a:rPr lang="tr-TR" smtClean="0"/>
              <a:pPr/>
              <a:t>05.12.2013</a:t>
            </a:fld>
            <a:endParaRPr lang="tr-TR"/>
          </a:p>
        </p:txBody>
      </p:sp>
      <p:sp>
        <p:nvSpPr>
          <p:cNvPr id="8" name="7 Slayt Numarası Yer Tutucusu"/>
          <p:cNvSpPr>
            <a:spLocks noGrp="1"/>
          </p:cNvSpPr>
          <p:nvPr>
            <p:ph type="sldNum" sz="quarter" idx="11"/>
          </p:nvPr>
        </p:nvSpPr>
        <p:spPr/>
        <p:txBody>
          <a:bodyPr/>
          <a:lstStyle/>
          <a:p>
            <a:fld id="{5833D133-AADF-4F30-B29A-5F1B71582B9A}" type="slidenum">
              <a:rPr lang="tr-TR" smtClean="0"/>
              <a:pPr/>
              <a:t>‹#›</a:t>
            </a:fld>
            <a:endParaRPr lang="tr-TR"/>
          </a:p>
        </p:txBody>
      </p:sp>
      <p:sp>
        <p:nvSpPr>
          <p:cNvPr id="9" name="8 Altbilgi Yer Tutucusu"/>
          <p:cNvSpPr>
            <a:spLocks noGrp="1"/>
          </p:cNvSpPr>
          <p:nvPr>
            <p:ph type="ftr" sz="quarter" idx="12"/>
          </p:nvPr>
        </p:nvSpPr>
        <p:spPr/>
        <p:txBody>
          <a:bodyPr/>
          <a:lstStyle/>
          <a:p>
            <a:endParaRPr lang="tr-TR"/>
          </a:p>
        </p:txBody>
      </p:sp>
    </p:spTree>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6DAA984-CD48-40FE-94FF-328CF83C6CEF}" type="datetimeFigureOut">
              <a:rPr lang="tr-TR" smtClean="0"/>
              <a:pPr/>
              <a:t>05.12.2013</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833D133-AADF-4F30-B29A-5F1B71582B9A}" type="slidenum">
              <a:rPr lang="tr-TR" smtClean="0"/>
              <a:pPr/>
              <a:t>‹#›</a:t>
            </a:fld>
            <a:endParaRPr lang="tr-TR"/>
          </a:p>
        </p:txBody>
      </p:sp>
    </p:spTree>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36DAA984-CD48-40FE-94FF-328CF83C6CEF}" type="datetimeFigureOut">
              <a:rPr lang="tr-TR" smtClean="0"/>
              <a:pPr/>
              <a:t>05.12.2013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156448" y="6422064"/>
            <a:ext cx="762000" cy="365125"/>
          </a:xfrm>
        </p:spPr>
        <p:txBody>
          <a:bodyPr/>
          <a:lstStyle/>
          <a:p>
            <a:fld id="{5833D133-AADF-4F30-B29A-5F1B71582B9A}" type="slidenum">
              <a:rPr lang="tr-TR" smtClean="0"/>
              <a:pPr/>
              <a:t>‹#›</a:t>
            </a:fld>
            <a:endParaRPr lang="tr-TR"/>
          </a:p>
        </p:txBody>
      </p:sp>
    </p:spTree>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457200" y="6422064"/>
            <a:ext cx="2133600" cy="365125"/>
          </a:xfrm>
        </p:spPr>
        <p:txBody>
          <a:bodyPr/>
          <a:lstStyle/>
          <a:p>
            <a:fld id="{36DAA984-CD48-40FE-94FF-328CF83C6CEF}" type="datetimeFigureOut">
              <a:rPr lang="tr-TR" smtClean="0"/>
              <a:pPr/>
              <a:t>05.12.2013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833D133-AADF-4F30-B29A-5F1B71582B9A}" type="slidenum">
              <a:rPr lang="tr-TR" smtClean="0"/>
              <a:pPr/>
              <a:t>‹#›</a:t>
            </a:fld>
            <a:endParaRPr lang="tr-TR"/>
          </a:p>
        </p:txBody>
      </p:sp>
    </p:spTree>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Serbest Form"/>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Serbest Form"/>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Başlık Yer Tutucusu"/>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36DAA984-CD48-40FE-94FF-328CF83C6CEF}" type="datetimeFigureOut">
              <a:rPr lang="tr-TR" smtClean="0"/>
              <a:pPr/>
              <a:t>05.12.2013</a:t>
            </a:fld>
            <a:endParaRPr lang="tr-TR"/>
          </a:p>
        </p:txBody>
      </p:sp>
      <p:sp>
        <p:nvSpPr>
          <p:cNvPr id="22" name="21 Altbilgi Yer Tutucusu"/>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tr-TR"/>
          </a:p>
        </p:txBody>
      </p:sp>
      <p:sp>
        <p:nvSpPr>
          <p:cNvPr id="18" name="17 Slayt Numarası Yer Tutucusu"/>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5833D133-AADF-4F30-B29A-5F1B71582B9A}"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ransition>
    <p:wedge/>
  </p:transition>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99592" y="1988840"/>
            <a:ext cx="6480048" cy="2301240"/>
          </a:xfrm>
        </p:spPr>
        <p:txBody>
          <a:bodyPr/>
          <a:lstStyle/>
          <a:p>
            <a:r>
              <a:rPr lang="tr-TR" dirty="0" smtClean="0"/>
              <a:t>Toplumsal ve duygusal gelişim</a:t>
            </a:r>
            <a:endParaRPr lang="tr-TR" dirty="0"/>
          </a:p>
        </p:txBody>
      </p:sp>
      <p:sp>
        <p:nvSpPr>
          <p:cNvPr id="3" name="2 Alt Başlık"/>
          <p:cNvSpPr>
            <a:spLocks noGrp="1"/>
          </p:cNvSpPr>
          <p:nvPr>
            <p:ph type="subTitle" idx="1"/>
          </p:nvPr>
        </p:nvSpPr>
        <p:spPr>
          <a:xfrm>
            <a:off x="1259632" y="3501008"/>
            <a:ext cx="6480048" cy="804516"/>
          </a:xfrm>
        </p:spPr>
        <p:txBody>
          <a:bodyPr/>
          <a:lstStyle/>
          <a:p>
            <a:r>
              <a:rPr lang="tr-TR" dirty="0" smtClean="0">
                <a:solidFill>
                  <a:schemeClr val="accent6">
                    <a:lumMod val="50000"/>
                  </a:schemeClr>
                </a:solidFill>
              </a:rPr>
              <a:t>Orta ve Son Çocuklukta Toplumsal ve Duygusal gelişim</a:t>
            </a:r>
            <a:endParaRPr lang="tr-TR" dirty="0">
              <a:solidFill>
                <a:schemeClr val="accent6">
                  <a:lumMod val="50000"/>
                </a:schemeClr>
              </a:solidFill>
            </a:endParaRPr>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rot="10800000" flipH="1" flipV="1">
            <a:off x="467544" y="2276872"/>
            <a:ext cx="6336704" cy="3268652"/>
          </a:xfrm>
          <a:prstGeom prst="rect">
            <a:avLst/>
          </a:prstGeom>
          <a:noFill/>
        </p:spPr>
        <p:txBody>
          <a:bodyPr wrap="square" rtlCol="0">
            <a:spAutoFit/>
          </a:bodyPr>
          <a:lstStyle/>
          <a:p>
            <a:pPr>
              <a:lnSpc>
                <a:spcPct val="150000"/>
              </a:lnSpc>
            </a:pPr>
            <a:r>
              <a:rPr lang="tr-TR" sz="2000" dirty="0" smtClean="0">
                <a:solidFill>
                  <a:srgbClr val="0B042A"/>
                </a:solidFill>
                <a:latin typeface="Times New Roman" pitchFamily="18" charset="0"/>
                <a:cs typeface="Times New Roman" pitchFamily="18" charset="0"/>
              </a:rPr>
              <a:t>SOMUT İŞLEMLER DÖNEMİ </a:t>
            </a:r>
          </a:p>
          <a:p>
            <a:pPr>
              <a:lnSpc>
                <a:spcPct val="150000"/>
              </a:lnSpc>
            </a:pPr>
            <a:r>
              <a:rPr lang="tr-TR" sz="2000" dirty="0" smtClean="0">
                <a:solidFill>
                  <a:srgbClr val="0B042A"/>
                </a:solidFill>
                <a:latin typeface="Times New Roman" pitchFamily="18" charset="0"/>
                <a:cs typeface="Times New Roman" pitchFamily="18" charset="0"/>
              </a:rPr>
              <a:t>İlkokul yıllarındaki çocuklar, bilişsel yeterlilik bakımından çok hızlı değişme gösterirler. İlkokul dönemindeki, çocukların düşünmesi okul öncesi çocukların düşünmesinden çok farklıdır. Artık, tersine çevirebilme kavramı kazandıklarından korunum ilkesi ile ilgili bir sorunları da yoktur. </a:t>
            </a:r>
          </a:p>
        </p:txBody>
      </p:sp>
      <p:pic>
        <p:nvPicPr>
          <p:cNvPr id="3" name="2 Resim" descr="images (4).jpg"/>
          <p:cNvPicPr>
            <a:picLocks noChangeAspect="1"/>
          </p:cNvPicPr>
          <p:nvPr/>
        </p:nvPicPr>
        <p:blipFill>
          <a:blip r:embed="rId2" cstate="print"/>
          <a:stretch>
            <a:fillRect/>
          </a:stretch>
        </p:blipFill>
        <p:spPr>
          <a:xfrm>
            <a:off x="4788024" y="332656"/>
            <a:ext cx="2543175" cy="180022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4)">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611560" y="620688"/>
            <a:ext cx="6408712" cy="369332"/>
          </a:xfrm>
          <a:prstGeom prst="rect">
            <a:avLst/>
          </a:prstGeom>
          <a:noFill/>
        </p:spPr>
        <p:txBody>
          <a:bodyPr wrap="square" rtlCol="0">
            <a:spAutoFit/>
          </a:bodyPr>
          <a:lstStyle/>
          <a:p>
            <a:r>
              <a:rPr lang="tr-TR" dirty="0" smtClean="0">
                <a:solidFill>
                  <a:srgbClr val="0B042A"/>
                </a:solidFill>
                <a:latin typeface="Times New Roman" pitchFamily="18" charset="0"/>
                <a:cs typeface="Times New Roman" pitchFamily="18" charset="0"/>
              </a:rPr>
              <a:t>.</a:t>
            </a:r>
            <a:endParaRPr lang="tr-TR" dirty="0">
              <a:solidFill>
                <a:srgbClr val="0B042A"/>
              </a:solidFill>
              <a:latin typeface="Times New Roman" pitchFamily="18" charset="0"/>
              <a:cs typeface="Times New Roman" pitchFamily="18" charset="0"/>
            </a:endParaRPr>
          </a:p>
        </p:txBody>
      </p:sp>
      <p:sp>
        <p:nvSpPr>
          <p:cNvPr id="3" name="2 Metin kutusu"/>
          <p:cNvSpPr txBox="1"/>
          <p:nvPr/>
        </p:nvSpPr>
        <p:spPr>
          <a:xfrm>
            <a:off x="683568" y="764704"/>
            <a:ext cx="6840760" cy="4708981"/>
          </a:xfrm>
          <a:prstGeom prst="rect">
            <a:avLst/>
          </a:prstGeom>
          <a:noFill/>
        </p:spPr>
        <p:txBody>
          <a:bodyPr wrap="square" rtlCol="0">
            <a:spAutoFit/>
          </a:bodyPr>
          <a:lstStyle/>
          <a:p>
            <a:pPr>
              <a:lnSpc>
                <a:spcPct val="150000"/>
              </a:lnSpc>
            </a:pPr>
            <a:r>
              <a:rPr lang="tr-TR" sz="2000" dirty="0" smtClean="0">
                <a:solidFill>
                  <a:srgbClr val="0B042A"/>
                </a:solidFill>
                <a:latin typeface="Times New Roman" pitchFamily="18" charset="0"/>
                <a:cs typeface="Times New Roman" pitchFamily="18" charset="0"/>
              </a:rPr>
              <a:t>Bu dönemde en üst düzeyde gruplama yapabilirler.</a:t>
            </a:r>
          </a:p>
          <a:p>
            <a:pPr>
              <a:lnSpc>
                <a:spcPct val="150000"/>
              </a:lnSpc>
            </a:pPr>
            <a:r>
              <a:rPr lang="tr-TR" sz="2000" dirty="0" smtClean="0">
                <a:solidFill>
                  <a:srgbClr val="0B042A"/>
                </a:solidFill>
                <a:latin typeface="Times New Roman" pitchFamily="18" charset="0"/>
                <a:cs typeface="Times New Roman" pitchFamily="18" charset="0"/>
              </a:rPr>
              <a:t>Bir grup bir nesnenin bir başka grubun alt sınıfı olabileceğini anlarlar. </a:t>
            </a:r>
          </a:p>
          <a:p>
            <a:pPr>
              <a:lnSpc>
                <a:spcPct val="150000"/>
              </a:lnSpc>
            </a:pPr>
            <a:r>
              <a:rPr lang="tr-TR" sz="2000" dirty="0" smtClean="0">
                <a:solidFill>
                  <a:srgbClr val="0B042A"/>
                </a:solidFill>
                <a:latin typeface="Times New Roman" pitchFamily="18" charset="0"/>
                <a:cs typeface="Times New Roman" pitchFamily="18" charset="0"/>
              </a:rPr>
              <a:t>Çocuklar, bu dönemde nesnelerin belli özelliklerine göre sınıflayabilirler. Somut işlemler dönemindeki çocuklar benmerkezcilikten uzaklaşmışlardır. Olayları ve dünyayı, başkaları açısından da görebilirler. </a:t>
            </a:r>
          </a:p>
          <a:p>
            <a:pPr>
              <a:lnSpc>
                <a:spcPct val="150000"/>
              </a:lnSpc>
            </a:pPr>
            <a:r>
              <a:rPr lang="tr-TR" sz="2000" dirty="0" smtClean="0">
                <a:solidFill>
                  <a:srgbClr val="0B042A"/>
                </a:solidFill>
                <a:latin typeface="Times New Roman" pitchFamily="18" charset="0"/>
                <a:cs typeface="Times New Roman" pitchFamily="18" charset="0"/>
              </a:rPr>
              <a:t>Çocuklar bu dönemde dili etkili olarak kullanmakla birlikte vatan, millet, ülke vb. soyut kavramları anlayamazlar. Soyut kavram ve deneyimlerin somut yollarla açıklanmaları gerekir. </a:t>
            </a:r>
          </a:p>
        </p:txBody>
      </p:sp>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23528" y="2132856"/>
            <a:ext cx="6624736" cy="3811236"/>
          </a:xfrm>
          <a:prstGeom prst="rect">
            <a:avLst/>
          </a:prstGeom>
          <a:noFill/>
        </p:spPr>
        <p:txBody>
          <a:bodyPr wrap="square" rtlCol="0">
            <a:spAutoFit/>
          </a:bodyPr>
          <a:lstStyle/>
          <a:p>
            <a:pPr>
              <a:lnSpc>
                <a:spcPct val="150000"/>
              </a:lnSpc>
            </a:pPr>
            <a:r>
              <a:rPr lang="tr-TR" sz="2000" dirty="0" smtClean="0">
                <a:solidFill>
                  <a:srgbClr val="0B042A"/>
                </a:solidFill>
                <a:latin typeface="Times New Roman" pitchFamily="18" charset="0"/>
                <a:cs typeface="Times New Roman" pitchFamily="18" charset="0"/>
              </a:rPr>
              <a:t>Arkadaşlar ve öğretmenin çocuk üstündeki etkisi artarken ana-babanın etkisi giderek azalmıştır.Çocuklar bu dönemde,yetişkinlerin kullandıkları aletleri kullanmaya çalışırlar;bir şey üretmeye çaba gösterirler.Çocukların çabaları desteklendiğinde,çalışma ve başarılı olma davranışları gelişir.Aksi taktirde sürekli olarak yaptıklarında eleştirilen bir desteklenmeyen,beğenilmeyen çocuklar,yaptıklarının değersizliğine inanarak aşağılık duygusu geliştirebilirler</a:t>
            </a:r>
            <a:r>
              <a:rPr lang="tr-TR" sz="2400" dirty="0" smtClean="0">
                <a:solidFill>
                  <a:srgbClr val="0B042A"/>
                </a:solidFill>
                <a:latin typeface="Times New Roman" pitchFamily="18" charset="0"/>
                <a:cs typeface="Times New Roman" pitchFamily="18" charset="0"/>
              </a:rPr>
              <a:t>.</a:t>
            </a:r>
            <a:endParaRPr lang="tr-TR" sz="2400" dirty="0">
              <a:solidFill>
                <a:srgbClr val="0B042A"/>
              </a:solidFill>
            </a:endParaRPr>
          </a:p>
        </p:txBody>
      </p:sp>
      <p:pic>
        <p:nvPicPr>
          <p:cNvPr id="4" name="3 Resim" descr="images (9).jpg"/>
          <p:cNvPicPr>
            <a:picLocks noChangeAspect="1"/>
          </p:cNvPicPr>
          <p:nvPr/>
        </p:nvPicPr>
        <p:blipFill>
          <a:blip r:embed="rId2" cstate="print"/>
          <a:stretch>
            <a:fillRect/>
          </a:stretch>
        </p:blipFill>
        <p:spPr>
          <a:xfrm>
            <a:off x="2843808" y="332656"/>
            <a:ext cx="2647950" cy="1733550"/>
          </a:xfrm>
          <a:prstGeom prst="rect">
            <a:avLst/>
          </a:prstGeom>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path" presetSubtype="0" accel="50000" decel="50000" fill="hold" nodeType="withEffect">
                                  <p:stCondLst>
                                    <p:cond delay="0"/>
                                  </p:stCondLst>
                                  <p:childTnLst>
                                    <p:animMotion origin="layout" path="M 0 0  L -0.25 0  E" pathEditMode="relative" ptsTypes="">
                                      <p:cBhvr>
                                        <p:cTn id="6" dur="2000" fill="hold"/>
                                        <p:tgtEl>
                                          <p:spTgt spid="4"/>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683568" y="620688"/>
            <a:ext cx="6336704" cy="3600986"/>
          </a:xfrm>
          <a:prstGeom prst="rect">
            <a:avLst/>
          </a:prstGeom>
          <a:noFill/>
        </p:spPr>
        <p:txBody>
          <a:bodyPr wrap="square" rtlCol="0">
            <a:spAutoFit/>
          </a:bodyPr>
          <a:lstStyle/>
          <a:p>
            <a:r>
              <a:rPr lang="tr-TR" sz="2400" dirty="0" smtClean="0">
                <a:solidFill>
                  <a:srgbClr val="0B042A"/>
                </a:solidFill>
                <a:latin typeface="Times New Roman" pitchFamily="18" charset="0"/>
                <a:cs typeface="Times New Roman" pitchFamily="18" charset="0"/>
              </a:rPr>
              <a:t>Duygusal Bağlanma Kuramı:</a:t>
            </a:r>
          </a:p>
          <a:p>
            <a:endParaRPr lang="tr-TR" sz="2400" dirty="0" smtClean="0">
              <a:solidFill>
                <a:srgbClr val="0B042A"/>
              </a:solidFill>
              <a:latin typeface="Times New Roman" pitchFamily="18" charset="0"/>
              <a:cs typeface="Times New Roman" pitchFamily="18" charset="0"/>
            </a:endParaRPr>
          </a:p>
          <a:p>
            <a:pPr>
              <a:lnSpc>
                <a:spcPct val="150000"/>
              </a:lnSpc>
            </a:pPr>
            <a:r>
              <a:rPr lang="tr-TR" sz="2000" dirty="0" smtClean="0">
                <a:solidFill>
                  <a:srgbClr val="0B042A"/>
                </a:solidFill>
                <a:latin typeface="Times New Roman" pitchFamily="18" charset="0"/>
                <a:cs typeface="Times New Roman" pitchFamily="18" charset="0"/>
              </a:rPr>
              <a:t>İnsanda duyguların açıklama biçimleri köklerini, çocukların anne ya da anne yerine geçen diğer kişiler ile olan ilk bağlanma deneyimlerinden alır. </a:t>
            </a:r>
          </a:p>
          <a:p>
            <a:pPr>
              <a:lnSpc>
                <a:spcPct val="150000"/>
              </a:lnSpc>
            </a:pPr>
            <a:r>
              <a:rPr lang="tr-TR" sz="2000" dirty="0" smtClean="0">
                <a:solidFill>
                  <a:srgbClr val="0B042A"/>
                </a:solidFill>
                <a:latin typeface="Times New Roman" pitchFamily="18" charset="0"/>
                <a:cs typeface="Times New Roman" pitchFamily="18" charset="0"/>
              </a:rPr>
              <a:t>Bağlanma; bebekler ile anne-babalar arasında duygusal olarak olumlu ve karşılıklı yardım edici bir ilişkinin kurulmasıdır. </a:t>
            </a:r>
          </a:p>
        </p:txBody>
      </p:sp>
      <p:pic>
        <p:nvPicPr>
          <p:cNvPr id="3" name="2 Resim" descr="d101c_mother-and-dauter-talking-happy-ss.jpg"/>
          <p:cNvPicPr>
            <a:picLocks noChangeAspect="1"/>
          </p:cNvPicPr>
          <p:nvPr/>
        </p:nvPicPr>
        <p:blipFill>
          <a:blip r:embed="rId2" cstate="print"/>
          <a:stretch>
            <a:fillRect/>
          </a:stretch>
        </p:blipFill>
        <p:spPr>
          <a:xfrm>
            <a:off x="3131840" y="4221088"/>
            <a:ext cx="2808312" cy="201622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path" presetSubtype="0" accel="50000" decel="50000" fill="hold" nodeType="withEffect">
                                  <p:stCondLst>
                                    <p:cond delay="0"/>
                                  </p:stCondLst>
                                  <p:childTnLst>
                                    <p:animMotion origin="layout" path="M 0 0  L -0.25 0  E" pathEditMode="relative" ptsTypes="">
                                      <p:cBhvr>
                                        <p:cTn id="6" dur="2000" fill="hold"/>
                                        <p:tgtEl>
                                          <p:spTgt spid="3"/>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899592" y="908720"/>
            <a:ext cx="6552728" cy="4616648"/>
          </a:xfrm>
          <a:prstGeom prst="rect">
            <a:avLst/>
          </a:prstGeom>
          <a:noFill/>
        </p:spPr>
        <p:txBody>
          <a:bodyPr wrap="square" rtlCol="0">
            <a:spAutoFit/>
          </a:bodyPr>
          <a:lstStyle/>
          <a:p>
            <a:pPr>
              <a:lnSpc>
                <a:spcPct val="150000"/>
              </a:lnSpc>
            </a:pPr>
            <a:r>
              <a:rPr lang="tr-TR" sz="2000" dirty="0" smtClean="0">
                <a:solidFill>
                  <a:srgbClr val="0B042A"/>
                </a:solidFill>
                <a:latin typeface="Times New Roman" pitchFamily="18" charset="0"/>
                <a:cs typeface="Times New Roman" pitchFamily="18" charset="0"/>
              </a:rPr>
              <a:t>Anne-babalarına güvenle bağlanmış bebekler daha sosyaldir,  güvensiz bebeklere göre alışkın olmadıkları insanlarla daha iyi işbirliği kurarlar. </a:t>
            </a:r>
          </a:p>
          <a:p>
            <a:pPr>
              <a:lnSpc>
                <a:spcPct val="150000"/>
              </a:lnSpc>
            </a:pPr>
            <a:r>
              <a:rPr lang="tr-TR" sz="2000" dirty="0" smtClean="0">
                <a:solidFill>
                  <a:srgbClr val="0B042A"/>
                </a:solidFill>
                <a:latin typeface="Times New Roman" pitchFamily="18" charset="0"/>
                <a:cs typeface="Times New Roman" pitchFamily="18" charset="0"/>
              </a:rPr>
              <a:t>Bağlanma davranışları ise;</a:t>
            </a:r>
          </a:p>
          <a:p>
            <a:pPr>
              <a:lnSpc>
                <a:spcPct val="150000"/>
              </a:lnSpc>
            </a:pPr>
            <a:r>
              <a:rPr lang="tr-TR" sz="2000" dirty="0" smtClean="0">
                <a:solidFill>
                  <a:srgbClr val="0B042A"/>
                </a:solidFill>
                <a:latin typeface="Times New Roman" pitchFamily="18" charset="0"/>
                <a:cs typeface="Times New Roman" pitchFamily="18" charset="0"/>
              </a:rPr>
              <a:t>Emme</a:t>
            </a:r>
          </a:p>
          <a:p>
            <a:pPr>
              <a:lnSpc>
                <a:spcPct val="150000"/>
              </a:lnSpc>
            </a:pPr>
            <a:r>
              <a:rPr lang="tr-TR" sz="2000" dirty="0" smtClean="0">
                <a:solidFill>
                  <a:srgbClr val="0B042A"/>
                </a:solidFill>
                <a:latin typeface="Times New Roman" pitchFamily="18" charset="0"/>
                <a:cs typeface="Times New Roman" pitchFamily="18" charset="0"/>
              </a:rPr>
              <a:t>Sokulma/Uzanma </a:t>
            </a:r>
          </a:p>
          <a:p>
            <a:pPr>
              <a:lnSpc>
                <a:spcPct val="150000"/>
              </a:lnSpc>
            </a:pPr>
            <a:r>
              <a:rPr lang="tr-TR" sz="2000" dirty="0" smtClean="0">
                <a:solidFill>
                  <a:srgbClr val="0B042A"/>
                </a:solidFill>
                <a:latin typeface="Times New Roman" pitchFamily="18" charset="0"/>
                <a:cs typeface="Times New Roman" pitchFamily="18" charset="0"/>
              </a:rPr>
              <a:t>Bakış</a:t>
            </a:r>
          </a:p>
          <a:p>
            <a:pPr>
              <a:lnSpc>
                <a:spcPct val="150000"/>
              </a:lnSpc>
            </a:pPr>
            <a:r>
              <a:rPr lang="tr-TR" sz="2000" dirty="0" smtClean="0">
                <a:solidFill>
                  <a:srgbClr val="0B042A"/>
                </a:solidFill>
                <a:latin typeface="Times New Roman" pitchFamily="18" charset="0"/>
                <a:cs typeface="Times New Roman" pitchFamily="18" charset="0"/>
              </a:rPr>
              <a:t>Gülümseme</a:t>
            </a:r>
          </a:p>
          <a:p>
            <a:pPr>
              <a:lnSpc>
                <a:spcPct val="150000"/>
              </a:lnSpc>
            </a:pPr>
            <a:r>
              <a:rPr lang="tr-TR" sz="2000" dirty="0" smtClean="0">
                <a:solidFill>
                  <a:srgbClr val="0B042A"/>
                </a:solidFill>
                <a:latin typeface="Times New Roman" pitchFamily="18" charset="0"/>
                <a:cs typeface="Times New Roman" pitchFamily="18" charset="0"/>
              </a:rPr>
              <a:t>Ağlama</a:t>
            </a:r>
          </a:p>
          <a:p>
            <a:endParaRPr lang="tr-TR" sz="2400" dirty="0">
              <a:solidFill>
                <a:srgbClr val="0B042A"/>
              </a:solidFill>
              <a:latin typeface="Times New Roman" pitchFamily="18" charset="0"/>
              <a:cs typeface="Times New Roman" pitchFamily="18" charset="0"/>
            </a:endParaRPr>
          </a:p>
        </p:txBody>
      </p:sp>
      <p:pic>
        <p:nvPicPr>
          <p:cNvPr id="3" name="2 Resim" descr="indir..jpg"/>
          <p:cNvPicPr>
            <a:picLocks noChangeAspect="1"/>
          </p:cNvPicPr>
          <p:nvPr/>
        </p:nvPicPr>
        <p:blipFill>
          <a:blip r:embed="rId2" cstate="print"/>
          <a:stretch>
            <a:fillRect/>
          </a:stretch>
        </p:blipFill>
        <p:spPr>
          <a:xfrm>
            <a:off x="3059832" y="3717032"/>
            <a:ext cx="2143125" cy="214312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4" name="3 Resim" descr="images (10).jpg"/>
          <p:cNvPicPr>
            <a:picLocks noChangeAspect="1"/>
          </p:cNvPicPr>
          <p:nvPr/>
        </p:nvPicPr>
        <p:blipFill>
          <a:blip r:embed="rId3" cstate="print"/>
          <a:stretch>
            <a:fillRect/>
          </a:stretch>
        </p:blipFill>
        <p:spPr>
          <a:xfrm>
            <a:off x="5292080" y="3645024"/>
            <a:ext cx="2705100" cy="168592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1000"/>
                                        <p:tgtEl>
                                          <p:spTgt spid="3"/>
                                        </p:tgtEl>
                                      </p:cBhvr>
                                    </p:animEffect>
                                  </p:childTnLst>
                                </p:cTn>
                              </p:par>
                              <p:par>
                                <p:cTn id="8" presetID="3" presetClass="entr" presetSubtype="1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683568" y="692696"/>
            <a:ext cx="6480720" cy="2677656"/>
          </a:xfrm>
          <a:prstGeom prst="rect">
            <a:avLst/>
          </a:prstGeom>
          <a:noFill/>
        </p:spPr>
        <p:txBody>
          <a:bodyPr wrap="square" rtlCol="0">
            <a:spAutoFit/>
          </a:bodyPr>
          <a:lstStyle/>
          <a:p>
            <a:r>
              <a:rPr lang="tr-TR" sz="2400" dirty="0" err="1" smtClean="0">
                <a:solidFill>
                  <a:srgbClr val="0B042A"/>
                </a:solidFill>
                <a:latin typeface="Times New Roman" pitchFamily="18" charset="0"/>
                <a:cs typeface="Times New Roman" pitchFamily="18" charset="0"/>
              </a:rPr>
              <a:t>Etholojik</a:t>
            </a:r>
            <a:r>
              <a:rPr lang="tr-TR" sz="2400" dirty="0" smtClean="0">
                <a:solidFill>
                  <a:srgbClr val="0B042A"/>
                </a:solidFill>
                <a:latin typeface="Times New Roman" pitchFamily="18" charset="0"/>
                <a:cs typeface="Times New Roman" pitchFamily="18" charset="0"/>
              </a:rPr>
              <a:t> kuram: </a:t>
            </a:r>
          </a:p>
          <a:p>
            <a:endParaRPr lang="tr-TR" sz="2400" dirty="0">
              <a:solidFill>
                <a:srgbClr val="0B042A"/>
              </a:solidFill>
              <a:latin typeface="Times New Roman" pitchFamily="18" charset="0"/>
              <a:cs typeface="Times New Roman" pitchFamily="18" charset="0"/>
            </a:endParaRPr>
          </a:p>
          <a:p>
            <a:r>
              <a:rPr lang="tr-TR" sz="2000" dirty="0" smtClean="0">
                <a:solidFill>
                  <a:srgbClr val="0B042A"/>
                </a:solidFill>
                <a:latin typeface="Times New Roman" pitchFamily="18" charset="0"/>
                <a:cs typeface="Times New Roman" pitchFamily="18" charset="0"/>
              </a:rPr>
              <a:t>İngiliz psikoloji araştırmacısı John </a:t>
            </a:r>
            <a:r>
              <a:rPr lang="tr-TR" sz="2000" dirty="0" err="1" smtClean="0">
                <a:solidFill>
                  <a:srgbClr val="0B042A"/>
                </a:solidFill>
                <a:latin typeface="Times New Roman" pitchFamily="18" charset="0"/>
                <a:cs typeface="Times New Roman" pitchFamily="18" charset="0"/>
              </a:rPr>
              <a:t>Bowlby</a:t>
            </a:r>
            <a:r>
              <a:rPr lang="tr-TR" sz="2000" dirty="0" smtClean="0">
                <a:solidFill>
                  <a:srgbClr val="0B042A"/>
                </a:solidFill>
                <a:latin typeface="Times New Roman" pitchFamily="18" charset="0"/>
                <a:cs typeface="Times New Roman" pitchFamily="18" charset="0"/>
              </a:rPr>
              <a:t>, çocuk davranışlarının çeşitli türlerini araştırıp belirleyerek çocukta uzun bir bağımlılık dönemi olduğunu öne sürmüştür. Ağlama, gülümseme, ses çıkarma gibi davranışları bağlanma davranışı olarak nitelendirmiş ve amaçlarının da annenin ilgisini çekmek olduğunu belirtmiştir.</a:t>
            </a:r>
            <a:endParaRPr lang="tr-TR" sz="2000" dirty="0">
              <a:solidFill>
                <a:srgbClr val="0B042A"/>
              </a:solidFill>
              <a:latin typeface="Times New Roman" pitchFamily="18" charset="0"/>
              <a:cs typeface="Times New Roman" pitchFamily="18" charset="0"/>
            </a:endParaRPr>
          </a:p>
        </p:txBody>
      </p:sp>
      <p:pic>
        <p:nvPicPr>
          <p:cNvPr id="3" name="2 Resim" descr="images (8).jpg"/>
          <p:cNvPicPr>
            <a:picLocks noChangeAspect="1"/>
          </p:cNvPicPr>
          <p:nvPr/>
        </p:nvPicPr>
        <p:blipFill>
          <a:blip r:embed="rId2" cstate="print"/>
          <a:stretch>
            <a:fillRect/>
          </a:stretch>
        </p:blipFill>
        <p:spPr>
          <a:xfrm>
            <a:off x="1691680" y="3573016"/>
            <a:ext cx="4896544" cy="237626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683568" y="476672"/>
            <a:ext cx="7056784" cy="3077766"/>
          </a:xfrm>
          <a:prstGeom prst="rect">
            <a:avLst/>
          </a:prstGeom>
          <a:noFill/>
        </p:spPr>
        <p:txBody>
          <a:bodyPr wrap="square" rtlCol="0">
            <a:spAutoFit/>
          </a:bodyPr>
          <a:lstStyle/>
          <a:p>
            <a:r>
              <a:rPr lang="tr-TR" sz="2400" dirty="0" smtClean="0">
                <a:solidFill>
                  <a:srgbClr val="0B042A"/>
                </a:solidFill>
                <a:latin typeface="Times New Roman" pitchFamily="18" charset="0"/>
                <a:cs typeface="Times New Roman" pitchFamily="18" charset="0"/>
              </a:rPr>
              <a:t>Toplumsal Gelişim: </a:t>
            </a:r>
          </a:p>
          <a:p>
            <a:endParaRPr lang="tr-TR" sz="2000" dirty="0" smtClean="0">
              <a:solidFill>
                <a:srgbClr val="0B042A"/>
              </a:solidFill>
              <a:latin typeface="Times New Roman" pitchFamily="18" charset="0"/>
              <a:cs typeface="Times New Roman" pitchFamily="18" charset="0"/>
            </a:endParaRPr>
          </a:p>
          <a:p>
            <a:pPr>
              <a:lnSpc>
                <a:spcPct val="150000"/>
              </a:lnSpc>
            </a:pPr>
            <a:r>
              <a:rPr lang="tr-TR" sz="2000" dirty="0" smtClean="0">
                <a:solidFill>
                  <a:srgbClr val="0B042A"/>
                </a:solidFill>
                <a:latin typeface="Times New Roman" pitchFamily="18" charset="0"/>
                <a:cs typeface="Times New Roman" pitchFamily="18" charset="0"/>
              </a:rPr>
              <a:t>Toplumsallaşma, Kişinin kendi kümesi ya da kültürü içinde yaşayanlar gibi davranmaya öğrenmesi, Toplumsal gelişme ise bireyin yıllar boyunca öbür insanlar toplumsal kurumlar, gelenekler, örgütler  v.b kuruluşlarla geçirdiği yaşantılar sonucunda baş gösteren değişimler olarak tanımlanabilir. </a:t>
            </a:r>
          </a:p>
        </p:txBody>
      </p:sp>
      <p:pic>
        <p:nvPicPr>
          <p:cNvPr id="3" name="2 Resim" descr="images (7).jpg"/>
          <p:cNvPicPr>
            <a:picLocks noChangeAspect="1"/>
          </p:cNvPicPr>
          <p:nvPr/>
        </p:nvPicPr>
        <p:blipFill>
          <a:blip r:embed="rId2" cstate="print"/>
          <a:stretch>
            <a:fillRect/>
          </a:stretch>
        </p:blipFill>
        <p:spPr>
          <a:xfrm>
            <a:off x="683568" y="3933056"/>
            <a:ext cx="2190750" cy="208597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withEffect">
                                  <p:stCondLst>
                                    <p:cond delay="0"/>
                                  </p:stCondLst>
                                  <p:childTnLst>
                                    <p:animRot by="21600000">
                                      <p:cBhvr>
                                        <p:cTn id="6" dur="1000" fill="hold"/>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611560" y="836712"/>
            <a:ext cx="6624736" cy="2806987"/>
          </a:xfrm>
          <a:prstGeom prst="rect">
            <a:avLst/>
          </a:prstGeom>
          <a:noFill/>
        </p:spPr>
        <p:txBody>
          <a:bodyPr wrap="square" rtlCol="0">
            <a:spAutoFit/>
          </a:bodyPr>
          <a:lstStyle/>
          <a:p>
            <a:pPr>
              <a:lnSpc>
                <a:spcPct val="150000"/>
              </a:lnSpc>
            </a:pPr>
            <a:r>
              <a:rPr lang="tr-TR" sz="2000" dirty="0" smtClean="0">
                <a:solidFill>
                  <a:srgbClr val="0B042A"/>
                </a:solidFill>
                <a:latin typeface="Times New Roman" pitchFamily="18" charset="0"/>
                <a:cs typeface="Times New Roman" pitchFamily="18" charset="0"/>
              </a:rPr>
              <a:t>Çocuğun toplumsal ve duygusal gelişimi, duyusal, bilişsel ve beden gelişimine paralel olarak gelişir. Toplumsallaşma çocuğun gelişimindeki en önemli süreçlerden biri olup, insanların çevrelerindeki kültür ya da alt-kültürlerinin değerlerini,alışkanlıklarını  ve görünümlerini benimsedikleri süreç olarak tanımlanmaktadır</a:t>
            </a:r>
            <a:r>
              <a:rPr lang="tr-TR" dirty="0" smtClean="0">
                <a:solidFill>
                  <a:srgbClr val="0B042A"/>
                </a:solidFill>
                <a:latin typeface="Times New Roman" pitchFamily="18" charset="0"/>
                <a:cs typeface="Times New Roman" pitchFamily="18" charset="0"/>
              </a:rPr>
              <a:t>.</a:t>
            </a:r>
            <a:endParaRPr lang="tr-TR" dirty="0">
              <a:solidFill>
                <a:srgbClr val="0B042A"/>
              </a:solidFill>
              <a:latin typeface="Times New Roman" pitchFamily="18" charset="0"/>
              <a:cs typeface="Times New Roman" pitchFamily="18" charset="0"/>
            </a:endParaRPr>
          </a:p>
        </p:txBody>
      </p:sp>
      <p:pic>
        <p:nvPicPr>
          <p:cNvPr id="4" name="3 Resim" descr="images (3).jpg"/>
          <p:cNvPicPr>
            <a:picLocks noChangeAspect="1"/>
          </p:cNvPicPr>
          <p:nvPr/>
        </p:nvPicPr>
        <p:blipFill>
          <a:blip r:embed="rId2" cstate="print"/>
          <a:stretch>
            <a:fillRect/>
          </a:stretch>
        </p:blipFill>
        <p:spPr>
          <a:xfrm>
            <a:off x="5364088" y="3717032"/>
            <a:ext cx="2409825" cy="19050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withEffect">
                                  <p:stCondLst>
                                    <p:cond delay="0"/>
                                  </p:stCondLst>
                                  <p:childTnLst>
                                    <p:animRot by="21600000">
                                      <p:cBhvr>
                                        <p:cTn id="6" dur="1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683568" y="476672"/>
            <a:ext cx="6912768" cy="2554545"/>
          </a:xfrm>
          <a:prstGeom prst="rect">
            <a:avLst/>
          </a:prstGeom>
          <a:noFill/>
        </p:spPr>
        <p:txBody>
          <a:bodyPr wrap="square" rtlCol="0">
            <a:spAutoFit/>
          </a:bodyPr>
          <a:lstStyle/>
          <a:p>
            <a:r>
              <a:rPr lang="tr-TR" sz="2000" dirty="0" smtClean="0">
                <a:solidFill>
                  <a:srgbClr val="0B042A"/>
                </a:solidFill>
                <a:latin typeface="Times New Roman" pitchFamily="18" charset="0"/>
                <a:cs typeface="Times New Roman" pitchFamily="18" charset="0"/>
              </a:rPr>
              <a:t>Her kuşağın toplumsallaşması topluma en az 3 yoldan katkı sağlar:</a:t>
            </a:r>
          </a:p>
          <a:p>
            <a:endParaRPr lang="tr-TR" sz="2000" dirty="0" smtClean="0">
              <a:solidFill>
                <a:srgbClr val="0B042A"/>
              </a:solidFill>
              <a:latin typeface="Times New Roman" pitchFamily="18" charset="0"/>
              <a:cs typeface="Times New Roman" pitchFamily="18" charset="0"/>
            </a:endParaRPr>
          </a:p>
          <a:p>
            <a:pPr marL="457200" indent="-457200"/>
            <a:r>
              <a:rPr lang="tr-TR" sz="2000" dirty="0" smtClean="0">
                <a:solidFill>
                  <a:srgbClr val="0B042A"/>
                </a:solidFill>
                <a:latin typeface="Times New Roman" pitchFamily="18" charset="0"/>
                <a:cs typeface="Times New Roman" pitchFamily="18" charset="0"/>
              </a:rPr>
              <a:t>	1.Çocukların davranışlarının düzene konulması ve denetimi</a:t>
            </a:r>
          </a:p>
          <a:p>
            <a:pPr marL="457200" indent="-457200"/>
            <a:endParaRPr lang="tr-TR" sz="2000" dirty="0" smtClean="0">
              <a:solidFill>
                <a:srgbClr val="0B042A"/>
              </a:solidFill>
              <a:latin typeface="Times New Roman" pitchFamily="18" charset="0"/>
              <a:cs typeface="Times New Roman" pitchFamily="18" charset="0"/>
            </a:endParaRPr>
          </a:p>
          <a:p>
            <a:pPr marL="457200" indent="-457200"/>
            <a:r>
              <a:rPr lang="tr-TR" sz="2000" dirty="0" smtClean="0">
                <a:solidFill>
                  <a:srgbClr val="0B042A"/>
                </a:solidFill>
                <a:latin typeface="Times New Roman" pitchFamily="18" charset="0"/>
                <a:cs typeface="Times New Roman" pitchFamily="18" charset="0"/>
              </a:rPr>
              <a:t>	2.Bireyin kişisel gelişmesini güçlendirmesi </a:t>
            </a:r>
          </a:p>
          <a:p>
            <a:pPr marL="457200" indent="-457200"/>
            <a:endParaRPr lang="tr-TR" sz="2000" dirty="0" smtClean="0">
              <a:solidFill>
                <a:srgbClr val="0B042A"/>
              </a:solidFill>
              <a:latin typeface="Times New Roman" pitchFamily="18" charset="0"/>
              <a:cs typeface="Times New Roman" pitchFamily="18" charset="0"/>
            </a:endParaRPr>
          </a:p>
          <a:p>
            <a:pPr marL="457200" indent="-457200"/>
            <a:r>
              <a:rPr lang="tr-TR" sz="2000" dirty="0" smtClean="0">
                <a:solidFill>
                  <a:srgbClr val="0B042A"/>
                </a:solidFill>
                <a:latin typeface="Times New Roman" pitchFamily="18" charset="0"/>
                <a:cs typeface="Times New Roman" pitchFamily="18" charset="0"/>
              </a:rPr>
              <a:t>	3.Toplumsal düzenin sürekliliğinin sağlanması</a:t>
            </a:r>
          </a:p>
        </p:txBody>
      </p:sp>
      <p:pic>
        <p:nvPicPr>
          <p:cNvPr id="3" name="2 Resim" descr="indir.jpg"/>
          <p:cNvPicPr>
            <a:picLocks noChangeAspect="1"/>
          </p:cNvPicPr>
          <p:nvPr/>
        </p:nvPicPr>
        <p:blipFill>
          <a:blip r:embed="rId2" cstate="print"/>
          <a:stretch>
            <a:fillRect/>
          </a:stretch>
        </p:blipFill>
        <p:spPr>
          <a:xfrm>
            <a:off x="3131840" y="4221088"/>
            <a:ext cx="2619375" cy="174307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95536" y="2852936"/>
            <a:ext cx="6768752" cy="3170099"/>
          </a:xfrm>
          <a:prstGeom prst="rect">
            <a:avLst/>
          </a:prstGeom>
          <a:noFill/>
        </p:spPr>
        <p:txBody>
          <a:bodyPr wrap="square" rtlCol="0">
            <a:spAutoFit/>
          </a:bodyPr>
          <a:lstStyle/>
          <a:p>
            <a:r>
              <a:rPr lang="tr-TR" sz="2000" dirty="0" smtClean="0">
                <a:solidFill>
                  <a:srgbClr val="0B042A"/>
                </a:solidFill>
                <a:latin typeface="Times New Roman" pitchFamily="18" charset="0"/>
                <a:cs typeface="Times New Roman" pitchFamily="18" charset="0"/>
              </a:rPr>
              <a:t>Toplumsal</a:t>
            </a:r>
            <a:r>
              <a:rPr lang="tr-TR" sz="2000" dirty="0" smtClean="0">
                <a:latin typeface="Times New Roman" pitchFamily="18" charset="0"/>
                <a:cs typeface="Times New Roman" pitchFamily="18" charset="0"/>
              </a:rPr>
              <a:t>  </a:t>
            </a:r>
            <a:r>
              <a:rPr lang="tr-TR" sz="2000" dirty="0" smtClean="0">
                <a:solidFill>
                  <a:srgbClr val="0B042A"/>
                </a:solidFill>
                <a:latin typeface="Times New Roman" pitchFamily="18" charset="0"/>
                <a:cs typeface="Times New Roman" pitchFamily="18" charset="0"/>
              </a:rPr>
              <a:t>Gelişim Sürecinde Aile:</a:t>
            </a:r>
          </a:p>
          <a:p>
            <a:endParaRPr lang="tr-TR" sz="2000" dirty="0" smtClean="0">
              <a:solidFill>
                <a:srgbClr val="0B042A"/>
              </a:solidFill>
              <a:latin typeface="Times New Roman" pitchFamily="18" charset="0"/>
              <a:cs typeface="Times New Roman" pitchFamily="18" charset="0"/>
            </a:endParaRPr>
          </a:p>
          <a:p>
            <a:r>
              <a:rPr lang="tr-TR" sz="2000" dirty="0" smtClean="0">
                <a:solidFill>
                  <a:srgbClr val="0B042A"/>
                </a:solidFill>
                <a:latin typeface="Times New Roman" pitchFamily="18" charset="0"/>
                <a:cs typeface="Times New Roman" pitchFamily="18" charset="0"/>
              </a:rPr>
              <a:t>Çocukların yetiştikleri aile tipi, hem kişilik yapıları hem de toplumsal davranışlarını etkiler.  </a:t>
            </a:r>
          </a:p>
          <a:p>
            <a:r>
              <a:rPr lang="tr-TR" sz="2000" dirty="0" err="1" smtClean="0">
                <a:solidFill>
                  <a:srgbClr val="0B042A"/>
                </a:solidFill>
                <a:latin typeface="Times New Roman" pitchFamily="18" charset="0"/>
                <a:cs typeface="Times New Roman" pitchFamily="18" charset="0"/>
              </a:rPr>
              <a:t>Baumrind</a:t>
            </a:r>
            <a:r>
              <a:rPr lang="tr-TR" sz="2000" dirty="0" smtClean="0">
                <a:solidFill>
                  <a:srgbClr val="0B042A"/>
                </a:solidFill>
                <a:latin typeface="Times New Roman" pitchFamily="18" charset="0"/>
                <a:cs typeface="Times New Roman" pitchFamily="18" charset="0"/>
              </a:rPr>
              <a:t> 3 çocuk yetiştirme biçiminden söz eder;</a:t>
            </a:r>
          </a:p>
          <a:p>
            <a:endParaRPr lang="tr-TR" sz="2000" dirty="0" smtClean="0">
              <a:solidFill>
                <a:srgbClr val="0B042A"/>
              </a:solidFill>
              <a:latin typeface="Times New Roman" pitchFamily="18" charset="0"/>
              <a:cs typeface="Times New Roman" pitchFamily="18" charset="0"/>
            </a:endParaRPr>
          </a:p>
          <a:p>
            <a:r>
              <a:rPr lang="tr-TR" sz="2000" dirty="0" smtClean="0">
                <a:solidFill>
                  <a:srgbClr val="0B042A"/>
                </a:solidFill>
                <a:latin typeface="Times New Roman" pitchFamily="18" charset="0"/>
                <a:cs typeface="Times New Roman" pitchFamily="18" charset="0"/>
              </a:rPr>
              <a:t>1. Bilinçli Otorite</a:t>
            </a:r>
          </a:p>
          <a:p>
            <a:r>
              <a:rPr lang="tr-TR" sz="2000" dirty="0" smtClean="0">
                <a:solidFill>
                  <a:srgbClr val="0B042A"/>
                </a:solidFill>
                <a:latin typeface="Times New Roman" pitchFamily="18" charset="0"/>
                <a:cs typeface="Times New Roman" pitchFamily="18" charset="0"/>
              </a:rPr>
              <a:t>2. Baskıcı otorite</a:t>
            </a:r>
          </a:p>
          <a:p>
            <a:r>
              <a:rPr lang="tr-TR" sz="2000" dirty="0" smtClean="0">
                <a:solidFill>
                  <a:srgbClr val="0B042A"/>
                </a:solidFill>
                <a:latin typeface="Times New Roman" pitchFamily="18" charset="0"/>
                <a:cs typeface="Times New Roman" pitchFamily="18" charset="0"/>
              </a:rPr>
              <a:t>3. Aşırı hoşgörü tutumu</a:t>
            </a:r>
          </a:p>
          <a:p>
            <a:endParaRPr lang="tr-TR" sz="2000" dirty="0">
              <a:latin typeface="Times New Roman" pitchFamily="18" charset="0"/>
              <a:cs typeface="Times New Roman" pitchFamily="18" charset="0"/>
            </a:endParaRPr>
          </a:p>
        </p:txBody>
      </p:sp>
      <p:pic>
        <p:nvPicPr>
          <p:cNvPr id="3" name="2 Resim" descr="images (12).jpg"/>
          <p:cNvPicPr>
            <a:picLocks noChangeAspect="1"/>
          </p:cNvPicPr>
          <p:nvPr/>
        </p:nvPicPr>
        <p:blipFill>
          <a:blip r:embed="rId2" cstate="print"/>
          <a:stretch>
            <a:fillRect/>
          </a:stretch>
        </p:blipFill>
        <p:spPr>
          <a:xfrm>
            <a:off x="5364088" y="332656"/>
            <a:ext cx="1876425" cy="24384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5"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vertical)">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755576" y="4005064"/>
            <a:ext cx="5400600" cy="1323439"/>
          </a:xfrm>
          <a:prstGeom prst="rect">
            <a:avLst/>
          </a:prstGeom>
          <a:noFill/>
        </p:spPr>
        <p:txBody>
          <a:bodyPr wrap="square" rtlCol="0">
            <a:spAutoFit/>
          </a:bodyPr>
          <a:lstStyle/>
          <a:p>
            <a:r>
              <a:rPr lang="tr-TR" sz="4000" dirty="0" smtClean="0">
                <a:solidFill>
                  <a:srgbClr val="0B042A"/>
                </a:solidFill>
                <a:latin typeface="Times New Roman" pitchFamily="18" charset="0"/>
                <a:cs typeface="Times New Roman" pitchFamily="18" charset="0"/>
              </a:rPr>
              <a:t>Toplumsal ve Duygusal Gelişimin Kuramları</a:t>
            </a:r>
            <a:endParaRPr lang="tr-TR" sz="4000" dirty="0">
              <a:solidFill>
                <a:srgbClr val="0B042A"/>
              </a:solidFill>
            </a:endParaRPr>
          </a:p>
        </p:txBody>
      </p:sp>
      <p:pic>
        <p:nvPicPr>
          <p:cNvPr id="3" name="2 Resim" descr="images (1).jpg"/>
          <p:cNvPicPr>
            <a:picLocks noChangeAspect="1"/>
          </p:cNvPicPr>
          <p:nvPr/>
        </p:nvPicPr>
        <p:blipFill>
          <a:blip r:embed="rId2" cstate="print"/>
          <a:stretch>
            <a:fillRect/>
          </a:stretch>
        </p:blipFill>
        <p:spPr>
          <a:xfrm>
            <a:off x="611560" y="404664"/>
            <a:ext cx="5544616" cy="14097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nodeType="withEffect">
                                  <p:stCondLst>
                                    <p:cond delay="0"/>
                                  </p:stCondLst>
                                  <p:childTnLst>
                                    <p:animMotion origin="layout" path="M -0.00399 -0.09204 L -0.00399 0.24098 " pathEditMode="relative" rAng="0" ptsTypes="AA">
                                      <p:cBhvr>
                                        <p:cTn id="6" dur="2000" fill="hold"/>
                                        <p:tgtEl>
                                          <p:spTgt spid="3"/>
                                        </p:tgtEl>
                                        <p:attrNameLst>
                                          <p:attrName>ppt_x</p:attrName>
                                          <p:attrName>ppt_y</p:attrName>
                                        </p:attrNameLst>
                                      </p:cBhvr>
                                      <p:rCtr x="0" y="16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539552" y="4365104"/>
            <a:ext cx="6408712" cy="1938992"/>
          </a:xfrm>
          <a:prstGeom prst="rect">
            <a:avLst/>
          </a:prstGeom>
          <a:noFill/>
        </p:spPr>
        <p:txBody>
          <a:bodyPr wrap="square" rtlCol="0">
            <a:spAutoFit/>
          </a:bodyPr>
          <a:lstStyle/>
          <a:p>
            <a:r>
              <a:rPr lang="tr-TR" sz="2000" dirty="0" smtClean="0">
                <a:solidFill>
                  <a:srgbClr val="0B042A"/>
                </a:solidFill>
                <a:latin typeface="Times New Roman" pitchFamily="18" charset="0"/>
                <a:cs typeface="Times New Roman" pitchFamily="18" charset="0"/>
              </a:rPr>
              <a:t>Toplumsal</a:t>
            </a:r>
            <a:r>
              <a:rPr lang="tr-TR" sz="2000" dirty="0" smtClean="0">
                <a:latin typeface="Times New Roman" pitchFamily="18" charset="0"/>
                <a:cs typeface="Times New Roman" pitchFamily="18" charset="0"/>
              </a:rPr>
              <a:t>  </a:t>
            </a:r>
            <a:r>
              <a:rPr lang="tr-TR" sz="2000" dirty="0" smtClean="0">
                <a:solidFill>
                  <a:srgbClr val="0B042A"/>
                </a:solidFill>
                <a:latin typeface="Times New Roman" pitchFamily="18" charset="0"/>
                <a:cs typeface="Times New Roman" pitchFamily="18" charset="0"/>
              </a:rPr>
              <a:t>Gelişim Sürecinde Arkadaşlı ilişkileri:</a:t>
            </a:r>
          </a:p>
          <a:p>
            <a:endParaRPr lang="tr-TR" sz="2000" dirty="0" smtClean="0">
              <a:solidFill>
                <a:srgbClr val="0B042A"/>
              </a:solidFill>
              <a:latin typeface="Times New Roman" pitchFamily="18" charset="0"/>
              <a:cs typeface="Times New Roman" pitchFamily="18" charset="0"/>
            </a:endParaRPr>
          </a:p>
          <a:p>
            <a:r>
              <a:rPr lang="tr-TR" sz="2000" dirty="0" smtClean="0">
                <a:solidFill>
                  <a:srgbClr val="0B042A"/>
                </a:solidFill>
                <a:latin typeface="Times New Roman" pitchFamily="18" charset="0"/>
                <a:cs typeface="Times New Roman" pitchFamily="18" charset="0"/>
              </a:rPr>
              <a:t>Başkalarının düşünce, beklenti, duygu ve isteklerini sezinleme yetisi, arkadaş oluşun anlamını kavramada</a:t>
            </a:r>
          </a:p>
          <a:p>
            <a:r>
              <a:rPr lang="tr-TR" sz="2000" dirty="0" smtClean="0">
                <a:solidFill>
                  <a:srgbClr val="0B042A"/>
                </a:solidFill>
                <a:latin typeface="Times New Roman" pitchFamily="18" charset="0"/>
                <a:cs typeface="Times New Roman" pitchFamily="18" charset="0"/>
              </a:rPr>
              <a:t>Önemli rol oynar.</a:t>
            </a:r>
          </a:p>
          <a:p>
            <a:endParaRPr lang="tr-TR" sz="2000" dirty="0">
              <a:solidFill>
                <a:srgbClr val="0B042A"/>
              </a:solidFill>
              <a:latin typeface="Times New Roman" pitchFamily="18" charset="0"/>
              <a:cs typeface="Times New Roman" pitchFamily="18" charset="0"/>
            </a:endParaRPr>
          </a:p>
        </p:txBody>
      </p:sp>
      <p:pic>
        <p:nvPicPr>
          <p:cNvPr id="4" name="3 Resim" descr="IMG_9501.JPG"/>
          <p:cNvPicPr>
            <a:picLocks noChangeAspect="1"/>
          </p:cNvPicPr>
          <p:nvPr/>
        </p:nvPicPr>
        <p:blipFill>
          <a:blip r:embed="rId2" cstate="print"/>
          <a:srcRect l="3324" t="7101" b="4134"/>
          <a:stretch>
            <a:fillRect/>
          </a:stretch>
        </p:blipFill>
        <p:spPr>
          <a:xfrm>
            <a:off x="251520" y="332656"/>
            <a:ext cx="7200800" cy="3600400"/>
          </a:xfrm>
          <a:prstGeom prst="rect">
            <a:avLst/>
          </a:prstGeom>
        </p:spPr>
      </p:pic>
    </p:spTree>
  </p:cSld>
  <p:clrMapOvr>
    <a:masterClrMapping/>
  </p:clrMapOvr>
  <p:transition>
    <p:wedg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467544" y="404664"/>
            <a:ext cx="6984776" cy="5016758"/>
          </a:xfrm>
          <a:prstGeom prst="rect">
            <a:avLst/>
          </a:prstGeom>
          <a:noFill/>
        </p:spPr>
        <p:txBody>
          <a:bodyPr wrap="square" rtlCol="0">
            <a:spAutoFit/>
          </a:bodyPr>
          <a:lstStyle/>
          <a:p>
            <a:r>
              <a:rPr lang="tr-TR" sz="2000" dirty="0" smtClean="0">
                <a:solidFill>
                  <a:srgbClr val="0B042A"/>
                </a:solidFill>
                <a:latin typeface="Times New Roman" pitchFamily="18" charset="0"/>
                <a:cs typeface="Times New Roman" pitchFamily="18" charset="0"/>
              </a:rPr>
              <a:t>Çocuk, altı yaşında ikinci baş kaldırma yaşıdır.</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Daima birinci ve en iyi olmak ister.</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Kurallara uymaz.</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Bencillik hat safhadadır.</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Çok dağınıktır.</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Arkadaş ister, ama arkadaşlık ilişkileri iyi değildir.</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Yedi yaşında konuşmaktan, tartışmaktan, sorumluluk alabilen,</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daha ciddi ve daha az sorunlu bir çocuktur.</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Kız ve erkek ayrımını oyunlarına yansıtır.</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Ailesinin yakınlığını ve ilgisini çekmek için evden kaçmaya</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eğilimlidir.</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Sekiz yaşında çevresindekilere fikir verir ve onların eleştirilerine</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karşı kendini şiddetle savunur.</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Randevularına sadık ve yedi yaşına göre daha sosyaldir.</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
            </a:r>
            <a:br>
              <a:rPr lang="tr-TR" sz="2000" dirty="0" smtClean="0">
                <a:solidFill>
                  <a:srgbClr val="0B042A"/>
                </a:solidFill>
                <a:latin typeface="Times New Roman" pitchFamily="18" charset="0"/>
                <a:cs typeface="Times New Roman" pitchFamily="18" charset="0"/>
              </a:rPr>
            </a:br>
            <a:endParaRPr lang="tr-TR" sz="2000" dirty="0">
              <a:solidFill>
                <a:srgbClr val="0B042A"/>
              </a:solidFill>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755576" y="620688"/>
            <a:ext cx="6120680" cy="5878532"/>
          </a:xfrm>
          <a:prstGeom prst="rect">
            <a:avLst/>
          </a:prstGeom>
          <a:noFill/>
        </p:spPr>
        <p:txBody>
          <a:bodyPr wrap="square" rtlCol="0">
            <a:spAutoFit/>
          </a:bodyPr>
          <a:lstStyle/>
          <a:p>
            <a:r>
              <a:rPr lang="tr-TR" sz="2000" dirty="0" smtClean="0">
                <a:solidFill>
                  <a:srgbClr val="0B042A"/>
                </a:solidFill>
                <a:latin typeface="Times New Roman" pitchFamily="18" charset="0"/>
                <a:cs typeface="Times New Roman" pitchFamily="18" charset="0"/>
              </a:rPr>
              <a:t>Kardeşleriyle iyi geçinir ve aile sorunlarına</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duyarlıdır.</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Davranışları düzenli ve tutarlıdır.</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Dokuz yaşlarında arkadaşları ailesinin yerini almaya</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başlamıştır.</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Arkadaşlık ilişkileri, giderek birbirine destek olmaya</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dönüşür.</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Organize olmuş oyunlardan hoşlanır.</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Onuncu yaşta çeteleşme eğilimleri ortaya çıkar.</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Uyumlu ve sakindir.</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Kendini ve dünyayı sever, mutludur.</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Temizliğe, giyim ve kuşama daha çok önem verir.</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Cinslerin birbirlerine karşı ilgisi artmıştır.</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Kızgınlıklarını ve endişelerini iyi kontrol ederler.</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Kardeşlerine özel saygı ve sempatileri doğar.</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Evin dışındaki etkinliklere katılma isteği artmış,</a:t>
            </a:r>
            <a:br>
              <a:rPr lang="tr-TR" sz="2000" dirty="0" smtClean="0">
                <a:solidFill>
                  <a:srgbClr val="0B042A"/>
                </a:solidFill>
                <a:latin typeface="Times New Roman" pitchFamily="18" charset="0"/>
                <a:cs typeface="Times New Roman" pitchFamily="18" charset="0"/>
              </a:rPr>
            </a:br>
            <a:r>
              <a:rPr lang="tr-TR" sz="2000" dirty="0" smtClean="0">
                <a:solidFill>
                  <a:srgbClr val="0B042A"/>
                </a:solidFill>
                <a:latin typeface="Times New Roman" pitchFamily="18" charset="0"/>
                <a:cs typeface="Times New Roman" pitchFamily="18" charset="0"/>
              </a:rPr>
              <a:t>okumaya ilgi azalmıştır. </a:t>
            </a:r>
            <a:br>
              <a:rPr lang="tr-TR" sz="2000" dirty="0" smtClean="0">
                <a:solidFill>
                  <a:srgbClr val="0B042A"/>
                </a:solidFill>
                <a:latin typeface="Times New Roman" pitchFamily="18" charset="0"/>
                <a:cs typeface="Times New Roman" pitchFamily="18" charset="0"/>
              </a:rPr>
            </a:br>
            <a:r>
              <a:rPr lang="tr-TR" dirty="0" smtClean="0">
                <a:solidFill>
                  <a:srgbClr val="0B042A"/>
                </a:solidFill>
                <a:latin typeface="Times New Roman" pitchFamily="18" charset="0"/>
                <a:cs typeface="Times New Roman" pitchFamily="18" charset="0"/>
              </a:rPr>
              <a:t/>
            </a:r>
            <a:br>
              <a:rPr lang="tr-TR" dirty="0" smtClean="0">
                <a:solidFill>
                  <a:srgbClr val="0B042A"/>
                </a:solidFill>
                <a:latin typeface="Times New Roman" pitchFamily="18" charset="0"/>
                <a:cs typeface="Times New Roman" pitchFamily="18" charset="0"/>
              </a:rPr>
            </a:br>
            <a:endParaRPr lang="tr-TR" dirty="0">
              <a:solidFill>
                <a:srgbClr val="0B042A"/>
              </a:solidFill>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611560" y="548680"/>
            <a:ext cx="6768752" cy="3453318"/>
          </a:xfrm>
          <a:prstGeom prst="rect">
            <a:avLst/>
          </a:prstGeom>
          <a:noFill/>
        </p:spPr>
        <p:txBody>
          <a:bodyPr wrap="square" rtlCol="0">
            <a:spAutoFit/>
          </a:bodyPr>
          <a:lstStyle/>
          <a:p>
            <a:pPr>
              <a:lnSpc>
                <a:spcPct val="150000"/>
              </a:lnSpc>
            </a:pPr>
            <a:r>
              <a:rPr lang="tr-TR" sz="2400" dirty="0" smtClean="0">
                <a:solidFill>
                  <a:srgbClr val="0B042A"/>
                </a:solidFill>
                <a:latin typeface="Times New Roman" pitchFamily="18" charset="0"/>
                <a:cs typeface="Times New Roman" pitchFamily="18" charset="0"/>
              </a:rPr>
              <a:t>Duygusal Gelişim:</a:t>
            </a:r>
          </a:p>
          <a:p>
            <a:pPr>
              <a:lnSpc>
                <a:spcPct val="150000"/>
              </a:lnSpc>
            </a:pPr>
            <a:endParaRPr lang="tr-TR" sz="2400" dirty="0" smtClean="0">
              <a:solidFill>
                <a:srgbClr val="0B042A"/>
              </a:solidFill>
              <a:latin typeface="Times New Roman" pitchFamily="18" charset="0"/>
              <a:cs typeface="Times New Roman" pitchFamily="18" charset="0"/>
            </a:endParaRPr>
          </a:p>
          <a:p>
            <a:pPr>
              <a:lnSpc>
                <a:spcPct val="150000"/>
              </a:lnSpc>
            </a:pPr>
            <a:r>
              <a:rPr lang="tr-TR" sz="2000" dirty="0" smtClean="0">
                <a:solidFill>
                  <a:srgbClr val="0B042A"/>
                </a:solidFill>
                <a:latin typeface="Times New Roman" pitchFamily="18" charset="0"/>
                <a:cs typeface="Times New Roman" pitchFamily="18" charset="0"/>
              </a:rPr>
              <a:t>Çocuğun duygusal gelişimi devinimsel, duyusal ve bilişsel gelişimi paralel olarak gelişir. Özellikle bilişsel ve dil gelişimindeki ilerlemeler  duygularını açıklamalarına, çevrelerindekilerin duygu ve isteklerini anlamalarına, kendilerini onların yerine koymalarına ve duygu alışverişine olanak sağlar.</a:t>
            </a:r>
            <a:endParaRPr lang="tr-TR" sz="2000" dirty="0">
              <a:solidFill>
                <a:srgbClr val="0B042A"/>
              </a:solidFill>
              <a:latin typeface="Times New Roman" pitchFamily="18" charset="0"/>
              <a:cs typeface="Times New Roman" pitchFamily="18" charset="0"/>
            </a:endParaRPr>
          </a:p>
        </p:txBody>
      </p:sp>
      <p:pic>
        <p:nvPicPr>
          <p:cNvPr id="3" name="2 Resim" descr="images (1).jpg"/>
          <p:cNvPicPr>
            <a:picLocks noChangeAspect="1"/>
          </p:cNvPicPr>
          <p:nvPr/>
        </p:nvPicPr>
        <p:blipFill>
          <a:blip r:embed="rId2" cstate="print"/>
          <a:stretch>
            <a:fillRect/>
          </a:stretch>
        </p:blipFill>
        <p:spPr>
          <a:xfrm>
            <a:off x="827584" y="4149080"/>
            <a:ext cx="2390775" cy="191452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edge">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827584" y="908720"/>
            <a:ext cx="6624736" cy="5016758"/>
          </a:xfrm>
          <a:prstGeom prst="rect">
            <a:avLst/>
          </a:prstGeom>
          <a:noFill/>
        </p:spPr>
        <p:txBody>
          <a:bodyPr wrap="square" rtlCol="0">
            <a:spAutoFit/>
          </a:bodyPr>
          <a:lstStyle/>
          <a:p>
            <a:pPr>
              <a:lnSpc>
                <a:spcPct val="150000"/>
              </a:lnSpc>
            </a:pPr>
            <a:r>
              <a:rPr lang="tr-TR" sz="2000" dirty="0" smtClean="0">
                <a:solidFill>
                  <a:srgbClr val="0B042A"/>
                </a:solidFill>
                <a:latin typeface="Times New Roman" pitchFamily="18" charset="0"/>
                <a:cs typeface="Times New Roman" pitchFamily="18" charset="0"/>
              </a:rPr>
              <a:t>Duygu: Genel olarak, belirli nesne, olay ya da kişilerin, bireyin iç dünyasında uyandırdığı izlenimler olarak tanımlanmaktadır.</a:t>
            </a:r>
          </a:p>
          <a:p>
            <a:endParaRPr lang="tr-TR" sz="2000" dirty="0" smtClean="0">
              <a:solidFill>
                <a:srgbClr val="0B042A"/>
              </a:solidFill>
              <a:latin typeface="Times New Roman" pitchFamily="18" charset="0"/>
              <a:cs typeface="Times New Roman" pitchFamily="18" charset="0"/>
            </a:endParaRPr>
          </a:p>
          <a:p>
            <a:pPr lvl="1">
              <a:buFont typeface="Arial" pitchFamily="34" charset="0"/>
              <a:buChar char="•"/>
            </a:pPr>
            <a:r>
              <a:rPr lang="tr-TR" sz="2000" dirty="0" smtClean="0">
                <a:solidFill>
                  <a:srgbClr val="0B042A"/>
                </a:solidFill>
                <a:latin typeface="Times New Roman" pitchFamily="18" charset="0"/>
                <a:cs typeface="Times New Roman" pitchFamily="18" charset="0"/>
              </a:rPr>
              <a:t> Sevgi</a:t>
            </a:r>
          </a:p>
          <a:p>
            <a:endParaRPr lang="tr-TR" sz="2000" dirty="0" smtClean="0">
              <a:solidFill>
                <a:srgbClr val="0B042A"/>
              </a:solidFill>
              <a:latin typeface="Times New Roman" pitchFamily="18" charset="0"/>
              <a:cs typeface="Times New Roman" pitchFamily="18" charset="0"/>
            </a:endParaRPr>
          </a:p>
          <a:p>
            <a:pPr lvl="1">
              <a:buFont typeface="Arial" pitchFamily="34" charset="0"/>
              <a:buChar char="•"/>
            </a:pPr>
            <a:r>
              <a:rPr lang="tr-TR" sz="2000" dirty="0" smtClean="0">
                <a:solidFill>
                  <a:srgbClr val="0B042A"/>
                </a:solidFill>
                <a:latin typeface="Times New Roman" pitchFamily="18" charset="0"/>
                <a:cs typeface="Times New Roman" pitchFamily="18" charset="0"/>
              </a:rPr>
              <a:t> Sevinç</a:t>
            </a:r>
          </a:p>
          <a:p>
            <a:endParaRPr lang="tr-TR" sz="2000" dirty="0" smtClean="0">
              <a:solidFill>
                <a:srgbClr val="0B042A"/>
              </a:solidFill>
              <a:latin typeface="Times New Roman" pitchFamily="18" charset="0"/>
              <a:cs typeface="Times New Roman" pitchFamily="18" charset="0"/>
            </a:endParaRPr>
          </a:p>
          <a:p>
            <a:pPr lvl="1">
              <a:buFont typeface="Arial" pitchFamily="34" charset="0"/>
              <a:buChar char="•"/>
            </a:pPr>
            <a:r>
              <a:rPr lang="tr-TR" sz="2000" dirty="0" smtClean="0">
                <a:solidFill>
                  <a:srgbClr val="0B042A"/>
                </a:solidFill>
                <a:latin typeface="Times New Roman" pitchFamily="18" charset="0"/>
                <a:cs typeface="Times New Roman" pitchFamily="18" charset="0"/>
              </a:rPr>
              <a:t> Acı ve Üzüntü</a:t>
            </a:r>
          </a:p>
          <a:p>
            <a:endParaRPr lang="tr-TR" sz="2000" dirty="0" smtClean="0">
              <a:solidFill>
                <a:srgbClr val="0B042A"/>
              </a:solidFill>
              <a:latin typeface="Times New Roman" pitchFamily="18" charset="0"/>
              <a:cs typeface="Times New Roman" pitchFamily="18" charset="0"/>
            </a:endParaRPr>
          </a:p>
          <a:p>
            <a:pPr lvl="1">
              <a:buFont typeface="Arial" pitchFamily="34" charset="0"/>
              <a:buChar char="•"/>
            </a:pPr>
            <a:r>
              <a:rPr lang="tr-TR" sz="2000" dirty="0" smtClean="0">
                <a:solidFill>
                  <a:srgbClr val="0B042A"/>
                </a:solidFill>
                <a:latin typeface="Times New Roman" pitchFamily="18" charset="0"/>
                <a:cs typeface="Times New Roman" pitchFamily="18" charset="0"/>
              </a:rPr>
              <a:t> Korku</a:t>
            </a:r>
          </a:p>
          <a:p>
            <a:r>
              <a:rPr lang="tr-TR" sz="2000" dirty="0" smtClean="0">
                <a:solidFill>
                  <a:srgbClr val="0B042A"/>
                </a:solidFill>
                <a:latin typeface="Times New Roman" pitchFamily="18" charset="0"/>
                <a:cs typeface="Times New Roman" pitchFamily="18" charset="0"/>
              </a:rPr>
              <a:t> </a:t>
            </a:r>
          </a:p>
          <a:p>
            <a:pPr lvl="1">
              <a:buFont typeface="Arial" pitchFamily="34" charset="0"/>
              <a:buChar char="•"/>
            </a:pPr>
            <a:r>
              <a:rPr lang="tr-TR" sz="2000" dirty="0" smtClean="0">
                <a:solidFill>
                  <a:srgbClr val="0B042A"/>
                </a:solidFill>
                <a:latin typeface="Times New Roman" pitchFamily="18" charset="0"/>
                <a:cs typeface="Times New Roman" pitchFamily="18" charset="0"/>
              </a:rPr>
              <a:t> Öfke</a:t>
            </a:r>
          </a:p>
          <a:p>
            <a:endParaRPr lang="tr-TR" sz="2000" dirty="0" smtClean="0">
              <a:solidFill>
                <a:srgbClr val="0B042A"/>
              </a:solidFill>
              <a:latin typeface="Times New Roman" pitchFamily="18" charset="0"/>
              <a:cs typeface="Times New Roman" pitchFamily="18" charset="0"/>
            </a:endParaRPr>
          </a:p>
          <a:p>
            <a:pPr lvl="1">
              <a:buFont typeface="Arial" pitchFamily="34" charset="0"/>
              <a:buChar char="•"/>
            </a:pPr>
            <a:r>
              <a:rPr lang="tr-TR" sz="2000" dirty="0" smtClean="0">
                <a:solidFill>
                  <a:srgbClr val="0B042A"/>
                </a:solidFill>
                <a:latin typeface="Times New Roman" pitchFamily="18" charset="0"/>
                <a:cs typeface="Times New Roman" pitchFamily="18" charset="0"/>
              </a:rPr>
              <a:t> kıskançlık</a:t>
            </a:r>
          </a:p>
          <a:p>
            <a:endParaRPr lang="tr-TR" sz="2000" dirty="0">
              <a:solidFill>
                <a:srgbClr val="0B042A"/>
              </a:solidFill>
              <a:latin typeface="Times New Roman" pitchFamily="18" charset="0"/>
              <a:cs typeface="Times New Roman" pitchFamily="18" charset="0"/>
            </a:endParaRPr>
          </a:p>
        </p:txBody>
      </p:sp>
      <p:pic>
        <p:nvPicPr>
          <p:cNvPr id="3" name="2 Resim" descr="20110822225731.jpg"/>
          <p:cNvPicPr>
            <a:picLocks noChangeAspect="1"/>
          </p:cNvPicPr>
          <p:nvPr/>
        </p:nvPicPr>
        <p:blipFill>
          <a:blip r:embed="rId2" cstate="print"/>
          <a:stretch>
            <a:fillRect/>
          </a:stretch>
        </p:blipFill>
        <p:spPr>
          <a:xfrm>
            <a:off x="4427984" y="2204864"/>
            <a:ext cx="2448272" cy="345638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wedg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755576" y="548680"/>
            <a:ext cx="6768752" cy="5940088"/>
          </a:xfrm>
          <a:prstGeom prst="rect">
            <a:avLst/>
          </a:prstGeom>
          <a:noFill/>
        </p:spPr>
        <p:txBody>
          <a:bodyPr wrap="square" rtlCol="0">
            <a:spAutoFit/>
          </a:bodyPr>
          <a:lstStyle/>
          <a:p>
            <a:r>
              <a:rPr lang="tr-TR" sz="2000" dirty="0" smtClean="0">
                <a:solidFill>
                  <a:srgbClr val="0B042A"/>
                </a:solidFill>
                <a:latin typeface="Times New Roman" pitchFamily="18" charset="0"/>
                <a:cs typeface="Times New Roman" pitchFamily="18" charset="0"/>
              </a:rPr>
              <a:t>Duyguları Etkileyen Etmenler:</a:t>
            </a:r>
          </a:p>
          <a:p>
            <a:pPr>
              <a:buFont typeface="Wingdings" pitchFamily="2" charset="2"/>
              <a:buChar char="Ø"/>
            </a:pPr>
            <a:endParaRPr lang="tr-TR" sz="2000" dirty="0" smtClean="0">
              <a:solidFill>
                <a:srgbClr val="0B042A"/>
              </a:solidFill>
              <a:latin typeface="Times New Roman" pitchFamily="18" charset="0"/>
              <a:cs typeface="Times New Roman" pitchFamily="18" charset="0"/>
            </a:endParaRPr>
          </a:p>
          <a:p>
            <a:pPr lvl="1">
              <a:lnSpc>
                <a:spcPct val="200000"/>
              </a:lnSpc>
              <a:buFont typeface="Wingdings" pitchFamily="2" charset="2"/>
              <a:buChar char="Ø"/>
            </a:pPr>
            <a:r>
              <a:rPr lang="tr-TR" sz="2000" dirty="0" smtClean="0">
                <a:solidFill>
                  <a:srgbClr val="0B042A"/>
                </a:solidFill>
                <a:latin typeface="Times New Roman" pitchFamily="18" charset="0"/>
                <a:cs typeface="Times New Roman" pitchFamily="18" charset="0"/>
              </a:rPr>
              <a:t>Olgunlaşma</a:t>
            </a:r>
          </a:p>
          <a:p>
            <a:pPr lvl="1">
              <a:lnSpc>
                <a:spcPct val="200000"/>
              </a:lnSpc>
              <a:buFont typeface="Wingdings" pitchFamily="2" charset="2"/>
              <a:buChar char="Ø"/>
            </a:pPr>
            <a:r>
              <a:rPr lang="tr-TR" sz="2000" dirty="0" smtClean="0">
                <a:solidFill>
                  <a:srgbClr val="0B042A"/>
                </a:solidFill>
                <a:latin typeface="Times New Roman" pitchFamily="18" charset="0"/>
                <a:cs typeface="Times New Roman" pitchFamily="18" charset="0"/>
              </a:rPr>
              <a:t>Çevre</a:t>
            </a:r>
          </a:p>
          <a:p>
            <a:pPr lvl="1">
              <a:lnSpc>
                <a:spcPct val="200000"/>
              </a:lnSpc>
              <a:buFont typeface="Wingdings" pitchFamily="2" charset="2"/>
              <a:buChar char="Ø"/>
            </a:pPr>
            <a:r>
              <a:rPr lang="tr-TR" sz="2000" dirty="0" smtClean="0">
                <a:solidFill>
                  <a:srgbClr val="0B042A"/>
                </a:solidFill>
                <a:latin typeface="Times New Roman" pitchFamily="18" charset="0"/>
                <a:cs typeface="Times New Roman" pitchFamily="18" charset="0"/>
              </a:rPr>
              <a:t>Dil ve İletişim Becerileri</a:t>
            </a:r>
          </a:p>
          <a:p>
            <a:pPr lvl="1">
              <a:lnSpc>
                <a:spcPct val="200000"/>
              </a:lnSpc>
              <a:buFont typeface="Wingdings" pitchFamily="2" charset="2"/>
              <a:buChar char="Ø"/>
            </a:pPr>
            <a:r>
              <a:rPr lang="tr-TR" sz="2000" dirty="0" smtClean="0">
                <a:solidFill>
                  <a:srgbClr val="0B042A"/>
                </a:solidFill>
                <a:latin typeface="Times New Roman" pitchFamily="18" charset="0"/>
                <a:cs typeface="Times New Roman" pitchFamily="18" charset="0"/>
              </a:rPr>
              <a:t>Toplumsallaşma</a:t>
            </a:r>
          </a:p>
          <a:p>
            <a:pPr lvl="1">
              <a:lnSpc>
                <a:spcPct val="200000"/>
              </a:lnSpc>
              <a:buFont typeface="Wingdings" pitchFamily="2" charset="2"/>
              <a:buChar char="Ø"/>
            </a:pPr>
            <a:r>
              <a:rPr lang="tr-TR" sz="2000" dirty="0" smtClean="0">
                <a:solidFill>
                  <a:srgbClr val="0B042A"/>
                </a:solidFill>
                <a:latin typeface="Times New Roman" pitchFamily="18" charset="0"/>
                <a:cs typeface="Times New Roman" pitchFamily="18" charset="0"/>
              </a:rPr>
              <a:t>Kişilik ve Mizaç</a:t>
            </a:r>
          </a:p>
          <a:p>
            <a:pPr lvl="1">
              <a:lnSpc>
                <a:spcPct val="200000"/>
              </a:lnSpc>
              <a:buFont typeface="Wingdings" pitchFamily="2" charset="2"/>
              <a:buChar char="Ø"/>
            </a:pPr>
            <a:r>
              <a:rPr lang="tr-TR" sz="2000" dirty="0" smtClean="0">
                <a:solidFill>
                  <a:srgbClr val="0B042A"/>
                </a:solidFill>
                <a:latin typeface="Times New Roman" pitchFamily="18" charset="0"/>
                <a:cs typeface="Times New Roman" pitchFamily="18" charset="0"/>
              </a:rPr>
              <a:t>Güdülenme</a:t>
            </a:r>
          </a:p>
          <a:p>
            <a:pPr lvl="1">
              <a:lnSpc>
                <a:spcPct val="200000"/>
              </a:lnSpc>
              <a:buFont typeface="Wingdings" pitchFamily="2" charset="2"/>
              <a:buChar char="Ø"/>
            </a:pPr>
            <a:endParaRPr lang="tr-TR" sz="2000" dirty="0" smtClean="0">
              <a:solidFill>
                <a:srgbClr val="0B042A"/>
              </a:solidFill>
              <a:latin typeface="Times New Roman" pitchFamily="18" charset="0"/>
              <a:cs typeface="Times New Roman" pitchFamily="18" charset="0"/>
            </a:endParaRPr>
          </a:p>
          <a:p>
            <a:pPr lvl="1">
              <a:lnSpc>
                <a:spcPct val="200000"/>
              </a:lnSpc>
              <a:buFont typeface="Wingdings" pitchFamily="2" charset="2"/>
              <a:buChar char="Ø"/>
            </a:pPr>
            <a:endParaRPr lang="tr-TR" sz="2000" dirty="0" smtClean="0">
              <a:solidFill>
                <a:srgbClr val="0B042A"/>
              </a:solidFill>
              <a:latin typeface="Times New Roman" pitchFamily="18" charset="0"/>
              <a:cs typeface="Times New Roman" pitchFamily="18" charset="0"/>
            </a:endParaRPr>
          </a:p>
          <a:p>
            <a:pPr>
              <a:buFont typeface="Arial" pitchFamily="34" charset="0"/>
              <a:buChar char="•"/>
            </a:pPr>
            <a:endParaRPr lang="tr-TR" sz="2000" dirty="0">
              <a:solidFill>
                <a:srgbClr val="0B042A"/>
              </a:solidFill>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539552" y="692696"/>
            <a:ext cx="6768752" cy="3631763"/>
          </a:xfrm>
          <a:prstGeom prst="rect">
            <a:avLst/>
          </a:prstGeom>
          <a:noFill/>
        </p:spPr>
        <p:txBody>
          <a:bodyPr wrap="square" rtlCol="0">
            <a:spAutoFit/>
          </a:bodyPr>
          <a:lstStyle/>
          <a:p>
            <a:pPr>
              <a:lnSpc>
                <a:spcPct val="150000"/>
              </a:lnSpc>
            </a:pPr>
            <a:r>
              <a:rPr lang="tr-TR" sz="2000" dirty="0" smtClean="0">
                <a:solidFill>
                  <a:srgbClr val="0B042A"/>
                </a:solidFill>
                <a:latin typeface="Times New Roman" pitchFamily="18" charset="0"/>
                <a:cs typeface="Times New Roman" pitchFamily="18" charset="0"/>
              </a:rPr>
              <a:t>Duygusal gelişi, yaygın duygusal tepkilerin sergilenmesi doğumdan hemen sonra başlasa da, öncelikle olgunlaşmanın ve öğrenmenin sonucudur.çocuğun benlik ve dünya görüşü, her aşamada yer alan duygusal yaşam deneyimlerinden büyük ölçüde etkilenmektedir. Bu aşamalar, </a:t>
            </a:r>
            <a:r>
              <a:rPr lang="tr-TR" sz="2000" dirty="0" err="1" smtClean="0">
                <a:solidFill>
                  <a:srgbClr val="0B042A"/>
                </a:solidFill>
                <a:latin typeface="Times New Roman" pitchFamily="18" charset="0"/>
                <a:cs typeface="Times New Roman" pitchFamily="18" charset="0"/>
              </a:rPr>
              <a:t>Piaget’in</a:t>
            </a:r>
            <a:r>
              <a:rPr lang="tr-TR" sz="2000" dirty="0" smtClean="0">
                <a:solidFill>
                  <a:srgbClr val="0B042A"/>
                </a:solidFill>
                <a:latin typeface="Times New Roman" pitchFamily="18" charset="0"/>
                <a:cs typeface="Times New Roman" pitchFamily="18" charset="0"/>
              </a:rPr>
              <a:t> bilişsel gelişim aşamaları ile tutarlılık göstermektedir.</a:t>
            </a:r>
          </a:p>
          <a:p>
            <a:pPr>
              <a:lnSpc>
                <a:spcPct val="150000"/>
              </a:lnSpc>
            </a:pPr>
            <a:endParaRPr lang="tr-TR" sz="2000" dirty="0" smtClean="0">
              <a:solidFill>
                <a:srgbClr val="0B042A"/>
              </a:solidFill>
              <a:latin typeface="Times New Roman" pitchFamily="18" charset="0"/>
              <a:cs typeface="Times New Roman" pitchFamily="18" charset="0"/>
            </a:endParaRPr>
          </a:p>
          <a:p>
            <a:endParaRPr lang="tr-TR" sz="2000" dirty="0">
              <a:solidFill>
                <a:srgbClr val="0B042A"/>
              </a:solidFill>
              <a:latin typeface="Times New Roman" pitchFamily="18" charset="0"/>
              <a:cs typeface="Times New Roman" pitchFamily="18" charset="0"/>
            </a:endParaRPr>
          </a:p>
        </p:txBody>
      </p:sp>
      <p:pic>
        <p:nvPicPr>
          <p:cNvPr id="4" name="3 Resim" descr="images (5).jpg"/>
          <p:cNvPicPr>
            <a:picLocks noChangeAspect="1"/>
          </p:cNvPicPr>
          <p:nvPr/>
        </p:nvPicPr>
        <p:blipFill>
          <a:blip r:embed="rId2" cstate="print"/>
          <a:stretch>
            <a:fillRect/>
          </a:stretch>
        </p:blipFill>
        <p:spPr>
          <a:xfrm>
            <a:off x="1187624" y="3861048"/>
            <a:ext cx="5832648" cy="187220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611560" y="836712"/>
            <a:ext cx="6408712" cy="3323987"/>
          </a:xfrm>
          <a:prstGeom prst="rect">
            <a:avLst/>
          </a:prstGeom>
          <a:noFill/>
        </p:spPr>
        <p:txBody>
          <a:bodyPr wrap="square" rtlCol="0">
            <a:spAutoFit/>
          </a:bodyPr>
          <a:lstStyle/>
          <a:p>
            <a:r>
              <a:rPr lang="tr-TR" sz="2000" dirty="0" smtClean="0">
                <a:solidFill>
                  <a:srgbClr val="0B042A"/>
                </a:solidFill>
                <a:latin typeface="Times New Roman" pitchFamily="18" charset="0"/>
                <a:cs typeface="Times New Roman" pitchFamily="18" charset="0"/>
              </a:rPr>
              <a:t>Okul Çağında Duygusal Gelişim:</a:t>
            </a:r>
          </a:p>
          <a:p>
            <a:endParaRPr lang="tr-TR" sz="2000" dirty="0" smtClean="0">
              <a:solidFill>
                <a:srgbClr val="0B042A"/>
              </a:solidFill>
              <a:latin typeface="Times New Roman" pitchFamily="18" charset="0"/>
              <a:cs typeface="Times New Roman" pitchFamily="18" charset="0"/>
            </a:endParaRPr>
          </a:p>
          <a:p>
            <a:pPr>
              <a:lnSpc>
                <a:spcPct val="150000"/>
              </a:lnSpc>
            </a:pPr>
            <a:r>
              <a:rPr lang="tr-TR" sz="2000" dirty="0" smtClean="0">
                <a:solidFill>
                  <a:srgbClr val="0B042A"/>
                </a:solidFill>
                <a:latin typeface="Times New Roman" pitchFamily="18" charset="0"/>
                <a:cs typeface="Times New Roman" pitchFamily="18" charset="0"/>
              </a:rPr>
              <a:t>Bu dönem çocuğun, öz-kimliğini armaya başladığı beden ile beyin bir düzeyde işlev gören bir kaynak olarak kullanıldığı dönemdir. </a:t>
            </a:r>
          </a:p>
          <a:p>
            <a:pPr>
              <a:lnSpc>
                <a:spcPct val="150000"/>
              </a:lnSpc>
            </a:pPr>
            <a:r>
              <a:rPr lang="tr-TR" sz="2000" dirty="0" smtClean="0">
                <a:solidFill>
                  <a:srgbClr val="0B042A"/>
                </a:solidFill>
                <a:latin typeface="Times New Roman" pitchFamily="18" charset="0"/>
                <a:cs typeface="Times New Roman" pitchFamily="18" charset="0"/>
              </a:rPr>
              <a:t>Dünyaya daha geni bir anlamda bağlanma,  çocuğun duygusal destek kaynaklarında başka değişimler sağlar.</a:t>
            </a:r>
          </a:p>
          <a:p>
            <a:endParaRPr lang="tr-TR" sz="2000" dirty="0" smtClean="0">
              <a:solidFill>
                <a:srgbClr val="0B042A"/>
              </a:solidFill>
              <a:latin typeface="Times New Roman" pitchFamily="18" charset="0"/>
              <a:cs typeface="Times New Roman" pitchFamily="18" charset="0"/>
            </a:endParaRPr>
          </a:p>
        </p:txBody>
      </p:sp>
      <p:pic>
        <p:nvPicPr>
          <p:cNvPr id="3" name="2 Resim" descr="images (4).jpg"/>
          <p:cNvPicPr>
            <a:picLocks noChangeAspect="1"/>
          </p:cNvPicPr>
          <p:nvPr/>
        </p:nvPicPr>
        <p:blipFill>
          <a:blip r:embed="rId2" cstate="print"/>
          <a:stretch>
            <a:fillRect/>
          </a:stretch>
        </p:blipFill>
        <p:spPr>
          <a:xfrm>
            <a:off x="1043608" y="4221088"/>
            <a:ext cx="2847975" cy="160972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out)">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611560" y="1772816"/>
            <a:ext cx="6768752" cy="2806987"/>
          </a:xfrm>
          <a:prstGeom prst="rect">
            <a:avLst/>
          </a:prstGeom>
          <a:noFill/>
        </p:spPr>
        <p:txBody>
          <a:bodyPr wrap="square" rtlCol="0">
            <a:spAutoFit/>
          </a:bodyPr>
          <a:lstStyle/>
          <a:p>
            <a:pPr>
              <a:lnSpc>
                <a:spcPct val="150000"/>
              </a:lnSpc>
            </a:pPr>
            <a:r>
              <a:rPr lang="tr-TR" sz="2000" dirty="0" err="1" smtClean="0">
                <a:solidFill>
                  <a:srgbClr val="000000"/>
                </a:solidFill>
                <a:latin typeface="Times New Roman" pitchFamily="18" charset="0"/>
                <a:cs typeface="Times New Roman" pitchFamily="18" charset="0"/>
              </a:rPr>
              <a:t>Kohlberg’in</a:t>
            </a:r>
            <a:r>
              <a:rPr lang="tr-TR" sz="2000" dirty="0" smtClean="0">
                <a:solidFill>
                  <a:srgbClr val="000000"/>
                </a:solidFill>
                <a:latin typeface="Times New Roman" pitchFamily="18" charset="0"/>
                <a:cs typeface="Times New Roman" pitchFamily="18" charset="0"/>
              </a:rPr>
              <a:t> Ahlak Gelişiminin Üç Düzeyi ve Altı Evresi:</a:t>
            </a:r>
          </a:p>
          <a:p>
            <a:pPr marL="457200" indent="-457200">
              <a:lnSpc>
                <a:spcPct val="150000"/>
              </a:lnSpc>
            </a:pPr>
            <a:r>
              <a:rPr lang="tr-TR" sz="2000" dirty="0" smtClean="0">
                <a:solidFill>
                  <a:srgbClr val="000000"/>
                </a:solidFill>
                <a:latin typeface="Times New Roman" pitchFamily="18" charset="0"/>
                <a:cs typeface="Times New Roman" pitchFamily="18" charset="0"/>
              </a:rPr>
              <a:t>1.Düzey</a:t>
            </a:r>
          </a:p>
          <a:p>
            <a:pPr marL="457200" indent="-457200">
              <a:lnSpc>
                <a:spcPct val="150000"/>
              </a:lnSpc>
            </a:pPr>
            <a:r>
              <a:rPr lang="tr-TR" sz="2000" dirty="0" smtClean="0">
                <a:solidFill>
                  <a:srgbClr val="000000"/>
                </a:solidFill>
                <a:latin typeface="Times New Roman" pitchFamily="18" charset="0"/>
                <a:cs typeface="Times New Roman" pitchFamily="18" charset="0"/>
              </a:rPr>
              <a:t>Gelenek Öncesi Düzey İçselleştirme Yok</a:t>
            </a:r>
          </a:p>
          <a:p>
            <a:pPr marL="914400" lvl="1" indent="-457200">
              <a:lnSpc>
                <a:spcPct val="150000"/>
              </a:lnSpc>
              <a:buAutoNum type="arabicPeriod"/>
            </a:pPr>
            <a:r>
              <a:rPr lang="tr-TR" sz="2000" dirty="0" smtClean="0">
                <a:solidFill>
                  <a:srgbClr val="000000"/>
                </a:solidFill>
                <a:latin typeface="Times New Roman" pitchFamily="18" charset="0"/>
                <a:cs typeface="Times New Roman" pitchFamily="18" charset="0"/>
              </a:rPr>
              <a:t>Evre:  Bağımlı Ahlak</a:t>
            </a:r>
          </a:p>
          <a:p>
            <a:pPr marL="914400" lvl="1" indent="-457200">
              <a:lnSpc>
                <a:spcPct val="150000"/>
              </a:lnSpc>
              <a:buAutoNum type="arabicPeriod"/>
            </a:pPr>
            <a:r>
              <a:rPr lang="tr-TR" sz="2000" dirty="0" smtClean="0">
                <a:solidFill>
                  <a:srgbClr val="000000"/>
                </a:solidFill>
                <a:latin typeface="Times New Roman" pitchFamily="18" charset="0"/>
                <a:cs typeface="Times New Roman" pitchFamily="18" charset="0"/>
              </a:rPr>
              <a:t>Evre: Bireysellik, Amaç ve Alışveriş</a:t>
            </a:r>
          </a:p>
          <a:p>
            <a:pPr marL="914400" lvl="1" indent="-457200">
              <a:lnSpc>
                <a:spcPct val="150000"/>
              </a:lnSpc>
            </a:pPr>
            <a:endParaRPr lang="tr-TR" sz="2000" dirty="0">
              <a:solidFill>
                <a:srgbClr val="000000"/>
              </a:solidFill>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827584" y="692696"/>
            <a:ext cx="5760640" cy="5170646"/>
          </a:xfrm>
          <a:prstGeom prst="rect">
            <a:avLst/>
          </a:prstGeom>
          <a:noFill/>
        </p:spPr>
        <p:txBody>
          <a:bodyPr wrap="square" rtlCol="0">
            <a:spAutoFit/>
          </a:bodyPr>
          <a:lstStyle/>
          <a:p>
            <a:pPr>
              <a:lnSpc>
                <a:spcPct val="150000"/>
              </a:lnSpc>
            </a:pPr>
            <a:r>
              <a:rPr lang="tr-TR" sz="2000" dirty="0" smtClean="0">
                <a:solidFill>
                  <a:srgbClr val="000000"/>
                </a:solidFill>
                <a:latin typeface="Times New Roman" pitchFamily="18" charset="0"/>
                <a:cs typeface="Times New Roman" pitchFamily="18" charset="0"/>
              </a:rPr>
              <a:t>2.Düzey</a:t>
            </a:r>
          </a:p>
          <a:p>
            <a:pPr>
              <a:lnSpc>
                <a:spcPct val="150000"/>
              </a:lnSpc>
            </a:pPr>
            <a:r>
              <a:rPr lang="tr-TR" sz="2000" dirty="0" smtClean="0">
                <a:solidFill>
                  <a:srgbClr val="000000"/>
                </a:solidFill>
                <a:latin typeface="Times New Roman" pitchFamily="18" charset="0"/>
                <a:cs typeface="Times New Roman" pitchFamily="18" charset="0"/>
              </a:rPr>
              <a:t>Geleneksel Düzey Orta Düzeyde İçselleştirme</a:t>
            </a:r>
          </a:p>
          <a:p>
            <a:pPr>
              <a:lnSpc>
                <a:spcPct val="150000"/>
              </a:lnSpc>
            </a:pPr>
            <a:r>
              <a:rPr lang="tr-TR" sz="2000" dirty="0" smtClean="0">
                <a:solidFill>
                  <a:srgbClr val="000000"/>
                </a:solidFill>
                <a:latin typeface="Times New Roman" pitchFamily="18" charset="0"/>
                <a:cs typeface="Times New Roman" pitchFamily="18" charset="0"/>
              </a:rPr>
              <a:t>	3.Evre: karşılıklı kişisel beklentiler, ilişkiler 	ve kişiler arası uyum </a:t>
            </a:r>
          </a:p>
          <a:p>
            <a:pPr>
              <a:lnSpc>
                <a:spcPct val="150000"/>
              </a:lnSpc>
            </a:pPr>
            <a:r>
              <a:rPr lang="tr-TR" sz="2000" dirty="0" smtClean="0">
                <a:solidFill>
                  <a:srgbClr val="000000"/>
                </a:solidFill>
                <a:latin typeface="Times New Roman" pitchFamily="18" charset="0"/>
                <a:cs typeface="Times New Roman" pitchFamily="18" charset="0"/>
              </a:rPr>
              <a:t>	4.Toplumsal düzen ahlakı</a:t>
            </a:r>
          </a:p>
          <a:p>
            <a:pPr>
              <a:lnSpc>
                <a:spcPct val="150000"/>
              </a:lnSpc>
            </a:pPr>
            <a:endParaRPr lang="tr-TR" sz="2000" dirty="0" smtClean="0">
              <a:solidFill>
                <a:srgbClr val="000000"/>
              </a:solidFill>
              <a:latin typeface="Times New Roman" pitchFamily="18" charset="0"/>
              <a:cs typeface="Times New Roman" pitchFamily="18" charset="0"/>
            </a:endParaRPr>
          </a:p>
          <a:p>
            <a:pPr>
              <a:lnSpc>
                <a:spcPct val="150000"/>
              </a:lnSpc>
            </a:pPr>
            <a:r>
              <a:rPr lang="tr-TR" sz="2000" dirty="0" smtClean="0">
                <a:solidFill>
                  <a:srgbClr val="000000"/>
                </a:solidFill>
                <a:latin typeface="Times New Roman" pitchFamily="18" charset="0"/>
                <a:cs typeface="Times New Roman" pitchFamily="18" charset="0"/>
              </a:rPr>
              <a:t>3.Düzey</a:t>
            </a:r>
          </a:p>
          <a:p>
            <a:pPr>
              <a:lnSpc>
                <a:spcPct val="150000"/>
              </a:lnSpc>
            </a:pPr>
            <a:r>
              <a:rPr lang="tr-TR" sz="2000" dirty="0" smtClean="0">
                <a:solidFill>
                  <a:srgbClr val="000000"/>
                </a:solidFill>
                <a:latin typeface="Times New Roman" pitchFamily="18" charset="0"/>
                <a:cs typeface="Times New Roman" pitchFamily="18" charset="0"/>
              </a:rPr>
              <a:t>Gelenek Sonrası Düzey Tam İçselleştirme</a:t>
            </a:r>
          </a:p>
          <a:p>
            <a:pPr>
              <a:lnSpc>
                <a:spcPct val="150000"/>
              </a:lnSpc>
            </a:pPr>
            <a:r>
              <a:rPr lang="tr-TR" sz="2000" dirty="0" smtClean="0">
                <a:solidFill>
                  <a:srgbClr val="000000"/>
                </a:solidFill>
                <a:latin typeface="Times New Roman" pitchFamily="18" charset="0"/>
                <a:cs typeface="Times New Roman" pitchFamily="18" charset="0"/>
              </a:rPr>
              <a:t>	5. Evre: Sosyal Sözleşme veya Yararlık 	Eğilimi ve Bireysel Haklar </a:t>
            </a:r>
          </a:p>
          <a:p>
            <a:pPr>
              <a:lnSpc>
                <a:spcPct val="150000"/>
              </a:lnSpc>
            </a:pPr>
            <a:r>
              <a:rPr lang="tr-TR" sz="2000" dirty="0" smtClean="0">
                <a:solidFill>
                  <a:srgbClr val="000000"/>
                </a:solidFill>
                <a:latin typeface="Times New Roman" pitchFamily="18" charset="0"/>
                <a:cs typeface="Times New Roman" pitchFamily="18" charset="0"/>
              </a:rPr>
              <a:t>	6. Evrensel Ahlak İlkeleri Eğilimi</a:t>
            </a:r>
            <a:endParaRPr lang="tr-TR" sz="2000" dirty="0">
              <a:solidFill>
                <a:srgbClr val="000000"/>
              </a:solidFill>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95536" y="692696"/>
            <a:ext cx="6696744" cy="523220"/>
          </a:xfrm>
          <a:prstGeom prst="rect">
            <a:avLst/>
          </a:prstGeom>
          <a:noFill/>
        </p:spPr>
        <p:txBody>
          <a:bodyPr wrap="square" rtlCol="0">
            <a:spAutoFit/>
          </a:bodyPr>
          <a:lstStyle/>
          <a:p>
            <a:r>
              <a:rPr lang="tr-TR" sz="2800" dirty="0" smtClean="0">
                <a:solidFill>
                  <a:srgbClr val="002060"/>
                </a:solidFill>
                <a:latin typeface="Times New Roman" pitchFamily="18" charset="0"/>
                <a:cs typeface="Times New Roman" pitchFamily="18" charset="0"/>
              </a:rPr>
              <a:t> </a:t>
            </a:r>
            <a:endParaRPr lang="tr-TR" sz="2800" dirty="0">
              <a:solidFill>
                <a:srgbClr val="002060"/>
              </a:solidFill>
              <a:latin typeface="Times New Roman" pitchFamily="18" charset="0"/>
              <a:cs typeface="Times New Roman" pitchFamily="18" charset="0"/>
            </a:endParaRPr>
          </a:p>
        </p:txBody>
      </p:sp>
      <p:pic>
        <p:nvPicPr>
          <p:cNvPr id="4" name="3 Resim" descr="indir (6).jpg"/>
          <p:cNvPicPr>
            <a:picLocks noChangeAspect="1"/>
          </p:cNvPicPr>
          <p:nvPr/>
        </p:nvPicPr>
        <p:blipFill>
          <a:blip r:embed="rId2" cstate="print"/>
          <a:stretch>
            <a:fillRect/>
          </a:stretch>
        </p:blipFill>
        <p:spPr>
          <a:xfrm>
            <a:off x="2915816" y="3429000"/>
            <a:ext cx="3672408" cy="266429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6" name="5 Metin kutusu"/>
          <p:cNvSpPr txBox="1"/>
          <p:nvPr/>
        </p:nvSpPr>
        <p:spPr>
          <a:xfrm>
            <a:off x="467544" y="692696"/>
            <a:ext cx="6408712" cy="2677656"/>
          </a:xfrm>
          <a:prstGeom prst="rect">
            <a:avLst/>
          </a:prstGeom>
          <a:noFill/>
        </p:spPr>
        <p:txBody>
          <a:bodyPr wrap="square" rtlCol="0">
            <a:spAutoFit/>
          </a:bodyPr>
          <a:lstStyle/>
          <a:p>
            <a:r>
              <a:rPr lang="tr-TR" sz="2400" dirty="0" smtClean="0">
                <a:solidFill>
                  <a:srgbClr val="0B042A"/>
                </a:solidFill>
                <a:latin typeface="Times New Roman" pitchFamily="18" charset="0"/>
                <a:cs typeface="Times New Roman" pitchFamily="18" charset="0"/>
              </a:rPr>
              <a:t>E. </a:t>
            </a:r>
            <a:r>
              <a:rPr lang="tr-TR" sz="2400" dirty="0" err="1" smtClean="0">
                <a:solidFill>
                  <a:srgbClr val="0B042A"/>
                </a:solidFill>
                <a:latin typeface="Times New Roman" pitchFamily="18" charset="0"/>
                <a:cs typeface="Times New Roman" pitchFamily="18" charset="0"/>
              </a:rPr>
              <a:t>Erikson’un</a:t>
            </a:r>
            <a:r>
              <a:rPr lang="tr-TR" sz="2400" dirty="0" smtClean="0">
                <a:solidFill>
                  <a:srgbClr val="0B042A"/>
                </a:solidFill>
                <a:latin typeface="Times New Roman" pitchFamily="18" charset="0"/>
                <a:cs typeface="Times New Roman" pitchFamily="18" charset="0"/>
              </a:rPr>
              <a:t> </a:t>
            </a:r>
            <a:r>
              <a:rPr lang="tr-TR" sz="2400" dirty="0" err="1" smtClean="0">
                <a:solidFill>
                  <a:srgbClr val="0B042A"/>
                </a:solidFill>
                <a:latin typeface="Times New Roman" pitchFamily="18" charset="0"/>
                <a:cs typeface="Times New Roman" pitchFamily="18" charset="0"/>
              </a:rPr>
              <a:t>Psikososyal</a:t>
            </a:r>
            <a:r>
              <a:rPr lang="tr-TR" sz="2400" dirty="0" smtClean="0">
                <a:solidFill>
                  <a:srgbClr val="0B042A"/>
                </a:solidFill>
                <a:latin typeface="Times New Roman" pitchFamily="18" charset="0"/>
                <a:cs typeface="Times New Roman" pitchFamily="18" charset="0"/>
              </a:rPr>
              <a:t> Gelişim Kuramı: </a:t>
            </a:r>
          </a:p>
          <a:p>
            <a:endParaRPr lang="tr-TR" sz="2400" dirty="0" smtClean="0">
              <a:solidFill>
                <a:srgbClr val="0B042A"/>
              </a:solidFill>
              <a:latin typeface="Times New Roman" pitchFamily="18" charset="0"/>
              <a:cs typeface="Times New Roman" pitchFamily="18" charset="0"/>
            </a:endParaRPr>
          </a:p>
          <a:p>
            <a:pPr>
              <a:lnSpc>
                <a:spcPct val="150000"/>
              </a:lnSpc>
            </a:pPr>
            <a:r>
              <a:rPr lang="tr-TR" sz="2000" dirty="0" err="1" smtClean="0">
                <a:solidFill>
                  <a:srgbClr val="0B042A"/>
                </a:solidFill>
                <a:latin typeface="Times New Roman" pitchFamily="18" charset="0"/>
                <a:cs typeface="Times New Roman" pitchFamily="18" charset="0"/>
              </a:rPr>
              <a:t>Erikson</a:t>
            </a:r>
            <a:r>
              <a:rPr lang="tr-TR" sz="2000" dirty="0" smtClean="0">
                <a:solidFill>
                  <a:srgbClr val="0B042A"/>
                </a:solidFill>
                <a:latin typeface="Times New Roman" pitchFamily="18" charset="0"/>
                <a:cs typeface="Times New Roman" pitchFamily="18" charset="0"/>
              </a:rPr>
              <a:t> yaşamı sekiz gelişim dönemine ayırır. Kişilik bu sekiz dönemin tümünde gelişimini sürdürür ve bir dönemde olumsuz yaşanan denge sonraki bir dönemde olumlu yöne  çevrilebilir. </a:t>
            </a:r>
            <a:endParaRPr lang="tr-TR" sz="2000" dirty="0">
              <a:solidFill>
                <a:srgbClr val="0B042A"/>
              </a:solidFill>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path" presetSubtype="0" accel="50000" decel="50000" fill="hold" nodeType="withEffect">
                                  <p:stCondLst>
                                    <p:cond delay="0"/>
                                  </p:stCondLst>
                                  <p:childTnLst>
                                    <p:animMotion origin="layout" path="M 0 0  L -0.25 0  E" pathEditMode="relative" ptsTypes="">
                                      <p:cBhvr>
                                        <p:cTn id="6" dur="2000" fill="hold"/>
                                        <p:tgtEl>
                                          <p:spTgt spid="4"/>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0" y="3140968"/>
            <a:ext cx="4104456" cy="923330"/>
          </a:xfrm>
          <a:prstGeom prst="rect">
            <a:avLst/>
          </a:prstGeom>
          <a:noFill/>
        </p:spPr>
        <p:txBody>
          <a:bodyPr wrap="square" rtlCol="0">
            <a:spAutoFit/>
          </a:bodyPr>
          <a:lstStyle/>
          <a:p>
            <a:r>
              <a:rPr lang="tr-TR" sz="5400" dirty="0" smtClean="0">
                <a:solidFill>
                  <a:srgbClr val="000000"/>
                </a:solidFill>
                <a:latin typeface="Times New Roman" pitchFamily="18" charset="0"/>
                <a:cs typeface="Times New Roman" pitchFamily="18" charset="0"/>
              </a:rPr>
              <a:t>Teşekkürler</a:t>
            </a:r>
            <a:r>
              <a:rPr lang="tr-TR" sz="4000" dirty="0" smtClean="0">
                <a:solidFill>
                  <a:srgbClr val="000000"/>
                </a:solidFill>
                <a:latin typeface="Times New Roman" pitchFamily="18" charset="0"/>
                <a:cs typeface="Times New Roman" pitchFamily="18" charset="0"/>
              </a:rPr>
              <a:t>.</a:t>
            </a:r>
            <a:endParaRPr lang="tr-TR" sz="4000" dirty="0">
              <a:solidFill>
                <a:srgbClr val="000000"/>
              </a:solidFill>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grpId="0" nodeType="clickEffect">
                                  <p:stCondLst>
                                    <p:cond delay="0"/>
                                  </p:stCondLst>
                                  <p:childTnLst>
                                    <p:animMotion origin="layout" path="M 0 0  L 0.25 0  E" pathEditMode="relative" ptsTypes="">
                                      <p:cBhvr>
                                        <p:cTn id="6" dur="2000" fill="hold"/>
                                        <p:tgtEl>
                                          <p:spTgt spid="3"/>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683568" y="1268760"/>
            <a:ext cx="6192688" cy="1631216"/>
          </a:xfrm>
          <a:prstGeom prst="rect">
            <a:avLst/>
          </a:prstGeom>
          <a:noFill/>
        </p:spPr>
        <p:txBody>
          <a:bodyPr wrap="square" rtlCol="0">
            <a:spAutoFit/>
          </a:bodyPr>
          <a:lstStyle/>
          <a:p>
            <a:r>
              <a:rPr lang="tr-TR" sz="2000" dirty="0" smtClean="0">
                <a:solidFill>
                  <a:srgbClr val="0B042A"/>
                </a:solidFill>
                <a:latin typeface="Times New Roman" pitchFamily="18" charset="0"/>
                <a:cs typeface="Times New Roman" pitchFamily="18" charset="0"/>
              </a:rPr>
              <a:t>Ders: Müze ve Çocuk Gelişimi</a:t>
            </a:r>
          </a:p>
          <a:p>
            <a:endParaRPr lang="tr-TR" sz="2000" smtClean="0">
              <a:solidFill>
                <a:srgbClr val="0B042A"/>
              </a:solidFill>
              <a:latin typeface="Times New Roman" pitchFamily="18" charset="0"/>
              <a:cs typeface="Times New Roman" pitchFamily="18" charset="0"/>
            </a:endParaRPr>
          </a:p>
          <a:p>
            <a:r>
              <a:rPr lang="tr-TR" sz="2000" smtClean="0">
                <a:solidFill>
                  <a:srgbClr val="0B042A"/>
                </a:solidFill>
                <a:latin typeface="Times New Roman" pitchFamily="18" charset="0"/>
                <a:cs typeface="Times New Roman" pitchFamily="18" charset="0"/>
              </a:rPr>
              <a:t>Öğretim </a:t>
            </a:r>
            <a:r>
              <a:rPr lang="tr-TR" sz="2000" dirty="0" smtClean="0">
                <a:solidFill>
                  <a:srgbClr val="0B042A"/>
                </a:solidFill>
                <a:latin typeface="Times New Roman" pitchFamily="18" charset="0"/>
                <a:cs typeface="Times New Roman" pitchFamily="18" charset="0"/>
              </a:rPr>
              <a:t>Üyesi: </a:t>
            </a:r>
            <a:r>
              <a:rPr lang="tr-TR" sz="2000" dirty="0" err="1" smtClean="0">
                <a:solidFill>
                  <a:srgbClr val="0B042A"/>
                </a:solidFill>
                <a:latin typeface="Times New Roman" pitchFamily="18" charset="0"/>
                <a:cs typeface="Times New Roman" pitchFamily="18" charset="0"/>
              </a:rPr>
              <a:t>Doç.Dr</a:t>
            </a:r>
            <a:r>
              <a:rPr lang="tr-TR" sz="2000" dirty="0" smtClean="0">
                <a:solidFill>
                  <a:srgbClr val="0B042A"/>
                </a:solidFill>
                <a:latin typeface="Times New Roman" pitchFamily="18" charset="0"/>
                <a:cs typeface="Times New Roman" pitchFamily="18" charset="0"/>
              </a:rPr>
              <a:t>.Müge Artar</a:t>
            </a:r>
          </a:p>
          <a:p>
            <a:endParaRPr lang="tr-TR" sz="2000" dirty="0" smtClean="0">
              <a:solidFill>
                <a:srgbClr val="0B042A"/>
              </a:solidFill>
              <a:latin typeface="Times New Roman" pitchFamily="18" charset="0"/>
              <a:cs typeface="Times New Roman" pitchFamily="18" charset="0"/>
            </a:endParaRPr>
          </a:p>
          <a:p>
            <a:r>
              <a:rPr lang="tr-TR" sz="2000" dirty="0" smtClean="0">
                <a:solidFill>
                  <a:srgbClr val="0B042A"/>
                </a:solidFill>
                <a:latin typeface="Times New Roman" pitchFamily="18" charset="0"/>
                <a:cs typeface="Times New Roman" pitchFamily="18" charset="0"/>
              </a:rPr>
              <a:t>Hazırlayan Öğrenci:Azin </a:t>
            </a:r>
            <a:r>
              <a:rPr lang="tr-TR" sz="2000" dirty="0" err="1" smtClean="0">
                <a:solidFill>
                  <a:srgbClr val="0B042A"/>
                </a:solidFill>
                <a:latin typeface="Times New Roman" pitchFamily="18" charset="0"/>
                <a:cs typeface="Times New Roman" pitchFamily="18" charset="0"/>
              </a:rPr>
              <a:t>Mokhtari</a:t>
            </a:r>
            <a:endParaRPr lang="tr-TR" sz="2000" dirty="0">
              <a:solidFill>
                <a:srgbClr val="0B042A"/>
              </a:solidFill>
              <a:latin typeface="Times New Roman" pitchFamily="18" charset="0"/>
              <a:cs typeface="Times New Roman" pitchFamily="18" charset="0"/>
            </a:endParaRPr>
          </a:p>
        </p:txBody>
      </p:sp>
    </p:spTree>
  </p:cSld>
  <p:clrMapOvr>
    <a:masterClrMapping/>
  </p:clrMapOvr>
  <p:transition>
    <p:wedg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23528" y="620689"/>
            <a:ext cx="7128792" cy="8371523"/>
          </a:xfrm>
          <a:prstGeom prst="rect">
            <a:avLst/>
          </a:prstGeom>
          <a:noFill/>
        </p:spPr>
        <p:txBody>
          <a:bodyPr wrap="square" rtlCol="0">
            <a:spAutoFit/>
          </a:bodyPr>
          <a:lstStyle/>
          <a:p>
            <a:r>
              <a:rPr lang="tr-TR" sz="2000" dirty="0" smtClean="0">
                <a:solidFill>
                  <a:srgbClr val="0B042A"/>
                </a:solidFill>
                <a:latin typeface="Times New Roman" pitchFamily="18" charset="0"/>
                <a:cs typeface="Times New Roman" pitchFamily="18" charset="0"/>
              </a:rPr>
              <a:t>Kaynaklar:</a:t>
            </a:r>
          </a:p>
          <a:p>
            <a:pPr>
              <a:lnSpc>
                <a:spcPct val="150000"/>
              </a:lnSpc>
            </a:pPr>
            <a:r>
              <a:rPr lang="tr-TR" dirty="0" err="1" smtClean="0">
                <a:solidFill>
                  <a:srgbClr val="0B042A"/>
                </a:solidFill>
                <a:latin typeface="Times New Roman" pitchFamily="18" charset="0"/>
                <a:cs typeface="Times New Roman" pitchFamily="18" charset="0"/>
              </a:rPr>
              <a:t>Ulusoy</a:t>
            </a:r>
            <a:r>
              <a:rPr lang="tr-TR" dirty="0" smtClean="0">
                <a:solidFill>
                  <a:srgbClr val="0B042A"/>
                </a:solidFill>
                <a:latin typeface="Times New Roman" pitchFamily="18" charset="0"/>
                <a:cs typeface="Times New Roman" pitchFamily="18" charset="0"/>
              </a:rPr>
              <a:t> ,</a:t>
            </a:r>
            <a:r>
              <a:rPr lang="tr-TR" dirty="0" err="1" smtClean="0">
                <a:solidFill>
                  <a:srgbClr val="0B042A"/>
                </a:solidFill>
                <a:latin typeface="Times New Roman" pitchFamily="18" charset="0"/>
                <a:cs typeface="Times New Roman" pitchFamily="18" charset="0"/>
              </a:rPr>
              <a:t>Ayten</a:t>
            </a:r>
            <a:r>
              <a:rPr lang="tr-TR" dirty="0" smtClean="0">
                <a:solidFill>
                  <a:srgbClr val="0B042A"/>
                </a:solidFill>
                <a:latin typeface="Times New Roman" pitchFamily="18" charset="0"/>
                <a:cs typeface="Times New Roman" pitchFamily="18" charset="0"/>
              </a:rPr>
              <a:t>. 2009. Gelişim ve Öğrenme, Anı yayınevi, Ankara.</a:t>
            </a:r>
          </a:p>
          <a:p>
            <a:pPr>
              <a:lnSpc>
                <a:spcPct val="150000"/>
              </a:lnSpc>
            </a:pPr>
            <a:r>
              <a:rPr lang="tr-TR" dirty="0" err="1" smtClean="0">
                <a:solidFill>
                  <a:srgbClr val="0B042A"/>
                </a:solidFill>
                <a:latin typeface="Times New Roman" pitchFamily="18" charset="0"/>
                <a:cs typeface="Times New Roman" pitchFamily="18" charset="0"/>
              </a:rPr>
              <a:t>Santrock</a:t>
            </a:r>
            <a:r>
              <a:rPr lang="tr-TR" dirty="0" smtClean="0">
                <a:solidFill>
                  <a:srgbClr val="0B042A"/>
                </a:solidFill>
                <a:latin typeface="Times New Roman" pitchFamily="18" charset="0"/>
                <a:cs typeface="Times New Roman" pitchFamily="18" charset="0"/>
              </a:rPr>
              <a:t>  ,W.John.2012. Yaşam Boyu Gelişim. Nobel yayınevi, Ankara.</a:t>
            </a:r>
          </a:p>
          <a:p>
            <a:pPr>
              <a:lnSpc>
                <a:spcPct val="150000"/>
              </a:lnSpc>
            </a:pPr>
            <a:r>
              <a:rPr lang="tr-TR" dirty="0" smtClean="0">
                <a:solidFill>
                  <a:srgbClr val="0B042A"/>
                </a:solidFill>
                <a:latin typeface="Times New Roman" pitchFamily="18" charset="0"/>
                <a:cs typeface="Times New Roman" pitchFamily="18" charset="0"/>
              </a:rPr>
              <a:t>Özgür ,İskender. 2011. Özel Eğitim.</a:t>
            </a:r>
            <a:r>
              <a:rPr lang="tr-TR" dirty="0" err="1" smtClean="0">
                <a:solidFill>
                  <a:srgbClr val="0B042A"/>
                </a:solidFill>
                <a:latin typeface="Times New Roman" pitchFamily="18" charset="0"/>
                <a:cs typeface="Times New Roman" pitchFamily="18" charset="0"/>
              </a:rPr>
              <a:t>Karahan</a:t>
            </a:r>
            <a:r>
              <a:rPr lang="tr-TR" dirty="0" smtClean="0">
                <a:solidFill>
                  <a:srgbClr val="0B042A"/>
                </a:solidFill>
                <a:latin typeface="Times New Roman" pitchFamily="18" charset="0"/>
                <a:cs typeface="Times New Roman" pitchFamily="18" charset="0"/>
              </a:rPr>
              <a:t> yayınevi, Adana.</a:t>
            </a:r>
          </a:p>
          <a:p>
            <a:pPr>
              <a:lnSpc>
                <a:spcPct val="150000"/>
              </a:lnSpc>
            </a:pPr>
            <a:r>
              <a:rPr lang="tr-TR" dirty="0" err="1" smtClean="0">
                <a:solidFill>
                  <a:srgbClr val="0B042A"/>
                </a:solidFill>
                <a:latin typeface="Times New Roman" pitchFamily="18" charset="0"/>
                <a:cs typeface="Times New Roman" pitchFamily="18" charset="0"/>
              </a:rPr>
              <a:t>Arslan</a:t>
            </a:r>
            <a:r>
              <a:rPr lang="tr-TR" dirty="0" smtClean="0">
                <a:solidFill>
                  <a:srgbClr val="0B042A"/>
                </a:solidFill>
                <a:latin typeface="Times New Roman" pitchFamily="18" charset="0"/>
                <a:cs typeface="Times New Roman" pitchFamily="18" charset="0"/>
              </a:rPr>
              <a:t> ,Mehmet.2010. Eğitim Bilimine Giriş, Gündüz yayınevi,Ankara.</a:t>
            </a:r>
          </a:p>
          <a:p>
            <a:pPr>
              <a:lnSpc>
                <a:spcPct val="150000"/>
              </a:lnSpc>
            </a:pPr>
            <a:r>
              <a:rPr lang="tr-TR" dirty="0" smtClean="0">
                <a:solidFill>
                  <a:srgbClr val="0B042A"/>
                </a:solidFill>
                <a:latin typeface="Times New Roman" pitchFamily="18" charset="0"/>
                <a:cs typeface="Times New Roman" pitchFamily="18" charset="0"/>
              </a:rPr>
              <a:t>Kaya ,Zeki.2012. Eğitim Bilimine Giriş, </a:t>
            </a:r>
            <a:r>
              <a:rPr lang="tr-TR" dirty="0" err="1" smtClean="0">
                <a:solidFill>
                  <a:srgbClr val="0B042A"/>
                </a:solidFill>
                <a:latin typeface="Times New Roman" pitchFamily="18" charset="0"/>
                <a:cs typeface="Times New Roman" pitchFamily="18" charset="0"/>
              </a:rPr>
              <a:t>Pegem</a:t>
            </a:r>
            <a:r>
              <a:rPr lang="tr-TR" dirty="0" smtClean="0">
                <a:solidFill>
                  <a:srgbClr val="0B042A"/>
                </a:solidFill>
                <a:latin typeface="Times New Roman" pitchFamily="18" charset="0"/>
                <a:cs typeface="Times New Roman" pitchFamily="18" charset="0"/>
              </a:rPr>
              <a:t> yayınevi, Ankara.</a:t>
            </a:r>
          </a:p>
          <a:p>
            <a:pPr>
              <a:lnSpc>
                <a:spcPct val="150000"/>
              </a:lnSpc>
            </a:pPr>
            <a:r>
              <a:rPr lang="tr-TR" dirty="0" smtClean="0">
                <a:solidFill>
                  <a:srgbClr val="0B042A"/>
                </a:solidFill>
                <a:latin typeface="Times New Roman" pitchFamily="18" charset="0"/>
                <a:cs typeface="Times New Roman" pitchFamily="18" charset="0"/>
              </a:rPr>
              <a:t>http://hbogm.meb.gov.tr/modulerprogramlar</a:t>
            </a:r>
          </a:p>
          <a:p>
            <a:pPr>
              <a:lnSpc>
                <a:spcPct val="150000"/>
              </a:lnSpc>
            </a:pPr>
            <a:r>
              <a:rPr lang="tr-TR" dirty="0" smtClean="0">
                <a:solidFill>
                  <a:srgbClr val="0B042A"/>
                </a:solidFill>
                <a:latin typeface="Times New Roman" pitchFamily="18" charset="0"/>
                <a:cs typeface="Times New Roman" pitchFamily="18" charset="0"/>
              </a:rPr>
              <a:t>http://hbogm.meb.gov.tr/modulerprogramlar/kursprogramlari/cocukgelisim/moduller/sosyalgelisim.pdf http://hbogm.meb.gov.tr/modulerprogramlar/kursprogramlari/cocukgelisim/moduller/duygusalgelisim.pdf:</a:t>
            </a:r>
          </a:p>
          <a:p>
            <a:pPr>
              <a:lnSpc>
                <a:spcPct val="150000"/>
              </a:lnSpc>
            </a:pPr>
            <a:r>
              <a:rPr lang="tr-TR" dirty="0" smtClean="0">
                <a:solidFill>
                  <a:srgbClr val="0B042A"/>
                </a:solidFill>
                <a:latin typeface="Times New Roman" pitchFamily="18" charset="0"/>
                <a:cs typeface="Times New Roman" pitchFamily="18" charset="0"/>
              </a:rPr>
              <a:t> http://www.</a:t>
            </a:r>
            <a:r>
              <a:rPr lang="tr-TR" dirty="0" err="1" smtClean="0">
                <a:solidFill>
                  <a:srgbClr val="0B042A"/>
                </a:solidFill>
                <a:latin typeface="Times New Roman" pitchFamily="18" charset="0"/>
                <a:cs typeface="Times New Roman" pitchFamily="18" charset="0"/>
              </a:rPr>
              <a:t>formlord</a:t>
            </a:r>
            <a:r>
              <a:rPr lang="tr-TR" dirty="0" smtClean="0">
                <a:solidFill>
                  <a:srgbClr val="0B042A"/>
                </a:solidFill>
                <a:latin typeface="Times New Roman" pitchFamily="18" charset="0"/>
                <a:cs typeface="Times New Roman" pitchFamily="18" charset="0"/>
              </a:rPr>
              <a:t>.net/p-q-r-s/73618-sosyal-</a:t>
            </a:r>
            <a:r>
              <a:rPr lang="tr-TR" dirty="0" err="1" smtClean="0">
                <a:solidFill>
                  <a:srgbClr val="0B042A"/>
                </a:solidFill>
                <a:latin typeface="Times New Roman" pitchFamily="18" charset="0"/>
                <a:cs typeface="Times New Roman" pitchFamily="18" charset="0"/>
              </a:rPr>
              <a:t>gelisim</a:t>
            </a:r>
            <a:r>
              <a:rPr lang="tr-TR" dirty="0" smtClean="0">
                <a:solidFill>
                  <a:srgbClr val="0B042A"/>
                </a:solidFill>
                <a:latin typeface="Times New Roman" pitchFamily="18" charset="0"/>
                <a:cs typeface="Times New Roman" pitchFamily="18" charset="0"/>
              </a:rPr>
              <a:t>-nedir-sosyal-</a:t>
            </a:r>
            <a:r>
              <a:rPr lang="tr-TR" dirty="0" err="1" smtClean="0">
                <a:solidFill>
                  <a:srgbClr val="0B042A"/>
                </a:solidFill>
                <a:latin typeface="Times New Roman" pitchFamily="18" charset="0"/>
                <a:cs typeface="Times New Roman" pitchFamily="18" charset="0"/>
              </a:rPr>
              <a:t>gelisim</a:t>
            </a:r>
            <a:r>
              <a:rPr lang="tr-TR" dirty="0" smtClean="0">
                <a:solidFill>
                  <a:srgbClr val="0B042A"/>
                </a:solidFill>
                <a:latin typeface="Times New Roman" pitchFamily="18" charset="0"/>
                <a:cs typeface="Times New Roman" pitchFamily="18" charset="0"/>
              </a:rPr>
              <a:t>-ne-demektir.html#ixzz2jtyh4aqg</a:t>
            </a:r>
          </a:p>
          <a:p>
            <a:pPr>
              <a:lnSpc>
                <a:spcPct val="150000"/>
              </a:lnSpc>
            </a:pPr>
            <a:endParaRPr lang="tr-TR" dirty="0" smtClean="0">
              <a:solidFill>
                <a:srgbClr val="0B042A"/>
              </a:solidFill>
              <a:latin typeface="Times New Roman" pitchFamily="18" charset="0"/>
              <a:cs typeface="Times New Roman" pitchFamily="18" charset="0"/>
            </a:endParaRPr>
          </a:p>
          <a:p>
            <a:pPr>
              <a:lnSpc>
                <a:spcPct val="150000"/>
              </a:lnSpc>
            </a:pPr>
            <a:endParaRPr lang="tr-TR" dirty="0" smtClean="0">
              <a:solidFill>
                <a:srgbClr val="0B042A"/>
              </a:solidFill>
              <a:latin typeface="Times New Roman" pitchFamily="18" charset="0"/>
              <a:cs typeface="Times New Roman" pitchFamily="18" charset="0"/>
            </a:endParaRPr>
          </a:p>
          <a:p>
            <a:pPr>
              <a:lnSpc>
                <a:spcPct val="150000"/>
              </a:lnSpc>
            </a:pPr>
            <a:endParaRPr lang="tr-TR" dirty="0" smtClean="0">
              <a:solidFill>
                <a:srgbClr val="0B042A"/>
              </a:solidFill>
              <a:latin typeface="Times New Roman" pitchFamily="18" charset="0"/>
              <a:cs typeface="Times New Roman" pitchFamily="18" charset="0"/>
            </a:endParaRPr>
          </a:p>
          <a:p>
            <a:pPr>
              <a:lnSpc>
                <a:spcPct val="150000"/>
              </a:lnSpc>
            </a:pPr>
            <a:endParaRPr lang="tr-TR" dirty="0" smtClean="0">
              <a:solidFill>
                <a:srgbClr val="0B042A"/>
              </a:solidFill>
              <a:latin typeface="Times New Roman" pitchFamily="18" charset="0"/>
              <a:cs typeface="Times New Roman" pitchFamily="18" charset="0"/>
            </a:endParaRPr>
          </a:p>
          <a:p>
            <a:endParaRPr lang="tr-TR" dirty="0" smtClean="0">
              <a:solidFill>
                <a:srgbClr val="0B042A"/>
              </a:solidFill>
              <a:latin typeface="Times New Roman" pitchFamily="18" charset="0"/>
              <a:cs typeface="Times New Roman" pitchFamily="18" charset="0"/>
            </a:endParaRPr>
          </a:p>
          <a:p>
            <a:endParaRPr lang="tr-TR" dirty="0" smtClean="0">
              <a:solidFill>
                <a:srgbClr val="0B042A"/>
              </a:solidFill>
              <a:latin typeface="Times New Roman" pitchFamily="18" charset="0"/>
              <a:cs typeface="Times New Roman" pitchFamily="18" charset="0"/>
            </a:endParaRPr>
          </a:p>
          <a:p>
            <a:endParaRPr lang="tr-TR" dirty="0" smtClean="0">
              <a:solidFill>
                <a:srgbClr val="0B042A"/>
              </a:solidFill>
              <a:latin typeface="Times New Roman" pitchFamily="18" charset="0"/>
              <a:cs typeface="Times New Roman" pitchFamily="18" charset="0"/>
            </a:endParaRPr>
          </a:p>
          <a:p>
            <a:endParaRPr lang="tr-TR" dirty="0" smtClean="0">
              <a:solidFill>
                <a:srgbClr val="0B042A"/>
              </a:solidFill>
              <a:latin typeface="Times New Roman" pitchFamily="18" charset="0"/>
              <a:cs typeface="Times New Roman" pitchFamily="18" charset="0"/>
            </a:endParaRPr>
          </a:p>
          <a:p>
            <a:endParaRPr lang="tr-TR" sz="1400" dirty="0">
              <a:solidFill>
                <a:srgbClr val="0B042A"/>
              </a:solidFill>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539552" y="279023"/>
            <a:ext cx="7452320" cy="3730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tr-TR" sz="2000" b="0" i="0" u="none" strike="noStrike" cap="none" normalizeH="0" baseline="0" dirty="0" smtClean="0">
                <a:ln>
                  <a:noFill/>
                </a:ln>
                <a:solidFill>
                  <a:srgbClr val="0B042A"/>
                </a:solidFill>
                <a:effectLst/>
                <a:latin typeface="Times New Roman" pitchFamily="18" charset="0"/>
                <a:ea typeface="Calibri" pitchFamily="34" charset="0"/>
                <a:cs typeface="Times New Roman" pitchFamily="18" charset="0"/>
              </a:rPr>
              <a:t>Umut - Güven ya da Güvensizlik (0-1 yaş)</a:t>
            </a:r>
            <a:endParaRPr kumimoji="0" lang="tr-TR" sz="2000" b="0" i="0" u="none" strike="noStrike" cap="none" normalizeH="0" baseline="0" dirty="0" smtClean="0">
              <a:ln>
                <a:noFill/>
              </a:ln>
              <a:solidFill>
                <a:srgbClr val="0B042A"/>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tr-TR" sz="2000" b="0" i="0" u="none" strike="noStrike" cap="none" normalizeH="0" baseline="0" dirty="0" smtClean="0">
                <a:ln>
                  <a:noFill/>
                </a:ln>
                <a:solidFill>
                  <a:srgbClr val="0B042A"/>
                </a:solidFill>
                <a:effectLst/>
                <a:latin typeface="Times New Roman" pitchFamily="18" charset="0"/>
                <a:ea typeface="Calibri" pitchFamily="34" charset="0"/>
                <a:cs typeface="Times New Roman" pitchFamily="18" charset="0"/>
              </a:rPr>
              <a:t>Özerklik ya da Utanç ve Kararsızlık (2-3 yaş)</a:t>
            </a:r>
            <a:endParaRPr kumimoji="0" lang="tr-TR" sz="2000" b="0" i="0" u="none" strike="noStrike" cap="none" normalizeH="0" baseline="0" dirty="0" smtClean="0">
              <a:ln>
                <a:noFill/>
              </a:ln>
              <a:solidFill>
                <a:srgbClr val="0B042A"/>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tr-TR" sz="2000" b="0" i="0" u="none" strike="noStrike" cap="none" normalizeH="0" baseline="0" dirty="0" smtClean="0">
                <a:ln>
                  <a:noFill/>
                </a:ln>
                <a:solidFill>
                  <a:srgbClr val="0B042A"/>
                </a:solidFill>
                <a:effectLst/>
                <a:latin typeface="Times New Roman" pitchFamily="18" charset="0"/>
                <a:ea typeface="Calibri" pitchFamily="34" charset="0"/>
                <a:cs typeface="Times New Roman" pitchFamily="18" charset="0"/>
              </a:rPr>
              <a:t>Girişim ya da Suçluluk (3-5 yaş)</a:t>
            </a:r>
            <a:endParaRPr kumimoji="0" lang="tr-TR" sz="2000" b="0" i="0" u="none" strike="noStrike" cap="none" normalizeH="0" baseline="0" dirty="0" smtClean="0">
              <a:ln>
                <a:noFill/>
              </a:ln>
              <a:solidFill>
                <a:srgbClr val="0B042A"/>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tr-TR" sz="2000" b="0" i="0" u="none" strike="noStrike" cap="none" normalizeH="0" baseline="0" dirty="0" smtClean="0">
                <a:ln>
                  <a:noFill/>
                </a:ln>
                <a:solidFill>
                  <a:srgbClr val="0B042A"/>
                </a:solidFill>
                <a:effectLst/>
                <a:latin typeface="Times New Roman" pitchFamily="18" charset="0"/>
                <a:ea typeface="Calibri" pitchFamily="34" charset="0"/>
                <a:cs typeface="Times New Roman" pitchFamily="18" charset="0"/>
              </a:rPr>
              <a:t>Beceri ya da Aşağılık Duygusu (6-11 yaş)</a:t>
            </a:r>
            <a:endParaRPr kumimoji="0" lang="tr-TR" sz="2000" b="0" i="0" u="none" strike="noStrike" cap="none" normalizeH="0" baseline="0" dirty="0" smtClean="0">
              <a:ln>
                <a:noFill/>
              </a:ln>
              <a:solidFill>
                <a:srgbClr val="0B042A"/>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tr-TR" sz="2000" b="0" i="0" u="none" strike="noStrike" cap="none" normalizeH="0" baseline="0" dirty="0" smtClean="0">
                <a:ln>
                  <a:noFill/>
                </a:ln>
                <a:solidFill>
                  <a:srgbClr val="0B042A"/>
                </a:solidFill>
                <a:effectLst/>
                <a:latin typeface="Times New Roman" pitchFamily="18" charset="0"/>
                <a:ea typeface="Calibri" pitchFamily="34" charset="0"/>
                <a:cs typeface="Times New Roman" pitchFamily="18" charset="0"/>
              </a:rPr>
              <a:t>Ego kimliği ya da Rol Karmaşası (11-20 yaş)</a:t>
            </a:r>
            <a:endParaRPr kumimoji="0" lang="tr-TR" sz="2000" b="0" i="0" u="none" strike="noStrike" cap="none" normalizeH="0" baseline="0" dirty="0" smtClean="0">
              <a:ln>
                <a:noFill/>
              </a:ln>
              <a:solidFill>
                <a:srgbClr val="0B042A"/>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tr-TR" sz="2000" b="0" i="0" u="none" strike="noStrike" cap="none" normalizeH="0" baseline="0" dirty="0" smtClean="0">
                <a:ln>
                  <a:noFill/>
                </a:ln>
                <a:solidFill>
                  <a:srgbClr val="0B042A"/>
                </a:solidFill>
                <a:effectLst/>
                <a:latin typeface="Times New Roman" pitchFamily="18" charset="0"/>
                <a:ea typeface="Calibri" pitchFamily="34" charset="0"/>
                <a:cs typeface="Times New Roman" pitchFamily="18" charset="0"/>
              </a:rPr>
              <a:t>Yakın ilişkiler ya da Soyutlanma (Genç yetişkinlik dönemi)</a:t>
            </a:r>
            <a:endParaRPr kumimoji="0" lang="tr-TR" sz="2000" b="0" i="0" u="none" strike="noStrike" cap="none" normalizeH="0" baseline="0" dirty="0" smtClean="0">
              <a:ln>
                <a:noFill/>
              </a:ln>
              <a:solidFill>
                <a:srgbClr val="0B042A"/>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tr-TR" sz="2000" b="0" i="0" u="none" strike="noStrike" cap="none" normalizeH="0" baseline="0" dirty="0" smtClean="0">
                <a:ln>
                  <a:noFill/>
                </a:ln>
                <a:solidFill>
                  <a:srgbClr val="0B042A"/>
                </a:solidFill>
                <a:effectLst/>
                <a:latin typeface="Times New Roman" pitchFamily="18" charset="0"/>
                <a:ea typeface="Calibri" pitchFamily="34" charset="0"/>
                <a:cs typeface="Times New Roman" pitchFamily="18" charset="0"/>
              </a:rPr>
              <a:t>Üretkenlik ya da Kısırlık (Yetişkinlik dönemi)</a:t>
            </a:r>
            <a:endParaRPr kumimoji="0" lang="tr-TR" sz="2000" b="0" i="0" u="none" strike="noStrike" cap="none" normalizeH="0" baseline="0" dirty="0" smtClean="0">
              <a:ln>
                <a:noFill/>
              </a:ln>
              <a:solidFill>
                <a:srgbClr val="0B042A"/>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tr-TR" sz="2000" b="0" i="0" u="none" strike="noStrike" cap="none" normalizeH="0" baseline="0" dirty="0" smtClean="0">
                <a:ln>
                  <a:noFill/>
                </a:ln>
                <a:solidFill>
                  <a:srgbClr val="0B042A"/>
                </a:solidFill>
                <a:effectLst/>
                <a:latin typeface="Times New Roman" pitchFamily="18" charset="0"/>
                <a:ea typeface="Calibri" pitchFamily="34" charset="0"/>
                <a:cs typeface="Times New Roman" pitchFamily="18" charset="0"/>
              </a:rPr>
              <a:t>Ego </a:t>
            </a:r>
            <a:r>
              <a:rPr kumimoji="0" lang="tr-TR" sz="2000" b="0" i="0" u="none" strike="noStrike" cap="none" normalizeH="0" baseline="0" dirty="0" err="1" smtClean="0">
                <a:ln>
                  <a:noFill/>
                </a:ln>
                <a:solidFill>
                  <a:srgbClr val="0B042A"/>
                </a:solidFill>
                <a:effectLst/>
                <a:latin typeface="Times New Roman" pitchFamily="18" charset="0"/>
                <a:ea typeface="Calibri" pitchFamily="34" charset="0"/>
                <a:cs typeface="Times New Roman" pitchFamily="18" charset="0"/>
              </a:rPr>
              <a:t>Bütünleşimi</a:t>
            </a:r>
            <a:r>
              <a:rPr kumimoji="0" lang="tr-TR" sz="2000" b="0" i="0" u="none" strike="noStrike" cap="none" normalizeH="0" baseline="0" dirty="0" smtClean="0">
                <a:ln>
                  <a:noFill/>
                </a:ln>
                <a:solidFill>
                  <a:srgbClr val="0B042A"/>
                </a:solidFill>
                <a:effectLst/>
                <a:latin typeface="Times New Roman" pitchFamily="18" charset="0"/>
                <a:ea typeface="Calibri" pitchFamily="34" charset="0"/>
                <a:cs typeface="Times New Roman" pitchFamily="18" charset="0"/>
              </a:rPr>
              <a:t> ya da Umutsuzluk (Yaşlılık dönemi)</a:t>
            </a:r>
            <a:endParaRPr kumimoji="0" lang="tr-TR" sz="2000" b="0" i="0" u="none" strike="noStrike" cap="none" normalizeH="0" baseline="0" dirty="0" smtClean="0">
              <a:ln>
                <a:noFill/>
              </a:ln>
              <a:solidFill>
                <a:srgbClr val="0B042A"/>
              </a:solidFill>
              <a:effectLst/>
              <a:latin typeface="Times New Roman" pitchFamily="18" charset="0"/>
              <a:cs typeface="Times New Roman" pitchFamily="18" charset="0"/>
            </a:endParaRPr>
          </a:p>
        </p:txBody>
      </p:sp>
      <p:pic>
        <p:nvPicPr>
          <p:cNvPr id="4" name="3 Resim" descr="indir (4).jpg"/>
          <p:cNvPicPr>
            <a:picLocks noChangeAspect="1"/>
          </p:cNvPicPr>
          <p:nvPr/>
        </p:nvPicPr>
        <p:blipFill>
          <a:blip r:embed="rId2" cstate="print"/>
          <a:stretch>
            <a:fillRect/>
          </a:stretch>
        </p:blipFill>
        <p:spPr>
          <a:xfrm>
            <a:off x="1619672" y="4437112"/>
            <a:ext cx="3019425" cy="151447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accel="50000" decel="50000" fill="hold" nodeType="withEffect">
                                  <p:stCondLst>
                                    <p:cond delay="0"/>
                                  </p:stCondLst>
                                  <p:childTnLst>
                                    <p:animMotion origin="layout" path="M 0 0  L 0.25 0  E" pathEditMode="relative" ptsTypes="">
                                      <p:cBhvr>
                                        <p:cTn id="6" dur="2000" fill="hold"/>
                                        <p:tgtEl>
                                          <p:spTgt spid="4"/>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539552" y="764704"/>
            <a:ext cx="7272808" cy="2862322"/>
          </a:xfrm>
          <a:prstGeom prst="rect">
            <a:avLst/>
          </a:prstGeom>
          <a:noFill/>
        </p:spPr>
        <p:txBody>
          <a:bodyPr wrap="square" rtlCol="0">
            <a:spAutoFit/>
          </a:bodyPr>
          <a:lstStyle/>
          <a:p>
            <a:pPr lvl="0" eaLnBrk="0" fontAlgn="base" hangingPunct="0">
              <a:lnSpc>
                <a:spcPct val="150000"/>
              </a:lnSpc>
              <a:spcBef>
                <a:spcPct val="0"/>
              </a:spcBef>
              <a:spcAft>
                <a:spcPct val="0"/>
              </a:spcAft>
            </a:pPr>
            <a:r>
              <a:rPr lang="tr-TR" sz="2000" dirty="0" smtClean="0">
                <a:solidFill>
                  <a:srgbClr val="0B042A"/>
                </a:solidFill>
                <a:latin typeface="Times New Roman" pitchFamily="18" charset="0"/>
                <a:cs typeface="Times New Roman" pitchFamily="18" charset="0"/>
              </a:rPr>
              <a:t>Orta ve son çocukluk dönemine tekabül eden  </a:t>
            </a:r>
            <a:r>
              <a:rPr lang="tr-TR" sz="2000" dirty="0" err="1" smtClean="0">
                <a:solidFill>
                  <a:srgbClr val="0B042A"/>
                </a:solidFill>
                <a:latin typeface="Times New Roman" pitchFamily="18" charset="0"/>
                <a:cs typeface="Times New Roman" pitchFamily="18" charset="0"/>
              </a:rPr>
              <a:t>Erikson’nun</a:t>
            </a:r>
            <a:r>
              <a:rPr lang="tr-TR" sz="2000" dirty="0" smtClean="0">
                <a:solidFill>
                  <a:srgbClr val="0B042A"/>
                </a:solidFill>
                <a:latin typeface="Times New Roman" pitchFamily="18" charset="0"/>
                <a:cs typeface="Times New Roman" pitchFamily="18" charset="0"/>
              </a:rPr>
              <a:t> belirlediği gelişim evreleri ise </a:t>
            </a:r>
            <a:r>
              <a:rPr kumimoji="0" lang="tr-TR" sz="2000" b="0" i="0" u="none" strike="noStrike" cap="none" normalizeH="0" baseline="0" dirty="0" smtClean="0">
                <a:ln>
                  <a:noFill/>
                </a:ln>
                <a:solidFill>
                  <a:srgbClr val="0B042A"/>
                </a:solidFill>
                <a:effectLst/>
                <a:latin typeface="Times New Roman" pitchFamily="18" charset="0"/>
                <a:ea typeface="Calibri" pitchFamily="34" charset="0"/>
                <a:cs typeface="Times New Roman" pitchFamily="18" charset="0"/>
              </a:rPr>
              <a:t>Girişim ya da Suçluluk (3-5 yaş)</a:t>
            </a:r>
            <a:r>
              <a:rPr lang="tr-TR" sz="2000" dirty="0">
                <a:solidFill>
                  <a:srgbClr val="0B042A"/>
                </a:solidFill>
                <a:latin typeface="Times New Roman" pitchFamily="18" charset="0"/>
                <a:cs typeface="Times New Roman" pitchFamily="18" charset="0"/>
              </a:rPr>
              <a:t> </a:t>
            </a:r>
            <a:r>
              <a:rPr lang="tr-TR" sz="2000" dirty="0" smtClean="0">
                <a:solidFill>
                  <a:srgbClr val="0B042A"/>
                </a:solidFill>
                <a:latin typeface="Times New Roman" pitchFamily="18" charset="0"/>
                <a:cs typeface="Times New Roman" pitchFamily="18" charset="0"/>
              </a:rPr>
              <a:t>ve </a:t>
            </a:r>
            <a:r>
              <a:rPr kumimoji="0" lang="tr-TR" sz="2000" b="0" i="0" u="none" strike="noStrike" cap="none" normalizeH="0" baseline="0" dirty="0" smtClean="0">
                <a:ln>
                  <a:noFill/>
                </a:ln>
                <a:solidFill>
                  <a:srgbClr val="0B042A"/>
                </a:solidFill>
                <a:effectLst/>
                <a:latin typeface="Times New Roman" pitchFamily="18" charset="0"/>
                <a:ea typeface="Calibri" pitchFamily="34" charset="0"/>
                <a:cs typeface="Times New Roman" pitchFamily="18" charset="0"/>
              </a:rPr>
              <a:t>Beceri ya da Aşağılık Duygusu (6-11 yaş) dönemleridir. </a:t>
            </a:r>
          </a:p>
          <a:p>
            <a:pPr>
              <a:lnSpc>
                <a:spcPct val="150000"/>
              </a:lnSpc>
            </a:pPr>
            <a:r>
              <a:rPr lang="tr-TR" sz="2000" dirty="0" smtClean="0">
                <a:solidFill>
                  <a:srgbClr val="0B042A"/>
                </a:solidFill>
                <a:latin typeface="Times New Roman" pitchFamily="18" charset="0"/>
                <a:cs typeface="Times New Roman" pitchFamily="18" charset="0"/>
              </a:rPr>
              <a:t>Girişkenliğe Karşı Suçluluk Duyma:</a:t>
            </a:r>
          </a:p>
          <a:p>
            <a:pPr>
              <a:lnSpc>
                <a:spcPct val="150000"/>
              </a:lnSpc>
            </a:pPr>
            <a:r>
              <a:rPr lang="tr-TR" sz="2000" dirty="0" smtClean="0">
                <a:solidFill>
                  <a:srgbClr val="0B042A"/>
                </a:solidFill>
                <a:latin typeface="Times New Roman" pitchFamily="18" charset="0"/>
                <a:cs typeface="Times New Roman" pitchFamily="18" charset="0"/>
              </a:rPr>
              <a:t>Girişkenliğe karşı suçluluk duyma,üç yaşından altı yaşına kadar olan dönemidir.</a:t>
            </a:r>
            <a:endParaRPr lang="tr-TR" sz="2000" dirty="0">
              <a:solidFill>
                <a:srgbClr val="0B042A"/>
              </a:solidFill>
              <a:latin typeface="Times New Roman" pitchFamily="18" charset="0"/>
              <a:cs typeface="Times New Roman" pitchFamily="18" charset="0"/>
            </a:endParaRPr>
          </a:p>
        </p:txBody>
      </p:sp>
      <p:pic>
        <p:nvPicPr>
          <p:cNvPr id="3" name="2 Resim" descr="indir (4).jpg"/>
          <p:cNvPicPr>
            <a:picLocks noChangeAspect="1"/>
          </p:cNvPicPr>
          <p:nvPr/>
        </p:nvPicPr>
        <p:blipFill>
          <a:blip r:embed="rId3" cstate="print"/>
          <a:stretch>
            <a:fillRect/>
          </a:stretch>
        </p:blipFill>
        <p:spPr>
          <a:xfrm>
            <a:off x="1187624" y="5343525"/>
            <a:ext cx="5688632" cy="151447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4" presetClass="path" presetSubtype="0" accel="50000" decel="50000" fill="hold" nodeType="withEffect">
                                  <p:stCondLst>
                                    <p:cond delay="0"/>
                                  </p:stCondLst>
                                  <p:childTnLst>
                                    <p:animMotion origin="layout" path="M -0.00382 0.07771 L 0.00017 -0.17946 " pathEditMode="relative" rAng="0" ptsTypes="AA">
                                      <p:cBhvr>
                                        <p:cTn id="6" dur="1000" fill="hold"/>
                                        <p:tgtEl>
                                          <p:spTgt spid="3"/>
                                        </p:tgtEl>
                                        <p:attrNameLst>
                                          <p:attrName>ppt_x</p:attrName>
                                          <p:attrName>ppt_y</p:attrName>
                                        </p:attrNameLst>
                                      </p:cBhvr>
                                      <p:rCtr x="2" y="-12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755576" y="764704"/>
            <a:ext cx="6840760" cy="3268652"/>
          </a:xfrm>
          <a:prstGeom prst="rect">
            <a:avLst/>
          </a:prstGeom>
          <a:noFill/>
        </p:spPr>
        <p:txBody>
          <a:bodyPr wrap="square" rtlCol="0">
            <a:spAutoFit/>
          </a:bodyPr>
          <a:lstStyle/>
          <a:p>
            <a:pPr>
              <a:lnSpc>
                <a:spcPct val="150000"/>
              </a:lnSpc>
            </a:pPr>
            <a:r>
              <a:rPr lang="tr-TR" sz="2000" dirty="0" smtClean="0">
                <a:solidFill>
                  <a:srgbClr val="0B042A"/>
                </a:solidFill>
                <a:latin typeface="Times New Roman" pitchFamily="18" charset="0"/>
                <a:cs typeface="Times New Roman" pitchFamily="18" charset="0"/>
              </a:rPr>
              <a:t>Çocuğun motor ve dil gelişimi,onun fiziksel ve sosyal çevresini daha fazla araştırmasına,daha atılgan olmasına olanak verir.Gerek anne-baba gerekse okul öncesi eğitim kurumlarındaki öğretmenler çocuğun koşmasına,atlamasına,oynamasına izin verilmelidir ki çocukta girişkenlik duygusu gelişebilsin.Doğal merakından dolayı çok sık azarlanan ve engellenen çocukta,suçluluk duygusu gelişmektedir.</a:t>
            </a:r>
          </a:p>
        </p:txBody>
      </p:sp>
      <p:pic>
        <p:nvPicPr>
          <p:cNvPr id="3" name="2 Resim" descr="images (6).jpg"/>
          <p:cNvPicPr>
            <a:picLocks noChangeAspect="1"/>
          </p:cNvPicPr>
          <p:nvPr/>
        </p:nvPicPr>
        <p:blipFill>
          <a:blip r:embed="rId2" cstate="print"/>
          <a:stretch>
            <a:fillRect/>
          </a:stretch>
        </p:blipFill>
        <p:spPr>
          <a:xfrm>
            <a:off x="2843808" y="4365104"/>
            <a:ext cx="2619375" cy="174307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withEffect">
                                  <p:stCondLst>
                                    <p:cond delay="0"/>
                                  </p:stCondLst>
                                  <p:childTnLst>
                                    <p:animRot by="21600000">
                                      <p:cBhvr>
                                        <p:cTn id="6" dur="1000" fill="hold"/>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539552" y="2348880"/>
            <a:ext cx="6552728" cy="3811621"/>
          </a:xfrm>
          <a:prstGeom prst="rect">
            <a:avLst/>
          </a:prstGeom>
          <a:noFill/>
        </p:spPr>
        <p:txBody>
          <a:bodyPr wrap="square" rtlCol="0">
            <a:spAutoFit/>
          </a:bodyPr>
          <a:lstStyle/>
          <a:p>
            <a:pPr>
              <a:lnSpc>
                <a:spcPct val="150000"/>
              </a:lnSpc>
            </a:pPr>
            <a:r>
              <a:rPr lang="tr-TR" sz="2000" dirty="0" smtClean="0">
                <a:solidFill>
                  <a:srgbClr val="0B042A"/>
                </a:solidFill>
                <a:latin typeface="Times New Roman" pitchFamily="18" charset="0"/>
                <a:cs typeface="Times New Roman" pitchFamily="18" charset="0"/>
              </a:rPr>
              <a:t>Başarıya Karşılık Aşağılık Duygusu:</a:t>
            </a:r>
          </a:p>
          <a:p>
            <a:pPr>
              <a:lnSpc>
                <a:spcPct val="150000"/>
              </a:lnSpc>
            </a:pPr>
            <a:r>
              <a:rPr lang="tr-TR" sz="2000" dirty="0" smtClean="0">
                <a:solidFill>
                  <a:srgbClr val="0B042A"/>
                </a:solidFill>
                <a:latin typeface="Times New Roman" pitchFamily="18" charset="0"/>
                <a:cs typeface="Times New Roman" pitchFamily="18" charset="0"/>
              </a:rPr>
              <a:t>Bu dönem altı yaşından on iki yaşına kadar sürer.</a:t>
            </a:r>
            <a:r>
              <a:rPr lang="tr-TR" sz="2000" dirty="0" err="1" smtClean="0">
                <a:solidFill>
                  <a:srgbClr val="0B042A"/>
                </a:solidFill>
                <a:latin typeface="Times New Roman" pitchFamily="18" charset="0"/>
                <a:cs typeface="Times New Roman" pitchFamily="18" charset="0"/>
              </a:rPr>
              <a:t>Erikson’a</a:t>
            </a:r>
            <a:r>
              <a:rPr lang="tr-TR" sz="2000" dirty="0" smtClean="0">
                <a:solidFill>
                  <a:srgbClr val="0B042A"/>
                </a:solidFill>
                <a:latin typeface="Times New Roman" pitchFamily="18" charset="0"/>
                <a:cs typeface="Times New Roman" pitchFamily="18" charset="0"/>
              </a:rPr>
              <a:t> göre birey kişilik gelişim dönemlerinden ilkinde “bana ne verildiyse ben oyum” ikincisinde “ne yaparsam oyum” üçüncüsünde “hayal ettiğim şeyi olacak kişiyim” dördüncüsünde “ne öğrenirsem oyum” inancına sahiptir.Bu dönemde çocuk okula gittiği için sosyal dünyasında büyük bir genişleme meydana gelir</a:t>
            </a:r>
            <a:r>
              <a:rPr lang="tr-TR" sz="2400" dirty="0" smtClean="0">
                <a:solidFill>
                  <a:srgbClr val="0B042A"/>
                </a:solidFill>
                <a:latin typeface="Times New Roman" pitchFamily="18" charset="0"/>
                <a:cs typeface="Times New Roman" pitchFamily="18" charset="0"/>
              </a:rPr>
              <a:t>. </a:t>
            </a:r>
          </a:p>
        </p:txBody>
      </p:sp>
      <p:pic>
        <p:nvPicPr>
          <p:cNvPr id="3" name="2 Resim" descr="indir (5).jpg"/>
          <p:cNvPicPr>
            <a:picLocks noChangeAspect="1"/>
          </p:cNvPicPr>
          <p:nvPr/>
        </p:nvPicPr>
        <p:blipFill>
          <a:blip r:embed="rId2" cstate="print"/>
          <a:stretch>
            <a:fillRect/>
          </a:stretch>
        </p:blipFill>
        <p:spPr>
          <a:xfrm>
            <a:off x="1475656" y="332656"/>
            <a:ext cx="2619375" cy="17526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accel="50000" decel="50000" fill="hold" nodeType="withEffect">
                                  <p:stCondLst>
                                    <p:cond delay="0"/>
                                  </p:stCondLst>
                                  <p:childTnLst>
                                    <p:animMotion origin="layout" path="M 0 0  L 0.25 0  E" pathEditMode="relative" ptsTypes="">
                                      <p:cBhvr>
                                        <p:cTn id="6" dur="2000" fill="hold"/>
                                        <p:tgtEl>
                                          <p:spTgt spid="3"/>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539552" y="548680"/>
            <a:ext cx="6768752" cy="3416320"/>
          </a:xfrm>
          <a:prstGeom prst="rect">
            <a:avLst/>
          </a:prstGeom>
          <a:noFill/>
        </p:spPr>
        <p:txBody>
          <a:bodyPr wrap="square" rtlCol="0">
            <a:spAutoFit/>
          </a:bodyPr>
          <a:lstStyle/>
          <a:p>
            <a:pPr>
              <a:lnSpc>
                <a:spcPct val="150000"/>
              </a:lnSpc>
            </a:pPr>
            <a:r>
              <a:rPr lang="tr-TR" sz="2000" dirty="0" smtClean="0">
                <a:solidFill>
                  <a:srgbClr val="0B042A"/>
                </a:solidFill>
                <a:latin typeface="Times New Roman" pitchFamily="18" charset="0"/>
                <a:cs typeface="Times New Roman" pitchFamily="18" charset="0"/>
              </a:rPr>
              <a:t>PİAGET’YE GÖRE BİLİŞSEL GELİŞİM</a:t>
            </a:r>
          </a:p>
          <a:p>
            <a:pPr>
              <a:lnSpc>
                <a:spcPct val="150000"/>
              </a:lnSpc>
            </a:pPr>
            <a:endParaRPr lang="tr-TR" sz="2000" dirty="0" smtClean="0">
              <a:solidFill>
                <a:srgbClr val="0B042A"/>
              </a:solidFill>
              <a:latin typeface="Times New Roman" pitchFamily="18" charset="0"/>
              <a:cs typeface="Times New Roman" pitchFamily="18" charset="0"/>
            </a:endParaRPr>
          </a:p>
          <a:p>
            <a:pPr>
              <a:lnSpc>
                <a:spcPct val="150000"/>
              </a:lnSpc>
            </a:pPr>
            <a:r>
              <a:rPr lang="tr-TR" sz="2000" dirty="0" err="1" smtClean="0">
                <a:solidFill>
                  <a:srgbClr val="0B042A"/>
                </a:solidFill>
                <a:latin typeface="Times New Roman" pitchFamily="18" charset="0"/>
                <a:cs typeface="Times New Roman" pitchFamily="18" charset="0"/>
              </a:rPr>
              <a:t>Piaget’e</a:t>
            </a:r>
            <a:r>
              <a:rPr lang="tr-TR" sz="2000" dirty="0" smtClean="0">
                <a:solidFill>
                  <a:srgbClr val="0B042A"/>
                </a:solidFill>
                <a:latin typeface="Times New Roman" pitchFamily="18" charset="0"/>
                <a:cs typeface="Times New Roman" pitchFamily="18" charset="0"/>
              </a:rPr>
              <a:t> göre bilişsel gelişim, birbirini izleyen dört dönem içinde ortaya çıkmaktadır. Dönemler ilerledikçe, çocukların kavrama ve problem çözme yeteneklerinde niteliksel gelişmeler gözlenmektedir. </a:t>
            </a:r>
          </a:p>
          <a:p>
            <a:pPr>
              <a:lnSpc>
                <a:spcPct val="200000"/>
              </a:lnSpc>
            </a:pPr>
            <a:endParaRPr lang="tr-TR" dirty="0" smtClean="0">
              <a:solidFill>
                <a:srgbClr val="0B042A"/>
              </a:solidFill>
              <a:latin typeface="Times New Roman" pitchFamily="18" charset="0"/>
              <a:cs typeface="Times New Roman" pitchFamily="18" charset="0"/>
            </a:endParaRPr>
          </a:p>
        </p:txBody>
      </p:sp>
      <p:pic>
        <p:nvPicPr>
          <p:cNvPr id="3" name="2 Resim" descr="images (5).jpg"/>
          <p:cNvPicPr>
            <a:picLocks noChangeAspect="1"/>
          </p:cNvPicPr>
          <p:nvPr/>
        </p:nvPicPr>
        <p:blipFill>
          <a:blip r:embed="rId2" cstate="print"/>
          <a:stretch>
            <a:fillRect/>
          </a:stretch>
        </p:blipFill>
        <p:spPr>
          <a:xfrm>
            <a:off x="2771800" y="3933056"/>
            <a:ext cx="2752725" cy="166687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5"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down)">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539552" y="2564904"/>
            <a:ext cx="6768752" cy="2806987"/>
          </a:xfrm>
          <a:prstGeom prst="rect">
            <a:avLst/>
          </a:prstGeom>
          <a:noFill/>
        </p:spPr>
        <p:txBody>
          <a:bodyPr wrap="square" rtlCol="0">
            <a:spAutoFit/>
          </a:bodyPr>
          <a:lstStyle/>
          <a:p>
            <a:pPr>
              <a:lnSpc>
                <a:spcPct val="150000"/>
              </a:lnSpc>
            </a:pPr>
            <a:r>
              <a:rPr lang="tr-TR" sz="2000" dirty="0" smtClean="0">
                <a:solidFill>
                  <a:srgbClr val="0B042A"/>
                </a:solidFill>
                <a:latin typeface="Times New Roman" pitchFamily="18" charset="0"/>
                <a:cs typeface="Times New Roman" pitchFamily="18" charset="0"/>
              </a:rPr>
              <a:t>Duyusal motor dönem (0-2 yaş)</a:t>
            </a:r>
          </a:p>
          <a:p>
            <a:pPr>
              <a:lnSpc>
                <a:spcPct val="150000"/>
              </a:lnSpc>
            </a:pPr>
            <a:r>
              <a:rPr lang="tr-TR" sz="2000" dirty="0" smtClean="0">
                <a:solidFill>
                  <a:srgbClr val="0B042A"/>
                </a:solidFill>
                <a:latin typeface="Times New Roman" pitchFamily="18" charset="0"/>
                <a:cs typeface="Times New Roman" pitchFamily="18" charset="0"/>
              </a:rPr>
              <a:t>İşlem öncesi dönem (2-5/6 yaş)</a:t>
            </a:r>
          </a:p>
          <a:p>
            <a:pPr>
              <a:lnSpc>
                <a:spcPct val="150000"/>
              </a:lnSpc>
            </a:pPr>
            <a:r>
              <a:rPr lang="tr-TR" sz="2000" dirty="0" smtClean="0">
                <a:solidFill>
                  <a:srgbClr val="0B042A"/>
                </a:solidFill>
                <a:latin typeface="Times New Roman" pitchFamily="18" charset="0"/>
                <a:cs typeface="Times New Roman" pitchFamily="18" charset="0"/>
              </a:rPr>
              <a:t>Somut işlemler dönemi (6/7-11/12 yaşlar) - (somut işlemsel dönem olarak da adlandırılır.)</a:t>
            </a:r>
          </a:p>
          <a:p>
            <a:pPr>
              <a:lnSpc>
                <a:spcPct val="150000"/>
              </a:lnSpc>
            </a:pPr>
            <a:r>
              <a:rPr lang="tr-TR" sz="2000" dirty="0" smtClean="0">
                <a:solidFill>
                  <a:srgbClr val="0B042A"/>
                </a:solidFill>
                <a:latin typeface="Times New Roman" pitchFamily="18" charset="0"/>
                <a:cs typeface="Times New Roman" pitchFamily="18" charset="0"/>
              </a:rPr>
              <a:t>Soyut işlemler dönemi (11/12 ve sonrası) - (formel işlemsel dönem olarak da adlandırılır.)</a:t>
            </a:r>
          </a:p>
        </p:txBody>
      </p:sp>
      <p:pic>
        <p:nvPicPr>
          <p:cNvPr id="3" name="2 Resim" descr="images (2).jpg"/>
          <p:cNvPicPr>
            <a:picLocks noChangeAspect="1"/>
          </p:cNvPicPr>
          <p:nvPr/>
        </p:nvPicPr>
        <p:blipFill>
          <a:blip r:embed="rId2" cstate="print"/>
          <a:stretch>
            <a:fillRect/>
          </a:stretch>
        </p:blipFill>
        <p:spPr>
          <a:xfrm>
            <a:off x="611560" y="476672"/>
            <a:ext cx="2647950" cy="173355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4)">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knik">
  <a:themeElements>
    <a:clrScheme name="Özel 4">
      <a:dk1>
        <a:srgbClr val="CDFFFD"/>
      </a:dk1>
      <a:lt1>
        <a:srgbClr val="E8C4F9"/>
      </a:lt1>
      <a:dk2>
        <a:srgbClr val="99BDC6"/>
      </a:dk2>
      <a:lt2>
        <a:srgbClr val="E8C4F9"/>
      </a:lt2>
      <a:accent1>
        <a:srgbClr val="83FFFB"/>
      </a:accent1>
      <a:accent2>
        <a:srgbClr val="FFCCCC"/>
      </a:accent2>
      <a:accent3>
        <a:srgbClr val="DA9EF5"/>
      </a:accent3>
      <a:accent4>
        <a:srgbClr val="92D050"/>
      </a:accent4>
      <a:accent5>
        <a:srgbClr val="998307"/>
      </a:accent5>
      <a:accent6>
        <a:srgbClr val="B1B5BA"/>
      </a:accent6>
      <a:hlink>
        <a:srgbClr val="00C8C3"/>
      </a:hlink>
      <a:folHlink>
        <a:srgbClr val="FBF2BC"/>
      </a:folHlink>
    </a:clrScheme>
    <a:fontScheme name="Teknik">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knik">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723</TotalTime>
  <Words>1104</Words>
  <Application>Microsoft Office PowerPoint</Application>
  <PresentationFormat>Ekran Gösterisi (4:3)</PresentationFormat>
  <Paragraphs>142</Paragraphs>
  <Slides>32</Slides>
  <Notes>1</Notes>
  <HiddenSlides>0</HiddenSlides>
  <MMClips>0</MMClips>
  <ScaleCrop>false</ScaleCrop>
  <HeadingPairs>
    <vt:vector size="4" baseType="variant">
      <vt:variant>
        <vt:lpstr>Tema</vt:lpstr>
      </vt:variant>
      <vt:variant>
        <vt:i4>1</vt:i4>
      </vt:variant>
      <vt:variant>
        <vt:lpstr>Slayt Başlıkları</vt:lpstr>
      </vt:variant>
      <vt:variant>
        <vt:i4>32</vt:i4>
      </vt:variant>
    </vt:vector>
  </HeadingPairs>
  <TitlesOfParts>
    <vt:vector size="33" baseType="lpstr">
      <vt:lpstr>Teknik</vt:lpstr>
      <vt:lpstr>Toplumsal ve duygusal gelişim</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lpstr>Slayt 31</vt:lpstr>
      <vt:lpstr>Slayt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lkaJUso9ıhnjWIO</dc:title>
  <dc:creator>Babak kachal</dc:creator>
  <cp:lastModifiedBy>cokaum_1</cp:lastModifiedBy>
  <cp:revision>59</cp:revision>
  <dcterms:created xsi:type="dcterms:W3CDTF">2013-10-29T20:02:28Z</dcterms:created>
  <dcterms:modified xsi:type="dcterms:W3CDTF">2013-12-05T14:39:06Z</dcterms:modified>
</cp:coreProperties>
</file>