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3" r:id="rId4"/>
    <p:sldId id="261" r:id="rId5"/>
    <p:sldId id="264" r:id="rId6"/>
    <p:sldId id="265" r:id="rId7"/>
    <p:sldId id="266" r:id="rId8"/>
    <p:sldId id="268" r:id="rId9"/>
    <p:sldId id="269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47" autoAdjust="0"/>
  </p:normalViewPr>
  <p:slideViewPr>
    <p:cSldViewPr snapToGrid="0">
      <p:cViewPr varScale="1">
        <p:scale>
          <a:sx n="54" d="100"/>
          <a:sy n="54" d="100"/>
        </p:scale>
        <p:origin x="48" y="2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6C77E-FCCB-4799-9F94-29BEB0E85052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223E3-3052-4920-A11C-1FB2454435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308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AF957-2C38-4C79-9125-6FFB4C65CF0E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272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Damızlık olacak erkek ve dişilerin seçimi iyi bir üretimin başlangıcı açısından oldukça önemlidir. </a:t>
            </a:r>
            <a:endParaRPr lang="en-GB" dirty="0" smtClean="0"/>
          </a:p>
          <a:p>
            <a:r>
              <a:rPr lang="tr-TR" dirty="0" smtClean="0"/>
              <a:t>Seçim yumurtlama</a:t>
            </a:r>
            <a:r>
              <a:rPr lang="tr-TR" baseline="0" dirty="0" smtClean="0"/>
              <a:t> başlamadan 2-3 ay önce yani yaklaşık Kasım-Aralık aylarında yeterli olgunluğa erişmiş ilkbaharda çıkan palazlar arasından yapılmalıdır. </a:t>
            </a:r>
          </a:p>
          <a:p>
            <a:r>
              <a:rPr lang="tr-TR" dirty="0" smtClean="0"/>
              <a:t>Cinsiyet kaçağı olmamalı !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8645A-268F-40C2-8FDB-FFAE772FCB1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199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Yumurta verimi dikkate alınmak istendiğinde bireysel takip sağlanmalıdır 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8645A-268F-40C2-8FDB-FFAE772FCB1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04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Damızlıklardan Yüksek verimin</a:t>
            </a:r>
            <a:r>
              <a:rPr lang="tr-TR" baseline="0" dirty="0" smtClean="0"/>
              <a:t> elde edilebilmesi için;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8645A-268F-40C2-8FDB-FFAE772FCB1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133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Kazlar serbest gezinmeli ve kapalı sistemlerde yetiştirilebilen kanatlılardır. En yaygın olarak derin altlıklı kapalı kümes ile serbest gezinme alanının kombinasyonu olan sistem kullanılmaktadır.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8645A-268F-40C2-8FDB-FFAE772FCB1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497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Yetişkin Kaz başına kapalı ve açık alanda sırasıyla minimum 0.5 m² ve 1.0 m² yerleşim sıklığı tavsiye edilmektedir. </a:t>
            </a:r>
            <a:endParaRPr lang="en-GB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8645A-268F-40C2-8FDB-FFAE772FCB1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151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Yumurtlama</a:t>
            </a:r>
            <a:r>
              <a:rPr lang="tr-TR" baseline="0" dirty="0" smtClean="0"/>
              <a:t> başlangıcı Şubat ayıdır.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aydan itibaren gün uzunluğunun artmasıyla yumurta üretimi de artış gösterir ve haziran ayı sonuna gelindiğinde genellikle tüm kazlarda yumurtlama sona erer.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Aydınlatma programları ile yumurtlama periyodu uzatılabilir. </a:t>
            </a:r>
            <a:r>
              <a:rPr lang="tr-TR" dirty="0" smtClean="0"/>
              <a:t>Yumurtlama zamanı değiştirilebilir ve periyodu uzatılabilir. 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8645A-268F-40C2-8FDB-FFAE772FCB1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98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0C63-31A3-44F0-91B2-C6BB778EB39C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C56B-9492-483B-9E4E-925C210369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024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0C63-31A3-44F0-91B2-C6BB778EB39C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C56B-9492-483B-9E4E-925C210369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282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0C63-31A3-44F0-91B2-C6BB778EB39C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C56B-9492-483B-9E4E-925C210369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229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0C63-31A3-44F0-91B2-C6BB778EB39C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C56B-9492-483B-9E4E-925C210369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855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0C63-31A3-44F0-91B2-C6BB778EB39C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C56B-9492-483B-9E4E-925C210369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260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0C63-31A3-44F0-91B2-C6BB778EB39C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C56B-9492-483B-9E4E-925C210369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183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0C63-31A3-44F0-91B2-C6BB778EB39C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C56B-9492-483B-9E4E-925C210369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283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0C63-31A3-44F0-91B2-C6BB778EB39C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C56B-9492-483B-9E4E-925C210369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05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0C63-31A3-44F0-91B2-C6BB778EB39C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C56B-9492-483B-9E4E-925C210369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466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0C63-31A3-44F0-91B2-C6BB778EB39C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C56B-9492-483B-9E4E-925C210369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074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0C63-31A3-44F0-91B2-C6BB778EB39C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C56B-9492-483B-9E4E-925C210369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664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40C63-31A3-44F0-91B2-C6BB778EB39C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BC56B-9492-483B-9E4E-925C210369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860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/>
          <a:srcRect l="66338" t="24099" r="22001" b="28889"/>
          <a:stretch/>
        </p:blipFill>
        <p:spPr>
          <a:xfrm>
            <a:off x="8519533" y="2219927"/>
            <a:ext cx="3672468" cy="454263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1" y="2560423"/>
            <a:ext cx="2701214" cy="4297577"/>
          </a:xfrm>
          <a:prstGeom prst="rect">
            <a:avLst/>
          </a:prstGeom>
        </p:spPr>
      </p:pic>
      <p:sp>
        <p:nvSpPr>
          <p:cNvPr id="4" name="Unvan 1"/>
          <p:cNvSpPr txBox="1">
            <a:spLocks/>
          </p:cNvSpPr>
          <p:nvPr/>
        </p:nvSpPr>
        <p:spPr>
          <a:xfrm>
            <a:off x="1375688" y="-101768"/>
            <a:ext cx="9144000" cy="21781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tr-T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DAMIZLIK ÖRDEK ve KAZ YETİŞTİRME</a:t>
            </a: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1512848" y="4549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Öğr. Üyesi Ahmet UÇAR</a:t>
            </a:r>
          </a:p>
          <a:p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Hindi ve Su Kanatlıları Yetiştirme Dersi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 Ziraat Fakültesi Zootekni Bölümü</a:t>
            </a:r>
          </a:p>
          <a:p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16007" r="933" b="14308"/>
          <a:stretch/>
        </p:blipFill>
        <p:spPr>
          <a:xfrm>
            <a:off x="4582914" y="2076372"/>
            <a:ext cx="3003867" cy="24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Genel Giriş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Damızlık sürüler, erkek ve dişilerin bir arada bulunduğu ve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döllü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yumurta elde etmeyi hedefleyen sürülerdir. </a:t>
            </a: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tr-T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Sürünün </a:t>
            </a:r>
            <a:r>
              <a:rPr lang="tr-TR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bakım-idaresi: Yumurta </a:t>
            </a:r>
            <a:r>
              <a:rPr lang="tr-T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verimi, döllülük oranı, kuluçka </a:t>
            </a:r>
            <a:r>
              <a:rPr lang="tr-TR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randımanı ve dişi </a:t>
            </a:r>
            <a:r>
              <a:rPr lang="tr-T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başına elde edilecek palaz sayısı</a:t>
            </a:r>
            <a:endParaRPr lang="en-GB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2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135467" y="1156642"/>
            <a:ext cx="11938000" cy="570135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Damızlık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Seçimi;</a:t>
            </a:r>
            <a:endParaRPr lang="tr-TR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Cinsiyetleri kesin olarak </a:t>
            </a:r>
            <a:r>
              <a:rPr lang="tr-T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bilinmeli</a:t>
            </a:r>
            <a:endParaRPr lang="tr-TR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Ağır;1</a:t>
            </a:r>
            <a:r>
              <a:rPr lang="tr-T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♂:3</a:t>
            </a:r>
            <a:r>
              <a:rPr lang="tr-T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♀, Hafif ;1</a:t>
            </a:r>
            <a:r>
              <a:rPr lang="tr-T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♂:5</a:t>
            </a:r>
            <a:r>
              <a:rPr lang="tr-T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♀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Seçilen hayvanlar mümkünse ayrılmalı ve tanımlandırılmalı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4-5 yıl boyunca üretimde kalabilecek kondisyon ve </a:t>
            </a:r>
            <a:r>
              <a:rPr lang="tr-TR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konformasyonda</a:t>
            </a:r>
            <a:r>
              <a:rPr lang="tr-T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olmalı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Herhangi kusuru olan hayvanlar ayıklanmalı (çarpık omurga</a:t>
            </a:r>
            <a:r>
              <a:rPr lang="tr-T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kırık </a:t>
            </a:r>
            <a:r>
              <a:rPr lang="tr-T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parmaklar, deforme ayak, gaga, göz yapısı vs.)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GB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van 1"/>
          <p:cNvSpPr>
            <a:spLocks noGrp="1"/>
          </p:cNvSpPr>
          <p:nvPr>
            <p:ph type="title"/>
          </p:nvPr>
        </p:nvSpPr>
        <p:spPr>
          <a:xfrm>
            <a:off x="846667" y="1"/>
            <a:ext cx="10515600" cy="1113692"/>
          </a:xfrm>
        </p:spPr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Kaz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055181"/>
              </p:ext>
            </p:extLst>
          </p:nvPr>
        </p:nvGraphicFramePr>
        <p:xfrm>
          <a:off x="309880" y="216746"/>
          <a:ext cx="11638280" cy="6458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9140">
                  <a:extLst>
                    <a:ext uri="{9D8B030D-6E8A-4147-A177-3AD203B41FA5}">
                      <a16:colId xmlns:a16="http://schemas.microsoft.com/office/drawing/2014/main" val="1228406149"/>
                    </a:ext>
                  </a:extLst>
                </a:gridCol>
                <a:gridCol w="5819140">
                  <a:extLst>
                    <a:ext uri="{9D8B030D-6E8A-4147-A177-3AD203B41FA5}">
                      <a16:colId xmlns:a16="http://schemas.microsoft.com/office/drawing/2014/main" val="247401450"/>
                    </a:ext>
                  </a:extLst>
                </a:gridCol>
              </a:tblGrid>
              <a:tr h="717597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Baba Hattı</a:t>
                      </a:r>
                      <a:endParaRPr lang="tr-TR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 Hattı</a:t>
                      </a:r>
                      <a:endParaRPr lang="tr-TR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419628"/>
                  </a:ext>
                </a:extLst>
              </a:tr>
              <a:tr h="717597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Canlı Ağırlık</a:t>
                      </a:r>
                      <a:endParaRPr lang="tr-TR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Canlı Ağırlık</a:t>
                      </a:r>
                      <a:endParaRPr lang="tr-TR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406313"/>
                  </a:ext>
                </a:extLst>
              </a:tr>
              <a:tr h="717597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Yemden Yararlanma</a:t>
                      </a:r>
                      <a:endParaRPr lang="tr-TR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Yemden Yararlanma</a:t>
                      </a:r>
                      <a:endParaRPr lang="tr-TR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408551"/>
                  </a:ext>
                </a:extLst>
              </a:tr>
              <a:tr h="717597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Kas Büyüme</a:t>
                      </a:r>
                      <a:endParaRPr lang="tr-TR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Kas Büyüme</a:t>
                      </a:r>
                      <a:endParaRPr lang="tr-TR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729262"/>
                  </a:ext>
                </a:extLst>
              </a:tr>
              <a:tr h="717597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Yaşama Gücü</a:t>
                      </a:r>
                      <a:endParaRPr lang="tr-TR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Yaşama Gücü</a:t>
                      </a:r>
                      <a:endParaRPr lang="tr-TR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672808"/>
                  </a:ext>
                </a:extLst>
              </a:tr>
              <a:tr h="717597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Döllülük</a:t>
                      </a:r>
                      <a:endParaRPr lang="tr-TR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Yumurta</a:t>
                      </a:r>
                      <a:r>
                        <a:rPr lang="tr-TR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Verimi</a:t>
                      </a:r>
                      <a:endParaRPr lang="tr-TR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4206244"/>
                  </a:ext>
                </a:extLst>
              </a:tr>
              <a:tr h="717597">
                <a:tc>
                  <a:txBody>
                    <a:bodyPr/>
                    <a:lstStyle/>
                    <a:p>
                      <a:pPr algn="ctr"/>
                      <a:endParaRPr lang="tr-TR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Yumurta Ağırlığı</a:t>
                      </a:r>
                      <a:endParaRPr lang="tr-TR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321480"/>
                  </a:ext>
                </a:extLst>
              </a:tr>
              <a:tr h="717597">
                <a:tc>
                  <a:txBody>
                    <a:bodyPr/>
                    <a:lstStyle/>
                    <a:p>
                      <a:pPr algn="ctr"/>
                      <a:endParaRPr lang="tr-TR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Kabuk</a:t>
                      </a:r>
                      <a:r>
                        <a:rPr lang="tr-TR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Sağlamlığı</a:t>
                      </a:r>
                      <a:endParaRPr lang="tr-TR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880677"/>
                  </a:ext>
                </a:extLst>
              </a:tr>
              <a:tr h="717597">
                <a:tc>
                  <a:txBody>
                    <a:bodyPr/>
                    <a:lstStyle/>
                    <a:p>
                      <a:pPr algn="ctr"/>
                      <a:endParaRPr lang="tr-TR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Kuluçka Randımanı</a:t>
                      </a:r>
                      <a:endParaRPr lang="tr-TR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229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0983" y="1675875"/>
            <a:ext cx="11222864" cy="3688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Canlı ağırlık ve/veya yumurta verimi damızlık seçiminde dikkat edilmesi gereken asıl unsurlardır.</a:t>
            </a:r>
          </a:p>
          <a:p>
            <a:pPr marL="0" indent="0" algn="just">
              <a:buNone/>
            </a:pP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♀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ortalama ağırlıkta</a:t>
            </a:r>
          </a:p>
          <a:p>
            <a:pPr marL="0" indent="0" algn="just">
              <a:buNone/>
            </a:pPr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♂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ortalama ağırlığın % 10-20 üzerinde</a:t>
            </a:r>
          </a:p>
          <a:p>
            <a:pPr marL="0" indent="0" algn="just">
              <a:buNone/>
            </a:pP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790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5099" y="866793"/>
            <a:ext cx="11352772" cy="475488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200000"/>
              </a:lnSpc>
              <a:buNone/>
            </a:pP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Yetiştirme sistemi, yemlik-suluk alanı,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canlı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ağırlık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kontrolü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sürü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üniformitesi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sağlık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koruma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yerleşim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sıklığı</a:t>
            </a: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folluk yapısı, havuz-gölcük varlığı vb. etmenlerde optimizasyonun sağlanması gerekmektedir.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41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256335" y="346838"/>
            <a:ext cx="11768665" cy="6354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Yetiştirme Sistemleri</a:t>
            </a:r>
          </a:p>
          <a:p>
            <a:pPr marL="0" indent="0">
              <a:buNone/>
            </a:pP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Derin altlıklı kapalı kümes ile serbest gezinme alanının kombinasyonu olan sistem kullanılmaktadır.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202024"/>
              </p:ext>
            </p:extLst>
          </p:nvPr>
        </p:nvGraphicFramePr>
        <p:xfrm>
          <a:off x="603368" y="1586460"/>
          <a:ext cx="10995957" cy="3546158"/>
        </p:xfrm>
        <a:graphic>
          <a:graphicData uri="http://schemas.openxmlformats.org/drawingml/2006/table">
            <a:tbl>
              <a:tblPr rtl="1"/>
              <a:tblGrid>
                <a:gridCol w="5757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5838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3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Yerleşim Sıklığı (kaz/m²)</a:t>
                      </a:r>
                      <a:endParaRPr lang="en-US" altLang="tr-TR" sz="36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3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Yaş (Hafta)</a:t>
                      </a:r>
                      <a:endParaRPr lang="en-GB" sz="3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688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tr-TR" sz="3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tr-TR" sz="3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1–2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tr-TR" sz="3600" b="0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tr-TR" sz="3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3–4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tr-TR" sz="3600" b="0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tr-TR" sz="3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5–6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688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tr-TR" sz="3600" b="0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3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+ </a:t>
                      </a:r>
                      <a:endParaRPr lang="en-US" altLang="tr-TR" sz="36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52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340614" y="96226"/>
            <a:ext cx="11671069" cy="61038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Aydınlatma;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Yumurtlama sezonu yaklaşık 4 ay sürmektedir.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hafta – yumurtlama öncesi: 9 saat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Yumurtlama dönemi 10-12 saat ve ardından 14.5 saat aydınlatma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Dikkat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edilecek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husus en az 8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saatlik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karanlık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uygulanmasıdır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8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2538</TotalTime>
  <Words>420</Words>
  <Application>Microsoft Office PowerPoint</Application>
  <PresentationFormat>Geniş ekran</PresentationFormat>
  <Paragraphs>73</Paragraphs>
  <Slides>9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Teması</vt:lpstr>
      <vt:lpstr>PowerPoint Sunusu</vt:lpstr>
      <vt:lpstr>Genel Giriş</vt:lpstr>
      <vt:lpstr>Kaz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REVIEWER</dc:creator>
  <cp:lastModifiedBy>PC</cp:lastModifiedBy>
  <cp:revision>65</cp:revision>
  <dcterms:created xsi:type="dcterms:W3CDTF">2022-12-07T07:23:30Z</dcterms:created>
  <dcterms:modified xsi:type="dcterms:W3CDTF">2024-10-17T13:10:24Z</dcterms:modified>
</cp:coreProperties>
</file>