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9" r:id="rId4"/>
    <p:sldId id="287" r:id="rId5"/>
    <p:sldId id="297" r:id="rId6"/>
    <p:sldId id="260" r:id="rId7"/>
    <p:sldId id="298" r:id="rId8"/>
    <p:sldId id="261" r:id="rId9"/>
    <p:sldId id="288" r:id="rId10"/>
    <p:sldId id="262" r:id="rId11"/>
    <p:sldId id="289" r:id="rId12"/>
    <p:sldId id="263" r:id="rId13"/>
    <p:sldId id="290" r:id="rId14"/>
    <p:sldId id="264" r:id="rId15"/>
    <p:sldId id="265" r:id="rId16"/>
    <p:sldId id="291" r:id="rId17"/>
    <p:sldId id="266" r:id="rId18"/>
    <p:sldId id="292" r:id="rId19"/>
    <p:sldId id="267" r:id="rId20"/>
    <p:sldId id="293" r:id="rId21"/>
    <p:sldId id="268" r:id="rId22"/>
    <p:sldId id="294" r:id="rId23"/>
    <p:sldId id="269" r:id="rId24"/>
    <p:sldId id="296" r:id="rId25"/>
    <p:sldId id="270" r:id="rId26"/>
    <p:sldId id="295" r:id="rId27"/>
    <p:sldId id="271" r:id="rId28"/>
    <p:sldId id="272" r:id="rId29"/>
    <p:sldId id="301" r:id="rId30"/>
    <p:sldId id="273" r:id="rId31"/>
    <p:sldId id="299" r:id="rId32"/>
    <p:sldId id="274" r:id="rId33"/>
    <p:sldId id="275" r:id="rId34"/>
    <p:sldId id="300" r:id="rId35"/>
    <p:sldId id="276"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Alt Başlık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Başlık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Düz Bağlayıcı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Veri Yer Tutucusu 14"/>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16" name="Slayt Numarası Yer Tutucusu 15"/>
          <p:cNvSpPr>
            <a:spLocks noGrp="1"/>
          </p:cNvSpPr>
          <p:nvPr>
            <p:ph type="sldNum" sz="quarter" idx="11"/>
          </p:nvPr>
        </p:nvSpPr>
        <p:spPr/>
        <p:txBody>
          <a:bodyPr/>
          <a:lstStyle/>
          <a:p>
            <a:fld id="{F302176B-0E47-46AC-8F43-DAB4B8A37D06}" type="slidenum">
              <a:rPr lang="tr-TR" smtClean="0"/>
              <a:t>‹#›</a:t>
            </a:fld>
            <a:endParaRPr lang="tr-TR" dirty="0"/>
          </a:p>
        </p:txBody>
      </p:sp>
      <p:sp>
        <p:nvSpPr>
          <p:cNvPr id="17" name="Altbilgi Yer Tutucusu 16"/>
          <p:cNvSpPr>
            <a:spLocks noGrp="1"/>
          </p:cNvSpPr>
          <p:nvPr>
            <p:ph type="ftr" sz="quarter" idx="12"/>
          </p:nvPr>
        </p:nvSpPr>
        <p:spPr/>
        <p:txBody>
          <a:bodyPr/>
          <a:lstStyle/>
          <a:p>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İçerik Yer Tutucusu 8"/>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Veri Yer Tutucusu 13"/>
          <p:cNvSpPr>
            <a:spLocks noGrp="1"/>
          </p:cNvSpPr>
          <p:nvPr>
            <p:ph type="dt" sz="half" idx="14"/>
          </p:nvPr>
        </p:nvSpPr>
        <p:spPr/>
        <p:txBody>
          <a:bodyPr/>
          <a:lstStyle/>
          <a:p>
            <a:fld id="{A23720DD-5B6D-40BF-8493-A6B52D484E6B}" type="datetimeFigureOut">
              <a:rPr lang="tr-TR" smtClean="0"/>
              <a:t>05.03.2015</a:t>
            </a:fld>
            <a:endParaRPr lang="tr-TR" dirty="0"/>
          </a:p>
        </p:txBody>
      </p:sp>
      <p:sp>
        <p:nvSpPr>
          <p:cNvPr id="15" name="Slayt Numarası Yer Tutucusu 14"/>
          <p:cNvSpPr>
            <a:spLocks noGrp="1"/>
          </p:cNvSpPr>
          <p:nvPr>
            <p:ph type="sldNum" sz="quarter" idx="15"/>
          </p:nvPr>
        </p:nvSpPr>
        <p:spPr/>
        <p:txBody>
          <a:bodyPr/>
          <a:lstStyle>
            <a:lvl1pPr algn="ctr">
              <a:defRPr/>
            </a:lvl1pPr>
          </a:lstStyle>
          <a:p>
            <a:fld id="{F302176B-0E47-46AC-8F43-DAB4B8A37D06}" type="slidenum">
              <a:rPr lang="tr-TR" smtClean="0"/>
              <a:t>‹#›</a:t>
            </a:fld>
            <a:endParaRPr lang="tr-TR" dirty="0"/>
          </a:p>
        </p:txBody>
      </p:sp>
      <p:sp>
        <p:nvSpPr>
          <p:cNvPr id="16" name="Altbilgi Yer Tutucusu 15"/>
          <p:cNvSpPr>
            <a:spLocks noGrp="1"/>
          </p:cNvSpPr>
          <p:nvPr>
            <p:ph type="ftr" sz="quarter" idx="16"/>
          </p:nvPr>
        </p:nvSpPr>
        <p:spPr/>
        <p:txBody>
          <a:bodyPr/>
          <a:lstStyle/>
          <a:p>
            <a:endParaRPr lang="tr-TR" dirty="0"/>
          </a:p>
        </p:txBody>
      </p:sp>
      <p:sp>
        <p:nvSpPr>
          <p:cNvPr id="17" name="Başlık 16"/>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dirty="0"/>
          </a:p>
        </p:txBody>
      </p:sp>
      <p:sp>
        <p:nvSpPr>
          <p:cNvPr id="2" name="Başlık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Düz Bağlayıcı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Veri Yer Tutucusu 4"/>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dirty="0"/>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11" name="İçerik Yer Tutucusu 10"/>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7" name="Veri Yer Tutucusu 6"/>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3" name="Metin Yer Tutucusu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İçerik Yer Tutucusu 31"/>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İçerik Yer Tutucusu 33"/>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Başlık 1"/>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Metin Yer Tutucusu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Düz Bağlayıcı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dirty="0"/>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İçerik Yer Tutucusu 28"/>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Metin Yer Tutucusu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Başlık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Veri Yer Tutucusu 7"/>
          <p:cNvSpPr>
            <a:spLocks noGrp="1"/>
          </p:cNvSpPr>
          <p:nvPr>
            <p:ph type="dt" sz="half" idx="14"/>
          </p:nvPr>
        </p:nvSpPr>
        <p:spPr/>
        <p:txBody>
          <a:bodyPr/>
          <a:lstStyle/>
          <a:p>
            <a:fld id="{A23720DD-5B6D-40BF-8493-A6B52D484E6B}" type="datetimeFigureOut">
              <a:rPr lang="tr-TR" smtClean="0"/>
              <a:t>05.03.2015</a:t>
            </a:fld>
            <a:endParaRPr lang="tr-TR" dirty="0"/>
          </a:p>
        </p:txBody>
      </p:sp>
      <p:sp>
        <p:nvSpPr>
          <p:cNvPr id="9" name="Slayt Numarası Yer Tutucusu 8"/>
          <p:cNvSpPr>
            <a:spLocks noGrp="1"/>
          </p:cNvSpPr>
          <p:nvPr>
            <p:ph type="sldNum" sz="quarter" idx="15"/>
          </p:nvPr>
        </p:nvSpPr>
        <p:spPr/>
        <p:txBody>
          <a:bodyPr/>
          <a:lstStyle/>
          <a:p>
            <a:fld id="{F302176B-0E47-46AC-8F43-DAB4B8A37D06}" type="slidenum">
              <a:rPr lang="tr-TR" smtClean="0"/>
              <a:t>‹#›</a:t>
            </a:fld>
            <a:endParaRPr lang="tr-TR" dirty="0"/>
          </a:p>
        </p:txBody>
      </p:sp>
      <p:sp>
        <p:nvSpPr>
          <p:cNvPr id="10" name="Altbilgi Yer Tutucusu 9"/>
          <p:cNvSpPr>
            <a:spLocks noGrp="1"/>
          </p:cNvSpPr>
          <p:nvPr>
            <p:ph type="ftr" sz="quarter" idx="16"/>
          </p:nvPr>
        </p:nvSpPr>
        <p:spPr/>
        <p:txBody>
          <a:bodyPr/>
          <a:lstStyle/>
          <a:p>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dirty="0" smtClean="0"/>
              <a:t>Resim eklemek için simgeyi tıklatın</a:t>
            </a:r>
            <a:endParaRPr kumimoji="0" lang="en-US" dirty="0"/>
          </a:p>
        </p:txBody>
      </p:sp>
      <p:sp>
        <p:nvSpPr>
          <p:cNvPr id="4" name="Metin Yer Tutucusu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p:txBody>
          <a:bodyPr/>
          <a:lstStyle/>
          <a:p>
            <a:fld id="{A23720DD-5B6D-40BF-8493-A6B52D484E6B}" type="datetimeFigureOut">
              <a:rPr lang="tr-TR" smtClean="0"/>
              <a:t>05.03.2015</a:t>
            </a:fld>
            <a:endParaRPr lang="tr-TR" dirty="0"/>
          </a:p>
        </p:txBody>
      </p:sp>
      <p:sp>
        <p:nvSpPr>
          <p:cNvPr id="9" name="Slayt Numarası Yer Tutucusu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Altbilgi Yer Tutucusu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Metin Yer Tutucusu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23720DD-5B6D-40BF-8493-A6B52D484E6B}" type="datetimeFigureOut">
              <a:rPr lang="tr-TR" smtClean="0"/>
              <a:t>05.03.2015</a:t>
            </a:fld>
            <a:endParaRPr lang="tr-TR" dirty="0"/>
          </a:p>
        </p:txBody>
      </p:sp>
      <p:sp>
        <p:nvSpPr>
          <p:cNvPr id="10" name="Altbilgi Yer Tutucusu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dirty="0"/>
          </a:p>
        </p:txBody>
      </p:sp>
      <p:sp>
        <p:nvSpPr>
          <p:cNvPr id="22" name="Slayt Numarası Yer Tutucusu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302176B-0E47-46AC-8F43-DAB4B8A37D06}" type="slidenum">
              <a:rPr lang="tr-TR" smtClean="0"/>
              <a:t>‹#›</a:t>
            </a:fld>
            <a:endParaRPr lang="tr-TR" dirty="0"/>
          </a:p>
        </p:txBody>
      </p:sp>
      <p:sp>
        <p:nvSpPr>
          <p:cNvPr id="5" name="Başlık Yer Tutucusu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z="5400" spc="600" dirty="0" smtClean="0">
                <a:solidFill>
                  <a:schemeClr val="tx1"/>
                </a:solidFill>
              </a:rPr>
              <a:t>A </a:t>
            </a:r>
            <a:r>
              <a:rPr lang="en-GB" sz="5400" spc="600" dirty="0" smtClean="0">
                <a:solidFill>
                  <a:schemeClr val="tx1"/>
                </a:solidFill>
              </a:rPr>
              <a:t>Historical</a:t>
            </a:r>
            <a:r>
              <a:rPr lang="tr-TR" sz="5400" spc="600" dirty="0" smtClean="0">
                <a:solidFill>
                  <a:schemeClr val="tx1"/>
                </a:solidFill>
              </a:rPr>
              <a:t> </a:t>
            </a:r>
            <a:r>
              <a:rPr lang="en-GB" sz="5400" spc="600" dirty="0" smtClean="0">
                <a:solidFill>
                  <a:schemeClr val="tx1"/>
                </a:solidFill>
              </a:rPr>
              <a:t>Survey</a:t>
            </a:r>
            <a:r>
              <a:rPr lang="tr-TR" sz="5400" spc="600" dirty="0" smtClean="0">
                <a:solidFill>
                  <a:schemeClr val="tx1"/>
                </a:solidFill>
              </a:rPr>
              <a:t> </a:t>
            </a:r>
            <a:r>
              <a:rPr lang="tr-TR" sz="5400" spc="600" dirty="0" smtClean="0">
                <a:solidFill>
                  <a:schemeClr val="tx1"/>
                </a:solidFill>
              </a:rPr>
              <a:t>of </a:t>
            </a:r>
            <a:r>
              <a:rPr lang="en-GB" sz="5400" spc="600" dirty="0" smtClean="0">
                <a:solidFill>
                  <a:schemeClr val="tx1"/>
                </a:solidFill>
              </a:rPr>
              <a:t>Literary</a:t>
            </a:r>
            <a:r>
              <a:rPr lang="tr-TR" sz="5400" spc="600" dirty="0" smtClean="0">
                <a:solidFill>
                  <a:schemeClr val="tx1"/>
                </a:solidFill>
              </a:rPr>
              <a:t> </a:t>
            </a:r>
            <a:r>
              <a:rPr lang="en-GB" sz="5400" spc="600" dirty="0" smtClean="0">
                <a:solidFill>
                  <a:schemeClr val="tx1"/>
                </a:solidFill>
              </a:rPr>
              <a:t>Criticism</a:t>
            </a:r>
            <a:endParaRPr lang="en-GB" sz="5400" spc="600" dirty="0">
              <a:solidFill>
                <a:schemeClr val="tx1"/>
              </a:solidFill>
            </a:endParaRPr>
          </a:p>
        </p:txBody>
      </p:sp>
    </p:spTree>
    <p:extLst>
      <p:ext uri="{BB962C8B-B14F-4D97-AF65-F5344CB8AC3E}">
        <p14:creationId xmlns:p14="http://schemas.microsoft.com/office/powerpoint/2010/main" val="2661822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60648"/>
            <a:ext cx="8748464" cy="6741368"/>
          </a:xfrm>
        </p:spPr>
        <p:txBody>
          <a:bodyPr>
            <a:normAutofit/>
          </a:bodyPr>
          <a:lstStyle/>
          <a:p>
            <a:r>
              <a:rPr lang="en-GB" sz="2800" b="1" dirty="0"/>
              <a:t>Horace (65 – 8 BCE)</a:t>
            </a:r>
            <a:endParaRPr lang="tr-TR" sz="2800" dirty="0"/>
          </a:p>
          <a:p>
            <a:endParaRPr lang="tr-TR" sz="1000" b="1" i="1" dirty="0" smtClean="0"/>
          </a:p>
          <a:p>
            <a:pPr algn="just"/>
            <a:r>
              <a:rPr lang="en-GB" sz="2200" b="1" i="1" dirty="0" smtClean="0"/>
              <a:t>Works of criticism:</a:t>
            </a:r>
            <a:r>
              <a:rPr lang="en-GB" sz="2200" b="1" dirty="0" smtClean="0"/>
              <a:t>	</a:t>
            </a:r>
            <a:r>
              <a:rPr lang="tr-TR" sz="2200" b="1" dirty="0"/>
              <a:t> </a:t>
            </a:r>
            <a:r>
              <a:rPr lang="tr-TR" sz="2200" b="1" dirty="0" smtClean="0"/>
              <a:t>  </a:t>
            </a:r>
            <a:r>
              <a:rPr lang="en-GB" sz="2200" dirty="0" smtClean="0"/>
              <a:t>From</a:t>
            </a:r>
            <a:r>
              <a:rPr lang="en-GB" sz="2200" i="1" dirty="0" smtClean="0"/>
              <a:t> Ars Poetica (The Art of Poetry)</a:t>
            </a:r>
            <a:r>
              <a:rPr lang="en-GB" sz="2200" dirty="0" smtClean="0"/>
              <a:t> and a personal letter it is possible to gain an understanding of his views with respect to literature.</a:t>
            </a:r>
            <a:endParaRPr lang="tr-TR" sz="2200" dirty="0" smtClean="0"/>
          </a:p>
          <a:p>
            <a:pPr algn="just"/>
            <a:r>
              <a:rPr lang="en-GB" sz="2200" b="1" i="1" dirty="0" smtClean="0"/>
              <a:t>Main concepts:</a:t>
            </a:r>
            <a:r>
              <a:rPr lang="tr-TR" sz="2200" b="1" i="1" dirty="0" smtClean="0"/>
              <a:t>   </a:t>
            </a:r>
            <a:r>
              <a:rPr lang="en-GB" sz="2200" dirty="0" smtClean="0"/>
              <a:t>In these texts Horace aims to provide a guideline on </a:t>
            </a:r>
            <a:r>
              <a:rPr lang="en-GB" sz="2200" b="1" dirty="0" smtClean="0"/>
              <a:t>how to be a good writer</a:t>
            </a:r>
            <a:r>
              <a:rPr lang="en-GB" sz="2200" dirty="0" smtClean="0"/>
              <a:t>. His advices basically include that poets:</a:t>
            </a:r>
            <a:endParaRPr lang="tr-TR" sz="2200" dirty="0" smtClean="0"/>
          </a:p>
          <a:p>
            <a:pPr algn="just"/>
            <a:r>
              <a:rPr lang="tr-TR" sz="2200" dirty="0" smtClean="0"/>
              <a:t>        </a:t>
            </a:r>
            <a:r>
              <a:rPr lang="en-GB" sz="2200" dirty="0" smtClean="0"/>
              <a:t>Should imitate other poets, especially the poets of the past, and</a:t>
            </a:r>
            <a:r>
              <a:rPr lang="tr-TR" sz="2200" dirty="0" smtClean="0"/>
              <a:t> 	</a:t>
            </a:r>
            <a:r>
              <a:rPr lang="en-GB" sz="2200" dirty="0" smtClean="0"/>
              <a:t>particularly the Greeks.</a:t>
            </a:r>
            <a:endParaRPr lang="tr-TR" sz="2200" dirty="0" smtClean="0"/>
          </a:p>
          <a:p>
            <a:pPr algn="just"/>
            <a:r>
              <a:rPr lang="tr-TR" sz="2200" dirty="0" smtClean="0"/>
              <a:t>        </a:t>
            </a:r>
            <a:r>
              <a:rPr lang="en-GB" sz="2200" dirty="0" smtClean="0"/>
              <a:t>Should write about traditional subjects in unique ways</a:t>
            </a:r>
            <a:endParaRPr lang="tr-TR" sz="2200" dirty="0" smtClean="0"/>
          </a:p>
          <a:p>
            <a:pPr algn="just"/>
            <a:r>
              <a:rPr lang="tr-TR" sz="2200" dirty="0" smtClean="0"/>
              <a:t>        </a:t>
            </a:r>
            <a:r>
              <a:rPr lang="en-GB" sz="2200" dirty="0" smtClean="0"/>
              <a:t>Should avoid all extremes in subject matter, diction, vocabulary </a:t>
            </a:r>
            <a:r>
              <a:rPr lang="tr-TR" sz="2200" dirty="0" smtClean="0"/>
              <a:t>	</a:t>
            </a:r>
            <a:r>
              <a:rPr lang="en-GB" sz="2200" dirty="0" smtClean="0"/>
              <a:t>and style; gaining mastery in these skills by reading and</a:t>
            </a:r>
            <a:r>
              <a:rPr lang="tr-TR" sz="2200" dirty="0" smtClean="0"/>
              <a:t> 	</a:t>
            </a:r>
            <a:r>
              <a:rPr lang="en-GB" sz="2200" dirty="0" smtClean="0"/>
              <a:t>following the</a:t>
            </a:r>
            <a:r>
              <a:rPr lang="tr-TR" sz="2200" dirty="0" smtClean="0"/>
              <a:t> </a:t>
            </a:r>
            <a:r>
              <a:rPr lang="en-GB" sz="2200" dirty="0" smtClean="0"/>
              <a:t>examples of the classical Greek and Roman </a:t>
            </a:r>
            <a:r>
              <a:rPr lang="tr-TR" sz="2200" dirty="0" smtClean="0"/>
              <a:t>	</a:t>
            </a:r>
            <a:r>
              <a:rPr lang="en-GB" sz="2200" dirty="0" smtClean="0"/>
              <a:t>authors.</a:t>
            </a:r>
            <a:endParaRPr lang="tr-TR" sz="2200" dirty="0" smtClean="0"/>
          </a:p>
          <a:p>
            <a:pPr algn="just"/>
            <a:r>
              <a:rPr lang="tr-TR" sz="2200" dirty="0" smtClean="0"/>
              <a:t>        </a:t>
            </a:r>
            <a:r>
              <a:rPr lang="en-GB" sz="2200" dirty="0" smtClean="0"/>
              <a:t>Should avoid appearing ridiculous and must therefore aim </a:t>
            </a:r>
            <a:r>
              <a:rPr lang="tr-TR" sz="2200" dirty="0" smtClean="0"/>
              <a:t>	</a:t>
            </a:r>
            <a:r>
              <a:rPr lang="en-GB" sz="2200" dirty="0" smtClean="0"/>
              <a:t>their sights low, not attempting to be a new Virgil or Homer.</a:t>
            </a:r>
            <a:endParaRPr lang="tr-TR" sz="2200" dirty="0" smtClean="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524000"/>
            <a:ext cx="8147248" cy="4572000"/>
          </a:xfrm>
        </p:spPr>
        <p:txBody>
          <a:bodyPr>
            <a:normAutofit/>
          </a:bodyPr>
          <a:lstStyle/>
          <a:p>
            <a:pPr algn="just"/>
            <a:r>
              <a:rPr lang="tr-TR" sz="2200" dirty="0"/>
              <a:t> </a:t>
            </a:r>
            <a:r>
              <a:rPr lang="en-GB" sz="2200" dirty="0"/>
              <a:t>Literature’s ultimate aim is to be “sweet and useful” (</a:t>
            </a:r>
            <a:r>
              <a:rPr lang="en-GB" sz="2200" i="1" dirty="0"/>
              <a:t>dulce </a:t>
            </a:r>
            <a:r>
              <a:rPr lang="tr-TR" sz="2200" i="1" dirty="0"/>
              <a:t>	</a:t>
            </a:r>
            <a:r>
              <a:rPr lang="en-GB" sz="2200" i="1" dirty="0"/>
              <a:t>et </a:t>
            </a:r>
            <a:r>
              <a:rPr lang="tr-TR" sz="2200" i="1" dirty="0" smtClean="0"/>
              <a:t>	</a:t>
            </a:r>
            <a:r>
              <a:rPr lang="en-GB" sz="2200" i="1" dirty="0" smtClean="0"/>
              <a:t>utile</a:t>
            </a:r>
            <a:r>
              <a:rPr lang="en-GB" sz="2200" dirty="0"/>
              <a:t>), and </a:t>
            </a:r>
            <a:r>
              <a:rPr lang="en-GB" sz="2200" dirty="0" smtClean="0"/>
              <a:t>therefore </a:t>
            </a:r>
            <a:r>
              <a:rPr lang="en-GB" sz="2200" dirty="0"/>
              <a:t>it is the task of the poet to aim </a:t>
            </a:r>
            <a:r>
              <a:rPr lang="en-GB" sz="2200" dirty="0" smtClean="0"/>
              <a:t>for </a:t>
            </a:r>
            <a:r>
              <a:rPr lang="tr-TR" sz="2200" dirty="0" smtClean="0"/>
              <a:t>	</a:t>
            </a:r>
            <a:r>
              <a:rPr lang="en-GB" sz="2200" dirty="0" smtClean="0"/>
              <a:t>the </a:t>
            </a:r>
            <a:r>
              <a:rPr lang="en-GB" sz="2200" dirty="0"/>
              <a:t>both in his works. </a:t>
            </a:r>
            <a:r>
              <a:rPr lang="en-GB" sz="2200" dirty="0" smtClean="0"/>
              <a:t>He should </a:t>
            </a:r>
            <a:r>
              <a:rPr lang="en-GB" sz="2200" dirty="0"/>
              <a:t>aim </a:t>
            </a:r>
            <a:r>
              <a:rPr lang="en-GB" sz="2200" b="1" dirty="0"/>
              <a:t>to </a:t>
            </a:r>
            <a:r>
              <a:rPr lang="en-GB" sz="2200" b="1" dirty="0" smtClean="0"/>
              <a:t>teach </a:t>
            </a:r>
            <a:r>
              <a:rPr lang="en-GB" sz="2200" b="1" dirty="0"/>
              <a:t>and </a:t>
            </a:r>
            <a:r>
              <a:rPr lang="tr-TR" sz="2200" b="1" dirty="0" smtClean="0"/>
              <a:t>	</a:t>
            </a:r>
            <a:r>
              <a:rPr lang="en-GB" sz="2200" b="1" dirty="0" smtClean="0"/>
              <a:t>delight</a:t>
            </a:r>
            <a:r>
              <a:rPr lang="en-GB" sz="2200" dirty="0"/>
              <a:t>.</a:t>
            </a:r>
            <a:endParaRPr lang="tr-TR" sz="2200" b="1" i="1" dirty="0" smtClean="0"/>
          </a:p>
          <a:p>
            <a:pPr algn="just"/>
            <a:r>
              <a:rPr lang="en-GB" sz="2200" b="1" i="1" dirty="0" smtClean="0"/>
              <a:t>Main </a:t>
            </a:r>
            <a:r>
              <a:rPr lang="en-GB" sz="2200" b="1" i="1" dirty="0"/>
              <a:t>area of interest in criticism: </a:t>
            </a:r>
            <a:r>
              <a:rPr lang="en-GB" sz="2200" dirty="0"/>
              <a:t>Literary taste (namely, the features that makes a literary work good)</a:t>
            </a:r>
            <a:r>
              <a:rPr lang="en-GB" sz="2200" b="1" dirty="0"/>
              <a:t> </a:t>
            </a:r>
            <a:endParaRPr lang="tr-TR" sz="2200" dirty="0"/>
          </a:p>
          <a:p>
            <a:pPr algn="just"/>
            <a:r>
              <a:rPr lang="en-GB" sz="2200" b="1" i="1" dirty="0"/>
              <a:t>Influence:</a:t>
            </a:r>
            <a:r>
              <a:rPr lang="en-GB" sz="2200" b="1" dirty="0"/>
              <a:t>	</a:t>
            </a:r>
            <a:r>
              <a:rPr lang="tr-TR" sz="2200" b="1" dirty="0" smtClean="0"/>
              <a:t>  </a:t>
            </a:r>
            <a:r>
              <a:rPr lang="en-GB" sz="2200" dirty="0" smtClean="0"/>
              <a:t>His </a:t>
            </a:r>
            <a:r>
              <a:rPr lang="en-GB" sz="2200" dirty="0"/>
              <a:t>views on literature “became the official cannon of literary taste during the Middle Ages, the Renaissance, and partly in the Neoclassic period.</a:t>
            </a:r>
            <a:endParaRPr lang="tr-TR" sz="2200" dirty="0"/>
          </a:p>
          <a:p>
            <a:pPr algn="just"/>
            <a:r>
              <a:rPr lang="en-GB" sz="2200" b="1" i="1" dirty="0"/>
              <a:t>The catchphrase:</a:t>
            </a:r>
            <a:r>
              <a:rPr lang="en-GB" sz="2200" b="1" dirty="0"/>
              <a:t>	</a:t>
            </a:r>
            <a:r>
              <a:rPr lang="tr-TR" sz="2200" b="1" dirty="0" smtClean="0"/>
              <a:t>   </a:t>
            </a:r>
            <a:r>
              <a:rPr lang="en-GB" sz="2200" dirty="0" smtClean="0"/>
              <a:t>Literature’s </a:t>
            </a:r>
            <a:r>
              <a:rPr lang="en-GB" sz="2200" dirty="0"/>
              <a:t>ultimate aim is to teach </a:t>
            </a:r>
            <a:r>
              <a:rPr lang="tr-TR" sz="2200" dirty="0" smtClean="0"/>
              <a:t>								</a:t>
            </a:r>
            <a:r>
              <a:rPr lang="en-GB" sz="2200" dirty="0" smtClean="0"/>
              <a:t>and </a:t>
            </a:r>
            <a:r>
              <a:rPr lang="en-GB" sz="2200" dirty="0"/>
              <a:t>delight.</a:t>
            </a:r>
            <a:endParaRPr lang="tr-TR" sz="2200" dirty="0"/>
          </a:p>
          <a:p>
            <a:endParaRPr lang="tr-TR" sz="2200" dirty="0"/>
          </a:p>
        </p:txBody>
      </p:sp>
    </p:spTree>
    <p:extLst>
      <p:ext uri="{BB962C8B-B14F-4D97-AF65-F5344CB8AC3E}">
        <p14:creationId xmlns:p14="http://schemas.microsoft.com/office/powerpoint/2010/main" val="3300101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04664"/>
            <a:ext cx="8964488" cy="6453336"/>
          </a:xfrm>
        </p:spPr>
        <p:txBody>
          <a:bodyPr>
            <a:normAutofit/>
          </a:bodyPr>
          <a:lstStyle/>
          <a:p>
            <a:r>
              <a:rPr lang="en-GB" b="1" dirty="0"/>
              <a:t>Longinus (lived in the 1</a:t>
            </a:r>
            <a:r>
              <a:rPr lang="en-GB" b="1" baseline="30000" dirty="0"/>
              <a:t>st</a:t>
            </a:r>
            <a:r>
              <a:rPr lang="en-GB" b="1" dirty="0"/>
              <a:t> century)</a:t>
            </a:r>
            <a:endParaRPr lang="tr-TR" dirty="0"/>
          </a:p>
          <a:p>
            <a:endParaRPr lang="tr-TR" sz="1000" b="1" i="1" dirty="0" smtClean="0"/>
          </a:p>
          <a:p>
            <a:pPr algn="just"/>
            <a:r>
              <a:rPr lang="en-GB" sz="2200" b="1" i="1" dirty="0" smtClean="0"/>
              <a:t>Work of criticism:</a:t>
            </a:r>
            <a:r>
              <a:rPr lang="en-GB" sz="2200" b="1" dirty="0" smtClean="0"/>
              <a:t> </a:t>
            </a:r>
            <a:r>
              <a:rPr lang="tr-TR" sz="2200" b="1" i="1" dirty="0" smtClean="0"/>
              <a:t>  </a:t>
            </a:r>
            <a:r>
              <a:rPr lang="en-GB" sz="2200" i="1" dirty="0" smtClean="0"/>
              <a:t>On the Sublime</a:t>
            </a:r>
            <a:r>
              <a:rPr lang="en-GB" sz="2200" dirty="0" smtClean="0"/>
              <a:t>   </a:t>
            </a:r>
            <a:endParaRPr lang="tr-TR" sz="2200" dirty="0" smtClean="0"/>
          </a:p>
          <a:p>
            <a:pPr algn="just"/>
            <a:r>
              <a:rPr lang="en-GB" sz="2200" b="1" i="1" dirty="0" smtClean="0"/>
              <a:t>Main concepts:</a:t>
            </a:r>
            <a:r>
              <a:rPr lang="tr-TR" sz="2200" dirty="0" smtClean="0"/>
              <a:t>   </a:t>
            </a:r>
            <a:r>
              <a:rPr lang="en-GB" sz="2200" dirty="0" smtClean="0"/>
              <a:t>One cannot accurately judge a literary work, unless one is exceedingly well-read.</a:t>
            </a:r>
            <a:endParaRPr lang="tr-TR" sz="2200" dirty="0" smtClean="0"/>
          </a:p>
          <a:p>
            <a:pPr algn="just"/>
            <a:r>
              <a:rPr lang="en-GB" sz="2200" dirty="0" smtClean="0"/>
              <a:t>What is great in a work, Longinus names as </a:t>
            </a:r>
            <a:r>
              <a:rPr lang="en-GB" sz="2200" b="1" dirty="0" smtClean="0"/>
              <a:t>sublime</a:t>
            </a:r>
            <a:r>
              <a:rPr lang="en-GB" sz="2200" dirty="0" smtClean="0"/>
              <a:t>.</a:t>
            </a:r>
            <a:r>
              <a:rPr lang="tr-TR" sz="2200" dirty="0" smtClean="0"/>
              <a:t> </a:t>
            </a:r>
            <a:r>
              <a:rPr lang="en-GB" sz="2200" dirty="0" smtClean="0"/>
              <a:t>This is an aspiration for higher, for “something more divine than we”. All readers possess the innate capacity to recognise it. The harmonious response of our intellects, emotions and wills to a work of art means that we have been touched by the sublime.</a:t>
            </a:r>
            <a:endParaRPr lang="tr-TR" sz="2200" dirty="0" smtClean="0"/>
          </a:p>
          <a:p>
            <a:pPr algn="just"/>
            <a:r>
              <a:rPr lang="en-GB" sz="2200" dirty="0" smtClean="0"/>
              <a:t>The author must possess a great mind and a great soul</a:t>
            </a:r>
            <a:r>
              <a:rPr lang="tr-TR" sz="2200" dirty="0" smtClean="0"/>
              <a:t>.</a:t>
            </a:r>
          </a:p>
          <a:p>
            <a:pPr algn="just"/>
            <a:r>
              <a:rPr lang="en-GB" sz="2200" dirty="0" smtClean="0"/>
              <a:t>The text must be composed of dignified and elevated diction, disposing the reader to high thoughts</a:t>
            </a:r>
            <a:r>
              <a:rPr lang="tr-TR" sz="2200" dirty="0" smtClean="0"/>
              <a:t>.</a:t>
            </a:r>
          </a:p>
          <a:p>
            <a:pPr algn="just"/>
            <a:r>
              <a:rPr lang="en-GB" sz="2200" dirty="0" smtClean="0"/>
              <a:t>The reader’s reaction to a work matters only if as the audience they are learned enough.</a:t>
            </a:r>
            <a:endParaRPr lang="tr-TR" sz="2200" dirty="0"/>
          </a:p>
        </p:txBody>
      </p:sp>
    </p:spTree>
    <p:extLst>
      <p:ext uri="{BB962C8B-B14F-4D97-AF65-F5344CB8AC3E}">
        <p14:creationId xmlns:p14="http://schemas.microsoft.com/office/powerpoint/2010/main" val="3129377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484784"/>
            <a:ext cx="8892480" cy="3744416"/>
          </a:xfrm>
        </p:spPr>
        <p:txBody>
          <a:bodyPr>
            <a:normAutofit/>
          </a:bodyPr>
          <a:lstStyle/>
          <a:p>
            <a:pPr algn="just"/>
            <a:r>
              <a:rPr lang="en-GB" sz="2200" b="1" i="1" dirty="0"/>
              <a:t>Main area of interest in criticism:</a:t>
            </a:r>
            <a:r>
              <a:rPr lang="tr-TR" sz="2200" b="1" dirty="0"/>
              <a:t>   </a:t>
            </a:r>
            <a:r>
              <a:rPr lang="en-GB" sz="2200" dirty="0"/>
              <a:t>Single elements of a text</a:t>
            </a:r>
            <a:endParaRPr lang="tr-TR" sz="2200" dirty="0"/>
          </a:p>
          <a:p>
            <a:pPr algn="just"/>
            <a:r>
              <a:rPr lang="en-GB" sz="2200" b="1" i="1" dirty="0"/>
              <a:t>Importance:</a:t>
            </a:r>
            <a:r>
              <a:rPr lang="tr-TR" sz="2200" b="1" dirty="0"/>
              <a:t>   </a:t>
            </a:r>
            <a:r>
              <a:rPr lang="en-GB" sz="2200" dirty="0"/>
              <a:t>He is the first literary critic to quote in his </a:t>
            </a:r>
            <a:r>
              <a:rPr lang="en-GB" sz="2200" dirty="0" smtClean="0"/>
              <a:t>writings</a:t>
            </a:r>
            <a:r>
              <a:rPr lang="tr-TR" sz="2200" dirty="0" smtClean="0"/>
              <a:t> </a:t>
            </a:r>
            <a:r>
              <a:rPr lang="en-GB" sz="2200" dirty="0" smtClean="0"/>
              <a:t>from </a:t>
            </a:r>
            <a:r>
              <a:rPr lang="en-GB" sz="2200" dirty="0"/>
              <a:t>a different tradition than his own (from Hebrew). </a:t>
            </a:r>
            <a:r>
              <a:rPr lang="en-GB" sz="2200" dirty="0" smtClean="0"/>
              <a:t>In </a:t>
            </a:r>
            <a:r>
              <a:rPr lang="en-GB" sz="2200" dirty="0"/>
              <a:t>that he deserves the title of the first </a:t>
            </a:r>
            <a:r>
              <a:rPr lang="en-GB" sz="2200" b="1" dirty="0"/>
              <a:t>comparative critic</a:t>
            </a:r>
            <a:r>
              <a:rPr lang="en-GB" sz="2200" dirty="0"/>
              <a:t> in literary history.</a:t>
            </a:r>
            <a:endParaRPr lang="tr-TR" sz="2200" dirty="0"/>
          </a:p>
          <a:p>
            <a:pPr algn="just"/>
            <a:r>
              <a:rPr lang="en-GB" sz="2200" dirty="0"/>
              <a:t>He is also the first critic to define a </a:t>
            </a:r>
            <a:r>
              <a:rPr lang="en-GB" sz="2200" b="1" dirty="0"/>
              <a:t>literary classic</a:t>
            </a:r>
            <a:r>
              <a:rPr lang="en-GB" sz="2200" dirty="0"/>
              <a:t>.</a:t>
            </a:r>
            <a:endParaRPr lang="tr-TR" sz="2200" dirty="0"/>
          </a:p>
          <a:p>
            <a:pPr algn="just"/>
            <a:r>
              <a:rPr lang="en-GB" sz="2200" dirty="0"/>
              <a:t>His critical method and concepts can be seen as foreshadowing various schools of literary criticism that emerged in the 20</a:t>
            </a:r>
            <a:r>
              <a:rPr lang="en-GB" sz="2200" baseline="30000" dirty="0"/>
              <a:t>th</a:t>
            </a:r>
            <a:r>
              <a:rPr lang="en-GB" sz="2200" dirty="0"/>
              <a:t> century (including New Criticism and reader-oriented criticism</a:t>
            </a:r>
            <a:r>
              <a:rPr lang="en-GB" sz="2200" dirty="0" smtClean="0"/>
              <a:t>).</a:t>
            </a:r>
            <a:endParaRPr lang="tr-TR" sz="2200" dirty="0"/>
          </a:p>
        </p:txBody>
      </p:sp>
    </p:spTree>
    <p:extLst>
      <p:ext uri="{BB962C8B-B14F-4D97-AF65-F5344CB8AC3E}">
        <p14:creationId xmlns:p14="http://schemas.microsoft.com/office/powerpoint/2010/main" val="3140564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686800" cy="5472608"/>
          </a:xfrm>
        </p:spPr>
        <p:txBody>
          <a:bodyPr>
            <a:normAutofit fontScale="85000" lnSpcReduction="10000"/>
          </a:bodyPr>
          <a:lstStyle/>
          <a:p>
            <a:r>
              <a:rPr lang="en-GB" sz="3100" b="1" dirty="0"/>
              <a:t>Plotinus (204 – 207)</a:t>
            </a:r>
            <a:endParaRPr lang="tr-TR" sz="3100" dirty="0"/>
          </a:p>
          <a:p>
            <a:endParaRPr lang="tr-TR" sz="1300" b="1" i="1" dirty="0" smtClean="0"/>
          </a:p>
          <a:p>
            <a:pPr algn="just"/>
            <a:r>
              <a:rPr lang="en-GB" b="1" i="1" dirty="0" smtClean="0"/>
              <a:t>Works </a:t>
            </a:r>
            <a:r>
              <a:rPr lang="en-GB" b="1" i="1" dirty="0"/>
              <a:t>of </a:t>
            </a:r>
            <a:r>
              <a:rPr lang="en-GB" b="1" i="1" dirty="0" smtClean="0"/>
              <a:t>criticism:</a:t>
            </a:r>
            <a:r>
              <a:rPr lang="en-GB" b="1" dirty="0"/>
              <a:t>	</a:t>
            </a:r>
            <a:r>
              <a:rPr lang="tr-TR" b="1" dirty="0" smtClean="0"/>
              <a:t>   </a:t>
            </a:r>
            <a:r>
              <a:rPr lang="en-GB" dirty="0" smtClean="0"/>
              <a:t>He </a:t>
            </a:r>
            <a:r>
              <a:rPr lang="en-GB" dirty="0"/>
              <a:t>penned 54 treatises, (most probably) posthumously collected, edited and given the name </a:t>
            </a:r>
            <a:r>
              <a:rPr lang="en-GB" i="1" dirty="0"/>
              <a:t>The Enneads</a:t>
            </a:r>
            <a:r>
              <a:rPr lang="en-GB" dirty="0"/>
              <a:t>.</a:t>
            </a:r>
            <a:endParaRPr lang="tr-TR" dirty="0"/>
          </a:p>
          <a:p>
            <a:pPr algn="just"/>
            <a:r>
              <a:rPr lang="en-GB" b="1" i="1" dirty="0"/>
              <a:t>Main concepts</a:t>
            </a:r>
            <a:r>
              <a:rPr lang="en-GB" b="1" i="1" dirty="0" smtClean="0"/>
              <a:t>:</a:t>
            </a:r>
            <a:r>
              <a:rPr lang="tr-TR" b="1" dirty="0" smtClean="0"/>
              <a:t>   </a:t>
            </a:r>
            <a:r>
              <a:rPr lang="en-GB" dirty="0" smtClean="0"/>
              <a:t>Unity </a:t>
            </a:r>
            <a:r>
              <a:rPr lang="en-GB" dirty="0"/>
              <a:t>with </a:t>
            </a:r>
            <a:r>
              <a:rPr lang="en-GB" b="1" dirty="0"/>
              <a:t>The One</a:t>
            </a:r>
            <a:r>
              <a:rPr lang="en-GB" dirty="0"/>
              <a:t> is the goal of humanity, for humanity exists in other forms of being (such as intelligence, </a:t>
            </a:r>
            <a:r>
              <a:rPr lang="en-GB" b="1" dirty="0"/>
              <a:t>Soul </a:t>
            </a:r>
            <a:r>
              <a:rPr lang="en-GB" dirty="0"/>
              <a:t>and </a:t>
            </a:r>
            <a:r>
              <a:rPr lang="en-GB" b="1" dirty="0"/>
              <a:t>Matter</a:t>
            </a:r>
            <a:r>
              <a:rPr lang="en-GB" dirty="0"/>
              <a:t>) that stem from but are separate from it.</a:t>
            </a:r>
            <a:endParaRPr lang="tr-TR" dirty="0"/>
          </a:p>
          <a:p>
            <a:pPr algn="just"/>
            <a:r>
              <a:rPr lang="en-GB" dirty="0" smtClean="0"/>
              <a:t>All </a:t>
            </a:r>
            <a:r>
              <a:rPr lang="en-GB" dirty="0"/>
              <a:t>particular souls form only one Soul.</a:t>
            </a:r>
            <a:endParaRPr lang="tr-TR" dirty="0"/>
          </a:p>
          <a:p>
            <a:pPr algn="just"/>
            <a:r>
              <a:rPr lang="en-GB" b="1" i="1" dirty="0"/>
              <a:t>Influence</a:t>
            </a:r>
            <a:r>
              <a:rPr lang="en-GB" b="1" i="1" dirty="0" smtClean="0"/>
              <a:t>:</a:t>
            </a:r>
            <a:r>
              <a:rPr lang="tr-TR" dirty="0" smtClean="0"/>
              <a:t>   </a:t>
            </a:r>
            <a:r>
              <a:rPr lang="en-GB" dirty="0" smtClean="0"/>
              <a:t>He </a:t>
            </a:r>
            <a:r>
              <a:rPr lang="en-GB" dirty="0"/>
              <a:t>is the founder of neo-Platonism.</a:t>
            </a:r>
            <a:endParaRPr lang="tr-TR" dirty="0"/>
          </a:p>
          <a:p>
            <a:pPr algn="just"/>
            <a:r>
              <a:rPr lang="en-GB" dirty="0"/>
              <a:t>Thinkers and authors of the subsequent centuries adopted and adapted his philosophy into their own systems of thought (from St Augustine and Boethius in the 4</a:t>
            </a:r>
            <a:r>
              <a:rPr lang="en-GB" baseline="30000" dirty="0"/>
              <a:t>th</a:t>
            </a:r>
            <a:r>
              <a:rPr lang="en-GB" dirty="0"/>
              <a:t> and 5</a:t>
            </a:r>
            <a:r>
              <a:rPr lang="en-GB" baseline="30000" dirty="0"/>
              <a:t>th</a:t>
            </a:r>
            <a:r>
              <a:rPr lang="en-GB" dirty="0"/>
              <a:t> centuries to the American Romantics Henry David Thoreau and Ralph Waldo Emerson) .</a:t>
            </a:r>
            <a:endParaRPr lang="tr-TR" dirty="0"/>
          </a:p>
          <a:p>
            <a:pPr algn="just"/>
            <a:r>
              <a:rPr lang="en-GB" dirty="0" smtClean="0"/>
              <a:t>The </a:t>
            </a:r>
            <a:r>
              <a:rPr lang="en-GB" dirty="0"/>
              <a:t>way the West has come to perceive Plato and his works depends mostly on the writings and teachings of Plotinus.</a:t>
            </a:r>
            <a:endParaRPr lang="tr-TR"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8640"/>
            <a:ext cx="8964488" cy="6336704"/>
          </a:xfrm>
        </p:spPr>
        <p:txBody>
          <a:bodyPr>
            <a:normAutofit lnSpcReduction="10000"/>
          </a:bodyPr>
          <a:lstStyle/>
          <a:p>
            <a:pPr algn="ctr"/>
            <a:r>
              <a:rPr lang="en-GB" sz="2900" b="1" u="sng" dirty="0"/>
              <a:t>The </a:t>
            </a:r>
            <a:r>
              <a:rPr lang="en-GB" sz="2900" b="1" u="sng" dirty="0" smtClean="0"/>
              <a:t>Italians</a:t>
            </a:r>
            <a:endParaRPr lang="tr-TR" sz="2900" b="1" u="sng" dirty="0" smtClean="0"/>
          </a:p>
          <a:p>
            <a:pPr algn="ctr"/>
            <a:endParaRPr lang="tr-TR" sz="2000" dirty="0"/>
          </a:p>
          <a:p>
            <a:pPr algn="ctr"/>
            <a:r>
              <a:rPr lang="en-GB" sz="2800" b="1" u="sng" dirty="0"/>
              <a:t>The Middle Ages</a:t>
            </a:r>
            <a:r>
              <a:rPr lang="en-GB" sz="2800" b="1" dirty="0" smtClean="0"/>
              <a:t>:</a:t>
            </a:r>
            <a:endParaRPr lang="tr-TR" sz="2800" b="1" dirty="0" smtClean="0"/>
          </a:p>
          <a:p>
            <a:pPr algn="ctr"/>
            <a:endParaRPr lang="tr-TR" sz="2000" b="1" dirty="0" smtClean="0"/>
          </a:p>
          <a:p>
            <a:r>
              <a:rPr lang="en-GB" b="1" dirty="0" smtClean="0"/>
              <a:t>Dante </a:t>
            </a:r>
            <a:r>
              <a:rPr lang="en-GB" b="1" dirty="0"/>
              <a:t>Alighieri (1265 – 1321</a:t>
            </a:r>
            <a:r>
              <a:rPr lang="en-GB" b="1" dirty="0" smtClean="0"/>
              <a:t>)</a:t>
            </a:r>
            <a:endParaRPr lang="tr-TR" b="1" dirty="0" smtClean="0"/>
          </a:p>
          <a:p>
            <a:endParaRPr lang="tr-TR" sz="1000" dirty="0"/>
          </a:p>
          <a:p>
            <a:pPr algn="just"/>
            <a:r>
              <a:rPr lang="en-GB" sz="2200" b="1" i="1" dirty="0"/>
              <a:t>Works of </a:t>
            </a:r>
            <a:r>
              <a:rPr lang="en-GB" sz="2200" b="1" i="1" dirty="0" smtClean="0"/>
              <a:t>criticism:</a:t>
            </a:r>
            <a:r>
              <a:rPr lang="tr-TR" sz="2200" b="1" dirty="0"/>
              <a:t> </a:t>
            </a:r>
            <a:r>
              <a:rPr lang="tr-TR" sz="2200" b="1" dirty="0" smtClean="0"/>
              <a:t>  </a:t>
            </a:r>
            <a:r>
              <a:rPr lang="en-GB" sz="2200" i="1" dirty="0" smtClean="0"/>
              <a:t>Letter </a:t>
            </a:r>
            <a:r>
              <a:rPr lang="en-GB" sz="2200" i="1" dirty="0"/>
              <a:t>to Can Grande della Scala</a:t>
            </a:r>
            <a:r>
              <a:rPr lang="en-GB" sz="2200" dirty="0"/>
              <a:t>, originally a letter, in which he explains his literary theory.</a:t>
            </a:r>
            <a:endParaRPr lang="tr-TR" sz="2200" dirty="0"/>
          </a:p>
          <a:p>
            <a:pPr algn="just"/>
            <a:r>
              <a:rPr lang="en-GB" sz="2200" b="1" i="1" dirty="0"/>
              <a:t>Main concepts:</a:t>
            </a:r>
            <a:r>
              <a:rPr lang="en-GB" sz="2200" b="1" dirty="0"/>
              <a:t>	</a:t>
            </a:r>
            <a:r>
              <a:rPr lang="en-GB" sz="2200" dirty="0" smtClean="0"/>
              <a:t>The</a:t>
            </a:r>
            <a:r>
              <a:rPr lang="tr-TR" sz="2200" dirty="0" smtClean="0"/>
              <a:t> </a:t>
            </a:r>
            <a:r>
              <a:rPr lang="en-GB" sz="2200" dirty="0" smtClean="0"/>
              <a:t>language </a:t>
            </a:r>
            <a:r>
              <a:rPr lang="en-GB" sz="2200" dirty="0"/>
              <a:t>spoken by the </a:t>
            </a:r>
            <a:r>
              <a:rPr lang="en-GB" sz="2200" dirty="0" smtClean="0"/>
              <a:t>people</a:t>
            </a:r>
            <a:r>
              <a:rPr lang="tr-TR" sz="2200" dirty="0"/>
              <a:t> </a:t>
            </a:r>
            <a:r>
              <a:rPr lang="en-GB" sz="2200" dirty="0" smtClean="0"/>
              <a:t>(the </a:t>
            </a:r>
            <a:r>
              <a:rPr lang="en-GB" sz="2200" dirty="0"/>
              <a:t>vernacular) is an appropriate and beautiful language for writing.</a:t>
            </a:r>
            <a:endParaRPr lang="tr-TR" sz="2200" dirty="0"/>
          </a:p>
          <a:p>
            <a:pPr algn="just"/>
            <a:r>
              <a:rPr lang="en-GB" sz="2200" dirty="0" smtClean="0"/>
              <a:t>Allegory </a:t>
            </a:r>
            <a:r>
              <a:rPr lang="en-GB" sz="2200" dirty="0"/>
              <a:t>and symbolic language, techniques used in religious writings, can be used in secular works, as well (as he said that he did in </a:t>
            </a:r>
            <a:r>
              <a:rPr lang="en-GB" sz="2200" i="1" dirty="0"/>
              <a:t>The Divine Comedy</a:t>
            </a:r>
            <a:r>
              <a:rPr lang="en-GB" sz="2200" dirty="0"/>
              <a:t>).</a:t>
            </a:r>
            <a:endParaRPr lang="tr-TR" sz="2200" dirty="0"/>
          </a:p>
          <a:p>
            <a:pPr algn="just"/>
            <a:r>
              <a:rPr lang="en-GB" sz="2200" b="1" i="1" dirty="0"/>
              <a:t>Main area of interest in criticism</a:t>
            </a:r>
            <a:r>
              <a:rPr lang="en-GB" sz="2200" b="1" i="1" dirty="0" smtClean="0"/>
              <a:t>:</a:t>
            </a:r>
            <a:r>
              <a:rPr lang="tr-TR" sz="2200" dirty="0" smtClean="0"/>
              <a:t>   </a:t>
            </a:r>
            <a:r>
              <a:rPr lang="en-GB" sz="2200" dirty="0" smtClean="0"/>
              <a:t>The </a:t>
            </a:r>
            <a:r>
              <a:rPr lang="en-GB" sz="2200" dirty="0"/>
              <a:t>proper language for poetry</a:t>
            </a:r>
            <a:endParaRPr lang="tr-TR" sz="2200" dirty="0"/>
          </a:p>
          <a:p>
            <a:pPr algn="just"/>
            <a:r>
              <a:rPr lang="en-GB" sz="2200" b="1" i="1" dirty="0" smtClean="0"/>
              <a:t>Influence:</a:t>
            </a:r>
            <a:r>
              <a:rPr lang="tr-TR" sz="2200" b="1" i="1" dirty="0" smtClean="0"/>
              <a:t>  </a:t>
            </a:r>
            <a:r>
              <a:rPr lang="en-GB" sz="2200" dirty="0" smtClean="0"/>
              <a:t>The </a:t>
            </a:r>
            <a:r>
              <a:rPr lang="en-GB" sz="2200" dirty="0"/>
              <a:t>common tongue became an acceptable means of expression in literature, thus paving the way for an increase in audience.</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053" y="332656"/>
            <a:ext cx="8829525" cy="6048672"/>
          </a:xfrm>
        </p:spPr>
        <p:txBody>
          <a:bodyPr>
            <a:normAutofit fontScale="77500" lnSpcReduction="20000"/>
          </a:bodyPr>
          <a:lstStyle/>
          <a:p>
            <a:pPr algn="ctr"/>
            <a:r>
              <a:rPr lang="en-GB" sz="3400" b="1" u="sng" dirty="0"/>
              <a:t>The Renaissance:</a:t>
            </a:r>
            <a:r>
              <a:rPr lang="en-GB" sz="3400" b="1" dirty="0"/>
              <a:t> </a:t>
            </a:r>
            <a:endParaRPr lang="tr-TR" sz="3400" b="1" dirty="0" smtClean="0"/>
          </a:p>
          <a:p>
            <a:pPr algn="ctr"/>
            <a:endParaRPr lang="tr-TR" sz="1600" b="1" dirty="0" smtClean="0"/>
          </a:p>
          <a:p>
            <a:r>
              <a:rPr lang="en-GB" sz="3400" b="1" dirty="0" smtClean="0"/>
              <a:t>Giovanni </a:t>
            </a:r>
            <a:r>
              <a:rPr lang="en-GB" sz="3400" b="1" dirty="0"/>
              <a:t>Boccaccio (1313 – 1375</a:t>
            </a:r>
            <a:r>
              <a:rPr lang="en-GB" sz="3400" b="1" dirty="0" smtClean="0"/>
              <a:t>)</a:t>
            </a:r>
            <a:endParaRPr lang="tr-TR" sz="3400" b="1" dirty="0" smtClean="0"/>
          </a:p>
          <a:p>
            <a:endParaRPr lang="tr-TR" sz="1300" dirty="0"/>
          </a:p>
          <a:p>
            <a:pPr algn="just"/>
            <a:r>
              <a:rPr lang="en-GB" sz="2800" b="1" i="1" dirty="0"/>
              <a:t>Works of criticism:</a:t>
            </a:r>
            <a:r>
              <a:rPr lang="tr-TR" sz="2800" dirty="0"/>
              <a:t>   </a:t>
            </a:r>
            <a:r>
              <a:rPr lang="en-GB" sz="2800" i="1" dirty="0"/>
              <a:t>On the Genealogy of the Gods of the Gentiles </a:t>
            </a:r>
            <a:r>
              <a:rPr lang="en-GB" sz="2800" dirty="0"/>
              <a:t>(1374), which makes it possible for us to catch a glimpse of the literary criticism of the period.</a:t>
            </a:r>
            <a:endParaRPr lang="tr-TR" sz="2800" dirty="0"/>
          </a:p>
          <a:p>
            <a:pPr algn="just"/>
            <a:r>
              <a:rPr lang="en-GB" sz="2800" b="1" i="1" dirty="0"/>
              <a:t>Main </a:t>
            </a:r>
            <a:r>
              <a:rPr lang="en-GB" sz="2800" b="1" i="1" dirty="0" smtClean="0"/>
              <a:t>concepts:</a:t>
            </a:r>
            <a:r>
              <a:rPr lang="tr-TR" sz="2800" dirty="0" smtClean="0"/>
              <a:t>   </a:t>
            </a:r>
            <a:r>
              <a:rPr lang="en-GB" sz="2800" dirty="0" smtClean="0"/>
              <a:t>The </a:t>
            </a:r>
            <a:r>
              <a:rPr lang="en-GB" sz="2800" dirty="0"/>
              <a:t>purpose of poetry is to improve life by revealing both truth and God.</a:t>
            </a:r>
            <a:endParaRPr lang="tr-TR" sz="2800" dirty="0"/>
          </a:p>
          <a:p>
            <a:pPr algn="just"/>
            <a:r>
              <a:rPr lang="en-GB" sz="2800" dirty="0"/>
              <a:t>Poets are similar to philosophers in that they seek truth through contemplation rather than reason.</a:t>
            </a:r>
            <a:endParaRPr lang="tr-TR" sz="2800" dirty="0"/>
          </a:p>
          <a:p>
            <a:pPr algn="just"/>
            <a:r>
              <a:rPr lang="en-GB" sz="2800" dirty="0"/>
              <a:t>Poets are equal to theologians in that they seek knowledge about God himself, and find it in </a:t>
            </a:r>
            <a:r>
              <a:rPr lang="en-GB" sz="2800" b="1" dirty="0"/>
              <a:t>allegory</a:t>
            </a:r>
            <a:r>
              <a:rPr lang="en-GB" sz="2800" dirty="0"/>
              <a:t>.</a:t>
            </a:r>
            <a:endParaRPr lang="tr-TR" sz="2800" dirty="0"/>
          </a:p>
          <a:p>
            <a:pPr algn="just"/>
            <a:r>
              <a:rPr lang="en-GB" sz="2800" b="1" i="1" dirty="0"/>
              <a:t>Main area of interest in criticism</a:t>
            </a:r>
            <a:r>
              <a:rPr lang="en-GB" sz="2800" b="1" i="1" dirty="0" smtClean="0"/>
              <a:t>:</a:t>
            </a:r>
            <a:r>
              <a:rPr lang="tr-TR" sz="2800" b="1" i="1" dirty="0" smtClean="0"/>
              <a:t>   </a:t>
            </a:r>
            <a:r>
              <a:rPr lang="en-GB" sz="2800" dirty="0" smtClean="0"/>
              <a:t>The </a:t>
            </a:r>
            <a:r>
              <a:rPr lang="en-GB" sz="2800" dirty="0"/>
              <a:t>function of poetry</a:t>
            </a:r>
            <a:endParaRPr lang="tr-TR" sz="2800" dirty="0"/>
          </a:p>
          <a:p>
            <a:pPr algn="just"/>
            <a:r>
              <a:rPr lang="en-GB" sz="2800" b="1" i="1" dirty="0"/>
              <a:t>Influence:</a:t>
            </a:r>
            <a:r>
              <a:rPr lang="tr-TR" sz="2800" b="1" dirty="0"/>
              <a:t>   </a:t>
            </a:r>
            <a:r>
              <a:rPr lang="en-GB" sz="2800" dirty="0"/>
              <a:t>His defence of poetry had been effectual throughout the Renaissance.</a:t>
            </a:r>
            <a:endParaRPr lang="tr-TR" sz="2800" dirty="0"/>
          </a:p>
          <a:p>
            <a:pPr algn="just"/>
            <a:r>
              <a:rPr lang="en-GB" sz="2800" dirty="0"/>
              <a:t>He is frequently quoted by the authors of the subsequent centuries, such as Chaucer, Spenser, Jonson, Milton and Shelley.</a:t>
            </a:r>
            <a:endParaRPr lang="tr-TR" sz="2800" dirty="0"/>
          </a:p>
          <a:p>
            <a:pPr algn="just"/>
            <a:r>
              <a:rPr lang="en-GB" sz="2800" dirty="0"/>
              <a:t>His defence paved the way for Sidney’s </a:t>
            </a:r>
            <a:r>
              <a:rPr lang="en-GB" sz="2800" i="1" dirty="0"/>
              <a:t>Defense of Poesy</a:t>
            </a:r>
            <a:r>
              <a:rPr lang="en-GB" sz="2800" dirty="0"/>
              <a:t>.</a:t>
            </a:r>
            <a:endParaRPr lang="tr-TR" sz="2800" dirty="0"/>
          </a:p>
          <a:p>
            <a:endParaRPr lang="tr-TR" dirty="0"/>
          </a:p>
        </p:txBody>
      </p:sp>
    </p:spTree>
    <p:extLst>
      <p:ext uri="{BB962C8B-B14F-4D97-AF65-F5344CB8AC3E}">
        <p14:creationId xmlns:p14="http://schemas.microsoft.com/office/powerpoint/2010/main" val="2464047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04664"/>
            <a:ext cx="8892480" cy="6336704"/>
          </a:xfrm>
        </p:spPr>
        <p:txBody>
          <a:bodyPr>
            <a:normAutofit/>
          </a:bodyPr>
          <a:lstStyle/>
          <a:p>
            <a:pPr algn="ctr"/>
            <a:r>
              <a:rPr lang="en-GB" sz="2900" b="1" u="sng" dirty="0" smtClean="0"/>
              <a:t>The English</a:t>
            </a:r>
            <a:endParaRPr lang="tr-TR" sz="2900" b="1" u="sng" dirty="0" smtClean="0"/>
          </a:p>
          <a:p>
            <a:pPr algn="ctr"/>
            <a:endParaRPr lang="tr-TR" sz="1500" dirty="0" smtClean="0"/>
          </a:p>
          <a:p>
            <a:pPr algn="ctr"/>
            <a:r>
              <a:rPr lang="en-GB" sz="2800" b="1" u="sng" dirty="0" smtClean="0"/>
              <a:t>The </a:t>
            </a:r>
            <a:r>
              <a:rPr lang="en-GB" sz="2800" b="1" u="sng" dirty="0"/>
              <a:t>Renaissance</a:t>
            </a:r>
            <a:r>
              <a:rPr lang="en-GB" b="1" u="sng" dirty="0" smtClean="0"/>
              <a:t>:</a:t>
            </a:r>
            <a:endParaRPr lang="tr-TR" b="1" u="sng" dirty="0" smtClean="0"/>
          </a:p>
          <a:p>
            <a:pPr algn="ctr"/>
            <a:endParaRPr lang="tr-TR" sz="1200" dirty="0"/>
          </a:p>
          <a:p>
            <a:r>
              <a:rPr lang="en-GB" b="1" dirty="0"/>
              <a:t>Sir Philip Sidney (1554 – 1586</a:t>
            </a:r>
            <a:r>
              <a:rPr lang="en-GB" b="1" dirty="0" smtClean="0"/>
              <a:t>)</a:t>
            </a:r>
            <a:endParaRPr lang="tr-TR" b="1" dirty="0" smtClean="0"/>
          </a:p>
          <a:p>
            <a:endParaRPr lang="tr-TR" sz="1000" dirty="0"/>
          </a:p>
          <a:p>
            <a:pPr algn="just"/>
            <a:r>
              <a:rPr lang="en-GB" sz="2200" b="1" i="1" dirty="0"/>
              <a:t>Works of criticism</a:t>
            </a:r>
            <a:r>
              <a:rPr lang="en-GB" sz="2200" b="1" i="1" dirty="0" smtClean="0"/>
              <a:t>:</a:t>
            </a:r>
            <a:r>
              <a:rPr lang="tr-TR" sz="2200" b="1" dirty="0" smtClean="0"/>
              <a:t>   </a:t>
            </a:r>
            <a:r>
              <a:rPr lang="en-GB" sz="2200" i="1" dirty="0" smtClean="0"/>
              <a:t>An </a:t>
            </a:r>
            <a:r>
              <a:rPr lang="en-GB" sz="2200" i="1" dirty="0"/>
              <a:t>Apology for Poetry </a:t>
            </a:r>
            <a:r>
              <a:rPr lang="en-GB" sz="2200" dirty="0"/>
              <a:t>(originally </a:t>
            </a:r>
            <a:r>
              <a:rPr lang="en-GB" sz="2200" i="1" dirty="0"/>
              <a:t>Defense of Poesy, </a:t>
            </a:r>
            <a:r>
              <a:rPr lang="en-GB" sz="2200" dirty="0"/>
              <a:t>1595) is the definitive formulation of Renaissance literary theory and the first influential piece of literary criticism in English history. Sidney’s sources include Plato, Aristotle, Horace and several of his own contemporary Italian critics.</a:t>
            </a:r>
            <a:endParaRPr lang="tr-TR" sz="2200" dirty="0"/>
          </a:p>
          <a:p>
            <a:pPr algn="just"/>
            <a:r>
              <a:rPr lang="en-GB" sz="2200" b="1" i="1" dirty="0"/>
              <a:t>Main </a:t>
            </a:r>
            <a:r>
              <a:rPr lang="en-GB" sz="2200" b="1" i="1" dirty="0" smtClean="0"/>
              <a:t>concepts:</a:t>
            </a:r>
            <a:r>
              <a:rPr lang="tr-TR" sz="2200" b="1" dirty="0"/>
              <a:t> </a:t>
            </a:r>
            <a:r>
              <a:rPr lang="tr-TR" sz="2200" b="1" dirty="0" smtClean="0"/>
              <a:t>  </a:t>
            </a:r>
            <a:r>
              <a:rPr lang="en-GB" sz="2200" dirty="0" smtClean="0"/>
              <a:t>Poetry </a:t>
            </a:r>
            <a:r>
              <a:rPr lang="en-GB" sz="2200" dirty="0"/>
              <a:t>is an art of imitation, as defined by  Aristotle with the concept of </a:t>
            </a:r>
            <a:r>
              <a:rPr lang="en-GB" sz="2200" b="1" dirty="0"/>
              <a:t>mimesis</a:t>
            </a:r>
            <a:r>
              <a:rPr lang="en-GB" sz="2200" dirty="0"/>
              <a:t>.</a:t>
            </a:r>
            <a:endParaRPr lang="tr-TR" sz="2200" dirty="0"/>
          </a:p>
          <a:p>
            <a:pPr algn="just"/>
            <a:r>
              <a:rPr lang="en-GB" sz="2200" dirty="0" smtClean="0"/>
              <a:t>Poetry </a:t>
            </a:r>
            <a:r>
              <a:rPr lang="en-GB" sz="2200" dirty="0"/>
              <a:t>is not a mindless or immoral </a:t>
            </a:r>
            <a:r>
              <a:rPr lang="en-GB" sz="2200" dirty="0" smtClean="0"/>
              <a:t>activity.</a:t>
            </a:r>
            <a:endParaRPr lang="tr-TR" sz="2200" dirty="0"/>
          </a:p>
          <a:p>
            <a:pPr algn="just"/>
            <a:r>
              <a:rPr lang="en-GB" sz="2200" dirty="0" smtClean="0"/>
              <a:t>Poetry’s </a:t>
            </a:r>
            <a:r>
              <a:rPr lang="en-GB" sz="2200" dirty="0"/>
              <a:t>chief concern is to </a:t>
            </a:r>
            <a:r>
              <a:rPr lang="en-GB" sz="2200" b="1" dirty="0"/>
              <a:t>“teach and delight”.</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68760"/>
            <a:ext cx="8892480" cy="4572000"/>
          </a:xfrm>
        </p:spPr>
        <p:txBody>
          <a:bodyPr>
            <a:normAutofit/>
          </a:bodyPr>
          <a:lstStyle/>
          <a:p>
            <a:pPr algn="just"/>
            <a:r>
              <a:rPr lang="en-GB" sz="2200" dirty="0" smtClean="0"/>
              <a:t>Poetry is more valuable than history, law, and philosophy; and it embodies the truth above all other arts and sciences.</a:t>
            </a:r>
            <a:endParaRPr lang="tr-TR" sz="2200" dirty="0" smtClean="0"/>
          </a:p>
          <a:p>
            <a:pPr algn="just"/>
            <a:r>
              <a:rPr lang="en-GB" sz="2200" dirty="0" smtClean="0"/>
              <a:t>The unities of </a:t>
            </a:r>
            <a:r>
              <a:rPr lang="en-GB" sz="2200" b="1" dirty="0" smtClean="0"/>
              <a:t>time, place and action</a:t>
            </a:r>
            <a:r>
              <a:rPr lang="en-GB" sz="2200" dirty="0" smtClean="0"/>
              <a:t> are elemental in a tragedy.</a:t>
            </a:r>
            <a:endParaRPr lang="tr-TR" sz="2200" dirty="0" smtClean="0"/>
          </a:p>
          <a:p>
            <a:pPr algn="just"/>
            <a:r>
              <a:rPr lang="en-GB" sz="2200" dirty="0" smtClean="0"/>
              <a:t>Creative poetry is </a:t>
            </a:r>
            <a:r>
              <a:rPr lang="en-GB" sz="2200" b="1" dirty="0" smtClean="0"/>
              <a:t>similar to religion</a:t>
            </a:r>
            <a:r>
              <a:rPr lang="en-GB" sz="2200" dirty="0" smtClean="0"/>
              <a:t> for both function through stirring the emotions of the reader.</a:t>
            </a:r>
            <a:endParaRPr lang="tr-TR" sz="2200" dirty="0" smtClean="0"/>
          </a:p>
          <a:p>
            <a:pPr algn="just"/>
            <a:r>
              <a:rPr lang="en-GB" sz="2200" dirty="0" smtClean="0"/>
              <a:t>Poets </a:t>
            </a:r>
            <a:r>
              <a:rPr lang="en-GB" sz="2200" b="1" dirty="0" smtClean="0"/>
              <a:t>affirm morality, blend truth with symbolism,</a:t>
            </a:r>
            <a:r>
              <a:rPr lang="en-GB" sz="2200" dirty="0" smtClean="0"/>
              <a:t> and give </a:t>
            </a:r>
            <a:r>
              <a:rPr lang="en-GB" sz="2200" b="1" dirty="0" smtClean="0"/>
              <a:t>delight.</a:t>
            </a:r>
            <a:endParaRPr lang="tr-TR" sz="2200" dirty="0" smtClean="0"/>
          </a:p>
          <a:p>
            <a:pPr algn="just"/>
            <a:r>
              <a:rPr lang="en-GB" sz="2200" b="1" i="1" dirty="0" smtClean="0"/>
              <a:t>Main area of interest in criticism:</a:t>
            </a:r>
            <a:r>
              <a:rPr lang="tr-TR" sz="2200" b="1" dirty="0" smtClean="0"/>
              <a:t>   </a:t>
            </a:r>
            <a:r>
              <a:rPr lang="en-GB" sz="2200" dirty="0" smtClean="0"/>
              <a:t>The function of poetry</a:t>
            </a:r>
            <a:endParaRPr lang="tr-TR" sz="2200" dirty="0" smtClean="0"/>
          </a:p>
          <a:p>
            <a:pPr algn="just"/>
            <a:r>
              <a:rPr lang="en-GB" sz="2200" b="1" i="1" dirty="0" smtClean="0"/>
              <a:t>Influence:</a:t>
            </a:r>
            <a:r>
              <a:rPr lang="tr-TR" sz="2200" dirty="0" smtClean="0"/>
              <a:t>   </a:t>
            </a:r>
            <a:r>
              <a:rPr lang="en-GB" sz="2200" dirty="0" smtClean="0"/>
              <a:t>The English tradition and history of literary criticism begins with Sidney.</a:t>
            </a:r>
            <a:endParaRPr lang="tr-TR" sz="2200" dirty="0" smtClean="0"/>
          </a:p>
          <a:p>
            <a:endParaRPr lang="tr-TR" dirty="0"/>
          </a:p>
        </p:txBody>
      </p:sp>
    </p:spTree>
    <p:extLst>
      <p:ext uri="{BB962C8B-B14F-4D97-AF65-F5344CB8AC3E}">
        <p14:creationId xmlns:p14="http://schemas.microsoft.com/office/powerpoint/2010/main" val="2551918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620688"/>
            <a:ext cx="8892480" cy="5832648"/>
          </a:xfrm>
        </p:spPr>
        <p:txBody>
          <a:bodyPr>
            <a:normAutofit/>
          </a:bodyPr>
          <a:lstStyle/>
          <a:p>
            <a:pPr algn="ctr"/>
            <a:r>
              <a:rPr lang="en-GB" sz="2800" b="1" u="sng" dirty="0"/>
              <a:t>The Neoclassical Period (1660 – 1700):</a:t>
            </a:r>
            <a:r>
              <a:rPr lang="en-GB" sz="2800" b="1" dirty="0"/>
              <a:t> </a:t>
            </a:r>
            <a:endParaRPr lang="tr-TR" sz="2800" b="1" dirty="0" smtClean="0"/>
          </a:p>
          <a:p>
            <a:pPr algn="ctr"/>
            <a:endParaRPr lang="tr-TR" sz="1500" dirty="0"/>
          </a:p>
          <a:p>
            <a:pPr algn="just"/>
            <a:r>
              <a:rPr lang="en-GB" sz="2800" b="1" dirty="0" smtClean="0"/>
              <a:t>John </a:t>
            </a:r>
            <a:r>
              <a:rPr lang="en-GB" sz="2800" b="1" dirty="0"/>
              <a:t>Dryden (1631 – 1700</a:t>
            </a:r>
            <a:r>
              <a:rPr lang="en-GB" sz="2800" b="1" dirty="0" smtClean="0"/>
              <a:t>)</a:t>
            </a:r>
            <a:endParaRPr lang="tr-TR" sz="2800" b="1" dirty="0" smtClean="0"/>
          </a:p>
          <a:p>
            <a:pPr algn="just"/>
            <a:endParaRPr lang="tr-TR" sz="1000" dirty="0"/>
          </a:p>
          <a:p>
            <a:r>
              <a:rPr lang="en-GB" sz="2200" b="1" i="1" dirty="0"/>
              <a:t>Works of criticism</a:t>
            </a:r>
            <a:r>
              <a:rPr lang="en-GB" sz="2200" b="1" i="1" dirty="0" smtClean="0"/>
              <a:t>:</a:t>
            </a:r>
            <a:r>
              <a:rPr lang="tr-TR" sz="2200" b="1" dirty="0" smtClean="0"/>
              <a:t>   </a:t>
            </a:r>
            <a:r>
              <a:rPr lang="en-GB" sz="2200" i="1" dirty="0" smtClean="0"/>
              <a:t>An </a:t>
            </a:r>
            <a:r>
              <a:rPr lang="en-GB" sz="2200" i="1" dirty="0"/>
              <a:t>Essay of Dramatic Poesy</a:t>
            </a:r>
            <a:r>
              <a:rPr lang="en-GB" sz="2200" dirty="0"/>
              <a:t> (1668)</a:t>
            </a:r>
            <a:endParaRPr lang="tr-TR" sz="2200" dirty="0"/>
          </a:p>
          <a:p>
            <a:r>
              <a:rPr lang="en-GB" sz="2200" b="1" i="1" dirty="0"/>
              <a:t>Main concepts</a:t>
            </a:r>
            <a:r>
              <a:rPr lang="en-GB" sz="2200" b="1" i="1" dirty="0" smtClean="0"/>
              <a:t>:</a:t>
            </a:r>
            <a:r>
              <a:rPr lang="tr-TR" sz="2200" dirty="0" smtClean="0"/>
              <a:t>   </a:t>
            </a:r>
            <a:r>
              <a:rPr lang="en-GB" sz="2200" dirty="0" smtClean="0"/>
              <a:t>A </a:t>
            </a:r>
            <a:r>
              <a:rPr lang="en-GB" sz="2200" dirty="0"/>
              <a:t>drama must stick to </a:t>
            </a:r>
            <a:r>
              <a:rPr lang="en-GB" sz="2200" b="1" dirty="0"/>
              <a:t>the three unities</a:t>
            </a:r>
            <a:r>
              <a:rPr lang="en-GB" sz="2200" dirty="0"/>
              <a:t>.</a:t>
            </a:r>
            <a:endParaRPr lang="tr-TR" sz="2200" dirty="0"/>
          </a:p>
          <a:p>
            <a:r>
              <a:rPr lang="en-GB" sz="2200" dirty="0" smtClean="0"/>
              <a:t>The </a:t>
            </a:r>
            <a:r>
              <a:rPr lang="en-GB" sz="2200" dirty="0"/>
              <a:t>language of a play must observe </a:t>
            </a:r>
            <a:r>
              <a:rPr lang="en-GB" sz="2200" b="1" dirty="0"/>
              <a:t>“proper” speech</a:t>
            </a:r>
            <a:r>
              <a:rPr lang="en-GB" sz="2200" dirty="0"/>
              <a:t>.</a:t>
            </a:r>
            <a:endParaRPr lang="tr-TR" sz="2200" dirty="0"/>
          </a:p>
          <a:p>
            <a:r>
              <a:rPr lang="en-GB" sz="2200" dirty="0" smtClean="0"/>
              <a:t>The </a:t>
            </a:r>
            <a:r>
              <a:rPr lang="en-GB" sz="2200" dirty="0"/>
              <a:t>violent</a:t>
            </a:r>
            <a:r>
              <a:rPr lang="en-GB" sz="2200" b="1" dirty="0"/>
              <a:t> </a:t>
            </a:r>
            <a:r>
              <a:rPr lang="en-GB" sz="2200" dirty="0"/>
              <a:t>actions should not be shown onstage, it would be quite </a:t>
            </a:r>
            <a:r>
              <a:rPr lang="en-GB" sz="2200" b="1" dirty="0"/>
              <a:t>“improper”</a:t>
            </a:r>
            <a:r>
              <a:rPr lang="en-GB" sz="2200" dirty="0"/>
              <a:t>, and therefore against </a:t>
            </a:r>
            <a:r>
              <a:rPr lang="en-GB" sz="2200" b="1" dirty="0"/>
              <a:t>decorum</a:t>
            </a:r>
            <a:r>
              <a:rPr lang="en-GB" sz="2200" dirty="0"/>
              <a:t>.</a:t>
            </a:r>
            <a:endParaRPr lang="tr-TR" sz="2200" dirty="0"/>
          </a:p>
          <a:p>
            <a:r>
              <a:rPr lang="en-GB" sz="2200" b="1" dirty="0" smtClean="0"/>
              <a:t>English </a:t>
            </a:r>
            <a:r>
              <a:rPr lang="en-GB" sz="2200" b="1" dirty="0"/>
              <a:t>drama</a:t>
            </a:r>
            <a:r>
              <a:rPr lang="en-GB" sz="2200" dirty="0"/>
              <a:t> is better than the French.</a:t>
            </a:r>
            <a:endParaRPr lang="tr-TR" sz="2200" dirty="0"/>
          </a:p>
          <a:p>
            <a:r>
              <a:rPr lang="en-GB" sz="2200" b="1" dirty="0" smtClean="0"/>
              <a:t>Shakespearean </a:t>
            </a:r>
            <a:r>
              <a:rPr lang="en-GB" sz="2200" b="1" dirty="0"/>
              <a:t>tradition</a:t>
            </a:r>
            <a:r>
              <a:rPr lang="en-GB" sz="2200" dirty="0"/>
              <a:t> in drama is defended.</a:t>
            </a:r>
            <a:endParaRPr lang="tr-TR" sz="2200" dirty="0"/>
          </a:p>
          <a:p>
            <a:r>
              <a:rPr lang="en-GB" sz="2200" b="1" dirty="0" smtClean="0"/>
              <a:t>The </a:t>
            </a:r>
            <a:r>
              <a:rPr lang="en-GB" sz="2200" b="1" dirty="0"/>
              <a:t>rhymed verse</a:t>
            </a:r>
            <a:r>
              <a:rPr lang="en-GB" sz="2200" dirty="0"/>
              <a:t> in drama is more valuable than the blank verse.</a:t>
            </a:r>
            <a:r>
              <a:rPr lang="en-GB" sz="2200" b="1" dirty="0"/>
              <a:t> </a:t>
            </a:r>
            <a:endParaRPr lang="tr-TR" sz="2200" dirty="0"/>
          </a:p>
          <a:p>
            <a:r>
              <a:rPr lang="en-GB" sz="2200" b="1" i="1" dirty="0"/>
              <a:t>Main area of interest in </a:t>
            </a:r>
            <a:r>
              <a:rPr lang="en-GB" sz="2200" b="1" i="1" dirty="0" smtClean="0"/>
              <a:t>criticism:</a:t>
            </a:r>
            <a:r>
              <a:rPr lang="tr-TR" sz="2200" b="1" dirty="0"/>
              <a:t> </a:t>
            </a:r>
            <a:r>
              <a:rPr lang="tr-TR" sz="2200" b="1" dirty="0" smtClean="0"/>
              <a:t>  </a:t>
            </a:r>
            <a:r>
              <a:rPr lang="en-GB" sz="2200" dirty="0" smtClean="0"/>
              <a:t>The </a:t>
            </a:r>
            <a:r>
              <a:rPr lang="en-GB" sz="2200" dirty="0"/>
              <a:t>appreciation of literary works by their audience</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96752"/>
            <a:ext cx="8928992" cy="4824536"/>
          </a:xfrm>
        </p:spPr>
        <p:txBody>
          <a:bodyPr>
            <a:normAutofit/>
          </a:bodyPr>
          <a:lstStyle/>
          <a:p>
            <a:pPr algn="just"/>
            <a:r>
              <a:rPr lang="en-GB" sz="2200" b="1" dirty="0"/>
              <a:t>Practical Criticism: </a:t>
            </a:r>
            <a:r>
              <a:rPr lang="en-GB" sz="2200" dirty="0"/>
              <a:t>in its most general sense,</a:t>
            </a:r>
            <a:r>
              <a:rPr lang="en-GB" sz="2200" b="1" dirty="0"/>
              <a:t> </a:t>
            </a:r>
            <a:r>
              <a:rPr lang="en-GB" sz="2200" dirty="0"/>
              <a:t>what readers have been doing since the emergence of the first work of literature, be it oral or written. Today it also includes the practical function of critics.</a:t>
            </a:r>
            <a:endParaRPr lang="tr-TR" sz="2200" dirty="0"/>
          </a:p>
          <a:p>
            <a:pPr algn="just"/>
            <a:r>
              <a:rPr lang="en-GB" sz="2200" b="1" dirty="0"/>
              <a:t>Theoretical Criticism: </a:t>
            </a:r>
            <a:r>
              <a:rPr lang="en-GB" sz="2200" dirty="0"/>
              <a:t>what theoreticians of literature do. In the west, it is assumed to have begun in the 5</a:t>
            </a:r>
            <a:r>
              <a:rPr lang="en-GB" sz="2200" baseline="30000" dirty="0"/>
              <a:t>th</a:t>
            </a:r>
            <a:r>
              <a:rPr lang="en-GB" sz="2200" dirty="0"/>
              <a:t> century BCE Athens.</a:t>
            </a:r>
            <a:endParaRPr lang="tr-TR" sz="2200" dirty="0"/>
          </a:p>
          <a:p>
            <a:pPr algn="just"/>
            <a:r>
              <a:rPr lang="en-GB" sz="2200" dirty="0"/>
              <a:t>The performance of Aristophanes’ play, </a:t>
            </a:r>
            <a:r>
              <a:rPr lang="en-GB" sz="2200" i="1" dirty="0"/>
              <a:t>The Frogs</a:t>
            </a:r>
            <a:r>
              <a:rPr lang="en-GB" sz="2200" dirty="0"/>
              <a:t> in 405 BCE as a part of a contest dates the beginning. The play was subjected to the judgement of some kind of an authority who decides the best play, with respect to certain criteria. The authority here is supposed to have given a start to the ongoing debate “about the nature and function of literature”, introducing “the formal study of literary criticism</a:t>
            </a:r>
            <a:r>
              <a:rPr lang="en-GB" sz="2200" dirty="0" smtClean="0"/>
              <a:t>”.</a:t>
            </a:r>
            <a:endParaRPr lang="tr-TR" sz="2200" dirty="0"/>
          </a:p>
          <a:p>
            <a:pPr algn="just"/>
            <a:endParaRPr lang="tr-TR" dirty="0"/>
          </a:p>
        </p:txBody>
      </p:sp>
    </p:spTree>
    <p:extLst>
      <p:ext uri="{BB962C8B-B14F-4D97-AF65-F5344CB8AC3E}">
        <p14:creationId xmlns:p14="http://schemas.microsoft.com/office/powerpoint/2010/main" val="419111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76672"/>
            <a:ext cx="8820472" cy="6120680"/>
          </a:xfrm>
        </p:spPr>
        <p:txBody>
          <a:bodyPr>
            <a:noAutofit/>
          </a:bodyPr>
          <a:lstStyle/>
          <a:p>
            <a:r>
              <a:rPr lang="en-GB" sz="2200" b="1" i="1" dirty="0" smtClean="0"/>
              <a:t>Influence:</a:t>
            </a:r>
            <a:r>
              <a:rPr lang="tr-TR" sz="2200" b="1" i="1" dirty="0" smtClean="0"/>
              <a:t>   </a:t>
            </a:r>
            <a:r>
              <a:rPr lang="en-GB" sz="2200" dirty="0" smtClean="0"/>
              <a:t>Dryden develops the study of literature in and of itself, not with respect to morality or religion.</a:t>
            </a:r>
            <a:endParaRPr lang="tr-TR" sz="2200" dirty="0" smtClean="0"/>
          </a:p>
          <a:p>
            <a:r>
              <a:rPr lang="en-GB" sz="2200" dirty="0" smtClean="0"/>
              <a:t>He creates a natural, simple prose style which Dryden develops the study of literature in and of itself, not with respect to morality or religion.</a:t>
            </a:r>
            <a:endParaRPr lang="tr-TR" sz="2200" dirty="0" smtClean="0"/>
          </a:p>
          <a:p>
            <a:r>
              <a:rPr lang="en-GB" sz="2200" dirty="0" smtClean="0"/>
              <a:t>He creates a natural, simple prose style which is still effectual on writing in general, as well as on literary criticism.</a:t>
            </a:r>
            <a:endParaRPr lang="tr-TR" sz="2200" dirty="0" smtClean="0"/>
          </a:p>
          <a:p>
            <a:r>
              <a:rPr lang="en-GB" sz="2200" dirty="0" smtClean="0"/>
              <a:t>He brings the best insights of various schools of criticism together (from Greek to French), by making use of these critical perspectives.</a:t>
            </a:r>
            <a:endParaRPr lang="tr-TR" sz="2200" dirty="0" smtClean="0"/>
          </a:p>
          <a:p>
            <a:r>
              <a:rPr lang="en-GB" sz="2200" dirty="0" smtClean="0"/>
              <a:t>He advocates for the establishing of objective principles of criticism, at the same time moving the focus of criticism from merely the formal features of a work, into a more modern issue, namely the appreciation of the texts by readers and critics.</a:t>
            </a:r>
            <a:endParaRPr lang="tr-TR" sz="2200" dirty="0" smtClean="0"/>
          </a:p>
          <a:p>
            <a:r>
              <a:rPr lang="en-GB" sz="2200" b="1" i="1" dirty="0" smtClean="0"/>
              <a:t>The key concepts:</a:t>
            </a:r>
            <a:r>
              <a:rPr lang="en-GB" sz="2200" b="1" dirty="0" smtClean="0"/>
              <a:t> 	</a:t>
            </a:r>
            <a:r>
              <a:rPr lang="en-GB" sz="2200" dirty="0" smtClean="0"/>
              <a:t>concepts such as </a:t>
            </a:r>
            <a:r>
              <a:rPr lang="en-GB" sz="2200" b="1" dirty="0" smtClean="0"/>
              <a:t>decorum, politesse (namely, courteous formality), clarity, order, decorum, elegance, cleverness, wit </a:t>
            </a:r>
            <a:r>
              <a:rPr lang="en-GB" sz="2200" dirty="0" smtClean="0"/>
              <a:t>are definitive of Dryden’s style, as well as the period he produces his works.</a:t>
            </a:r>
            <a:endParaRPr lang="tr-TR" sz="2200" dirty="0"/>
          </a:p>
        </p:txBody>
      </p:sp>
    </p:spTree>
    <p:extLst>
      <p:ext uri="{BB962C8B-B14F-4D97-AF65-F5344CB8AC3E}">
        <p14:creationId xmlns:p14="http://schemas.microsoft.com/office/powerpoint/2010/main" val="3085599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892480" cy="4968552"/>
          </a:xfrm>
        </p:spPr>
        <p:txBody>
          <a:bodyPr>
            <a:normAutofit/>
          </a:bodyPr>
          <a:lstStyle/>
          <a:p>
            <a:pPr algn="ctr"/>
            <a:r>
              <a:rPr lang="en-GB" sz="2800" b="1" u="sng" dirty="0"/>
              <a:t>The Age of Reason:</a:t>
            </a:r>
            <a:endParaRPr lang="tr-TR" sz="2800" dirty="0"/>
          </a:p>
          <a:p>
            <a:pPr algn="ctr"/>
            <a:r>
              <a:rPr lang="tr-TR" sz="2000" dirty="0" smtClean="0"/>
              <a:t> </a:t>
            </a:r>
            <a:r>
              <a:rPr lang="en-GB" sz="2300" dirty="0" smtClean="0"/>
              <a:t>Also </a:t>
            </a:r>
            <a:r>
              <a:rPr lang="en-GB" sz="2300" dirty="0"/>
              <a:t>called the Augustan Age </a:t>
            </a:r>
            <a:r>
              <a:rPr lang="en-GB" sz="2300" dirty="0" smtClean="0"/>
              <a:t>(</a:t>
            </a:r>
            <a:r>
              <a:rPr lang="en-GB" sz="2300" dirty="0"/>
              <a:t>after the Roman Emperor Augustus</a:t>
            </a:r>
            <a:r>
              <a:rPr lang="en-GB" sz="2300" dirty="0" smtClean="0"/>
              <a:t>)</a:t>
            </a:r>
            <a:endParaRPr lang="tr-TR" sz="2300" dirty="0" smtClean="0"/>
          </a:p>
          <a:p>
            <a:pPr algn="ctr"/>
            <a:endParaRPr lang="tr-TR" sz="1500" dirty="0"/>
          </a:p>
          <a:p>
            <a:r>
              <a:rPr lang="en-GB" b="1" dirty="0"/>
              <a:t>Joseph Addison (1672 – 1719</a:t>
            </a:r>
            <a:r>
              <a:rPr lang="en-GB" b="1" dirty="0" smtClean="0"/>
              <a:t>)</a:t>
            </a:r>
            <a:endParaRPr lang="tr-TR" b="1" dirty="0" smtClean="0"/>
          </a:p>
          <a:p>
            <a:endParaRPr lang="tr-TR" sz="1000" dirty="0"/>
          </a:p>
          <a:p>
            <a:pPr algn="just"/>
            <a:r>
              <a:rPr lang="en-GB" sz="2200" b="1" i="1" dirty="0"/>
              <a:t>Works of criticism:</a:t>
            </a:r>
            <a:r>
              <a:rPr lang="en-GB" sz="2200" dirty="0"/>
              <a:t>	His essays published in the newspaper he started with Richard Steele, namely, </a:t>
            </a:r>
            <a:r>
              <a:rPr lang="en-GB" sz="2200" i="1" dirty="0"/>
              <a:t>The Tatler</a:t>
            </a:r>
            <a:r>
              <a:rPr lang="en-GB" sz="2200" dirty="0"/>
              <a:t> and </a:t>
            </a:r>
            <a:r>
              <a:rPr lang="en-GB" sz="2200" i="1" dirty="0"/>
              <a:t>The Spectator</a:t>
            </a:r>
            <a:r>
              <a:rPr lang="en-GB" sz="2200" dirty="0"/>
              <a:t>. These essays were the readings of classical and contemporary literary works.</a:t>
            </a:r>
            <a:endParaRPr lang="tr-TR" sz="2200" dirty="0"/>
          </a:p>
          <a:p>
            <a:pPr algn="just"/>
            <a:r>
              <a:rPr lang="en-GB" sz="2200" b="1" i="1" dirty="0"/>
              <a:t>Main concepts</a:t>
            </a:r>
            <a:r>
              <a:rPr lang="en-GB" sz="2200" b="1" i="1" dirty="0" smtClean="0"/>
              <a:t>:</a:t>
            </a:r>
            <a:r>
              <a:rPr lang="tr-TR" sz="2200" b="1" dirty="0" smtClean="0"/>
              <a:t>   </a:t>
            </a:r>
            <a:r>
              <a:rPr lang="en-GB" sz="2200" dirty="0" smtClean="0"/>
              <a:t>Philosophy</a:t>
            </a:r>
            <a:r>
              <a:rPr lang="en-GB" sz="2200" dirty="0"/>
              <a:t>, through common sense, can </a:t>
            </a:r>
            <a:r>
              <a:rPr lang="en-GB" sz="2200" b="1" dirty="0"/>
              <a:t>mould the humankind</a:t>
            </a:r>
            <a:r>
              <a:rPr lang="en-GB" sz="2200" dirty="0"/>
              <a:t>.</a:t>
            </a:r>
            <a:endParaRPr lang="tr-TR" sz="2200" dirty="0"/>
          </a:p>
          <a:p>
            <a:pPr algn="just"/>
            <a:r>
              <a:rPr lang="en-GB" sz="2200" b="1" dirty="0"/>
              <a:t>The past critics</a:t>
            </a:r>
            <a:r>
              <a:rPr lang="en-GB" sz="2200" dirty="0"/>
              <a:t> (the Ancient ones) have already said all there is to say, thus contemporary criticism must rely on and justify their ideas. </a:t>
            </a:r>
            <a:endParaRPr lang="tr-TR" sz="2200" dirty="0"/>
          </a:p>
        </p:txBody>
      </p:sp>
    </p:spTree>
    <p:extLst>
      <p:ext uri="{BB962C8B-B14F-4D97-AF65-F5344CB8AC3E}">
        <p14:creationId xmlns:p14="http://schemas.microsoft.com/office/powerpoint/2010/main" val="3129377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96752"/>
            <a:ext cx="8820472" cy="4572000"/>
          </a:xfrm>
        </p:spPr>
        <p:txBody>
          <a:bodyPr>
            <a:normAutofit fontScale="92500"/>
          </a:bodyPr>
          <a:lstStyle/>
          <a:p>
            <a:pPr algn="just"/>
            <a:r>
              <a:rPr lang="en-GB" sz="2400" b="1" dirty="0"/>
              <a:t>Greatness of literature </a:t>
            </a:r>
            <a:r>
              <a:rPr lang="en-GB" sz="2400" dirty="0"/>
              <a:t>(also called </a:t>
            </a:r>
            <a:r>
              <a:rPr lang="en-GB" sz="2400" b="1" dirty="0"/>
              <a:t>the sublime</a:t>
            </a:r>
            <a:r>
              <a:rPr lang="en-GB" sz="2400" dirty="0"/>
              <a:t>) is not mechanical superiority, but the potential of a work to display the immensity of life in a way that transcends imagination.</a:t>
            </a:r>
            <a:endParaRPr lang="tr-TR" sz="2400" dirty="0"/>
          </a:p>
          <a:p>
            <a:pPr algn="just"/>
            <a:r>
              <a:rPr lang="en-GB" sz="2400" dirty="0"/>
              <a:t>The aim of the critics should be to </a:t>
            </a:r>
            <a:r>
              <a:rPr lang="en-GB" sz="2400" b="1" dirty="0"/>
              <a:t>set bridges between common people and great works of literature and criticism</a:t>
            </a:r>
            <a:r>
              <a:rPr lang="en-GB" sz="2400" dirty="0"/>
              <a:t>. The means to do it includes </a:t>
            </a:r>
            <a:r>
              <a:rPr lang="en-GB" sz="2400" b="1" dirty="0"/>
              <a:t>well-written prose and wit</a:t>
            </a:r>
            <a:r>
              <a:rPr lang="en-GB" sz="2400" dirty="0"/>
              <a:t>.</a:t>
            </a:r>
            <a:endParaRPr lang="tr-TR" sz="2400" dirty="0"/>
          </a:p>
          <a:p>
            <a:pPr algn="just"/>
            <a:r>
              <a:rPr lang="en-GB" sz="2400" b="1" i="1" dirty="0"/>
              <a:t>Main area of interest in criticism:</a:t>
            </a:r>
            <a:r>
              <a:rPr lang="tr-TR" sz="2400" b="1" dirty="0"/>
              <a:t>   </a:t>
            </a:r>
            <a:r>
              <a:rPr lang="en-GB" sz="2400" dirty="0"/>
              <a:t>The value and function of literature</a:t>
            </a:r>
            <a:endParaRPr lang="tr-TR" sz="2400" dirty="0"/>
          </a:p>
          <a:p>
            <a:pPr algn="just"/>
            <a:r>
              <a:rPr lang="en-GB" sz="2400" b="1" i="1" dirty="0"/>
              <a:t>Influence:</a:t>
            </a:r>
            <a:r>
              <a:rPr lang="tr-TR" sz="2400" b="1" dirty="0"/>
              <a:t>   </a:t>
            </a:r>
            <a:r>
              <a:rPr lang="en-GB" sz="2400" dirty="0"/>
              <a:t>Literature and criticism became a matter of interest for the common people.</a:t>
            </a:r>
            <a:endParaRPr lang="tr-TR" sz="2400" dirty="0"/>
          </a:p>
          <a:p>
            <a:pPr algn="just"/>
            <a:r>
              <a:rPr lang="en-GB" sz="2400" b="1" i="1" dirty="0"/>
              <a:t>The catchphrase:</a:t>
            </a:r>
            <a:r>
              <a:rPr lang="tr-TR" sz="2400" b="1" i="1" dirty="0"/>
              <a:t>   </a:t>
            </a:r>
            <a:r>
              <a:rPr lang="en-GB" sz="2400" dirty="0"/>
              <a:t>“To enliven morality with wit and to temper wit </a:t>
            </a:r>
            <a:r>
              <a:rPr lang="tr-TR" sz="2400" dirty="0" smtClean="0"/>
              <a:t>							</a:t>
            </a:r>
            <a:r>
              <a:rPr lang="en-GB" sz="2400" dirty="0" smtClean="0"/>
              <a:t>with </a:t>
            </a:r>
            <a:r>
              <a:rPr lang="en-GB" sz="2400" dirty="0"/>
              <a:t>morality”.</a:t>
            </a:r>
            <a:endParaRPr lang="tr-TR" sz="2400" dirty="0"/>
          </a:p>
          <a:p>
            <a:endParaRPr lang="tr-TR" dirty="0"/>
          </a:p>
        </p:txBody>
      </p:sp>
    </p:spTree>
    <p:extLst>
      <p:ext uri="{BB962C8B-B14F-4D97-AF65-F5344CB8AC3E}">
        <p14:creationId xmlns:p14="http://schemas.microsoft.com/office/powerpoint/2010/main" val="1253576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892480" cy="4968552"/>
          </a:xfrm>
        </p:spPr>
        <p:txBody>
          <a:bodyPr>
            <a:normAutofit/>
          </a:bodyPr>
          <a:lstStyle/>
          <a:p>
            <a:r>
              <a:rPr lang="en-GB" b="1" dirty="0"/>
              <a:t>Alexander Pope (1688 – 1744</a:t>
            </a:r>
            <a:r>
              <a:rPr lang="en-GB" b="1" dirty="0" smtClean="0"/>
              <a:t>)</a:t>
            </a:r>
            <a:endParaRPr lang="tr-TR" b="1" dirty="0" smtClean="0"/>
          </a:p>
          <a:p>
            <a:endParaRPr lang="tr-TR" sz="1000" dirty="0"/>
          </a:p>
          <a:p>
            <a:r>
              <a:rPr lang="en-GB" sz="2200" b="1" i="1" dirty="0"/>
              <a:t>Works of criticism</a:t>
            </a:r>
            <a:r>
              <a:rPr lang="en-GB" sz="2200" b="1" i="1" dirty="0" smtClean="0"/>
              <a:t>:</a:t>
            </a:r>
            <a:r>
              <a:rPr lang="tr-TR" sz="2200" b="1" dirty="0" smtClean="0"/>
              <a:t>   </a:t>
            </a:r>
            <a:r>
              <a:rPr lang="en-GB" sz="2200" i="1" dirty="0" smtClean="0"/>
              <a:t>Essay </a:t>
            </a:r>
            <a:r>
              <a:rPr lang="en-GB" sz="2200" i="1" dirty="0"/>
              <a:t>on Criticism</a:t>
            </a:r>
            <a:r>
              <a:rPr lang="en-GB" sz="2200" dirty="0"/>
              <a:t> (1711), in which he attempted to codify Neoclassical literary criticism, and therefore addressed primarily to literary critics.</a:t>
            </a:r>
            <a:endParaRPr lang="tr-TR" sz="2200" dirty="0"/>
          </a:p>
          <a:p>
            <a:r>
              <a:rPr lang="en-GB" sz="2200" b="1" i="1" dirty="0"/>
              <a:t>Main </a:t>
            </a:r>
            <a:r>
              <a:rPr lang="en-GB" sz="2200" b="1" i="1" dirty="0" smtClean="0"/>
              <a:t>concepts:</a:t>
            </a:r>
            <a:r>
              <a:rPr lang="tr-TR" sz="2200" b="1" dirty="0"/>
              <a:t> </a:t>
            </a:r>
            <a:r>
              <a:rPr lang="tr-TR" sz="2200" b="1" dirty="0" smtClean="0"/>
              <a:t>  </a:t>
            </a:r>
            <a:r>
              <a:rPr lang="en-GB" sz="2200" b="1" dirty="0" smtClean="0"/>
              <a:t>The </a:t>
            </a:r>
            <a:r>
              <a:rPr lang="en-GB" sz="2200" b="1" dirty="0"/>
              <a:t>golden age of criticism is the classical age</a:t>
            </a:r>
            <a:r>
              <a:rPr lang="en-GB" sz="2200" dirty="0"/>
              <a:t>, the age of Homes, Aristotle, Horace, and Longinus, who discovered the truth about </a:t>
            </a:r>
            <a:r>
              <a:rPr lang="en-GB" sz="2200" b="1" dirty="0"/>
              <a:t>“unerring nature”</a:t>
            </a:r>
            <a:r>
              <a:rPr lang="en-GB" sz="2200" dirty="0"/>
              <a:t>.</a:t>
            </a:r>
            <a:endParaRPr lang="tr-TR" sz="2200" dirty="0"/>
          </a:p>
          <a:p>
            <a:r>
              <a:rPr lang="en-GB" sz="2200" dirty="0" smtClean="0"/>
              <a:t>A </a:t>
            </a:r>
            <a:r>
              <a:rPr lang="en-GB" sz="2200" dirty="0"/>
              <a:t>good poet needs to be </a:t>
            </a:r>
            <a:r>
              <a:rPr lang="en-GB" sz="2200" b="1" dirty="0"/>
              <a:t>natural genius</a:t>
            </a:r>
            <a:r>
              <a:rPr lang="en-GB" sz="2200" dirty="0"/>
              <a:t>, adorned with a </a:t>
            </a:r>
            <a:r>
              <a:rPr lang="en-GB" sz="2200" b="1" dirty="0"/>
              <a:t>knowledge of classics</a:t>
            </a:r>
            <a:r>
              <a:rPr lang="en-GB" sz="2200" dirty="0"/>
              <a:t> and an </a:t>
            </a:r>
            <a:r>
              <a:rPr lang="en-GB" sz="2200" b="1" dirty="0"/>
              <a:t>understanding of the rules of poetry</a:t>
            </a:r>
            <a:r>
              <a:rPr lang="en-GB" sz="2200" dirty="0"/>
              <a:t>; balancing himself through </a:t>
            </a:r>
            <a:r>
              <a:rPr lang="en-GB" sz="2200" b="1" dirty="0"/>
              <a:t>politeness and grace</a:t>
            </a:r>
            <a:r>
              <a:rPr lang="en-GB" sz="2200" dirty="0"/>
              <a:t> in terms of style. His emphasis on defining the boundaries of style makes his literary theory a </a:t>
            </a:r>
            <a:r>
              <a:rPr lang="en-GB" sz="2200" b="1" dirty="0"/>
              <a:t>rhetoric</a:t>
            </a:r>
            <a:r>
              <a:rPr lang="en-GB" sz="2200" dirty="0"/>
              <a:t> one</a:t>
            </a:r>
            <a:r>
              <a:rPr lang="en-GB" sz="2200" dirty="0" smtClean="0"/>
              <a:t>.</a:t>
            </a:r>
            <a:endParaRPr lang="tr-TR" sz="2200" dirty="0"/>
          </a:p>
        </p:txBody>
      </p:sp>
    </p:spTree>
    <p:extLst>
      <p:ext uri="{BB962C8B-B14F-4D97-AF65-F5344CB8AC3E}">
        <p14:creationId xmlns:p14="http://schemas.microsoft.com/office/powerpoint/2010/main" val="3129377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524000"/>
            <a:ext cx="8748464" cy="4572000"/>
          </a:xfrm>
        </p:spPr>
        <p:txBody>
          <a:bodyPr>
            <a:normAutofit/>
          </a:bodyPr>
          <a:lstStyle/>
          <a:p>
            <a:pPr algn="just"/>
            <a:r>
              <a:rPr lang="en-GB" sz="2200" dirty="0"/>
              <a:t>The works of such a poet seeks to </a:t>
            </a:r>
            <a:r>
              <a:rPr lang="en-GB" sz="2200" b="1" dirty="0"/>
              <a:t>reaffirm truths or absolutes already discovered by the classical writers</a:t>
            </a:r>
            <a:r>
              <a:rPr lang="en-GB" sz="2200" dirty="0"/>
              <a:t>. This makes his theory of criticism </a:t>
            </a:r>
            <a:r>
              <a:rPr lang="en-GB" sz="2200" b="1" dirty="0"/>
              <a:t>mimetic</a:t>
            </a:r>
            <a:r>
              <a:rPr lang="en-GB" sz="2200" dirty="0"/>
              <a:t>.</a:t>
            </a:r>
            <a:endParaRPr lang="tr-TR" sz="2200" dirty="0"/>
          </a:p>
          <a:p>
            <a:pPr algn="just"/>
            <a:r>
              <a:rPr lang="en-GB" sz="2200" dirty="0"/>
              <a:t>The task of the critic is </a:t>
            </a:r>
            <a:r>
              <a:rPr lang="en-GB" sz="2200" b="1" dirty="0"/>
              <a:t>to validate and maintain classical values</a:t>
            </a:r>
            <a:r>
              <a:rPr lang="en-GB" sz="2200" dirty="0"/>
              <a:t> in the ever-shifting flux of cultural change. Thus, he is the one who </a:t>
            </a:r>
            <a:r>
              <a:rPr lang="en-GB" sz="2200" b="1" dirty="0"/>
              <a:t>defines and defends good taste and cultural values</a:t>
            </a:r>
            <a:r>
              <a:rPr lang="en-GB" sz="2200" dirty="0"/>
              <a:t>.</a:t>
            </a:r>
            <a:endParaRPr lang="tr-TR" sz="2200" dirty="0"/>
          </a:p>
          <a:p>
            <a:pPr algn="just"/>
            <a:r>
              <a:rPr lang="en-GB" sz="2200" b="1" i="1" dirty="0"/>
              <a:t>Main area of interest in criticism:</a:t>
            </a:r>
            <a:r>
              <a:rPr lang="tr-TR" sz="2200" dirty="0"/>
              <a:t>   </a:t>
            </a:r>
            <a:r>
              <a:rPr lang="en-GB" sz="2200" dirty="0"/>
              <a:t>Literary taste</a:t>
            </a:r>
            <a:endParaRPr lang="tr-TR" sz="2200" dirty="0"/>
          </a:p>
          <a:p>
            <a:pPr algn="just"/>
            <a:r>
              <a:rPr lang="en-GB" sz="2200" b="1" i="1" dirty="0"/>
              <a:t>Importance:</a:t>
            </a:r>
            <a:r>
              <a:rPr lang="tr-TR" sz="2200" b="1" dirty="0"/>
              <a:t>   </a:t>
            </a:r>
            <a:r>
              <a:rPr lang="en-GB" sz="2200" dirty="0"/>
              <a:t>Examining his </a:t>
            </a:r>
            <a:r>
              <a:rPr lang="en-GB" sz="2200" i="1" dirty="0"/>
              <a:t>Essay on Criticism</a:t>
            </a:r>
            <a:r>
              <a:rPr lang="en-GB" sz="2200" dirty="0"/>
              <a:t>, it is possible to gain an insight into the 18</a:t>
            </a:r>
            <a:r>
              <a:rPr lang="en-GB" sz="2200" baseline="30000" dirty="0"/>
              <a:t>th</a:t>
            </a:r>
            <a:r>
              <a:rPr lang="en-GB" sz="2200" dirty="0"/>
              <a:t> century thought and literary criticism.</a:t>
            </a:r>
            <a:endParaRPr lang="tr-TR" sz="2200" dirty="0"/>
          </a:p>
          <a:p>
            <a:endParaRPr lang="tr-TR" dirty="0"/>
          </a:p>
        </p:txBody>
      </p:sp>
    </p:spTree>
    <p:extLst>
      <p:ext uri="{BB962C8B-B14F-4D97-AF65-F5344CB8AC3E}">
        <p14:creationId xmlns:p14="http://schemas.microsoft.com/office/powerpoint/2010/main" val="646844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76672"/>
            <a:ext cx="8820472" cy="6093296"/>
          </a:xfrm>
        </p:spPr>
        <p:txBody>
          <a:bodyPr>
            <a:normAutofit fontScale="92500" lnSpcReduction="10000"/>
          </a:bodyPr>
          <a:lstStyle/>
          <a:p>
            <a:pPr algn="ctr"/>
            <a:r>
              <a:rPr lang="en-GB" sz="3000" b="1" u="sng" dirty="0" smtClean="0"/>
              <a:t>The Romantics:</a:t>
            </a:r>
            <a:endParaRPr lang="tr-TR" sz="3000" b="1" u="sng" dirty="0" smtClean="0"/>
          </a:p>
          <a:p>
            <a:pPr algn="ctr"/>
            <a:endParaRPr lang="tr-TR" dirty="0"/>
          </a:p>
          <a:p>
            <a:r>
              <a:rPr lang="en-GB" sz="2800" b="1" dirty="0"/>
              <a:t>William Wordsworth (1770 – 1850</a:t>
            </a:r>
            <a:r>
              <a:rPr lang="en-GB" sz="2800" b="1" dirty="0" smtClean="0"/>
              <a:t>)</a:t>
            </a:r>
            <a:endParaRPr lang="tr-TR" sz="2800" b="1" dirty="0" smtClean="0"/>
          </a:p>
          <a:p>
            <a:endParaRPr lang="tr-TR" sz="1300" dirty="0"/>
          </a:p>
          <a:p>
            <a:pPr algn="just"/>
            <a:r>
              <a:rPr lang="en-GB" sz="2400" b="1" i="1" dirty="0"/>
              <a:t>Works of criticism:</a:t>
            </a:r>
            <a:r>
              <a:rPr lang="en-GB" sz="2400" dirty="0"/>
              <a:t>	</a:t>
            </a:r>
            <a:r>
              <a:rPr lang="tr-TR" sz="2400" dirty="0" smtClean="0"/>
              <a:t>   </a:t>
            </a:r>
            <a:r>
              <a:rPr lang="en-GB" sz="2400" dirty="0" smtClean="0"/>
              <a:t>In </a:t>
            </a:r>
            <a:r>
              <a:rPr lang="en-GB" sz="2400" dirty="0"/>
              <a:t>his preface to the second edition of </a:t>
            </a:r>
            <a:r>
              <a:rPr lang="en-GB" sz="2400" i="1" dirty="0"/>
              <a:t>Lyrical Ballads</a:t>
            </a:r>
            <a:r>
              <a:rPr lang="en-GB" sz="2400" dirty="0"/>
              <a:t> (1798), Wordsworth explains the new vision of poetry he shares with Coleridge, giving us a glimpse of the beginnings of a radical change in literary theory.</a:t>
            </a:r>
            <a:endParaRPr lang="tr-TR" sz="2400" dirty="0"/>
          </a:p>
          <a:p>
            <a:pPr algn="just"/>
            <a:r>
              <a:rPr lang="en-GB" sz="2400" b="1" i="1" dirty="0"/>
              <a:t>Main concepts</a:t>
            </a:r>
            <a:r>
              <a:rPr lang="en-GB" sz="2400" b="1" i="1" dirty="0" smtClean="0"/>
              <a:t>:</a:t>
            </a:r>
            <a:r>
              <a:rPr lang="tr-TR" sz="2400" b="1" i="1" dirty="0" smtClean="0"/>
              <a:t>   </a:t>
            </a:r>
            <a:r>
              <a:rPr lang="en-GB" sz="2400" dirty="0" smtClean="0"/>
              <a:t>The </a:t>
            </a:r>
            <a:r>
              <a:rPr lang="en-GB" sz="2400" dirty="0"/>
              <a:t>subject matter for his poetry is driven from </a:t>
            </a:r>
            <a:r>
              <a:rPr lang="en-GB" sz="2400" b="1" dirty="0"/>
              <a:t>common life</a:t>
            </a:r>
            <a:r>
              <a:rPr lang="en-GB" sz="2400" dirty="0"/>
              <a:t>.</a:t>
            </a:r>
            <a:endParaRPr lang="tr-TR" sz="2400" dirty="0"/>
          </a:p>
          <a:p>
            <a:pPr algn="just"/>
            <a:r>
              <a:rPr lang="en-GB" sz="2400" dirty="0" smtClean="0"/>
              <a:t>The</a:t>
            </a:r>
            <a:r>
              <a:rPr lang="en-GB" sz="2400" dirty="0"/>
              <a:t>” proper” language of poetry is </a:t>
            </a:r>
            <a:r>
              <a:rPr lang="en-GB" sz="2400" b="1" dirty="0"/>
              <a:t>as it is really used by people</a:t>
            </a:r>
            <a:r>
              <a:rPr lang="en-GB" sz="2400" dirty="0"/>
              <a:t>.</a:t>
            </a:r>
            <a:endParaRPr lang="tr-TR" sz="2400" dirty="0"/>
          </a:p>
          <a:p>
            <a:pPr algn="just"/>
            <a:r>
              <a:rPr lang="en-GB" sz="2400" dirty="0" smtClean="0"/>
              <a:t>The </a:t>
            </a:r>
            <a:r>
              <a:rPr lang="en-GB" sz="2400" dirty="0"/>
              <a:t>manner is the natural </a:t>
            </a:r>
            <a:r>
              <a:rPr lang="en-GB" sz="2400" b="1" dirty="0"/>
              <a:t>state of excitement</a:t>
            </a:r>
            <a:r>
              <a:rPr lang="en-GB" sz="2400" dirty="0"/>
              <a:t>.</a:t>
            </a:r>
            <a:endParaRPr lang="tr-TR" sz="2400" dirty="0"/>
          </a:p>
          <a:p>
            <a:pPr algn="just"/>
            <a:r>
              <a:rPr lang="en-GB" sz="2400" dirty="0" smtClean="0"/>
              <a:t>The </a:t>
            </a:r>
            <a:r>
              <a:rPr lang="en-GB" sz="2400" dirty="0"/>
              <a:t>poets do no longer need to follow a prescribed set of rules, for the aim is that they </a:t>
            </a:r>
            <a:r>
              <a:rPr lang="en-GB" sz="2400" b="1" dirty="0"/>
              <a:t>freely express their own individualism</a:t>
            </a:r>
            <a:r>
              <a:rPr lang="en-GB" sz="2400" dirty="0"/>
              <a:t>.</a:t>
            </a:r>
            <a:endParaRPr lang="tr-TR" sz="2400" dirty="0"/>
          </a:p>
          <a:p>
            <a:pPr algn="just"/>
            <a:r>
              <a:rPr lang="en-GB" sz="2400" dirty="0" smtClean="0"/>
              <a:t>Readers </a:t>
            </a:r>
            <a:r>
              <a:rPr lang="en-GB" sz="2400" dirty="0"/>
              <a:t>are to </a:t>
            </a:r>
            <a:r>
              <a:rPr lang="en-GB" sz="2400" b="1" dirty="0"/>
              <a:t>decide in accordance with their own feelings</a:t>
            </a:r>
            <a:r>
              <a:rPr lang="en-GB" sz="2400" dirty="0"/>
              <a:t>, not having to base their judgements upon that of others</a:t>
            </a:r>
            <a:r>
              <a:rPr lang="en-GB" sz="2400" dirty="0" smtClean="0"/>
              <a:t>.</a:t>
            </a:r>
            <a:endParaRPr lang="tr-TR" sz="2400" dirty="0"/>
          </a:p>
        </p:txBody>
      </p:sp>
    </p:spTree>
    <p:extLst>
      <p:ext uri="{BB962C8B-B14F-4D97-AF65-F5344CB8AC3E}">
        <p14:creationId xmlns:p14="http://schemas.microsoft.com/office/powerpoint/2010/main" val="3129377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24744"/>
            <a:ext cx="8820472" cy="4824536"/>
          </a:xfrm>
        </p:spPr>
        <p:txBody>
          <a:bodyPr>
            <a:normAutofit fontScale="92500"/>
          </a:bodyPr>
          <a:lstStyle/>
          <a:p>
            <a:r>
              <a:rPr lang="en-GB" sz="2400" b="1" i="1" dirty="0"/>
              <a:t>Main area of interest in </a:t>
            </a:r>
            <a:r>
              <a:rPr lang="en-GB" sz="2400" b="1" i="1" dirty="0" smtClean="0"/>
              <a:t>criticism:</a:t>
            </a:r>
            <a:r>
              <a:rPr lang="tr-TR" sz="2400" dirty="0" smtClean="0"/>
              <a:t>   </a:t>
            </a:r>
            <a:r>
              <a:rPr lang="en-GB" sz="2400" dirty="0" smtClean="0"/>
              <a:t>The </a:t>
            </a:r>
            <a:r>
              <a:rPr lang="en-GB" sz="2400" dirty="0"/>
              <a:t>elements and subject matter of literature</a:t>
            </a:r>
            <a:endParaRPr lang="tr-TR" sz="2400" dirty="0"/>
          </a:p>
          <a:p>
            <a:r>
              <a:rPr lang="en-GB" sz="2400" b="1" i="1" dirty="0"/>
              <a:t>Influence</a:t>
            </a:r>
            <a:r>
              <a:rPr lang="en-GB" sz="2400" b="1" i="1" dirty="0" smtClean="0"/>
              <a:t>:</a:t>
            </a:r>
            <a:r>
              <a:rPr lang="tr-TR" sz="2400" b="1" dirty="0" smtClean="0"/>
              <a:t>   </a:t>
            </a:r>
            <a:r>
              <a:rPr lang="en-GB" sz="2400" dirty="0" smtClean="0"/>
              <a:t>Imagination </a:t>
            </a:r>
            <a:r>
              <a:rPr lang="en-GB" sz="2400" dirty="0"/>
              <a:t>is valued over reason in the composition of poetry, which resulted in new definitions of poetry and poet, as well as new judging criteria on behalf of the reader.</a:t>
            </a:r>
            <a:endParaRPr lang="tr-TR" sz="2400" dirty="0"/>
          </a:p>
          <a:p>
            <a:r>
              <a:rPr lang="en-GB" sz="2400" dirty="0" smtClean="0"/>
              <a:t>The </a:t>
            </a:r>
            <a:r>
              <a:rPr lang="en-GB" sz="2400" dirty="0"/>
              <a:t>mimetic and rhetorical theories of the past centuries are shifted towards </a:t>
            </a:r>
            <a:r>
              <a:rPr lang="en-GB" sz="2400" b="1" dirty="0"/>
              <a:t>expressive theories</a:t>
            </a:r>
            <a:r>
              <a:rPr lang="en-GB" sz="2400" dirty="0"/>
              <a:t>. Highlighting </a:t>
            </a:r>
            <a:r>
              <a:rPr lang="en-GB" sz="2400" b="1" dirty="0"/>
              <a:t>the individuality of the artist</a:t>
            </a:r>
            <a:r>
              <a:rPr lang="en-GB" sz="2400" dirty="0"/>
              <a:t> and carrying </a:t>
            </a:r>
            <a:r>
              <a:rPr lang="en-GB" sz="2400" b="1" dirty="0"/>
              <a:t>readers into a privileged position </a:t>
            </a:r>
            <a:r>
              <a:rPr lang="en-GB" sz="2400" dirty="0"/>
              <a:t>in the appreciation of literature.</a:t>
            </a:r>
            <a:endParaRPr lang="tr-TR" sz="2400" dirty="0"/>
          </a:p>
          <a:p>
            <a:r>
              <a:rPr lang="en-GB" sz="2400" b="1" i="1" dirty="0"/>
              <a:t>The catchphrases</a:t>
            </a:r>
            <a:r>
              <a:rPr lang="en-GB" sz="2400" b="1" i="1" dirty="0" smtClean="0"/>
              <a:t>:</a:t>
            </a:r>
            <a:r>
              <a:rPr lang="tr-TR" sz="2400" dirty="0" smtClean="0"/>
              <a:t>   </a:t>
            </a:r>
            <a:r>
              <a:rPr lang="en-GB" sz="2400" dirty="0" smtClean="0"/>
              <a:t>“</a:t>
            </a:r>
            <a:r>
              <a:rPr lang="en-GB" sz="2400" dirty="0"/>
              <a:t>All good poetry is the spontaneous overflow of </a:t>
            </a:r>
            <a:r>
              <a:rPr lang="tr-TR" sz="2400" dirty="0" smtClean="0"/>
              <a:t>							</a:t>
            </a:r>
            <a:r>
              <a:rPr lang="en-GB" sz="2400" dirty="0" smtClean="0"/>
              <a:t>powerful </a:t>
            </a:r>
            <a:r>
              <a:rPr lang="en-GB" sz="2400" dirty="0"/>
              <a:t>feelings”.</a:t>
            </a:r>
            <a:endParaRPr lang="tr-TR" sz="2400" dirty="0"/>
          </a:p>
          <a:p>
            <a:pPr marL="0" indent="0">
              <a:buNone/>
            </a:pPr>
            <a:r>
              <a:rPr lang="tr-TR" sz="2400" dirty="0" smtClean="0"/>
              <a:t>                                         </a:t>
            </a:r>
            <a:r>
              <a:rPr lang="en-GB" sz="2400" dirty="0" smtClean="0"/>
              <a:t>Poetry </a:t>
            </a:r>
            <a:r>
              <a:rPr lang="en-GB" sz="2400" dirty="0"/>
              <a:t>takes “its origin from emotion </a:t>
            </a:r>
            <a:r>
              <a:rPr lang="tr-TR" sz="2400" dirty="0" smtClean="0"/>
              <a:t>     							</a:t>
            </a:r>
            <a:r>
              <a:rPr lang="en-GB" sz="2400" dirty="0" smtClean="0"/>
              <a:t>recollected </a:t>
            </a:r>
            <a:r>
              <a:rPr lang="en-GB" sz="2400" dirty="0"/>
              <a:t>in tranquillity”</a:t>
            </a:r>
            <a:endParaRPr lang="tr-TR" sz="2400" dirty="0"/>
          </a:p>
          <a:p>
            <a:endParaRPr lang="tr-TR" dirty="0"/>
          </a:p>
        </p:txBody>
      </p:sp>
    </p:spTree>
    <p:extLst>
      <p:ext uri="{BB962C8B-B14F-4D97-AF65-F5344CB8AC3E}">
        <p14:creationId xmlns:p14="http://schemas.microsoft.com/office/powerpoint/2010/main" val="1002139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6632"/>
            <a:ext cx="8964488" cy="6858000"/>
          </a:xfrm>
        </p:spPr>
        <p:txBody>
          <a:bodyPr>
            <a:normAutofit fontScale="85000" lnSpcReduction="10000"/>
          </a:bodyPr>
          <a:lstStyle/>
          <a:p>
            <a:pPr algn="just"/>
            <a:r>
              <a:rPr lang="en-GB" sz="3100" b="1" dirty="0"/>
              <a:t>Percy Bysshe Shelley (1792 – 1822</a:t>
            </a:r>
            <a:r>
              <a:rPr lang="en-GB" sz="3100" b="1" dirty="0" smtClean="0"/>
              <a:t>)</a:t>
            </a:r>
            <a:endParaRPr lang="tr-TR" sz="3100" b="1" dirty="0" smtClean="0"/>
          </a:p>
          <a:p>
            <a:pPr algn="just"/>
            <a:endParaRPr lang="tr-TR" sz="1200" dirty="0"/>
          </a:p>
          <a:p>
            <a:pPr algn="just"/>
            <a:r>
              <a:rPr lang="en-GB" b="1" i="1" dirty="0"/>
              <a:t>Works of </a:t>
            </a:r>
            <a:r>
              <a:rPr lang="en-GB" b="1" i="1" dirty="0" smtClean="0"/>
              <a:t>criticism:</a:t>
            </a:r>
            <a:r>
              <a:rPr lang="tr-TR" b="1" dirty="0"/>
              <a:t> </a:t>
            </a:r>
            <a:r>
              <a:rPr lang="tr-TR" b="1" dirty="0" smtClean="0"/>
              <a:t>  </a:t>
            </a:r>
            <a:r>
              <a:rPr lang="en-GB" i="1" dirty="0" smtClean="0"/>
              <a:t>A </a:t>
            </a:r>
            <a:r>
              <a:rPr lang="en-GB" i="1" dirty="0"/>
              <a:t>Defence of Poetry</a:t>
            </a:r>
            <a:r>
              <a:rPr lang="en-GB" dirty="0"/>
              <a:t> (1821), as an answer to an attack on Romantic poetry.</a:t>
            </a:r>
            <a:endParaRPr lang="tr-TR" dirty="0"/>
          </a:p>
          <a:p>
            <a:pPr algn="just"/>
            <a:r>
              <a:rPr lang="en-GB" b="1" i="1" dirty="0"/>
              <a:t>Main concepts</a:t>
            </a:r>
            <a:r>
              <a:rPr lang="en-GB" b="1" i="1" dirty="0" smtClean="0"/>
              <a:t>:</a:t>
            </a:r>
            <a:r>
              <a:rPr lang="tr-TR" b="1" dirty="0" smtClean="0"/>
              <a:t>   </a:t>
            </a:r>
            <a:r>
              <a:rPr lang="en-GB" dirty="0" smtClean="0"/>
              <a:t>Shelley </a:t>
            </a:r>
            <a:r>
              <a:rPr lang="en-GB" dirty="0"/>
              <a:t>blends Plato’s concept of </a:t>
            </a:r>
            <a:r>
              <a:rPr lang="en-GB" b="1" dirty="0"/>
              <a:t>the Ideal Forms</a:t>
            </a:r>
            <a:r>
              <a:rPr lang="en-GB" dirty="0"/>
              <a:t> with his own understanding, and the result is that poetry is the best way to reach at these Forms and at the ultimate truth.</a:t>
            </a:r>
            <a:endParaRPr lang="tr-TR" dirty="0"/>
          </a:p>
          <a:p>
            <a:pPr algn="just"/>
            <a:r>
              <a:rPr lang="en-GB" b="1" dirty="0" smtClean="0"/>
              <a:t>Individual</a:t>
            </a:r>
            <a:r>
              <a:rPr lang="en-GB" dirty="0" smtClean="0"/>
              <a:t> </a:t>
            </a:r>
            <a:r>
              <a:rPr lang="en-GB" dirty="0"/>
              <a:t>and</a:t>
            </a:r>
            <a:r>
              <a:rPr lang="en-GB" b="1" dirty="0"/>
              <a:t> imagination</a:t>
            </a:r>
            <a:r>
              <a:rPr lang="en-GB" dirty="0"/>
              <a:t> are defended against the Neoclassicism’s emphasis on order and reason.</a:t>
            </a:r>
            <a:endParaRPr lang="tr-TR" dirty="0"/>
          </a:p>
          <a:p>
            <a:pPr algn="just"/>
            <a:r>
              <a:rPr lang="en-GB" dirty="0" smtClean="0"/>
              <a:t>Plato’s </a:t>
            </a:r>
            <a:r>
              <a:rPr lang="en-GB" dirty="0"/>
              <a:t>Forms go hand in hand with the Romantic ideal of imagination. Thus, poetry is </a:t>
            </a:r>
            <a:r>
              <a:rPr lang="en-GB" b="1" dirty="0"/>
              <a:t>less concerned with reason and rationality</a:t>
            </a:r>
            <a:r>
              <a:rPr lang="en-GB" dirty="0"/>
              <a:t>; and, </a:t>
            </a:r>
            <a:r>
              <a:rPr lang="en-GB" b="1" dirty="0"/>
              <a:t>more concerned with the spiritual and the transcendental</a:t>
            </a:r>
            <a:r>
              <a:rPr lang="en-GB" dirty="0"/>
              <a:t>.</a:t>
            </a:r>
            <a:endParaRPr lang="tr-TR" dirty="0"/>
          </a:p>
          <a:p>
            <a:pPr algn="just"/>
            <a:r>
              <a:rPr lang="en-GB" dirty="0" smtClean="0"/>
              <a:t>The </a:t>
            </a:r>
            <a:r>
              <a:rPr lang="en-GB" dirty="0"/>
              <a:t>basic criteria for the judgement of poetry </a:t>
            </a:r>
            <a:r>
              <a:rPr lang="en-GB" b="1" dirty="0"/>
              <a:t>are the imagination and the emotions</a:t>
            </a:r>
            <a:r>
              <a:rPr lang="en-GB" dirty="0"/>
              <a:t>; not didactic structural elements.</a:t>
            </a:r>
            <a:endParaRPr lang="tr-TR" dirty="0"/>
          </a:p>
          <a:p>
            <a:pPr algn="just"/>
            <a:r>
              <a:rPr lang="en-GB" dirty="0" smtClean="0"/>
              <a:t>Poetry </a:t>
            </a:r>
            <a:r>
              <a:rPr lang="en-GB" dirty="0"/>
              <a:t>is </a:t>
            </a:r>
            <a:r>
              <a:rPr lang="en-GB" b="1" dirty="0"/>
              <a:t>a teacher and a guide to Truth</a:t>
            </a:r>
            <a:r>
              <a:rPr lang="en-GB" dirty="0"/>
              <a:t>, and it is </a:t>
            </a:r>
            <a:r>
              <a:rPr lang="en-GB" b="1" dirty="0"/>
              <a:t>embodied in nature and the individual</a:t>
            </a:r>
            <a:r>
              <a:rPr lang="en-GB" dirty="0"/>
              <a:t>, not in science, reason, or philosophy.</a:t>
            </a:r>
            <a:endParaRPr lang="tr-TR" dirty="0"/>
          </a:p>
          <a:p>
            <a:pPr algn="just"/>
            <a:r>
              <a:rPr lang="en-GB" b="1" i="1" dirty="0"/>
              <a:t>Main area of interest in criticism</a:t>
            </a:r>
            <a:r>
              <a:rPr lang="en-GB" b="1" i="1" dirty="0" smtClean="0"/>
              <a:t>:</a:t>
            </a:r>
            <a:r>
              <a:rPr lang="tr-TR" b="1" dirty="0" smtClean="0"/>
              <a:t>   </a:t>
            </a:r>
            <a:r>
              <a:rPr lang="en-GB" dirty="0" smtClean="0"/>
              <a:t>The </a:t>
            </a:r>
            <a:r>
              <a:rPr lang="en-GB" dirty="0"/>
              <a:t>function of literature</a:t>
            </a:r>
            <a:endParaRPr lang="tr-TR" dirty="0"/>
          </a:p>
          <a:p>
            <a:pPr algn="just"/>
            <a:r>
              <a:rPr lang="en-GB" b="1" i="1" dirty="0"/>
              <a:t>Importance</a:t>
            </a:r>
            <a:r>
              <a:rPr lang="en-GB" b="1" i="1" dirty="0" smtClean="0"/>
              <a:t>:</a:t>
            </a:r>
            <a:r>
              <a:rPr lang="tr-TR" b="1" i="1" dirty="0" smtClean="0"/>
              <a:t>   </a:t>
            </a:r>
            <a:r>
              <a:rPr lang="en-GB" dirty="0" smtClean="0"/>
              <a:t>Shelley </a:t>
            </a:r>
            <a:r>
              <a:rPr lang="en-GB" dirty="0"/>
              <a:t>represents the shift in thought from the Age of Reason or Neoclassicism to Romanticism, manifesting itself in literary criticism.</a:t>
            </a:r>
            <a:endParaRPr lang="tr-TR" dirty="0"/>
          </a:p>
        </p:txBody>
      </p:sp>
    </p:spTree>
    <p:extLst>
      <p:ext uri="{BB962C8B-B14F-4D97-AF65-F5344CB8AC3E}">
        <p14:creationId xmlns:p14="http://schemas.microsoft.com/office/powerpoint/2010/main" val="3129377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892480" cy="4536504"/>
          </a:xfrm>
        </p:spPr>
        <p:txBody>
          <a:bodyPr>
            <a:normAutofit/>
          </a:bodyPr>
          <a:lstStyle/>
          <a:p>
            <a:pPr algn="ctr"/>
            <a:r>
              <a:rPr lang="en-GB" sz="2800" b="1" u="sng" dirty="0"/>
              <a:t>The 19</a:t>
            </a:r>
            <a:r>
              <a:rPr lang="en-GB" sz="2800" b="1" u="sng" baseline="30000" dirty="0"/>
              <a:t>th</a:t>
            </a:r>
            <a:r>
              <a:rPr lang="en-GB" sz="2800" b="1" u="sng" dirty="0"/>
              <a:t> Century and the Early 20</a:t>
            </a:r>
            <a:r>
              <a:rPr lang="en-GB" sz="2800" b="1" u="sng" baseline="30000" dirty="0"/>
              <a:t>th</a:t>
            </a:r>
            <a:r>
              <a:rPr lang="en-GB" sz="2800" b="1" u="sng" dirty="0"/>
              <a:t> Century</a:t>
            </a:r>
            <a:r>
              <a:rPr lang="en-GB" sz="2800" b="1" u="sng" dirty="0" smtClean="0"/>
              <a:t>:</a:t>
            </a:r>
            <a:endParaRPr lang="tr-TR" sz="2800" b="1" u="sng" dirty="0" smtClean="0"/>
          </a:p>
          <a:p>
            <a:endParaRPr lang="tr-TR" sz="2000" dirty="0"/>
          </a:p>
          <a:p>
            <a:r>
              <a:rPr lang="en-GB" b="1" dirty="0"/>
              <a:t>Hippolyte Adolphe Taine (1828 – 1893</a:t>
            </a:r>
            <a:r>
              <a:rPr lang="en-GB" b="1" dirty="0" smtClean="0"/>
              <a:t>)</a:t>
            </a:r>
            <a:endParaRPr lang="tr-TR" b="1" dirty="0" smtClean="0"/>
          </a:p>
          <a:p>
            <a:endParaRPr lang="tr-TR" sz="1000" dirty="0"/>
          </a:p>
          <a:p>
            <a:pPr algn="just"/>
            <a:r>
              <a:rPr lang="en-GB" sz="2200" b="1" i="1" dirty="0"/>
              <a:t>Works of </a:t>
            </a:r>
            <a:r>
              <a:rPr lang="en-GB" sz="2200" b="1" i="1" dirty="0" smtClean="0"/>
              <a:t>criticism:</a:t>
            </a:r>
            <a:r>
              <a:rPr lang="tr-TR" sz="2200" dirty="0"/>
              <a:t> </a:t>
            </a:r>
            <a:r>
              <a:rPr lang="tr-TR" sz="2200" dirty="0" smtClean="0"/>
              <a:t>  </a:t>
            </a:r>
            <a:r>
              <a:rPr lang="en-GB" sz="2200" i="1" dirty="0" smtClean="0"/>
              <a:t>The </a:t>
            </a:r>
            <a:r>
              <a:rPr lang="en-GB" sz="2200" i="1" dirty="0"/>
              <a:t>History of English Literature</a:t>
            </a:r>
            <a:r>
              <a:rPr lang="en-GB" sz="2200" dirty="0"/>
              <a:t> (1863) that can be seen as the first example of the approach we today call the historical approach.</a:t>
            </a:r>
            <a:endParaRPr lang="tr-TR" sz="2200" dirty="0"/>
          </a:p>
          <a:p>
            <a:pPr algn="just"/>
            <a:r>
              <a:rPr lang="en-GB" sz="2200" b="1" i="1" dirty="0"/>
              <a:t>Main concepts</a:t>
            </a:r>
            <a:r>
              <a:rPr lang="en-GB" sz="2200" b="1" i="1" dirty="0" smtClean="0"/>
              <a:t>:</a:t>
            </a:r>
            <a:r>
              <a:rPr lang="tr-TR" sz="2200" dirty="0" smtClean="0"/>
              <a:t>   </a:t>
            </a:r>
            <a:r>
              <a:rPr lang="en-GB" sz="2200" dirty="0" smtClean="0"/>
              <a:t>To </a:t>
            </a:r>
            <a:r>
              <a:rPr lang="en-GB" sz="2200" dirty="0"/>
              <a:t>study only the text without considering the author and his/her inner psyche would result in an incomplete analysis. So, </a:t>
            </a:r>
            <a:r>
              <a:rPr lang="en-GB" sz="2200" b="1" dirty="0"/>
              <a:t>the text and the author should be examined together</a:t>
            </a:r>
            <a:r>
              <a:rPr lang="en-GB" sz="2200" dirty="0"/>
              <a:t>.</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24744"/>
            <a:ext cx="8892480" cy="4752528"/>
          </a:xfrm>
        </p:spPr>
        <p:txBody>
          <a:bodyPr>
            <a:noAutofit/>
          </a:bodyPr>
          <a:lstStyle/>
          <a:p>
            <a:pPr algn="just"/>
            <a:r>
              <a:rPr lang="en-GB" sz="2200" b="1" dirty="0"/>
              <a:t>The environmental causes</a:t>
            </a:r>
            <a:r>
              <a:rPr lang="en-GB" sz="2200" dirty="0"/>
              <a:t> that should be taken into consideration in the process of analysis are:</a:t>
            </a:r>
            <a:endParaRPr lang="tr-TR" sz="2200" dirty="0"/>
          </a:p>
          <a:p>
            <a:pPr algn="just"/>
            <a:r>
              <a:rPr lang="tr-TR" sz="2200" b="1" dirty="0" smtClean="0"/>
              <a:t>     </a:t>
            </a:r>
            <a:r>
              <a:rPr lang="en-GB" sz="2200" b="1" dirty="0" smtClean="0"/>
              <a:t>Race</a:t>
            </a:r>
            <a:r>
              <a:rPr lang="en-GB" sz="2200" b="1" dirty="0"/>
              <a:t>:</a:t>
            </a:r>
            <a:r>
              <a:rPr lang="tr-TR" sz="2200" b="1" dirty="0"/>
              <a:t> </a:t>
            </a:r>
            <a:r>
              <a:rPr lang="en-GB" sz="2200" dirty="0"/>
              <a:t>authors’ inherited and learned personal characteristics</a:t>
            </a:r>
            <a:endParaRPr lang="tr-TR" sz="2200" dirty="0"/>
          </a:p>
          <a:p>
            <a:pPr algn="just"/>
            <a:r>
              <a:rPr lang="tr-TR" sz="2200" b="1" dirty="0" smtClean="0"/>
              <a:t>     </a:t>
            </a:r>
            <a:r>
              <a:rPr lang="en-GB" sz="2200" b="1" dirty="0" smtClean="0"/>
              <a:t>Milieu </a:t>
            </a:r>
            <a:r>
              <a:rPr lang="en-GB" sz="2200" b="1" dirty="0"/>
              <a:t>/ surroundings:</a:t>
            </a:r>
            <a:r>
              <a:rPr lang="tr-TR" sz="2200" b="1" dirty="0"/>
              <a:t> </a:t>
            </a:r>
            <a:r>
              <a:rPr lang="en-GB" sz="2200" dirty="0"/>
              <a:t>authors’ culture, intellectual concerns</a:t>
            </a:r>
            <a:endParaRPr lang="tr-TR" sz="2200" dirty="0"/>
          </a:p>
          <a:p>
            <a:pPr algn="just"/>
            <a:r>
              <a:rPr lang="tr-TR" sz="2200" b="1" dirty="0" smtClean="0"/>
              <a:t>     </a:t>
            </a:r>
            <a:r>
              <a:rPr lang="en-GB" sz="2200" b="1" dirty="0" smtClean="0"/>
              <a:t>Moment </a:t>
            </a:r>
            <a:r>
              <a:rPr lang="en-GB" sz="2200" b="1" dirty="0"/>
              <a:t>/epoch:</a:t>
            </a:r>
            <a:r>
              <a:rPr lang="tr-TR" sz="2200" b="1" dirty="0"/>
              <a:t> </a:t>
            </a:r>
            <a:r>
              <a:rPr lang="en-GB" sz="2200" dirty="0"/>
              <a:t>the time period in which the work is written</a:t>
            </a:r>
            <a:endParaRPr lang="tr-TR" sz="2200" dirty="0"/>
          </a:p>
          <a:p>
            <a:pPr algn="just"/>
            <a:r>
              <a:rPr lang="tr-TR" sz="2200" b="1" dirty="0" smtClean="0"/>
              <a:t>     </a:t>
            </a:r>
            <a:r>
              <a:rPr lang="en-GB" sz="2200" b="1" dirty="0" smtClean="0"/>
              <a:t>Dominant </a:t>
            </a:r>
            <a:r>
              <a:rPr lang="en-GB" sz="2200" b="1" dirty="0"/>
              <a:t>faculty:</a:t>
            </a:r>
            <a:r>
              <a:rPr lang="tr-TR" sz="2200" b="1" dirty="0"/>
              <a:t> </a:t>
            </a:r>
            <a:r>
              <a:rPr lang="en-GB" sz="2200" dirty="0"/>
              <a:t>each author’s individual talent that </a:t>
            </a:r>
            <a:r>
              <a:rPr lang="tr-TR" sz="2200" dirty="0" smtClean="0"/>
              <a:t>  	</a:t>
            </a:r>
            <a:r>
              <a:rPr lang="en-GB" sz="2200" dirty="0" smtClean="0"/>
              <a:t>differentiates </a:t>
            </a:r>
            <a:r>
              <a:rPr lang="en-GB" sz="2200" dirty="0"/>
              <a:t>it from others</a:t>
            </a:r>
            <a:endParaRPr lang="tr-TR" sz="2200" dirty="0"/>
          </a:p>
          <a:p>
            <a:pPr algn="just"/>
            <a:r>
              <a:rPr lang="en-GB" sz="2200" b="1" i="1" dirty="0"/>
              <a:t>Main area of interest in criticism:</a:t>
            </a:r>
            <a:r>
              <a:rPr lang="tr-TR" sz="2200" b="1" dirty="0"/>
              <a:t>   </a:t>
            </a:r>
            <a:r>
              <a:rPr lang="en-GB" sz="2200" dirty="0"/>
              <a:t>The meaning of the text</a:t>
            </a:r>
            <a:endParaRPr lang="tr-TR" sz="2200" dirty="0"/>
          </a:p>
          <a:p>
            <a:pPr algn="just"/>
            <a:r>
              <a:rPr lang="en-GB" sz="2200" b="1" i="1" dirty="0"/>
              <a:t>Influence:</a:t>
            </a:r>
            <a:r>
              <a:rPr lang="tr-TR" sz="2200" b="1" i="1" dirty="0"/>
              <a:t>   </a:t>
            </a:r>
            <a:r>
              <a:rPr lang="en-GB" sz="2200" dirty="0"/>
              <a:t>The text can now be approached as a literary object that can be </a:t>
            </a:r>
            <a:r>
              <a:rPr lang="en-GB" sz="2200" b="1" dirty="0"/>
              <a:t>dissected to discover its meaning</a:t>
            </a:r>
            <a:r>
              <a:rPr lang="en-GB" sz="2200" dirty="0"/>
              <a:t>. Literary works are now seen as </a:t>
            </a:r>
            <a:r>
              <a:rPr lang="en-GB" sz="2200" b="1" dirty="0"/>
              <a:t>the results of their histories</a:t>
            </a:r>
            <a:r>
              <a:rPr lang="en-GB" sz="2200" dirty="0"/>
              <a:t>.</a:t>
            </a:r>
            <a:endParaRPr lang="tr-TR" sz="2200" dirty="0"/>
          </a:p>
          <a:p>
            <a:pPr algn="just"/>
            <a:r>
              <a:rPr lang="en-GB" sz="2200" b="1" i="1" dirty="0"/>
              <a:t>The catchphrase:</a:t>
            </a:r>
            <a:r>
              <a:rPr lang="tr-TR" sz="2200" b="1" i="1" dirty="0"/>
              <a:t>   </a:t>
            </a:r>
            <a:r>
              <a:rPr lang="en-GB" sz="2200" dirty="0"/>
              <a:t>A work of art is “the result of given causes</a:t>
            </a:r>
            <a:r>
              <a:rPr lang="en-GB" sz="2200" dirty="0" smtClean="0"/>
              <a:t>”.</a:t>
            </a:r>
            <a:endParaRPr lang="tr-TR" sz="2200" dirty="0"/>
          </a:p>
        </p:txBody>
      </p:sp>
    </p:spTree>
    <p:extLst>
      <p:ext uri="{BB962C8B-B14F-4D97-AF65-F5344CB8AC3E}">
        <p14:creationId xmlns:p14="http://schemas.microsoft.com/office/powerpoint/2010/main" val="1876346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8640"/>
            <a:ext cx="9036496" cy="6669360"/>
          </a:xfrm>
        </p:spPr>
        <p:txBody>
          <a:bodyPr>
            <a:normAutofit fontScale="70000" lnSpcReduction="20000"/>
          </a:bodyPr>
          <a:lstStyle/>
          <a:p>
            <a:pPr algn="ctr"/>
            <a:r>
              <a:rPr lang="en-GB" sz="4000" b="1" u="sng" dirty="0"/>
              <a:t>The </a:t>
            </a:r>
            <a:r>
              <a:rPr lang="en-GB" sz="4000" b="1" u="sng" dirty="0" smtClean="0"/>
              <a:t>Antiquity</a:t>
            </a:r>
            <a:endParaRPr lang="tr-TR" sz="4000" b="1" u="sng" dirty="0" smtClean="0"/>
          </a:p>
          <a:p>
            <a:pPr algn="ctr"/>
            <a:endParaRPr lang="tr-TR" sz="1300" b="1" u="sng" dirty="0" smtClean="0"/>
          </a:p>
          <a:p>
            <a:r>
              <a:rPr lang="en-GB" sz="3700" b="1" dirty="0" smtClean="0"/>
              <a:t>Plato </a:t>
            </a:r>
            <a:r>
              <a:rPr lang="en-GB" sz="3700" b="1" dirty="0"/>
              <a:t>(c. 427 – 347 BCE</a:t>
            </a:r>
            <a:r>
              <a:rPr lang="en-GB" sz="3700" b="1" dirty="0" smtClean="0"/>
              <a:t>)</a:t>
            </a:r>
            <a:endParaRPr lang="tr-TR" sz="3700" b="1" dirty="0" smtClean="0"/>
          </a:p>
          <a:p>
            <a:endParaRPr lang="tr-TR" sz="1200" dirty="0"/>
          </a:p>
          <a:p>
            <a:pPr algn="just"/>
            <a:r>
              <a:rPr lang="en-GB" sz="3100" b="1" i="1" dirty="0"/>
              <a:t>Works of criticism:</a:t>
            </a:r>
            <a:r>
              <a:rPr lang="en-GB" sz="3100" b="1" dirty="0"/>
              <a:t> 	</a:t>
            </a:r>
            <a:r>
              <a:rPr lang="en-GB" sz="3100" dirty="0"/>
              <a:t>Among others, in </a:t>
            </a:r>
            <a:r>
              <a:rPr lang="en-GB" sz="3100" i="1" dirty="0"/>
              <a:t>Ion, Crito</a:t>
            </a:r>
            <a:r>
              <a:rPr lang="en-GB" sz="3100" dirty="0"/>
              <a:t> and </a:t>
            </a:r>
            <a:r>
              <a:rPr lang="en-GB" sz="3100" i="1" dirty="0"/>
              <a:t>The Republic</a:t>
            </a:r>
            <a:r>
              <a:rPr lang="en-GB" sz="3100" dirty="0"/>
              <a:t> he expressed his ideas that “laid the foundation for many […] of the pivotal issues of philosophy and literature, including concepts of truth, beauty, and goodness; the nature of reality; the structure of society; the nature and relations of being (ontology); questions about how we know what we know (epistemology); and ethics and morality</a:t>
            </a:r>
            <a:r>
              <a:rPr lang="en-GB" sz="3100" dirty="0" smtClean="0"/>
              <a:t>.</a:t>
            </a:r>
            <a:endParaRPr lang="tr-TR" sz="3100" dirty="0"/>
          </a:p>
          <a:p>
            <a:pPr algn="just"/>
            <a:r>
              <a:rPr lang="en-GB" sz="3100" b="1" i="1" dirty="0"/>
              <a:t>Main concepts: 	</a:t>
            </a:r>
            <a:r>
              <a:rPr lang="en-GB" sz="3100" dirty="0"/>
              <a:t>His doctrine of </a:t>
            </a:r>
            <a:r>
              <a:rPr lang="en-GB" sz="3100" b="1" dirty="0"/>
              <a:t>ideas, </a:t>
            </a:r>
            <a:r>
              <a:rPr lang="en-GB" sz="3100" dirty="0"/>
              <a:t>also known as</a:t>
            </a:r>
            <a:r>
              <a:rPr lang="en-GB" sz="3100" b="1" dirty="0"/>
              <a:t> essences, </a:t>
            </a:r>
            <a:r>
              <a:rPr lang="en-GB" sz="3100" dirty="0"/>
              <a:t>or </a:t>
            </a:r>
            <a:r>
              <a:rPr lang="en-GB" sz="3100" b="1" dirty="0"/>
              <a:t>forms</a:t>
            </a:r>
            <a:r>
              <a:rPr lang="en-GB" sz="3100" dirty="0"/>
              <a:t>. According to it:</a:t>
            </a:r>
            <a:endParaRPr lang="tr-TR" sz="3100" dirty="0"/>
          </a:p>
          <a:p>
            <a:pPr algn="just"/>
            <a:r>
              <a:rPr lang="en-GB" sz="3100" dirty="0"/>
              <a:t>Ultimate reality is spiritual, which he calls </a:t>
            </a:r>
            <a:r>
              <a:rPr lang="en-GB" sz="3100" b="1" dirty="0"/>
              <a:t>The One. </a:t>
            </a:r>
            <a:r>
              <a:rPr lang="en-GB" sz="3100" dirty="0"/>
              <a:t>It is composed of “ideal” forms that exist beyond this world and common human understanding.</a:t>
            </a:r>
            <a:endParaRPr lang="tr-TR" sz="3100" dirty="0"/>
          </a:p>
          <a:p>
            <a:pPr algn="just"/>
            <a:r>
              <a:rPr lang="en-GB" sz="3100" dirty="0"/>
              <a:t>Our physical world is composed of the shadows, replicas, or imitations of these ideal forms.</a:t>
            </a:r>
            <a:endParaRPr lang="tr-TR" sz="3100" dirty="0"/>
          </a:p>
          <a:p>
            <a:pPr algn="just"/>
            <a:r>
              <a:rPr lang="en-GB" sz="3100" dirty="0"/>
              <a:t>For instance: the idea of a chair precedes the existence of a physical chair.</a:t>
            </a:r>
            <a:endParaRPr lang="tr-TR" sz="3100" dirty="0"/>
          </a:p>
          <a:p>
            <a:pPr algn="just"/>
            <a:r>
              <a:rPr lang="en-GB" sz="3100" dirty="0"/>
              <a:t>His techniques for discovering truth are </a:t>
            </a:r>
            <a:r>
              <a:rPr lang="en-GB" sz="3100" b="1" dirty="0"/>
              <a:t>logic</a:t>
            </a:r>
            <a:r>
              <a:rPr lang="en-GB" sz="3100" dirty="0"/>
              <a:t> and </a:t>
            </a:r>
            <a:r>
              <a:rPr lang="en-GB" sz="3100" b="1" dirty="0"/>
              <a:t>reasoning</a:t>
            </a:r>
            <a:r>
              <a:rPr lang="en-GB" sz="3100" dirty="0"/>
              <a:t>.</a:t>
            </a:r>
            <a:endParaRPr lang="tr-TR" sz="3100" dirty="0"/>
          </a:p>
          <a:p>
            <a:endParaRPr lang="tr-TR" sz="2800" dirty="0"/>
          </a:p>
        </p:txBody>
      </p:sp>
    </p:spTree>
    <p:extLst>
      <p:ext uri="{BB962C8B-B14F-4D97-AF65-F5344CB8AC3E}">
        <p14:creationId xmlns:p14="http://schemas.microsoft.com/office/powerpoint/2010/main" val="31293773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04664"/>
            <a:ext cx="8892480" cy="6237312"/>
          </a:xfrm>
        </p:spPr>
        <p:txBody>
          <a:bodyPr>
            <a:normAutofit/>
          </a:bodyPr>
          <a:lstStyle/>
          <a:p>
            <a:pPr algn="just"/>
            <a:r>
              <a:rPr lang="en-GB" b="1" dirty="0"/>
              <a:t>Matthew Arnold (1822 – 1888</a:t>
            </a:r>
            <a:r>
              <a:rPr lang="en-GB" b="1" dirty="0" smtClean="0"/>
              <a:t>)</a:t>
            </a:r>
            <a:endParaRPr lang="tr-TR" b="1" dirty="0" smtClean="0"/>
          </a:p>
          <a:p>
            <a:pPr algn="just"/>
            <a:endParaRPr lang="tr-TR" sz="1000" dirty="0"/>
          </a:p>
          <a:p>
            <a:pPr algn="just"/>
            <a:r>
              <a:rPr lang="en-GB" sz="2200" b="1" i="1" dirty="0"/>
              <a:t>Works of </a:t>
            </a:r>
            <a:r>
              <a:rPr lang="en-GB" sz="2200" b="1" i="1" dirty="0" smtClean="0"/>
              <a:t>criticism:</a:t>
            </a:r>
            <a:r>
              <a:rPr lang="tr-TR" sz="2200" b="1" i="1" dirty="0" smtClean="0"/>
              <a:t>   </a:t>
            </a:r>
            <a:r>
              <a:rPr lang="en-GB" sz="2200" dirty="0" smtClean="0"/>
              <a:t>In </a:t>
            </a:r>
            <a:r>
              <a:rPr lang="en-GB" sz="2200" dirty="0"/>
              <a:t>his essays “The Study of Poetry” and “The function of Criticism at the Present Time” Arnold assumes a position that combines the ancient theories of criticism with the current emphasis on the objectivity of knowledge.</a:t>
            </a:r>
            <a:endParaRPr lang="tr-TR" sz="2200" dirty="0"/>
          </a:p>
          <a:p>
            <a:pPr algn="just"/>
            <a:r>
              <a:rPr lang="en-GB" sz="2200" b="1" i="1" dirty="0"/>
              <a:t>Main concepts</a:t>
            </a:r>
            <a:r>
              <a:rPr lang="en-GB" sz="2200" b="1" i="1" dirty="0" smtClean="0"/>
              <a:t>:</a:t>
            </a:r>
            <a:r>
              <a:rPr lang="tr-TR" sz="2200" b="1" dirty="0" smtClean="0"/>
              <a:t>   </a:t>
            </a:r>
            <a:r>
              <a:rPr lang="en-GB" sz="2200" dirty="0" smtClean="0"/>
              <a:t>Poetry </a:t>
            </a:r>
            <a:r>
              <a:rPr lang="en-GB" sz="2200" dirty="0"/>
              <a:t>can provide necessary truths, values, and guidelines for society.</a:t>
            </a:r>
            <a:endParaRPr lang="tr-TR" sz="2200" dirty="0"/>
          </a:p>
          <a:p>
            <a:pPr algn="just"/>
            <a:r>
              <a:rPr lang="en-GB" sz="2200" dirty="0" smtClean="0"/>
              <a:t>The </a:t>
            </a:r>
            <a:r>
              <a:rPr lang="en-GB" sz="2200" dirty="0"/>
              <a:t>best poetry is </a:t>
            </a:r>
            <a:r>
              <a:rPr lang="en-GB" sz="2200" b="1" dirty="0"/>
              <a:t>of a “higher truth and seriousness” than history</a:t>
            </a:r>
            <a:r>
              <a:rPr lang="en-GB" sz="2200" dirty="0"/>
              <a:t> – or any other human subject or activity, such as religion, science, and philosophy.</a:t>
            </a:r>
            <a:endParaRPr lang="tr-TR" sz="2200" dirty="0"/>
          </a:p>
          <a:p>
            <a:pPr algn="just"/>
            <a:r>
              <a:rPr lang="en-GB" sz="2200" dirty="0" smtClean="0"/>
              <a:t>Literature </a:t>
            </a:r>
            <a:r>
              <a:rPr lang="en-GB" sz="2200" b="1" dirty="0"/>
              <a:t>reflects</a:t>
            </a:r>
            <a:r>
              <a:rPr lang="en-GB" sz="2200" dirty="0"/>
              <a:t> the society in which it is written, and for this reason presents its values and concerns.</a:t>
            </a:r>
            <a:endParaRPr lang="tr-TR" sz="2200" dirty="0"/>
          </a:p>
          <a:p>
            <a:pPr algn="just"/>
            <a:r>
              <a:rPr lang="en-GB" sz="2200" dirty="0" smtClean="0"/>
              <a:t>A </a:t>
            </a:r>
            <a:r>
              <a:rPr lang="en-GB" sz="2200" dirty="0"/>
              <a:t>classic work of literature belongs to the </a:t>
            </a:r>
            <a:r>
              <a:rPr lang="en-GB" sz="2200" b="1" dirty="0"/>
              <a:t>“highest” or “best” class</a:t>
            </a:r>
            <a:r>
              <a:rPr lang="en-GB" sz="2200" dirty="0" smtClean="0"/>
              <a:t>.</a:t>
            </a:r>
          </a:p>
          <a:p>
            <a:endParaRPr lang="en-GB" dirty="0" smtClean="0"/>
          </a:p>
        </p:txBody>
      </p:sp>
    </p:spTree>
    <p:extLst>
      <p:ext uri="{BB962C8B-B14F-4D97-AF65-F5344CB8AC3E}">
        <p14:creationId xmlns:p14="http://schemas.microsoft.com/office/powerpoint/2010/main" val="3129377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68760"/>
            <a:ext cx="8820472" cy="4572000"/>
          </a:xfrm>
        </p:spPr>
        <p:txBody>
          <a:bodyPr>
            <a:normAutofit/>
          </a:bodyPr>
          <a:lstStyle/>
          <a:p>
            <a:pPr algn="just"/>
            <a:r>
              <a:rPr lang="en-GB" sz="2200" b="1" dirty="0"/>
              <a:t>Seriousness</a:t>
            </a:r>
            <a:r>
              <a:rPr lang="en-GB" sz="2200" dirty="0"/>
              <a:t> goes hand in hand with </a:t>
            </a:r>
            <a:r>
              <a:rPr lang="en-GB" sz="2200" b="1" dirty="0"/>
              <a:t>moral excellence</a:t>
            </a:r>
            <a:r>
              <a:rPr lang="en-GB" sz="2200" dirty="0"/>
              <a:t>.</a:t>
            </a:r>
            <a:endParaRPr lang="tr-TR" sz="2200" dirty="0"/>
          </a:p>
          <a:p>
            <a:pPr algn="just"/>
            <a:r>
              <a:rPr lang="en-GB" sz="2200" dirty="0"/>
              <a:t>The critic is to be </a:t>
            </a:r>
            <a:r>
              <a:rPr lang="en-GB" sz="2200" b="1" dirty="0"/>
              <a:t>objective</a:t>
            </a:r>
            <a:r>
              <a:rPr lang="en-GB" sz="2200" dirty="0"/>
              <a:t>, not having an interest in worldly affairs such as politics, which may breed bias. Thus, paving the way for </a:t>
            </a:r>
            <a:r>
              <a:rPr lang="en-GB" sz="2200" b="1" dirty="0"/>
              <a:t>high culture</a:t>
            </a:r>
            <a:r>
              <a:rPr lang="en-GB" sz="2200" dirty="0"/>
              <a:t> will be possible.</a:t>
            </a:r>
            <a:endParaRPr lang="tr-TR" sz="2200" dirty="0"/>
          </a:p>
          <a:p>
            <a:pPr algn="just"/>
            <a:r>
              <a:rPr lang="en-GB" sz="2200" dirty="0"/>
              <a:t>The critic is to refer to the ideas and expressions of the masters of the antiquity, using them as the chief criterion in the judgement of poetry.</a:t>
            </a:r>
            <a:endParaRPr lang="tr-TR" sz="2200" dirty="0"/>
          </a:p>
          <a:p>
            <a:pPr algn="just"/>
            <a:r>
              <a:rPr lang="en-GB" sz="2200" b="1" i="1" dirty="0"/>
              <a:t>Main area of interest in criticism</a:t>
            </a:r>
            <a:r>
              <a:rPr lang="en-GB" sz="2200" b="1" i="1" dirty="0" smtClean="0"/>
              <a:t>:</a:t>
            </a:r>
            <a:r>
              <a:rPr lang="tr-TR" sz="2200" b="1" dirty="0" smtClean="0"/>
              <a:t>   </a:t>
            </a:r>
            <a:r>
              <a:rPr lang="en-GB" sz="2200" dirty="0" smtClean="0"/>
              <a:t>The </a:t>
            </a:r>
            <a:r>
              <a:rPr lang="en-GB" sz="2200" dirty="0"/>
              <a:t>function of poetry</a:t>
            </a:r>
            <a:endParaRPr lang="tr-TR" sz="2200" dirty="0"/>
          </a:p>
          <a:p>
            <a:pPr algn="just"/>
            <a:r>
              <a:rPr lang="en-GB" sz="2200" b="1" i="1" dirty="0"/>
              <a:t>Influence:</a:t>
            </a:r>
            <a:r>
              <a:rPr lang="en-GB" sz="2200" b="1" dirty="0"/>
              <a:t>	</a:t>
            </a:r>
            <a:r>
              <a:rPr lang="en-GB" sz="2200" dirty="0"/>
              <a:t>Arnold’s aim for an objective criticism results in the opposite direction. Now, the critic is not only an interpreter of literary texts, but also has a duty as the authority on values, culture, and tastes of the society.</a:t>
            </a:r>
            <a:endParaRPr lang="tr-TR" sz="2200" dirty="0"/>
          </a:p>
        </p:txBody>
      </p:sp>
    </p:spTree>
    <p:extLst>
      <p:ext uri="{BB962C8B-B14F-4D97-AF65-F5344CB8AC3E}">
        <p14:creationId xmlns:p14="http://schemas.microsoft.com/office/powerpoint/2010/main" val="6346192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6632"/>
            <a:ext cx="9144000" cy="7029400"/>
          </a:xfrm>
        </p:spPr>
        <p:txBody>
          <a:bodyPr>
            <a:normAutofit fontScale="55000" lnSpcReduction="20000"/>
          </a:bodyPr>
          <a:lstStyle/>
          <a:p>
            <a:r>
              <a:rPr lang="en-GB" sz="4700" b="1" dirty="0"/>
              <a:t>Henry James (1843 – 1916</a:t>
            </a:r>
            <a:r>
              <a:rPr lang="en-GB" sz="4700" b="1" dirty="0" smtClean="0"/>
              <a:t>)</a:t>
            </a:r>
            <a:endParaRPr lang="tr-TR" sz="4700" b="1" dirty="0" smtClean="0"/>
          </a:p>
          <a:p>
            <a:endParaRPr lang="tr-TR" sz="1600" dirty="0"/>
          </a:p>
          <a:p>
            <a:r>
              <a:rPr lang="en-GB" sz="4000" b="1" i="1" dirty="0"/>
              <a:t>Works of criticism</a:t>
            </a:r>
            <a:r>
              <a:rPr lang="en-GB" sz="4000" b="1" i="1" dirty="0" smtClean="0"/>
              <a:t>:</a:t>
            </a:r>
            <a:r>
              <a:rPr lang="tr-TR" sz="4000" b="1" dirty="0" smtClean="0"/>
              <a:t>   </a:t>
            </a:r>
            <a:r>
              <a:rPr lang="en-GB" sz="4000" dirty="0" smtClean="0"/>
              <a:t>In </a:t>
            </a:r>
            <a:r>
              <a:rPr lang="en-GB" sz="4000" dirty="0"/>
              <a:t>his essay “The Art of Fiction” (1884), James states that the English novel “had no air of having a theory, a conviction, a consciousness of itself behind it – of being the expression of an artistic faith, the result of choice and comparison”. For this reason, in this essay he assumes the task of providing the novel with a theory of its own. </a:t>
            </a:r>
            <a:endParaRPr lang="tr-TR" sz="4000" dirty="0"/>
          </a:p>
          <a:p>
            <a:r>
              <a:rPr lang="en-GB" sz="4000" b="1" i="1" dirty="0"/>
              <a:t>Main concepts</a:t>
            </a:r>
            <a:r>
              <a:rPr lang="en-GB" sz="4000" b="1" i="1" dirty="0" smtClean="0"/>
              <a:t>:</a:t>
            </a:r>
            <a:r>
              <a:rPr lang="tr-TR" sz="4000" dirty="0" smtClean="0"/>
              <a:t>   </a:t>
            </a:r>
            <a:r>
              <a:rPr lang="en-GB" sz="4000" dirty="0" smtClean="0"/>
              <a:t>A </a:t>
            </a:r>
            <a:r>
              <a:rPr lang="en-GB" sz="4000" dirty="0"/>
              <a:t>definition of the novel as: “</a:t>
            </a:r>
            <a:r>
              <a:rPr lang="en-GB" sz="4000" b="1" dirty="0"/>
              <a:t>a personal, a direct impression of life</a:t>
            </a:r>
            <a:r>
              <a:rPr lang="en-GB" sz="4000" dirty="0"/>
              <a:t>: that […] constitutes its value, which is greater or less according to the intensity of the impression”.</a:t>
            </a:r>
            <a:endParaRPr lang="tr-TR" sz="4000" dirty="0"/>
          </a:p>
          <a:p>
            <a:r>
              <a:rPr lang="en-GB" sz="4000" dirty="0" smtClean="0"/>
              <a:t>A </a:t>
            </a:r>
            <a:r>
              <a:rPr lang="en-GB" sz="4000" dirty="0"/>
              <a:t>novel must be </a:t>
            </a:r>
            <a:r>
              <a:rPr lang="en-GB" sz="4000" b="1" dirty="0"/>
              <a:t>interesting</a:t>
            </a:r>
            <a:r>
              <a:rPr lang="en-GB" sz="4000" dirty="0"/>
              <a:t>.</a:t>
            </a:r>
            <a:endParaRPr lang="tr-TR" sz="4000" dirty="0"/>
          </a:p>
          <a:p>
            <a:r>
              <a:rPr lang="en-GB" sz="4000" dirty="0" smtClean="0"/>
              <a:t>Readers </a:t>
            </a:r>
            <a:r>
              <a:rPr lang="en-GB" sz="4000" dirty="0"/>
              <a:t>do not suspend their disbelief (against what Coleridge claimed) as they read a literary text. So, a novel must be </a:t>
            </a:r>
            <a:r>
              <a:rPr lang="en-GB" sz="4000" b="1" dirty="0"/>
              <a:t>realistic</a:t>
            </a:r>
            <a:r>
              <a:rPr lang="en-GB" sz="4000" dirty="0"/>
              <a:t>.</a:t>
            </a:r>
            <a:endParaRPr lang="tr-TR" sz="4000" dirty="0"/>
          </a:p>
          <a:p>
            <a:r>
              <a:rPr lang="en-GB" sz="4000" dirty="0" smtClean="0"/>
              <a:t>A </a:t>
            </a:r>
            <a:r>
              <a:rPr lang="en-GB" sz="4000" dirty="0"/>
              <a:t>work of art is </a:t>
            </a:r>
            <a:r>
              <a:rPr lang="en-GB" sz="4000" b="1" dirty="0"/>
              <a:t>organic</a:t>
            </a:r>
            <a:r>
              <a:rPr lang="en-GB" sz="4000" dirty="0"/>
              <a:t>, with a life of its own, not a mere collection of realistic data.</a:t>
            </a:r>
            <a:endParaRPr lang="tr-TR" sz="4000" dirty="0"/>
          </a:p>
          <a:p>
            <a:r>
              <a:rPr lang="en-GB" sz="4000" dirty="0" smtClean="0"/>
              <a:t>Third </a:t>
            </a:r>
            <a:r>
              <a:rPr lang="en-GB" sz="4000" dirty="0"/>
              <a:t>person narration is preferable rather than omniscient narration. It creates a greater sense of illusion.</a:t>
            </a:r>
            <a:endParaRPr lang="tr-TR" sz="4000" dirty="0"/>
          </a:p>
          <a:p>
            <a:r>
              <a:rPr lang="en-GB" sz="4000" dirty="0" smtClean="0"/>
              <a:t>It </a:t>
            </a:r>
            <a:r>
              <a:rPr lang="en-GB" sz="4000" dirty="0"/>
              <a:t>is the reader who decides the value of a text, not the critics.</a:t>
            </a:r>
            <a:endParaRPr lang="tr-TR" sz="4000" dirty="0"/>
          </a:p>
          <a:p>
            <a:r>
              <a:rPr lang="en-GB" sz="4000" b="1" i="1" dirty="0"/>
              <a:t>Main area of interest in </a:t>
            </a:r>
            <a:r>
              <a:rPr lang="en-GB" sz="4000" b="1" i="1" dirty="0" smtClean="0"/>
              <a:t>criticism:</a:t>
            </a:r>
            <a:r>
              <a:rPr lang="tr-TR" sz="4000" b="1" dirty="0"/>
              <a:t> </a:t>
            </a:r>
            <a:r>
              <a:rPr lang="tr-TR" sz="4000" b="1" dirty="0" smtClean="0"/>
              <a:t>  </a:t>
            </a:r>
            <a:r>
              <a:rPr lang="en-GB" sz="4000" dirty="0" smtClean="0"/>
              <a:t>Criticism </a:t>
            </a:r>
            <a:r>
              <a:rPr lang="en-GB" sz="4000" dirty="0"/>
              <a:t>of novel as a genre</a:t>
            </a:r>
            <a:endParaRPr lang="tr-TR" sz="4000" dirty="0"/>
          </a:p>
          <a:p>
            <a:r>
              <a:rPr lang="en-GB" sz="4000" b="1" i="1" dirty="0"/>
              <a:t>Influence</a:t>
            </a:r>
            <a:r>
              <a:rPr lang="en-GB" sz="4000" b="1" i="1" dirty="0" smtClean="0"/>
              <a:t>:</a:t>
            </a:r>
            <a:r>
              <a:rPr lang="tr-TR" sz="4000" dirty="0" smtClean="0"/>
              <a:t>   </a:t>
            </a:r>
            <a:r>
              <a:rPr lang="en-GB" sz="4000" dirty="0" smtClean="0"/>
              <a:t>The </a:t>
            </a:r>
            <a:r>
              <a:rPr lang="en-GB" sz="4000" dirty="0"/>
              <a:t>genre of novel became a respectable topic for literary critics.</a:t>
            </a:r>
            <a:endParaRPr lang="tr-TR" sz="4000" dirty="0"/>
          </a:p>
          <a:p>
            <a:r>
              <a:rPr lang="en-GB" sz="4000" dirty="0" smtClean="0"/>
              <a:t>His </a:t>
            </a:r>
            <a:r>
              <a:rPr lang="en-GB" sz="4000" dirty="0"/>
              <a:t>emphasis of realism started a debate which has not concluded yet.</a:t>
            </a:r>
            <a:endParaRPr lang="tr-TR" sz="40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892480" cy="5331296"/>
          </a:xfrm>
        </p:spPr>
        <p:txBody>
          <a:bodyPr>
            <a:normAutofit fontScale="92500"/>
          </a:bodyPr>
          <a:lstStyle/>
          <a:p>
            <a:r>
              <a:rPr lang="en-GB" sz="2800" b="1" dirty="0"/>
              <a:t>Mikhail Bakhtin (1895 – 1975</a:t>
            </a:r>
            <a:r>
              <a:rPr lang="en-GB" sz="2800" b="1" dirty="0" smtClean="0"/>
              <a:t>)</a:t>
            </a:r>
            <a:endParaRPr lang="tr-TR" sz="2800" b="1" dirty="0" smtClean="0"/>
          </a:p>
          <a:p>
            <a:endParaRPr lang="tr-TR" sz="1100" dirty="0"/>
          </a:p>
          <a:p>
            <a:pPr algn="just"/>
            <a:r>
              <a:rPr lang="en-GB" sz="2400" b="1" i="1" dirty="0"/>
              <a:t>Works of </a:t>
            </a:r>
            <a:r>
              <a:rPr lang="en-GB" sz="2400" b="1" i="1" dirty="0" smtClean="0"/>
              <a:t>criticism:</a:t>
            </a:r>
            <a:r>
              <a:rPr lang="tr-TR" sz="2400" dirty="0" smtClean="0"/>
              <a:t>   </a:t>
            </a:r>
            <a:r>
              <a:rPr lang="en-GB" sz="2400" i="1" dirty="0" smtClean="0"/>
              <a:t>Problems </a:t>
            </a:r>
            <a:r>
              <a:rPr lang="en-GB" sz="2400" i="1" dirty="0"/>
              <a:t>of Dostoyevsky’s Poetics</a:t>
            </a:r>
            <a:r>
              <a:rPr lang="en-GB" sz="2400" dirty="0"/>
              <a:t> (1929), </a:t>
            </a:r>
            <a:r>
              <a:rPr lang="en-GB" sz="2400" i="1" dirty="0"/>
              <a:t>Rabelais and His World</a:t>
            </a:r>
            <a:r>
              <a:rPr lang="en-GB" sz="2400" dirty="0"/>
              <a:t> ([1946] 1968), </a:t>
            </a:r>
            <a:r>
              <a:rPr lang="en-GB" sz="2400" i="1" dirty="0"/>
              <a:t>The Dialogic Imagination: For Essays by M.M. Bakhtin</a:t>
            </a:r>
            <a:r>
              <a:rPr lang="en-GB" sz="2400" dirty="0"/>
              <a:t> (posthumously, 1981) and in his essay “Discourse in the Novel” he applies his ideas to the novel.</a:t>
            </a:r>
            <a:endParaRPr lang="tr-TR" sz="2400" dirty="0"/>
          </a:p>
          <a:p>
            <a:pPr algn="just"/>
            <a:r>
              <a:rPr lang="en-GB" sz="2400" b="1" i="1" dirty="0"/>
              <a:t>Main concepts</a:t>
            </a:r>
            <a:r>
              <a:rPr lang="en-GB" sz="2400" b="1" i="1" dirty="0" smtClean="0"/>
              <a:t>:</a:t>
            </a:r>
            <a:r>
              <a:rPr lang="tr-TR" sz="2400" b="1" dirty="0" smtClean="0"/>
              <a:t>   </a:t>
            </a:r>
            <a:r>
              <a:rPr lang="en-GB" sz="2400" dirty="0" smtClean="0"/>
              <a:t>The </a:t>
            </a:r>
            <a:r>
              <a:rPr lang="en-GB" sz="2400" dirty="0"/>
              <a:t>concept of </a:t>
            </a:r>
            <a:r>
              <a:rPr lang="en-GB" sz="2400" b="1" dirty="0"/>
              <a:t>the dialogic</a:t>
            </a:r>
            <a:r>
              <a:rPr lang="en-GB" sz="2400" dirty="0"/>
              <a:t> is central to his critical theory, which proposes that all language is a dialogue in which a speaker and a listener form a relationship.</a:t>
            </a:r>
            <a:endParaRPr lang="tr-TR" sz="2400" dirty="0"/>
          </a:p>
          <a:p>
            <a:pPr algn="just"/>
            <a:r>
              <a:rPr lang="en-GB" sz="2400" dirty="0" smtClean="0"/>
              <a:t>Another </a:t>
            </a:r>
            <a:r>
              <a:rPr lang="en-GB" sz="2400" dirty="0"/>
              <a:t>key term is </a:t>
            </a:r>
            <a:r>
              <a:rPr lang="en-GB" sz="2400" b="1" dirty="0"/>
              <a:t>heteroglossia </a:t>
            </a:r>
            <a:r>
              <a:rPr lang="en-GB" sz="2400" dirty="0"/>
              <a:t>(from Russian, literal meaning: “other or different tongues”)</a:t>
            </a:r>
            <a:r>
              <a:rPr lang="en-GB" sz="2400" b="1" dirty="0"/>
              <a:t>, </a:t>
            </a:r>
            <a:r>
              <a:rPr lang="en-GB" sz="2400" dirty="0"/>
              <a:t>which demonstrates the multiplicity of languages that operate in any given culture. This term is not limited to the spoken language, but encompasses a wider scope. It includes all the forms of social speech that people use in their daily activities. Each varying act of speech, Bakhtin calls </a:t>
            </a:r>
            <a:r>
              <a:rPr lang="en-GB" sz="2400" b="1" dirty="0"/>
              <a:t>a dialogic utterance</a:t>
            </a:r>
            <a:r>
              <a:rPr lang="en-GB" sz="2400" dirty="0" smtClean="0"/>
              <a:t>.</a:t>
            </a:r>
            <a:endParaRPr lang="tr-TR" dirty="0"/>
          </a:p>
        </p:txBody>
      </p:sp>
    </p:spTree>
    <p:extLst>
      <p:ext uri="{BB962C8B-B14F-4D97-AF65-F5344CB8AC3E}">
        <p14:creationId xmlns:p14="http://schemas.microsoft.com/office/powerpoint/2010/main" val="3129377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68760"/>
            <a:ext cx="8820472" cy="4572000"/>
          </a:xfrm>
        </p:spPr>
        <p:txBody>
          <a:bodyPr>
            <a:normAutofit/>
          </a:bodyPr>
          <a:lstStyle/>
          <a:p>
            <a:pPr algn="just"/>
            <a:r>
              <a:rPr lang="en-GB" sz="2200" dirty="0"/>
              <a:t>The term</a:t>
            </a:r>
            <a:r>
              <a:rPr lang="en-GB" sz="2200" b="1" dirty="0"/>
              <a:t> polyphony, </a:t>
            </a:r>
            <a:r>
              <a:rPr lang="en-GB" sz="2200" dirty="0"/>
              <a:t>in its most basic sense, proposes that multiple viewpoints coexist in the body of a single novel. This implies that there are many truths, not one, and none of which is particularly certain. The multiplicity of truths, claims Bakhtin, creates a </a:t>
            </a:r>
            <a:r>
              <a:rPr lang="en-GB" sz="2200" b="1" dirty="0"/>
              <a:t>carnivalistic </a:t>
            </a:r>
            <a:r>
              <a:rPr lang="en-GB" sz="2200" dirty="0"/>
              <a:t>atmosphere, a sense of joyful relativity. In polyphonic novels, there exists a carnival sense of the world, a sense of joyful abandonment where many voices are simultaneously heard.</a:t>
            </a:r>
            <a:endParaRPr lang="tr-TR" sz="2200" dirty="0"/>
          </a:p>
          <a:p>
            <a:pPr algn="just"/>
            <a:r>
              <a:rPr lang="en-GB" sz="2200" b="1" i="1" dirty="0"/>
              <a:t>Main area of interest in criticism:</a:t>
            </a:r>
            <a:r>
              <a:rPr lang="tr-TR" sz="2200" b="1" dirty="0"/>
              <a:t>   </a:t>
            </a:r>
            <a:r>
              <a:rPr lang="en-GB" sz="2200" dirty="0"/>
              <a:t>The language of the text </a:t>
            </a:r>
            <a:endParaRPr lang="tr-TR" sz="2200" dirty="0"/>
          </a:p>
          <a:p>
            <a:pPr algn="just"/>
            <a:r>
              <a:rPr lang="en-GB" sz="2200" b="1" i="1" dirty="0"/>
              <a:t>Influence:</a:t>
            </a:r>
            <a:r>
              <a:rPr lang="tr-TR" sz="2200" b="1" dirty="0"/>
              <a:t>   </a:t>
            </a:r>
            <a:r>
              <a:rPr lang="en-GB" sz="2200" dirty="0"/>
              <a:t>Bakhtin’s ideas have become the starting point for often conflicting multiplicity of voices in contemporary cultural theory</a:t>
            </a:r>
            <a:r>
              <a:rPr lang="en-GB" sz="2200" dirty="0" smtClean="0"/>
              <a:t>.</a:t>
            </a:r>
            <a:endParaRPr lang="tr-TR" sz="2200" dirty="0"/>
          </a:p>
        </p:txBody>
      </p:sp>
    </p:spTree>
    <p:extLst>
      <p:ext uri="{BB962C8B-B14F-4D97-AF65-F5344CB8AC3E}">
        <p14:creationId xmlns:p14="http://schemas.microsoft.com/office/powerpoint/2010/main" val="2614049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556792"/>
            <a:ext cx="8820472" cy="3312368"/>
          </a:xfrm>
        </p:spPr>
        <p:txBody>
          <a:bodyPr/>
          <a:lstStyle/>
          <a:p>
            <a:pPr algn="ctr"/>
            <a:r>
              <a:rPr lang="tr-TR" sz="2800" b="1" dirty="0" smtClean="0"/>
              <a:t>    </a:t>
            </a:r>
            <a:r>
              <a:rPr lang="tr-TR" sz="2800" b="1" u="sng" dirty="0" smtClean="0"/>
              <a:t> </a:t>
            </a:r>
            <a:r>
              <a:rPr lang="en-GB" sz="2800" b="1" u="sng" dirty="0" smtClean="0"/>
              <a:t>Modern </a:t>
            </a:r>
            <a:r>
              <a:rPr lang="en-GB" sz="2800" b="1" u="sng" dirty="0"/>
              <a:t>Literary </a:t>
            </a:r>
            <a:r>
              <a:rPr lang="en-GB" sz="2800" b="1" u="sng" dirty="0" smtClean="0"/>
              <a:t>Criticism</a:t>
            </a:r>
            <a:r>
              <a:rPr lang="tr-TR" sz="2800" b="1" u="sng" dirty="0" smtClean="0"/>
              <a:t> </a:t>
            </a:r>
            <a:r>
              <a:rPr lang="en-GB" sz="2800" b="1" dirty="0"/>
              <a:t>	</a:t>
            </a:r>
            <a:endParaRPr lang="tr-TR" sz="2800" b="1" dirty="0" smtClean="0"/>
          </a:p>
          <a:p>
            <a:pPr algn="ctr"/>
            <a:endParaRPr lang="tr-TR" sz="1000" dirty="0"/>
          </a:p>
          <a:p>
            <a:pPr algn="ctr"/>
            <a:r>
              <a:rPr lang="tr-TR" sz="2200" dirty="0" smtClean="0"/>
              <a:t>      </a:t>
            </a:r>
            <a:r>
              <a:rPr lang="en-GB" sz="2200" dirty="0" smtClean="0"/>
              <a:t>In </a:t>
            </a:r>
            <a:r>
              <a:rPr lang="en-GB" sz="2200" dirty="0"/>
              <a:t>the 20</a:t>
            </a:r>
            <a:r>
              <a:rPr lang="en-GB" sz="2200" baseline="30000" dirty="0"/>
              <a:t>th</a:t>
            </a:r>
            <a:r>
              <a:rPr lang="en-GB" sz="2200" dirty="0"/>
              <a:t> century, the tendency among the various new schools of criticism has been the abandonment of </a:t>
            </a:r>
            <a:r>
              <a:rPr lang="en-GB" sz="2200" b="1" dirty="0"/>
              <a:t>the holistic approach</a:t>
            </a:r>
            <a:r>
              <a:rPr lang="en-GB" sz="2200" dirty="0"/>
              <a:t> of the former ages, which investigated, analysed, and interpreted </a:t>
            </a:r>
            <a:r>
              <a:rPr lang="en-GB" sz="2200" b="1" dirty="0"/>
              <a:t>all elements</a:t>
            </a:r>
            <a:r>
              <a:rPr lang="en-GB" sz="2200" dirty="0"/>
              <a:t> of the artistic situation. This former tendency has been replaced, instead, by theories that concentrate on one or more </a:t>
            </a:r>
            <a:r>
              <a:rPr lang="en-GB" sz="2200" b="1" dirty="0"/>
              <a:t>specific aspects </a:t>
            </a:r>
            <a:r>
              <a:rPr lang="en-GB" sz="2200" dirty="0"/>
              <a:t>(such as focusing on the text only).</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620688"/>
            <a:ext cx="8964488" cy="5472608"/>
          </a:xfrm>
        </p:spPr>
        <p:txBody>
          <a:bodyPr>
            <a:normAutofit/>
          </a:bodyPr>
          <a:lstStyle/>
          <a:p>
            <a:pPr algn="just"/>
            <a:r>
              <a:rPr lang="en-GB" sz="2200" dirty="0" smtClean="0"/>
              <a:t>As </a:t>
            </a:r>
            <a:r>
              <a:rPr lang="en-GB" sz="2200" dirty="0"/>
              <a:t>we have seen, for Plato the ultimate reality is in the world of ideas, and the physical world is but an imitation of it. So, for poets are the imitators of the physical world, their practice is based upon imitating these imitations. Thus, the productions of poets are twice distanced from the ultimate reality. In addition, poets do not make use of logic and reason, but use inspiration. As a result, a poet’s craft does not lead people to the ultimate reality. Just the opposite, it embodies the danger of setting bad examples before people. This is the reason for Plato’s famous banishment of poets from the society he prospects. Actually, he admits them into the state, as long as they “are themselves good and also honourable in the state”. With this, Plato refers to “poetry’s function and value in and for his society”, recognising its effect on citizens. If poets are “mere imitators of reality”, namely, good liars, they are to be sent to exile from the state. If they sing the praises of loyal Greeks, they may stay</a:t>
            </a:r>
            <a:r>
              <a:rPr lang="en-GB" sz="2200" dirty="0" smtClean="0"/>
              <a:t>.</a:t>
            </a:r>
            <a:endParaRPr lang="tr-TR" sz="2200" dirty="0"/>
          </a:p>
        </p:txBody>
      </p:sp>
    </p:spTree>
    <p:extLst>
      <p:ext uri="{BB962C8B-B14F-4D97-AF65-F5344CB8AC3E}">
        <p14:creationId xmlns:p14="http://schemas.microsoft.com/office/powerpoint/2010/main" val="3129377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6512" y="1524000"/>
            <a:ext cx="8928992" cy="4572000"/>
          </a:xfrm>
        </p:spPr>
        <p:txBody>
          <a:bodyPr/>
          <a:lstStyle/>
          <a:p>
            <a:pPr algn="just"/>
            <a:r>
              <a:rPr lang="en-GB" sz="2200" b="1" i="1" dirty="0"/>
              <a:t>Main area of interest in criticism</a:t>
            </a:r>
            <a:r>
              <a:rPr lang="en-GB" sz="2200" b="1" i="1" dirty="0" smtClean="0"/>
              <a:t>:</a:t>
            </a:r>
            <a:r>
              <a:rPr lang="tr-TR" sz="2200" b="1" i="1" dirty="0" smtClean="0"/>
              <a:t>  </a:t>
            </a:r>
            <a:r>
              <a:rPr lang="en-GB" sz="2200" b="1" i="1" dirty="0" smtClean="0"/>
              <a:t> </a:t>
            </a:r>
            <a:r>
              <a:rPr lang="en-GB" sz="2200" dirty="0" smtClean="0"/>
              <a:t>The </a:t>
            </a:r>
            <a:r>
              <a:rPr lang="en-GB" sz="2200" dirty="0"/>
              <a:t>function of poetry </a:t>
            </a:r>
            <a:r>
              <a:rPr lang="tr-TR" sz="2200" dirty="0"/>
              <a:t>						    </a:t>
            </a:r>
            <a:r>
              <a:rPr lang="tr-TR" sz="2200" dirty="0" smtClean="0"/>
              <a:t>   </a:t>
            </a:r>
            <a:r>
              <a:rPr lang="en-GB" sz="2200" dirty="0" smtClean="0"/>
              <a:t>(</a:t>
            </a:r>
            <a:r>
              <a:rPr lang="en-GB" sz="2200" dirty="0"/>
              <a:t>namely, literature) </a:t>
            </a:r>
            <a:endParaRPr lang="tr-TR" sz="2200" dirty="0"/>
          </a:p>
          <a:p>
            <a:pPr algn="just"/>
            <a:r>
              <a:rPr lang="en-GB" sz="2200" b="1" i="1" dirty="0"/>
              <a:t>Influence:	</a:t>
            </a:r>
            <a:r>
              <a:rPr lang="en-GB" sz="2200" dirty="0"/>
              <a:t>Plato initiates the still-existing debate on the value, nature, and worth of literature, and of those who produce works of literature.</a:t>
            </a:r>
            <a:endParaRPr lang="tr-TR" sz="2200" dirty="0"/>
          </a:p>
          <a:p>
            <a:pPr algn="just"/>
            <a:r>
              <a:rPr lang="en-GB" sz="2200" b="1" i="1" dirty="0"/>
              <a:t>The catchphrases: 	</a:t>
            </a:r>
            <a:r>
              <a:rPr lang="en-GB" sz="2200" dirty="0"/>
              <a:t>Poetry is the imitation of the imitation.</a:t>
            </a:r>
            <a:endParaRPr lang="tr-TR" sz="2200" dirty="0"/>
          </a:p>
          <a:p>
            <a:pPr marL="0" indent="0" algn="just">
              <a:buNone/>
            </a:pPr>
            <a:r>
              <a:rPr lang="en-GB" sz="2200" dirty="0"/>
              <a:t>			Poetry is twice distanced from the ultimate reality</a:t>
            </a:r>
            <a:r>
              <a:rPr lang="en-GB" sz="2200" dirty="0" smtClean="0"/>
              <a:t>.</a:t>
            </a:r>
            <a:endParaRPr lang="tr-TR" sz="2200" dirty="0"/>
          </a:p>
        </p:txBody>
      </p:sp>
    </p:spTree>
    <p:extLst>
      <p:ext uri="{BB962C8B-B14F-4D97-AF65-F5344CB8AC3E}">
        <p14:creationId xmlns:p14="http://schemas.microsoft.com/office/powerpoint/2010/main" val="1283341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340768"/>
            <a:ext cx="8964488" cy="3888432"/>
          </a:xfrm>
        </p:spPr>
        <p:txBody>
          <a:bodyPr>
            <a:normAutofit/>
          </a:bodyPr>
          <a:lstStyle/>
          <a:p>
            <a:r>
              <a:rPr lang="en-GB" b="1" dirty="0"/>
              <a:t>Aristotle (384 – 322 BCE</a:t>
            </a:r>
            <a:r>
              <a:rPr lang="en-GB" b="1" dirty="0" smtClean="0"/>
              <a:t>)</a:t>
            </a:r>
            <a:endParaRPr lang="tr-TR" b="1" dirty="0" smtClean="0"/>
          </a:p>
          <a:p>
            <a:endParaRPr lang="tr-TR" sz="1000" dirty="0"/>
          </a:p>
          <a:p>
            <a:pPr algn="just"/>
            <a:r>
              <a:rPr lang="en-GB" sz="2200" b="1" i="1" dirty="0"/>
              <a:t>Works of criticism:</a:t>
            </a:r>
            <a:r>
              <a:rPr lang="en-GB" sz="2200" b="1" dirty="0"/>
              <a:t>	</a:t>
            </a:r>
            <a:r>
              <a:rPr lang="tr-TR" sz="2200" b="1" dirty="0" smtClean="0"/>
              <a:t> </a:t>
            </a:r>
            <a:r>
              <a:rPr lang="en-GB" sz="2200" dirty="0" smtClean="0"/>
              <a:t>In</a:t>
            </a:r>
            <a:r>
              <a:rPr lang="en-GB" sz="2200" i="1" dirty="0" smtClean="0"/>
              <a:t> </a:t>
            </a:r>
            <a:r>
              <a:rPr lang="en-GB" sz="2200" i="1" dirty="0"/>
              <a:t>Poetics</a:t>
            </a:r>
            <a:r>
              <a:rPr lang="en-GB" sz="2200" dirty="0"/>
              <a:t>, Aristotle states the general principles of tragedy, as he saw them at the time, in accordance with his principles of philosophy. </a:t>
            </a:r>
            <a:endParaRPr lang="tr-TR" sz="2200" dirty="0"/>
          </a:p>
          <a:p>
            <a:pPr algn="just"/>
            <a:r>
              <a:rPr lang="en-GB" sz="2200" b="1" i="1" dirty="0"/>
              <a:t>Main concepts:</a:t>
            </a:r>
            <a:r>
              <a:rPr lang="en-GB" sz="2200" b="1" dirty="0"/>
              <a:t>	Mimesis</a:t>
            </a:r>
            <a:r>
              <a:rPr lang="en-GB" sz="2200" dirty="0"/>
              <a:t>, which gathers all the arts under the roof of imitation. In this, Aristotle agrees with Plato. However, as Plato sees the art of poetry as a potential threat against the order in society, for Aristotle it may prove helpful in the improvement of society.</a:t>
            </a:r>
            <a:endParaRPr lang="tr-TR" sz="2200" dirty="0"/>
          </a:p>
          <a:p>
            <a:endParaRPr lang="tr-TR" dirty="0"/>
          </a:p>
        </p:txBody>
      </p:sp>
    </p:spTree>
    <p:extLst>
      <p:ext uri="{BB962C8B-B14F-4D97-AF65-F5344CB8AC3E}">
        <p14:creationId xmlns:p14="http://schemas.microsoft.com/office/powerpoint/2010/main" val="3129377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524000"/>
            <a:ext cx="8820472" cy="4572000"/>
          </a:xfrm>
        </p:spPr>
        <p:txBody>
          <a:bodyPr>
            <a:normAutofit fontScale="92500" lnSpcReduction="10000"/>
          </a:bodyPr>
          <a:lstStyle/>
          <a:p>
            <a:pPr algn="just"/>
            <a:r>
              <a:rPr lang="en-GB" sz="2400" dirty="0"/>
              <a:t>This disagreement has its roots in the differing approaches of these two philosophers towards the idea of imitation. Against Plato’s idea that “imitation is two steps removed from the truth or realm of the ideal”; Aristotle deems “that poetry is more universal, more general than things as they are” for  “ ‘it is not the function of the poet to relate what happened, but what may happen –what is possible according to the law of probability or necessity’ ”. Comparing it with history, Aristotle concludes that poetry is a more philosophical and therefore higher thing. This is because the historian writes of what has already happened, whereas the poet writes of what </a:t>
            </a:r>
            <a:r>
              <a:rPr lang="en-GB" sz="2400" i="1" dirty="0"/>
              <a:t>could</a:t>
            </a:r>
            <a:r>
              <a:rPr lang="en-GB" sz="2400" dirty="0"/>
              <a:t> and </a:t>
            </a:r>
            <a:r>
              <a:rPr lang="en-GB" sz="2400" i="1" dirty="0"/>
              <a:t>should</a:t>
            </a:r>
            <a:r>
              <a:rPr lang="en-GB" sz="2400" dirty="0"/>
              <a:t> happen. Aristotle explains it as the tendency of poetry to express </a:t>
            </a:r>
            <a:r>
              <a:rPr lang="en-GB" sz="2400" b="1" dirty="0"/>
              <a:t>the universal</a:t>
            </a:r>
            <a:r>
              <a:rPr lang="en-GB" sz="2400" dirty="0"/>
              <a:t> (with respect to universal truth); as history tends to express </a:t>
            </a:r>
            <a:r>
              <a:rPr lang="en-GB" sz="2400" b="1" dirty="0"/>
              <a:t>the particular</a:t>
            </a:r>
            <a:r>
              <a:rPr lang="en-GB" sz="2400" dirty="0"/>
              <a:t> (namely, what happened in a particular case).</a:t>
            </a:r>
            <a:r>
              <a:rPr lang="en-GB" sz="2400" b="1" dirty="0"/>
              <a:t> </a:t>
            </a:r>
            <a:endParaRPr lang="tr-TR" sz="2400" dirty="0"/>
          </a:p>
          <a:p>
            <a:endParaRPr lang="tr-TR" dirty="0"/>
          </a:p>
        </p:txBody>
      </p:sp>
    </p:spTree>
    <p:extLst>
      <p:ext uri="{BB962C8B-B14F-4D97-AF65-F5344CB8AC3E}">
        <p14:creationId xmlns:p14="http://schemas.microsoft.com/office/powerpoint/2010/main" val="3906836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377280"/>
            <a:ext cx="8964488" cy="6480720"/>
          </a:xfrm>
        </p:spPr>
        <p:txBody>
          <a:bodyPr>
            <a:normAutofit/>
          </a:bodyPr>
          <a:lstStyle/>
          <a:p>
            <a:pPr algn="just"/>
            <a:r>
              <a:rPr lang="en-GB" sz="2200" dirty="0"/>
              <a:t>So, for Aristotle, poets do not imitate the physical world as it </a:t>
            </a:r>
            <a:r>
              <a:rPr lang="en-GB" sz="2200" i="1" dirty="0"/>
              <a:t>is</a:t>
            </a:r>
            <a:r>
              <a:rPr lang="en-GB" sz="2200" dirty="0"/>
              <a:t>, but create an imitation of it as it </a:t>
            </a:r>
            <a:r>
              <a:rPr lang="en-GB" sz="2200" i="1" dirty="0"/>
              <a:t>should be</a:t>
            </a:r>
            <a:r>
              <a:rPr lang="en-GB" sz="2200" dirty="0"/>
              <a:t>, and this paves the way that gets to the ideal as near as possible.</a:t>
            </a:r>
            <a:endParaRPr lang="tr-TR" sz="2200" dirty="0"/>
          </a:p>
          <a:p>
            <a:pPr algn="just"/>
            <a:r>
              <a:rPr lang="en-GB" sz="2200" b="1" dirty="0"/>
              <a:t>Comedy versus tragedy: 	</a:t>
            </a:r>
            <a:r>
              <a:rPr lang="en-GB" sz="2200" dirty="0"/>
              <a:t>In its most general sense, </a:t>
            </a:r>
            <a:r>
              <a:rPr lang="en-GB" sz="2200" b="1" dirty="0"/>
              <a:t>a comedy</a:t>
            </a:r>
            <a:r>
              <a:rPr lang="en-GB" sz="2200" dirty="0"/>
              <a:t> imitates the actions of the ones who are inferior to the audience. It does not reflect those people’s vices, however, but merely what is </a:t>
            </a:r>
            <a:r>
              <a:rPr lang="en-GB" sz="2200" b="1" dirty="0"/>
              <a:t>ridiculous</a:t>
            </a:r>
            <a:r>
              <a:rPr lang="en-GB" sz="2200" dirty="0"/>
              <a:t>, caused by “some error or ugliness that is painless and has no harmful effects</a:t>
            </a:r>
            <a:r>
              <a:rPr lang="en-GB" sz="2200" dirty="0" smtClean="0"/>
              <a:t>”.</a:t>
            </a:r>
            <a:endParaRPr lang="tr-TR" sz="2200" dirty="0"/>
          </a:p>
          <a:p>
            <a:pPr algn="just"/>
            <a:r>
              <a:rPr lang="tr-TR" sz="2200" dirty="0"/>
              <a:t> </a:t>
            </a:r>
            <a:r>
              <a:rPr lang="tr-TR" sz="2200" dirty="0" smtClean="0"/>
              <a:t>       </a:t>
            </a:r>
            <a:r>
              <a:rPr lang="en-GB" sz="2200" b="1" dirty="0" smtClean="0"/>
              <a:t>A </a:t>
            </a:r>
            <a:r>
              <a:rPr lang="en-GB" sz="2200" b="1" dirty="0"/>
              <a:t>tragedy</a:t>
            </a:r>
            <a:r>
              <a:rPr lang="en-GB" sz="2200" dirty="0"/>
              <a:t>, however, analysed in detail in </a:t>
            </a:r>
            <a:r>
              <a:rPr lang="en-GB" sz="2200" i="1" dirty="0"/>
              <a:t>the Poetics</a:t>
            </a:r>
            <a:r>
              <a:rPr lang="en-GB" sz="2200" dirty="0"/>
              <a:t>, is defined as:</a:t>
            </a:r>
            <a:endParaRPr lang="tr-TR" sz="2200" dirty="0"/>
          </a:p>
          <a:p>
            <a:pPr lvl="1" algn="just"/>
            <a:r>
              <a:rPr lang="en-GB" sz="2200" dirty="0">
                <a:solidFill>
                  <a:schemeClr val="tx1"/>
                </a:solidFill>
              </a:rPr>
              <a:t>“an imitation of </a:t>
            </a:r>
            <a:r>
              <a:rPr lang="en-GB" sz="2200" b="1" dirty="0">
                <a:solidFill>
                  <a:schemeClr val="tx1"/>
                </a:solidFill>
              </a:rPr>
              <a:t>a noble and complete action</a:t>
            </a:r>
            <a:r>
              <a:rPr lang="en-GB" sz="2200" dirty="0">
                <a:solidFill>
                  <a:schemeClr val="tx1"/>
                </a:solidFill>
              </a:rPr>
              <a:t>, having </a:t>
            </a:r>
            <a:r>
              <a:rPr lang="en-GB" sz="2200" b="1" dirty="0">
                <a:solidFill>
                  <a:schemeClr val="tx1"/>
                </a:solidFill>
              </a:rPr>
              <a:t>the proper magnitude</a:t>
            </a:r>
            <a:r>
              <a:rPr lang="en-GB" sz="2200" dirty="0">
                <a:solidFill>
                  <a:schemeClr val="tx1"/>
                </a:solidFill>
              </a:rPr>
              <a:t>; it employs a language that has been artistically enhanced by each of the kinds of </a:t>
            </a:r>
            <a:r>
              <a:rPr lang="en-GB" sz="2200" b="1" dirty="0">
                <a:solidFill>
                  <a:schemeClr val="tx1"/>
                </a:solidFill>
              </a:rPr>
              <a:t>linguistic adornment</a:t>
            </a:r>
            <a:r>
              <a:rPr lang="en-GB" sz="2200" dirty="0">
                <a:solidFill>
                  <a:schemeClr val="tx1"/>
                </a:solidFill>
              </a:rPr>
              <a:t>, applied separately in the various parts of the play; it is presented in </a:t>
            </a:r>
            <a:r>
              <a:rPr lang="en-GB" sz="2200" b="1" dirty="0">
                <a:solidFill>
                  <a:schemeClr val="tx1"/>
                </a:solidFill>
              </a:rPr>
              <a:t>dramatic, not narrative</a:t>
            </a:r>
            <a:r>
              <a:rPr lang="en-GB" sz="2200" dirty="0">
                <a:solidFill>
                  <a:schemeClr val="tx1"/>
                </a:solidFill>
              </a:rPr>
              <a:t> form, and achieves, through </a:t>
            </a:r>
            <a:r>
              <a:rPr lang="en-GB" sz="2200" b="1" dirty="0">
                <a:solidFill>
                  <a:schemeClr val="tx1"/>
                </a:solidFill>
              </a:rPr>
              <a:t>the representation of pitiable and fearful incidents</a:t>
            </a:r>
            <a:r>
              <a:rPr lang="en-GB" sz="2200" dirty="0">
                <a:solidFill>
                  <a:schemeClr val="tx1"/>
                </a:solidFill>
              </a:rPr>
              <a:t>, </a:t>
            </a:r>
            <a:r>
              <a:rPr lang="en-GB" sz="2200" b="1" dirty="0">
                <a:solidFill>
                  <a:schemeClr val="tx1"/>
                </a:solidFill>
              </a:rPr>
              <a:t>the </a:t>
            </a:r>
            <a:r>
              <a:rPr lang="en-GB" sz="2200" b="1" dirty="0" smtClean="0">
                <a:solidFill>
                  <a:schemeClr val="tx1"/>
                </a:solidFill>
              </a:rPr>
              <a:t>catharsis</a:t>
            </a:r>
            <a:r>
              <a:rPr lang="en-GB" sz="2200" dirty="0" smtClean="0">
                <a:solidFill>
                  <a:schemeClr val="tx1"/>
                </a:solidFill>
              </a:rPr>
              <a:t> of </a:t>
            </a:r>
            <a:r>
              <a:rPr lang="en-GB" sz="2200" dirty="0">
                <a:solidFill>
                  <a:schemeClr val="tx1"/>
                </a:solidFill>
              </a:rPr>
              <a:t>such pitiable and fearful incidents</a:t>
            </a:r>
            <a:r>
              <a:rPr lang="en-GB" sz="2200" dirty="0" smtClean="0">
                <a:solidFill>
                  <a:schemeClr val="tx1"/>
                </a:solidFill>
              </a:rPr>
              <a:t>”.</a:t>
            </a:r>
            <a:endParaRPr lang="tr-TR" sz="2200" dirty="0" smtClean="0">
              <a:solidFill>
                <a:schemeClr val="tx1"/>
              </a:solidFill>
            </a:endParaRPr>
          </a:p>
        </p:txBody>
      </p:sp>
    </p:spTree>
    <p:extLst>
      <p:ext uri="{BB962C8B-B14F-4D97-AF65-F5344CB8AC3E}">
        <p14:creationId xmlns:p14="http://schemas.microsoft.com/office/powerpoint/2010/main" val="3129377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8640"/>
            <a:ext cx="8820472" cy="6669360"/>
          </a:xfrm>
        </p:spPr>
        <p:txBody>
          <a:bodyPr>
            <a:normAutofit fontScale="92500"/>
          </a:bodyPr>
          <a:lstStyle/>
          <a:p>
            <a:pPr algn="just"/>
            <a:r>
              <a:rPr lang="tr-TR" sz="2400" dirty="0" smtClean="0"/>
              <a:t>        </a:t>
            </a:r>
            <a:r>
              <a:rPr lang="en-GB" sz="2400" b="1" dirty="0" smtClean="0"/>
              <a:t>Tragedy </a:t>
            </a:r>
            <a:r>
              <a:rPr lang="tr-TR" sz="2400" b="1" dirty="0" smtClean="0"/>
              <a:t>i</a:t>
            </a:r>
            <a:r>
              <a:rPr lang="en-GB" sz="2400" b="1" dirty="0" smtClean="0"/>
              <a:t>s </a:t>
            </a:r>
            <a:r>
              <a:rPr lang="en-GB" sz="2400" b="1" dirty="0"/>
              <a:t>an organic whole, </a:t>
            </a:r>
            <a:r>
              <a:rPr lang="en-GB" sz="2400" dirty="0"/>
              <a:t>which means that it has a beginning, a middle and an end; and its parts are all interrelated. </a:t>
            </a:r>
            <a:r>
              <a:rPr lang="en-GB" sz="2400" b="1" dirty="0"/>
              <a:t>The three unities of time, place and action</a:t>
            </a:r>
            <a:r>
              <a:rPr lang="en-GB" sz="2400" dirty="0"/>
              <a:t> all serve to this sense of wholeness.</a:t>
            </a:r>
            <a:endParaRPr lang="tr-TR" sz="2400" dirty="0"/>
          </a:p>
          <a:p>
            <a:pPr algn="just"/>
            <a:r>
              <a:rPr lang="tr-TR" sz="2400" dirty="0" smtClean="0"/>
              <a:t>        </a:t>
            </a:r>
            <a:r>
              <a:rPr lang="en-GB" sz="2400" b="1" dirty="0" smtClean="0"/>
              <a:t>Tragic </a:t>
            </a:r>
            <a:r>
              <a:rPr lang="en-GB" sz="2400" b="1" dirty="0"/>
              <a:t>hero</a:t>
            </a:r>
            <a:r>
              <a:rPr lang="en-GB" sz="2400" dirty="0"/>
              <a:t> is a noble man of a positive character, but he is </a:t>
            </a:r>
            <a:r>
              <a:rPr lang="en-GB" sz="2400" dirty="0" smtClean="0"/>
              <a:t>not </a:t>
            </a:r>
            <a:r>
              <a:rPr lang="en-GB" sz="2400" dirty="0"/>
              <a:t>faultless. So, his misfortunes and ultimate downfall are caused by some error or frailty in his own character. This is what we call his </a:t>
            </a:r>
            <a:r>
              <a:rPr lang="en-GB" sz="2400" b="1" dirty="0"/>
              <a:t>tragic flaw</a:t>
            </a:r>
            <a:r>
              <a:rPr lang="en-GB" sz="2400" dirty="0"/>
              <a:t>, or </a:t>
            </a:r>
            <a:r>
              <a:rPr lang="en-GB" sz="2400" b="1" dirty="0"/>
              <a:t>hamartia</a:t>
            </a:r>
            <a:r>
              <a:rPr lang="en-GB" sz="2400" dirty="0"/>
              <a:t>.</a:t>
            </a:r>
            <a:endParaRPr lang="tr-TR" sz="2400" dirty="0"/>
          </a:p>
          <a:p>
            <a:pPr algn="just"/>
            <a:r>
              <a:rPr lang="tr-TR" sz="2400" b="1" dirty="0" smtClean="0"/>
              <a:t>        </a:t>
            </a:r>
            <a:r>
              <a:rPr lang="en-GB" sz="2400" b="1" dirty="0" smtClean="0"/>
              <a:t>Catharsis </a:t>
            </a:r>
            <a:r>
              <a:rPr lang="en-GB" sz="2400" dirty="0"/>
              <a:t>is the aimed emotional effect of a tragedy on its audience. It is the purgation, or purification of the emotions of the audience by the end of the play.</a:t>
            </a:r>
            <a:endParaRPr lang="tr-TR" sz="2400" dirty="0"/>
          </a:p>
          <a:p>
            <a:pPr algn="just"/>
            <a:r>
              <a:rPr lang="en-GB" sz="2400" b="1" i="1" dirty="0"/>
              <a:t>Main area of interest in </a:t>
            </a:r>
            <a:r>
              <a:rPr lang="en-GB" sz="2400" b="1" i="1" dirty="0" smtClean="0"/>
              <a:t>criticism:</a:t>
            </a:r>
            <a:r>
              <a:rPr lang="tr-TR" sz="2400" b="1" dirty="0" smtClean="0"/>
              <a:t>  </a:t>
            </a:r>
            <a:r>
              <a:rPr lang="en-GB" sz="2400" dirty="0" smtClean="0"/>
              <a:t>Literary </a:t>
            </a:r>
            <a:r>
              <a:rPr lang="en-GB" sz="2400" dirty="0"/>
              <a:t>form</a:t>
            </a:r>
            <a:endParaRPr lang="tr-TR" sz="2400" dirty="0"/>
          </a:p>
          <a:p>
            <a:pPr algn="just"/>
            <a:r>
              <a:rPr lang="en-GB" sz="2400" b="1" i="1" dirty="0" smtClean="0"/>
              <a:t>Influence:</a:t>
            </a:r>
            <a:r>
              <a:rPr lang="tr-TR" sz="2400" dirty="0" smtClean="0"/>
              <a:t>	</a:t>
            </a:r>
            <a:r>
              <a:rPr lang="en-GB" sz="2400" dirty="0" smtClean="0"/>
              <a:t>Literary </a:t>
            </a:r>
            <a:r>
              <a:rPr lang="en-GB" sz="2400" dirty="0"/>
              <a:t>criticism’s concern with the compositional elements of a work began with Aristotle’s </a:t>
            </a:r>
            <a:r>
              <a:rPr lang="en-GB" sz="2400" i="1" dirty="0"/>
              <a:t>Poetics</a:t>
            </a:r>
            <a:r>
              <a:rPr lang="en-GB" sz="2400" dirty="0"/>
              <a:t>. It set the standard with respect to which literary works (especially in drama) are judged for ages, including the Renaissance and the 18</a:t>
            </a:r>
            <a:r>
              <a:rPr lang="en-GB" sz="2400" baseline="30000" dirty="0"/>
              <a:t>th</a:t>
            </a:r>
            <a:r>
              <a:rPr lang="en-GB" sz="2400" dirty="0"/>
              <a:t> century.</a:t>
            </a:r>
            <a:endParaRPr lang="tr-TR" sz="2400" dirty="0"/>
          </a:p>
          <a:p>
            <a:pPr algn="just"/>
            <a:r>
              <a:rPr lang="en-GB" sz="2400" b="1" i="1" dirty="0"/>
              <a:t>The </a:t>
            </a:r>
            <a:r>
              <a:rPr lang="en-GB" sz="2400" b="1" i="1" dirty="0" smtClean="0"/>
              <a:t>catchphrase:</a:t>
            </a:r>
            <a:r>
              <a:rPr lang="en-GB" sz="2400" b="1" dirty="0" smtClean="0"/>
              <a:t>	</a:t>
            </a:r>
            <a:r>
              <a:rPr lang="en-GB" sz="2400" dirty="0" smtClean="0"/>
              <a:t>Poetry </a:t>
            </a:r>
            <a:r>
              <a:rPr lang="en-GB" sz="2400" dirty="0"/>
              <a:t>tends to express the universal, not the </a:t>
            </a:r>
            <a:r>
              <a:rPr lang="tr-TR" sz="2400" dirty="0" smtClean="0"/>
              <a:t>									</a:t>
            </a:r>
            <a:r>
              <a:rPr lang="en-GB" sz="2400" dirty="0" smtClean="0"/>
              <a:t>particular</a:t>
            </a:r>
            <a:r>
              <a:rPr lang="en-GB" sz="2400" dirty="0"/>
              <a:t>.</a:t>
            </a:r>
            <a:endParaRPr lang="tr-TR" sz="2400" dirty="0"/>
          </a:p>
          <a:p>
            <a:endParaRPr lang="tr-TR" dirty="0"/>
          </a:p>
        </p:txBody>
      </p:sp>
    </p:spTree>
    <p:extLst>
      <p:ext uri="{BB962C8B-B14F-4D97-AF65-F5344CB8AC3E}">
        <p14:creationId xmlns:p14="http://schemas.microsoft.com/office/powerpoint/2010/main" val="177149967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251</TotalTime>
  <Words>3246</Words>
  <Application>Microsoft Office PowerPoint</Application>
  <PresentationFormat>Ekran Gösterisi (4:3)</PresentationFormat>
  <Paragraphs>219</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Kağıt</vt:lpstr>
      <vt:lpstr>A Historical Survey of Literary Criticism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Historical Survey of Literary Criticism</dc:title>
  <dc:creator>Cancan</dc:creator>
  <cp:lastModifiedBy>Candan</cp:lastModifiedBy>
  <cp:revision>72</cp:revision>
  <dcterms:created xsi:type="dcterms:W3CDTF">2015-03-02T18:22:31Z</dcterms:created>
  <dcterms:modified xsi:type="dcterms:W3CDTF">2015-03-05T09:51:19Z</dcterms:modified>
</cp:coreProperties>
</file>