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5D53-419F-4CE7-B3D2-2CD43594B49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09F1-729D-4F5D-9224-0A20042F3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7776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5D53-419F-4CE7-B3D2-2CD43594B49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09F1-729D-4F5D-9224-0A20042F3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7809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5D53-419F-4CE7-B3D2-2CD43594B49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09F1-729D-4F5D-9224-0A20042F3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222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5D53-419F-4CE7-B3D2-2CD43594B49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09F1-729D-4F5D-9224-0A20042F3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961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5D53-419F-4CE7-B3D2-2CD43594B49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09F1-729D-4F5D-9224-0A20042F3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734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5D53-419F-4CE7-B3D2-2CD43594B49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09F1-729D-4F5D-9224-0A20042F3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8590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5D53-419F-4CE7-B3D2-2CD43594B49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09F1-729D-4F5D-9224-0A20042F3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0306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5D53-419F-4CE7-B3D2-2CD43594B49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09F1-729D-4F5D-9224-0A20042F3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559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5D53-419F-4CE7-B3D2-2CD43594B49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09F1-729D-4F5D-9224-0A20042F3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051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5D53-419F-4CE7-B3D2-2CD43594B49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09F1-729D-4F5D-9224-0A20042F3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0075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5D53-419F-4CE7-B3D2-2CD43594B49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09F1-729D-4F5D-9224-0A20042F3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92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45D53-419F-4CE7-B3D2-2CD43594B49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809F1-729D-4F5D-9224-0A20042F3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95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tapyurdu.com/yazar/prof-dr-nevzat-artik/198832.html" TargetMode="External"/><Relationship Id="rId2" Type="http://schemas.openxmlformats.org/officeDocument/2006/relationships/hyperlink" Target="https://www.kitapyurdu.com/yazar/docdr-nevin-sanlier/27475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sgip.gov.tr/" TargetMode="External"/><Relationship Id="rId5" Type="http://schemas.openxmlformats.org/officeDocument/2006/relationships/hyperlink" Target="https://www.kitapyurdu.com/yayinevi/detay-yayincilik/1013.html" TargetMode="External"/><Relationship Id="rId4" Type="http://schemas.openxmlformats.org/officeDocument/2006/relationships/hyperlink" Target="https://www.kitapyurdu.com/yazar/yrd-doc-dr-aybuke-ceyhun-sezgin/198833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Yiyecek ve İçecek İşletmelerinde Gıda ve İş Güvenliği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430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MUTFAK ALANINDA </a:t>
            </a:r>
            <a:r>
              <a:rPr lang="tr-TR" dirty="0" smtClean="0"/>
              <a:t>HİJYEN</a:t>
            </a:r>
          </a:p>
          <a:p>
            <a:endParaRPr lang="tr-TR" dirty="0"/>
          </a:p>
          <a:p>
            <a:pPr lvl="0"/>
            <a:r>
              <a:rPr lang="tr-TR" dirty="0" smtClean="0"/>
              <a:t>Öncelikli olarak mutfak alanının genelinde,</a:t>
            </a:r>
          </a:p>
          <a:p>
            <a:pPr lvl="0"/>
            <a:r>
              <a:rPr lang="tr-TR" dirty="0" smtClean="0"/>
              <a:t>Bulaşmaya yol açacak atık, kir, çöp gibi maddeleri ortamda bulundurmamak.</a:t>
            </a:r>
          </a:p>
          <a:p>
            <a:pPr lvl="0"/>
            <a:r>
              <a:rPr lang="tr-TR" dirty="0" smtClean="0"/>
              <a:t>Mutfak alanının kolay temizlenebilir bir şekilde dizayn edilmesi</a:t>
            </a:r>
          </a:p>
          <a:p>
            <a:pPr lvl="0"/>
            <a:endParaRPr lang="tr-TR" dirty="0" smtClean="0"/>
          </a:p>
          <a:p>
            <a:pPr lvl="0"/>
            <a:endParaRPr lang="tr-TR" dirty="0" smtClean="0"/>
          </a:p>
          <a:p>
            <a:pPr lvl="0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5538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Yapı aşamasında uygun malzemenin kullanılması</a:t>
            </a:r>
          </a:p>
          <a:p>
            <a:pPr lvl="0"/>
            <a:r>
              <a:rPr lang="tr-TR" dirty="0" smtClean="0"/>
              <a:t>Yüzeyin temizlenebilir olması</a:t>
            </a:r>
          </a:p>
          <a:p>
            <a:pPr lvl="0"/>
            <a:r>
              <a:rPr lang="tr-TR" dirty="0" smtClean="0"/>
              <a:t>Zeminde çatlak olmaması</a:t>
            </a:r>
          </a:p>
          <a:p>
            <a:pPr lvl="0"/>
            <a:r>
              <a:rPr lang="tr-TR" dirty="0" smtClean="0"/>
              <a:t>Zeminin su geçirmez olması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653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Yüzeyin haşere yerleşmesine zemin oluşturmaması</a:t>
            </a:r>
          </a:p>
          <a:p>
            <a:pPr lvl="0"/>
            <a:r>
              <a:rPr lang="tr-TR" dirty="0" smtClean="0"/>
              <a:t>Dezenfekte etmeye uygun olması</a:t>
            </a:r>
          </a:p>
          <a:p>
            <a:pPr lvl="0"/>
            <a:r>
              <a:rPr lang="tr-TR" dirty="0" smtClean="0"/>
              <a:t>Verimli bir havalandırma sisteminin olması</a:t>
            </a:r>
          </a:p>
          <a:p>
            <a:pPr lvl="0"/>
            <a:r>
              <a:rPr lang="tr-TR" dirty="0" smtClean="0"/>
              <a:t>Mutfak alanındaki tüm malzemelerin sağlığı tehdit etmeyen malzemelerden oluşması.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3051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İdeal bir mutfak için, </a:t>
            </a:r>
          </a:p>
          <a:p>
            <a:r>
              <a:rPr lang="tr-TR" dirty="0" smtClean="0"/>
              <a:t>Doğal ışıktan faydalanacak şekilde konumlandırılmalıdır.</a:t>
            </a:r>
          </a:p>
          <a:p>
            <a:r>
              <a:rPr lang="tr-TR" dirty="0" smtClean="0"/>
              <a:t>Güneş ışığı mutfağa dik bir şekilde yansırsa, çalışanların dikkatini dağıtabilir. Bu da iş kazalarına yol açabilir.</a:t>
            </a:r>
          </a:p>
          <a:p>
            <a:r>
              <a:rPr lang="tr-TR" dirty="0" smtClean="0"/>
              <a:t>Genellikle kuzeyden güneş ışığı alacak şekilde planlanır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b="1" dirty="0"/>
          </a:p>
          <a:p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636335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Çok katlı mutfaklar verimi ve zamanı kullanımda olumsuz etkileyebilir. Bu nedenle tek katlı olması tercih edilmelidir.</a:t>
            </a:r>
          </a:p>
          <a:p>
            <a:r>
              <a:rPr lang="tr-TR" dirty="0" smtClean="0"/>
              <a:t>Havalandırma sistemi etkin bir şekilde olmalıdır.</a:t>
            </a:r>
          </a:p>
          <a:p>
            <a:r>
              <a:rPr lang="tr-TR" dirty="0" smtClean="0"/>
              <a:t>Buhar yoğunlaşmasına neden olmayan bir ortam oluşturulmalıdır.</a:t>
            </a:r>
          </a:p>
          <a:p>
            <a:r>
              <a:rPr lang="tr-TR" dirty="0" smtClean="0"/>
              <a:t>Toz oluşumunu önleyici önlemler alınmalıdır.</a:t>
            </a:r>
          </a:p>
          <a:p>
            <a:r>
              <a:rPr lang="tr-TR" dirty="0" smtClean="0"/>
              <a:t>Çapraz bulaşmaya neden olmayacak bir hava akımı yaratılmalıdır.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9720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Aydınlatma sisteminin çalışanların verimi göz önüne alınarak uygun şekilde olmasını sağlamak</a:t>
            </a:r>
          </a:p>
          <a:p>
            <a:r>
              <a:rPr lang="tr-TR" dirty="0" smtClean="0"/>
              <a:t>Mutfak alanındaki ışık göz yormamalıdır.</a:t>
            </a:r>
          </a:p>
          <a:p>
            <a:r>
              <a:rPr lang="tr-TR" dirty="0" smtClean="0"/>
              <a:t>Kablolar ortalıkta dolanmamalıdır, duvar içine gizlenebilir.</a:t>
            </a:r>
          </a:p>
          <a:p>
            <a:r>
              <a:rPr lang="tr-TR" dirty="0" smtClean="0"/>
              <a:t>Aydınlatma sistemindeki araç gereçler sağlığı tehdit etmemelidir.</a:t>
            </a:r>
          </a:p>
          <a:p>
            <a:r>
              <a:rPr lang="tr-TR" dirty="0" smtClean="0"/>
              <a:t>Mutfak ısısı uygun olmalıdır. Bu durum hem çalışanlar hem de yemeklerin hijyenik ortamda hazırlanması için son derece önemlidir. Genellikle mutfak ısısının 18°C -22°C olması önerilmektedir.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1901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err="1"/>
              <a:t>Karaali</a:t>
            </a:r>
            <a:r>
              <a:rPr lang="en-US" dirty="0"/>
              <a:t>, a. (2003). Gıda </a:t>
            </a:r>
            <a:r>
              <a:rPr lang="en-US" dirty="0" err="1"/>
              <a:t>işletmelerinde</a:t>
            </a:r>
            <a:r>
              <a:rPr lang="en-US" dirty="0"/>
              <a:t> </a:t>
            </a:r>
            <a:r>
              <a:rPr lang="en-US" dirty="0" err="1"/>
              <a:t>haccp</a:t>
            </a:r>
            <a:r>
              <a:rPr lang="en-US" dirty="0"/>
              <a:t> </a:t>
            </a:r>
            <a:r>
              <a:rPr lang="en-US" dirty="0" err="1"/>
              <a:t>uygulamaları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denetimi</a:t>
            </a:r>
            <a:r>
              <a:rPr lang="en-US" dirty="0"/>
              <a:t>. Ankara: t. C.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hizmetleri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müdürlüğü</a:t>
            </a:r>
            <a:r>
              <a:rPr lang="en-US" dirty="0"/>
              <a:t> </a:t>
            </a:r>
            <a:r>
              <a:rPr lang="en-US" dirty="0" err="1"/>
              <a:t>yayını</a:t>
            </a:r>
            <a:endParaRPr lang="tr-TR" dirty="0"/>
          </a:p>
          <a:p>
            <a:r>
              <a:rPr lang="en-US" dirty="0" err="1"/>
              <a:t>Mahmutoğlu</a:t>
            </a:r>
            <a:r>
              <a:rPr lang="en-US" dirty="0"/>
              <a:t>, t. (2010). Gıda </a:t>
            </a:r>
            <a:r>
              <a:rPr lang="en-US" dirty="0" err="1"/>
              <a:t>endüstrisinde</a:t>
            </a:r>
            <a:r>
              <a:rPr lang="en-US" dirty="0"/>
              <a:t> </a:t>
            </a:r>
            <a:r>
              <a:rPr lang="en-US" dirty="0" err="1"/>
              <a:t>güvenli</a:t>
            </a:r>
            <a:r>
              <a:rPr lang="en-US" dirty="0"/>
              <a:t> </a:t>
            </a:r>
            <a:r>
              <a:rPr lang="en-US" dirty="0" err="1"/>
              <a:t>gıda</a:t>
            </a:r>
            <a:r>
              <a:rPr lang="en-US" dirty="0"/>
              <a:t> </a:t>
            </a:r>
            <a:r>
              <a:rPr lang="en-US" dirty="0" err="1"/>
              <a:t>üretmek</a:t>
            </a:r>
            <a:r>
              <a:rPr lang="en-US" dirty="0"/>
              <a:t>. Ankara: </a:t>
            </a:r>
            <a:r>
              <a:rPr lang="en-US" dirty="0" err="1"/>
              <a:t>odtü</a:t>
            </a:r>
            <a:r>
              <a:rPr lang="en-US" dirty="0"/>
              <a:t> </a:t>
            </a:r>
            <a:r>
              <a:rPr lang="en-US" dirty="0" err="1"/>
              <a:t>geliştirme</a:t>
            </a:r>
            <a:r>
              <a:rPr lang="en-US" dirty="0"/>
              <a:t> </a:t>
            </a:r>
            <a:r>
              <a:rPr lang="en-US" dirty="0" err="1"/>
              <a:t>vakfı</a:t>
            </a:r>
            <a:r>
              <a:rPr lang="en-US" dirty="0"/>
              <a:t> </a:t>
            </a:r>
            <a:r>
              <a:rPr lang="en-US" dirty="0" err="1"/>
              <a:t>yayıncılık</a:t>
            </a:r>
            <a:endParaRPr lang="tr-TR" dirty="0"/>
          </a:p>
          <a:p>
            <a:r>
              <a:rPr lang="en-US" dirty="0" err="1"/>
              <a:t>Topal</a:t>
            </a:r>
            <a:r>
              <a:rPr lang="en-US" dirty="0"/>
              <a:t>, ş. (1996). Gıda </a:t>
            </a:r>
            <a:r>
              <a:rPr lang="en-US" dirty="0" err="1"/>
              <a:t>güvenliği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kalite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sistemleri</a:t>
            </a:r>
            <a:r>
              <a:rPr lang="en-US" dirty="0"/>
              <a:t> </a:t>
            </a:r>
            <a:r>
              <a:rPr lang="en-US" dirty="0" err="1"/>
              <a:t>ankara</a:t>
            </a:r>
            <a:r>
              <a:rPr lang="en-US" dirty="0"/>
              <a:t>: </a:t>
            </a:r>
            <a:r>
              <a:rPr lang="en-US" dirty="0" err="1"/>
              <a:t>tübitak</a:t>
            </a:r>
            <a:r>
              <a:rPr lang="en-US" dirty="0"/>
              <a:t> </a:t>
            </a:r>
            <a:r>
              <a:rPr lang="en-US" dirty="0" err="1"/>
              <a:t>yayınları</a:t>
            </a:r>
            <a:endParaRPr lang="tr-TR" dirty="0"/>
          </a:p>
          <a:p>
            <a:r>
              <a:rPr lang="tr-TR" dirty="0" err="1"/>
              <a:t>T.c.</a:t>
            </a:r>
            <a:r>
              <a:rPr lang="tr-TR" dirty="0"/>
              <a:t> Anadolu üniversitesi yayını </a:t>
            </a:r>
            <a:r>
              <a:rPr lang="tr-TR" dirty="0" err="1"/>
              <a:t>no</a:t>
            </a:r>
            <a:r>
              <a:rPr lang="tr-TR" dirty="0"/>
              <a:t>: 3462 </a:t>
            </a:r>
            <a:r>
              <a:rPr lang="tr-TR" dirty="0" err="1"/>
              <a:t>açıköğretim</a:t>
            </a:r>
            <a:r>
              <a:rPr lang="tr-TR" dirty="0"/>
              <a:t> fakültesi yayını </a:t>
            </a:r>
            <a:r>
              <a:rPr lang="tr-TR" dirty="0" err="1"/>
              <a:t>no</a:t>
            </a:r>
            <a:r>
              <a:rPr lang="tr-TR" dirty="0"/>
              <a:t>: 2310</a:t>
            </a:r>
          </a:p>
          <a:p>
            <a:r>
              <a:rPr lang="tr-TR" dirty="0"/>
              <a:t>Besin güvenliği ve hijyen</a:t>
            </a:r>
          </a:p>
          <a:p>
            <a:r>
              <a:rPr lang="tr-TR" dirty="0"/>
              <a:t>Yazarlar </a:t>
            </a:r>
            <a:r>
              <a:rPr lang="tr-TR" dirty="0" err="1"/>
              <a:t>doç.dr</a:t>
            </a:r>
            <a:r>
              <a:rPr lang="tr-TR" dirty="0"/>
              <a:t>. Ali coşkun dalgıç (ünite 1, 8) </a:t>
            </a:r>
            <a:r>
              <a:rPr lang="tr-TR" dirty="0" err="1"/>
              <a:t>doç.dr</a:t>
            </a:r>
            <a:r>
              <a:rPr lang="tr-TR" dirty="0"/>
              <a:t>. Gökalp </a:t>
            </a:r>
            <a:r>
              <a:rPr lang="tr-TR" dirty="0" err="1"/>
              <a:t>işcan</a:t>
            </a:r>
            <a:r>
              <a:rPr lang="tr-TR" dirty="0"/>
              <a:t> (ünite 2) </a:t>
            </a:r>
            <a:r>
              <a:rPr lang="tr-TR" dirty="0" err="1"/>
              <a:t>prof.dr</a:t>
            </a:r>
            <a:r>
              <a:rPr lang="tr-TR" dirty="0"/>
              <a:t>. Fatih demirci (ünite 3) </a:t>
            </a:r>
            <a:r>
              <a:rPr lang="tr-TR" dirty="0" err="1"/>
              <a:t>doç.dr</a:t>
            </a:r>
            <a:r>
              <a:rPr lang="tr-TR" dirty="0"/>
              <a:t>. Mehmet </a:t>
            </a:r>
            <a:r>
              <a:rPr lang="tr-TR" dirty="0" err="1"/>
              <a:t>burçin</a:t>
            </a:r>
            <a:r>
              <a:rPr lang="tr-TR" dirty="0"/>
              <a:t> mutlu (ünite 4) ozan sezgin (ünite 5, 6, 7)</a:t>
            </a:r>
          </a:p>
          <a:p>
            <a:r>
              <a:rPr lang="tr-TR" dirty="0"/>
              <a:t>Editör </a:t>
            </a:r>
            <a:r>
              <a:rPr lang="tr-TR" dirty="0" err="1"/>
              <a:t>prof.dr</a:t>
            </a:r>
            <a:r>
              <a:rPr lang="tr-TR" dirty="0"/>
              <a:t>. Adnan </a:t>
            </a:r>
            <a:r>
              <a:rPr lang="tr-TR" dirty="0" err="1"/>
              <a:t>özcan</a:t>
            </a:r>
            <a:r>
              <a:rPr lang="tr-TR" dirty="0"/>
              <a:t>, 2019, Eskişehir</a:t>
            </a:r>
          </a:p>
          <a:p>
            <a:r>
              <a:rPr lang="tr-TR" dirty="0"/>
              <a:t>Gıda Güvenliği ve Gıda Mevzuatı, </a:t>
            </a:r>
            <a:r>
              <a:rPr lang="tr-TR" u="sng" dirty="0" err="1">
                <a:hlinkClick r:id="rId2"/>
              </a:rPr>
              <a:t>Doç.Dr</a:t>
            </a:r>
            <a:r>
              <a:rPr lang="tr-TR" u="sng" dirty="0">
                <a:hlinkClick r:id="rId2"/>
              </a:rPr>
              <a:t>. Nevin </a:t>
            </a:r>
            <a:r>
              <a:rPr lang="tr-TR" u="sng" dirty="0" err="1">
                <a:hlinkClick r:id="rId2"/>
              </a:rPr>
              <a:t>Şanlıer</a:t>
            </a:r>
            <a:r>
              <a:rPr lang="tr-TR" dirty="0"/>
              <a:t> </a:t>
            </a:r>
            <a:r>
              <a:rPr lang="tr-TR" u="sng" dirty="0">
                <a:hlinkClick r:id="rId3"/>
              </a:rPr>
              <a:t>, Prof. Dr. Nevzat Artık </a:t>
            </a:r>
            <a:r>
              <a:rPr lang="tr-TR" u="sng" dirty="0">
                <a:hlinkClick r:id="rId4"/>
              </a:rPr>
              <a:t>, Yrd. Doç. Dr. </a:t>
            </a:r>
            <a:r>
              <a:rPr lang="tr-TR" u="sng" dirty="0" err="1">
                <a:hlinkClick r:id="rId4"/>
              </a:rPr>
              <a:t>Aybuke</a:t>
            </a:r>
            <a:r>
              <a:rPr lang="tr-TR" u="sng" dirty="0">
                <a:hlinkClick r:id="rId4"/>
              </a:rPr>
              <a:t> Ceyhun Sezgin</a:t>
            </a:r>
            <a:endParaRPr lang="tr-TR" dirty="0"/>
          </a:p>
          <a:p>
            <a:r>
              <a:rPr lang="tr-TR" u="sng" dirty="0">
                <a:hlinkClick r:id="rId5"/>
              </a:rPr>
              <a:t>Detay Yayıncılık</a:t>
            </a:r>
            <a:r>
              <a:rPr lang="tr-TR" dirty="0"/>
              <a:t>, 2019</a:t>
            </a:r>
          </a:p>
          <a:p>
            <a:r>
              <a:rPr lang="tr-TR" dirty="0"/>
              <a:t> Gıda Güvenliğinde Hijyen- </a:t>
            </a:r>
            <a:r>
              <a:rPr lang="tr-TR" dirty="0" err="1"/>
              <a:t>Megep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 İşletmelerde Temizlik Ve Dezenfeksiyon- </a:t>
            </a:r>
            <a:r>
              <a:rPr lang="tr-TR" dirty="0" err="1"/>
              <a:t>Megep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  <a:p>
            <a:r>
              <a:rPr lang="tr-TR" u="sng">
                <a:hlinkClick r:id="rId6"/>
              </a:rPr>
              <a:t>www.isgip.gov.tr</a:t>
            </a:r>
            <a:r>
              <a:rPr lang="tr-TR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892986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372</Words>
  <Application>Microsoft Office PowerPoint</Application>
  <PresentationFormat>Ekran Gösterisi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Yiyecek ve İçecek İşletmelerinde Gıda ve İş Güvenliği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Yiyecek ve İçecek İşletmelerinde Gıda ve İş Güvenliği</dc:title>
  <dc:creator>EDA</dc:creator>
  <cp:lastModifiedBy>EDA</cp:lastModifiedBy>
  <cp:revision>14</cp:revision>
  <dcterms:created xsi:type="dcterms:W3CDTF">2020-04-24T21:15:13Z</dcterms:created>
  <dcterms:modified xsi:type="dcterms:W3CDTF">2020-04-25T16:28:30Z</dcterms:modified>
</cp:coreProperties>
</file>