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4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4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4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3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26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27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2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56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57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5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59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6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6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6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1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650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9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1048598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4859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60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t>2018/5/19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7558" y="274245"/>
            <a:ext cx="7768883" cy="4213348"/>
          </a:xfrm>
        </p:spPr>
        <p:txBody>
          <a:bodyPr>
            <a:noAutofit/>
          </a:bodyPr>
          <a:lstStyle/>
          <a:p>
            <a:r>
              <a:rPr lang="en-US" altLang="zh-CN" sz="8800" b="1" dirty="0">
                <a:solidFill>
                  <a:srgbClr val="A04141"/>
                </a:solidFill>
              </a:rPr>
              <a:t>M</a:t>
            </a:r>
            <a:r>
              <a:rPr lang="tr-TR" altLang="zh-CN" sz="8800" b="1" dirty="0">
                <a:solidFill>
                  <a:srgbClr val="A04141"/>
                </a:solidFill>
              </a:rPr>
              <a:t>ULTİPLE SKLEROZ</a:t>
            </a:r>
            <a:br>
              <a:rPr lang="tr-TR" altLang="zh-CN" sz="8800" b="1" dirty="0">
                <a:solidFill>
                  <a:srgbClr val="A04141"/>
                </a:solidFill>
              </a:rPr>
            </a:br>
            <a:r>
              <a:rPr lang="en-US" altLang="zh-CN" sz="8800" b="1" dirty="0">
                <a:solidFill>
                  <a:srgbClr val="A04141"/>
                </a:solidFill>
              </a:rPr>
              <a:t>(MS)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>
            <a:off x="1143000" y="4487593"/>
            <a:ext cx="6858000" cy="1557997"/>
          </a:xfrm>
        </p:spPr>
        <p:txBody>
          <a:bodyPr>
            <a:normAutofit/>
          </a:bodyPr>
          <a:lstStyle/>
          <a:p>
            <a:r>
              <a:rPr lang="tr-TR" altLang="zh-CN" sz="3200" dirty="0" err="1"/>
              <a:t>Dr.AYŞE</a:t>
            </a:r>
            <a:r>
              <a:rPr lang="tr-TR" altLang="zh-CN" sz="3200" dirty="0"/>
              <a:t> GÖKTAŞ</a:t>
            </a:r>
            <a:endParaRPr lang="en-US" altLang="zh-CN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Unvan 104860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Risk </a:t>
            </a:r>
            <a:r>
              <a:rPr lang="en-US" b="1" dirty="0" err="1">
                <a:solidFill>
                  <a:srgbClr val="800000"/>
                </a:solidFill>
              </a:rPr>
              <a:t>Faktörleri</a:t>
            </a:r>
            <a:endParaRPr lang="tr-TR" b="1" dirty="0">
              <a:solidFill>
                <a:srgbClr val="800000"/>
              </a:solidFill>
            </a:endParaRPr>
          </a:p>
        </p:txBody>
      </p:sp>
      <p:sp>
        <p:nvSpPr>
          <p:cNvPr id="1048611" name="İçerik Yer Tutucusu 1048610"/>
          <p:cNvSpPr>
            <a:spLocks noGrp="1"/>
          </p:cNvSpPr>
          <p:nvPr>
            <p:ph idx="1"/>
          </p:nvPr>
        </p:nvSpPr>
        <p:spPr>
          <a:xfrm>
            <a:off x="628650" y="1436270"/>
            <a:ext cx="7886700" cy="4740693"/>
          </a:xfrm>
        </p:spPr>
        <p:txBody>
          <a:bodyPr/>
          <a:lstStyle/>
          <a:p>
            <a:r>
              <a:rPr lang="en-US" sz="3000" dirty="0" err="1"/>
              <a:t>Kalıtım</a:t>
            </a:r>
            <a:r>
              <a:rPr lang="en-US" sz="3000" dirty="0"/>
              <a:t> </a:t>
            </a:r>
            <a:endParaRPr lang="tr-TR" sz="3000" dirty="0"/>
          </a:p>
          <a:p>
            <a:r>
              <a:rPr lang="tr-TR" altLang="en-US" sz="3000" dirty="0"/>
              <a:t>Çevresel</a:t>
            </a:r>
            <a:r>
              <a:rPr lang="en-US" altLang="en-US" sz="3000" dirty="0"/>
              <a:t> </a:t>
            </a:r>
            <a:r>
              <a:rPr lang="en-US" altLang="en-US" sz="3000" dirty="0" err="1"/>
              <a:t>fakt</a:t>
            </a:r>
            <a:r>
              <a:rPr lang="tr-TR" altLang="en-US" sz="3000" dirty="0" err="1"/>
              <a:t>örler</a:t>
            </a:r>
            <a:endParaRPr lang="tr-TR" sz="3000" dirty="0"/>
          </a:p>
          <a:p>
            <a:r>
              <a:rPr lang="en-US" altLang="en-US" sz="3000" dirty="0" err="1"/>
              <a:t>Etnik</a:t>
            </a:r>
            <a:r>
              <a:rPr lang="en-US" altLang="en-US" sz="3000" dirty="0"/>
              <a:t> k</a:t>
            </a:r>
            <a:r>
              <a:rPr lang="tr-TR" altLang="en-US" sz="3000" dirty="0"/>
              <a:t>öken</a:t>
            </a:r>
            <a:endParaRPr lang="tr-TR" sz="3000" dirty="0"/>
          </a:p>
          <a:p>
            <a:r>
              <a:rPr lang="en-US" sz="3000" dirty="0" err="1"/>
              <a:t>Enfeksiyonlar</a:t>
            </a:r>
            <a:r>
              <a:rPr lang="en-US" sz="3000" dirty="0"/>
              <a:t> (</a:t>
            </a:r>
            <a:r>
              <a:rPr lang="en-US" sz="3000" dirty="0" err="1"/>
              <a:t>kızamık</a:t>
            </a:r>
            <a:r>
              <a:rPr lang="en-US" sz="3000" dirty="0"/>
              <a:t>, </a:t>
            </a:r>
            <a:r>
              <a:rPr lang="en-US" sz="3000" dirty="0" err="1"/>
              <a:t>uçuk</a:t>
            </a:r>
            <a:r>
              <a:rPr lang="en-US" sz="3000" dirty="0"/>
              <a:t>, rubella,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su</a:t>
            </a:r>
            <a:r>
              <a:rPr lang="en-US" altLang="en-US" sz="3000" dirty="0"/>
              <a:t> </a:t>
            </a:r>
            <a:r>
              <a:rPr lang="en-US" altLang="en-US" sz="3000" dirty="0" err="1"/>
              <a:t>çiçeği</a:t>
            </a:r>
            <a:r>
              <a:rPr lang="en-US" altLang="en-US" sz="3000" dirty="0"/>
              <a:t>,</a:t>
            </a:r>
            <a:r>
              <a:rPr lang="tr-TR" altLang="en-US" sz="3000" dirty="0"/>
              <a:t> </a:t>
            </a:r>
            <a:r>
              <a:rPr lang="en-US" altLang="en-US" sz="3000" dirty="0" err="1"/>
              <a:t>klamidya</a:t>
            </a:r>
            <a:r>
              <a:rPr lang="en-US" altLang="en-US" sz="3000" dirty="0"/>
              <a:t>)</a:t>
            </a:r>
            <a:endParaRPr lang="tr-TR" sz="3000" dirty="0"/>
          </a:p>
          <a:p>
            <a:r>
              <a:rPr lang="en-US" altLang="en-US" sz="3000" dirty="0" err="1"/>
              <a:t>Yaşanılan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yer</a:t>
            </a:r>
            <a:r>
              <a:rPr lang="en-US" altLang="en-US" sz="3000" dirty="0"/>
              <a:t> (MS </a:t>
            </a:r>
            <a:r>
              <a:rPr lang="en-US" altLang="en-US" sz="3000" dirty="0" err="1"/>
              <a:t>hastalığı</a:t>
            </a:r>
            <a:r>
              <a:rPr lang="en-US" altLang="en-US" sz="3000" dirty="0"/>
              <a:t> </a:t>
            </a:r>
            <a:r>
              <a:rPr lang="en-US" altLang="en-US" sz="3000" dirty="0" err="1"/>
              <a:t>ekvatordan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uzak</a:t>
            </a:r>
            <a:r>
              <a:rPr lang="en-US" altLang="en-US" sz="3000" dirty="0"/>
              <a:t> </a:t>
            </a:r>
            <a:r>
              <a:rPr lang="en-US" altLang="en-US" sz="3000" dirty="0" err="1"/>
              <a:t>olan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daha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soğuk</a:t>
            </a:r>
            <a:r>
              <a:rPr lang="en-US" altLang="en-US" sz="3000" dirty="0"/>
              <a:t> </a:t>
            </a:r>
            <a:r>
              <a:rPr lang="en-US" altLang="en-US" sz="3000" dirty="0" err="1"/>
              <a:t>ülkelerde</a:t>
            </a:r>
            <a:r>
              <a:rPr lang="en-US" altLang="en-US" sz="3000" dirty="0"/>
              <a:t> </a:t>
            </a:r>
            <a:r>
              <a:rPr lang="en-US" altLang="en-US" sz="3000" dirty="0" err="1"/>
              <a:t>daha</a:t>
            </a:r>
            <a:r>
              <a:rPr lang="en-US" altLang="en-US" sz="3000" dirty="0"/>
              <a:t> </a:t>
            </a:r>
            <a:r>
              <a:rPr lang="en-US" altLang="en-US" sz="3000" dirty="0" err="1"/>
              <a:t>sık</a:t>
            </a:r>
            <a:r>
              <a:rPr lang="en-US" altLang="en-US" sz="3000" dirty="0"/>
              <a:t> </a:t>
            </a:r>
            <a:r>
              <a:rPr lang="en-US" altLang="en-US" sz="3000" dirty="0" err="1"/>
              <a:t>görülür</a:t>
            </a:r>
            <a:r>
              <a:rPr lang="en-US" altLang="en-US" sz="3000" dirty="0"/>
              <a:t>. Bu </a:t>
            </a:r>
            <a:r>
              <a:rPr lang="en-US" altLang="en-US" sz="3000" dirty="0" err="1"/>
              <a:t>durumun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nedeni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henüz</a:t>
            </a:r>
            <a:r>
              <a:rPr lang="en-US" altLang="en-US" sz="3000" dirty="0"/>
              <a:t> </a:t>
            </a:r>
            <a:r>
              <a:rPr lang="en-US" altLang="en-US" sz="3000" dirty="0" err="1"/>
              <a:t>açıklanabilmiş</a:t>
            </a:r>
            <a:r>
              <a:rPr lang="en-US" altLang="en-US" sz="3000" dirty="0"/>
              <a:t> </a:t>
            </a:r>
            <a:r>
              <a:rPr lang="en-US" altLang="en-US" sz="3000" dirty="0" err="1"/>
              <a:t>değil</a:t>
            </a:r>
            <a:r>
              <a:rPr lang="en-US" altLang="en-US" sz="3000" dirty="0"/>
              <a:t>.)  </a:t>
            </a:r>
            <a:endParaRPr lang="tr-TR" sz="3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Unvan 104859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>
                <a:solidFill>
                  <a:srgbClr val="A04141"/>
                </a:solidFill>
              </a:rPr>
              <a:t>Multipl</a:t>
            </a:r>
            <a:r>
              <a:rPr lang="tr-TR" sz="5400" b="1" dirty="0">
                <a:solidFill>
                  <a:srgbClr val="A04141"/>
                </a:solidFill>
              </a:rPr>
              <a:t>e</a:t>
            </a:r>
            <a:r>
              <a:rPr lang="en-US" sz="5400" b="1" dirty="0">
                <a:solidFill>
                  <a:srgbClr val="800000"/>
                </a:solidFill>
              </a:rPr>
              <a:t> </a:t>
            </a:r>
            <a:r>
              <a:rPr lang="en-US" sz="5400" b="1" dirty="0" err="1">
                <a:solidFill>
                  <a:srgbClr val="800000"/>
                </a:solidFill>
              </a:rPr>
              <a:t>Skleroz</a:t>
            </a:r>
            <a:r>
              <a:rPr lang="tr-TR" sz="5400" b="1" dirty="0">
                <a:solidFill>
                  <a:srgbClr val="800000"/>
                </a:solidFill>
              </a:rPr>
              <a:t>(MS)</a:t>
            </a:r>
            <a:r>
              <a:rPr lang="en-US" sz="5400" b="1" dirty="0">
                <a:solidFill>
                  <a:srgbClr val="800000"/>
                </a:solidFill>
              </a:rPr>
              <a:t> </a:t>
            </a:r>
            <a:r>
              <a:rPr lang="en-US" sz="5400" b="1" dirty="0" err="1">
                <a:solidFill>
                  <a:srgbClr val="800000"/>
                </a:solidFill>
              </a:rPr>
              <a:t>Nedir</a:t>
            </a:r>
            <a:r>
              <a:rPr lang="en-US" sz="5400" b="1" dirty="0">
                <a:solidFill>
                  <a:srgbClr val="800000"/>
                </a:solidFill>
              </a:rPr>
              <a:t>?</a:t>
            </a:r>
            <a:endParaRPr lang="tr-TR" sz="5400" b="1" dirty="0">
              <a:solidFill>
                <a:srgbClr val="800000"/>
              </a:solidFill>
            </a:endParaRPr>
          </a:p>
        </p:txBody>
      </p:sp>
      <p:sp>
        <p:nvSpPr>
          <p:cNvPr id="1048594" name="Metin kutusu 1048593"/>
          <p:cNvSpPr txBox="1"/>
          <p:nvPr/>
        </p:nvSpPr>
        <p:spPr>
          <a:xfrm>
            <a:off x="628649" y="1706880"/>
            <a:ext cx="8151571" cy="382524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tr-TR" sz="3600" b="0">
                <a:solidFill>
                  <a:srgbClr val="000000"/>
                </a:solidFill>
              </a:rPr>
              <a:t>MS hastalığı, kişinin bağışıklık sistemindeki bozukluk sonucu beyin ve omurilikte çok sayıda plakların oluşmasıyla ortaya çıkan bir hastalıktır. </a:t>
            </a:r>
            <a:r>
              <a:rPr lang="en-US" sz="3600" b="0">
                <a:solidFill>
                  <a:srgbClr val="000000"/>
                </a:solidFill>
              </a:rPr>
              <a:t>M</a:t>
            </a:r>
            <a:r>
              <a:rPr lang="tr-TR" sz="3600" b="0">
                <a:solidFill>
                  <a:srgbClr val="000000"/>
                </a:solidFill>
              </a:rPr>
              <a:t>S hastalığı ataklar halinde gelişir ve ancak uygun tedavi ve düzenli takiple kontrol altında tutulabilmektedir.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Metin kutusu 1048594"/>
          <p:cNvSpPr txBox="1"/>
          <p:nvPr/>
        </p:nvSpPr>
        <p:spPr>
          <a:xfrm>
            <a:off x="517989" y="589344"/>
            <a:ext cx="8108020" cy="453644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tr-TR" sz="4300">
                <a:solidFill>
                  <a:srgbClr val="000000"/>
                </a:solidFill>
              </a:rPr>
              <a:t>MS’li hastalarda santral sinir sistemindeki bu beyaz maddede plak veya lezyon </a:t>
            </a:r>
            <a:r>
              <a:rPr lang="en-US" sz="4300">
                <a:solidFill>
                  <a:srgbClr val="000000"/>
                </a:solidFill>
              </a:rPr>
              <a:t>olarak adlandırılan</a:t>
            </a:r>
            <a:r>
              <a:rPr lang="tr-TR" sz="4300">
                <a:solidFill>
                  <a:srgbClr val="000000"/>
                </a:solidFill>
              </a:rPr>
              <a:t> hasarlı alanlar görülür. Bu hasarlı alanlarda siniri çevreleyen m</a:t>
            </a:r>
            <a:r>
              <a:rPr lang="en-US" sz="4300">
                <a:solidFill>
                  <a:srgbClr val="000000"/>
                </a:solidFill>
              </a:rPr>
              <a:t>i</a:t>
            </a:r>
            <a:r>
              <a:rPr lang="tr-TR" sz="4300">
                <a:solidFill>
                  <a:srgbClr val="000000"/>
                </a:solidFill>
              </a:rPr>
              <a:t>yelin denilen bir maddede kayıp gözlenir.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Resim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395055" y="0"/>
            <a:ext cx="6353889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İçerik Yer Tutucusu 1048601"/>
          <p:cNvSpPr>
            <a:spLocks noGrp="1"/>
          </p:cNvSpPr>
          <p:nvPr>
            <p:ph idx="1"/>
          </p:nvPr>
        </p:nvSpPr>
        <p:spPr>
          <a:xfrm>
            <a:off x="628649" y="833259"/>
            <a:ext cx="7886700" cy="5191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900" dirty="0"/>
              <a:t>Bu hasar da beyninizin sinir hücrelerinizle gönderdiği sinyalleri düzgün bir şekilde gönderememesine yol açar. Sinir hücreleriniz doğru bir şekilde çalışmadığı için hareketlerinizde ve duygularınızda sorunlar yaşarsınız</a:t>
            </a:r>
            <a:r>
              <a:rPr lang="en-US" sz="3900" dirty="0"/>
              <a:t>.</a:t>
            </a:r>
            <a:endParaRPr lang="tr-TR" sz="3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Unvan 1048602"/>
          <p:cNvSpPr>
            <a:spLocks noGrp="1"/>
          </p:cNvSpPr>
          <p:nvPr>
            <p:ph type="title"/>
          </p:nvPr>
        </p:nvSpPr>
        <p:spPr>
          <a:xfrm>
            <a:off x="629840" y="531256"/>
            <a:ext cx="2949178" cy="91234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800000"/>
                </a:solidFill>
              </a:rPr>
              <a:t>Epidemiyoloj</a:t>
            </a:r>
            <a:r>
              <a:rPr lang="en-US" sz="4000" dirty="0" err="1">
                <a:solidFill>
                  <a:srgbClr val="800000"/>
                </a:solidFill>
              </a:rPr>
              <a:t>i</a:t>
            </a:r>
            <a:endParaRPr lang="tr-TR" sz="4000" dirty="0">
              <a:solidFill>
                <a:srgbClr val="800000"/>
              </a:solidFill>
            </a:endParaRPr>
          </a:p>
        </p:txBody>
      </p:sp>
      <p:pic>
        <p:nvPicPr>
          <p:cNvPr id="2097153" name="Resim Yer Tutucusu 2097152"/>
          <p:cNvPicPr>
            <a:picLocks noGrp="1"/>
          </p:cNvPicPr>
          <p:nvPr>
            <p:ph type="pic" idx="1"/>
          </p:nvPr>
        </p:nvPicPr>
        <p:blipFill>
          <a:blip r:embed="rId2"/>
          <a:srcRect l="18339" r="18339"/>
          <a:stretch>
            <a:fillRect/>
          </a:stretch>
        </p:blipFill>
        <p:spPr/>
      </p:pic>
      <p:sp>
        <p:nvSpPr>
          <p:cNvPr id="1048604" name="Metin Yer Tutucusu 1048603"/>
          <p:cNvSpPr>
            <a:spLocks noGrp="1"/>
          </p:cNvSpPr>
          <p:nvPr>
            <p:ph type="body" sz="half" idx="2"/>
          </p:nvPr>
        </p:nvSpPr>
        <p:spPr>
          <a:xfrm>
            <a:off x="629841" y="1525281"/>
            <a:ext cx="2949178" cy="4343707"/>
          </a:xfrm>
          <a:prstGeom prst="rect">
            <a:avLst/>
          </a:prstGeom>
        </p:spPr>
        <p:txBody>
          <a:bodyPr>
            <a:normAutofit fontScale="91875" lnSpcReduction="10000"/>
          </a:bodyPr>
          <a:lstStyle/>
          <a:p>
            <a:r>
              <a:rPr lang="tr-TR" altLang="en-US" sz="3200" dirty="0"/>
              <a:t>•</a:t>
            </a:r>
            <a:r>
              <a:rPr lang="en-US" sz="3200" dirty="0" err="1"/>
              <a:t>Genellikle</a:t>
            </a:r>
            <a:r>
              <a:rPr lang="en-US" sz="3200" dirty="0"/>
              <a:t> 20 </a:t>
            </a:r>
            <a:r>
              <a:rPr lang="en-US" sz="3200" dirty="0" err="1"/>
              <a:t>ila</a:t>
            </a:r>
            <a:r>
              <a:rPr lang="en-US" sz="3200" dirty="0"/>
              <a:t> 40 </a:t>
            </a:r>
            <a:r>
              <a:rPr lang="en-US" sz="3200" dirty="0" err="1"/>
              <a:t>yaş</a:t>
            </a:r>
            <a:r>
              <a:rPr lang="en-US" sz="3200" dirty="0"/>
              <a:t> </a:t>
            </a:r>
            <a:r>
              <a:rPr lang="en-US" sz="3200" dirty="0" err="1"/>
              <a:t>arası</a:t>
            </a:r>
            <a:r>
              <a:rPr lang="en-US" sz="3200" dirty="0"/>
              <a:t> </a:t>
            </a:r>
            <a:r>
              <a:rPr lang="en-US" sz="3200" dirty="0" err="1"/>
              <a:t>kadınlarla</a:t>
            </a:r>
            <a:r>
              <a:rPr lang="en-US" sz="3200" dirty="0"/>
              <a:t> </a:t>
            </a:r>
            <a:r>
              <a:rPr lang="en-US" sz="3200" dirty="0" err="1"/>
              <a:t>görülmektedir</a:t>
            </a:r>
            <a:r>
              <a:rPr lang="en-US" sz="3200" dirty="0"/>
              <a:t>.</a:t>
            </a:r>
            <a:endParaRPr lang="tr-TR" sz="3200" dirty="0"/>
          </a:p>
          <a:p>
            <a:r>
              <a:rPr lang="tr-TR" altLang="en-US" sz="3200" dirty="0"/>
              <a:t>•</a:t>
            </a:r>
            <a:r>
              <a:rPr lang="en-US" sz="3200" dirty="0" err="1"/>
              <a:t>Erkeklere</a:t>
            </a:r>
            <a:r>
              <a:rPr lang="en-US" sz="3200" dirty="0"/>
              <a:t> </a:t>
            </a:r>
            <a:r>
              <a:rPr lang="en-US" sz="3200" dirty="0" err="1"/>
              <a:t>oranla</a:t>
            </a:r>
            <a:r>
              <a:rPr lang="en-US" sz="3200" dirty="0"/>
              <a:t> </a:t>
            </a:r>
            <a:r>
              <a:rPr lang="en-US" sz="3200" dirty="0" err="1"/>
              <a:t>kadınlarda</a:t>
            </a:r>
            <a:r>
              <a:rPr lang="en-US" sz="3200" dirty="0"/>
              <a:t> 2 </a:t>
            </a:r>
            <a:r>
              <a:rPr lang="en-US" sz="3200" dirty="0" err="1"/>
              <a:t>kat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fazla</a:t>
            </a:r>
            <a:r>
              <a:rPr lang="en-US" sz="3200" dirty="0"/>
              <a:t> </a:t>
            </a:r>
            <a:r>
              <a:rPr lang="en-US" sz="3200" dirty="0" err="1"/>
              <a:t>görülür</a:t>
            </a:r>
            <a:r>
              <a:rPr lang="en-US" sz="3200" dirty="0"/>
              <a:t>.</a:t>
            </a:r>
            <a:endParaRPr lang="tr-TR" sz="3200" dirty="0"/>
          </a:p>
          <a:p>
            <a:r>
              <a:rPr lang="tr-TR" altLang="en-US" sz="3200" dirty="0"/>
              <a:t>•</a:t>
            </a:r>
            <a:r>
              <a:rPr lang="tr-TR" sz="3200" dirty="0"/>
              <a:t>Hastalığın görülme sıklığı 100 binde 2-200 arasındadır.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Unvan 1048604"/>
          <p:cNvSpPr>
            <a:spLocks noGrp="1"/>
          </p:cNvSpPr>
          <p:nvPr>
            <p:ph type="title"/>
          </p:nvPr>
        </p:nvSpPr>
        <p:spPr>
          <a:xfrm>
            <a:off x="628650" y="175599"/>
            <a:ext cx="7886700" cy="84535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800000"/>
                </a:solidFill>
              </a:rPr>
              <a:t>Semptomlar</a:t>
            </a:r>
            <a:endParaRPr lang="tr-TR" b="1" dirty="0">
              <a:solidFill>
                <a:srgbClr val="800000"/>
              </a:solidFill>
            </a:endParaRPr>
          </a:p>
        </p:txBody>
      </p:sp>
      <p:sp>
        <p:nvSpPr>
          <p:cNvPr id="1048606" name="İçerik Yer Tutucusu 1048605"/>
          <p:cNvSpPr>
            <a:spLocks noGrp="1"/>
          </p:cNvSpPr>
          <p:nvPr>
            <p:ph idx="1"/>
          </p:nvPr>
        </p:nvSpPr>
        <p:spPr>
          <a:xfrm>
            <a:off x="628650" y="1059893"/>
            <a:ext cx="7886700" cy="5117070"/>
          </a:xfrm>
        </p:spPr>
        <p:txBody>
          <a:bodyPr>
            <a:normAutofit fontScale="85714" lnSpcReduction="10000"/>
          </a:bodyPr>
          <a:lstStyle/>
          <a:p>
            <a:r>
              <a:rPr lang="tr-TR" dirty="0"/>
              <a:t>Yürümede zorluk</a:t>
            </a:r>
          </a:p>
          <a:p>
            <a:r>
              <a:rPr lang="tr-TR" dirty="0"/>
              <a:t>Yorgun hissetme</a:t>
            </a:r>
          </a:p>
          <a:p>
            <a:r>
              <a:rPr lang="en-US" dirty="0"/>
              <a:t>Bir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yersiz</a:t>
            </a:r>
            <a:r>
              <a:rPr lang="en-US" dirty="0"/>
              <a:t> </a:t>
            </a:r>
            <a:r>
              <a:rPr lang="en-US" dirty="0" err="1"/>
              <a:t>titreme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Kas spazmları ve kas zayıflığı</a:t>
            </a:r>
          </a:p>
          <a:p>
            <a:r>
              <a:rPr lang="tr-TR" dirty="0"/>
              <a:t>Görmede bulanıklık ve çift görme</a:t>
            </a:r>
          </a:p>
          <a:p>
            <a:r>
              <a:rPr lang="tr-TR" dirty="0"/>
              <a:t>Cinsel sorunlar</a:t>
            </a:r>
          </a:p>
          <a:p>
            <a:r>
              <a:rPr lang="tr-TR" dirty="0"/>
              <a:t>Hissizlik, uyuşma</a:t>
            </a:r>
          </a:p>
          <a:p>
            <a:r>
              <a:rPr lang="tr-TR" dirty="0"/>
              <a:t>Depresyon</a:t>
            </a:r>
          </a:p>
          <a:p>
            <a:r>
              <a:rPr lang="tr-TR" dirty="0"/>
              <a:t>Ağrı</a:t>
            </a:r>
          </a:p>
          <a:p>
            <a:r>
              <a:rPr lang="tr-TR" dirty="0"/>
              <a:t>Hatırlamada güçlük, hafıza sorunları</a:t>
            </a:r>
          </a:p>
          <a:p>
            <a:r>
              <a:rPr lang="tr-TR" dirty="0"/>
              <a:t>İdrar kaçırma</a:t>
            </a:r>
          </a:p>
          <a:p>
            <a:r>
              <a:rPr lang="en-US" dirty="0" err="1"/>
              <a:t>Sıcağa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hassasiyet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Metin kutusu 1048606"/>
          <p:cNvSpPr txBox="1"/>
          <p:nvPr/>
        </p:nvSpPr>
        <p:spPr>
          <a:xfrm>
            <a:off x="606304" y="505904"/>
            <a:ext cx="7931391" cy="507831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tr-TR" sz="3600" dirty="0" err="1">
                <a:solidFill>
                  <a:srgbClr val="000000"/>
                </a:solidFill>
              </a:rPr>
              <a:t>Emes</a:t>
            </a:r>
            <a:r>
              <a:rPr lang="tr-TR" sz="3600" dirty="0">
                <a:solidFill>
                  <a:srgbClr val="000000"/>
                </a:solidFill>
              </a:rPr>
              <a:t> hastalığının ilk belirtileri, kol ya da bacakta kuvvet azalması-güçsüzlük şikayeti ile başlar. </a:t>
            </a:r>
            <a:r>
              <a:rPr lang="tr-TR" sz="3600" dirty="0" err="1">
                <a:solidFill>
                  <a:srgbClr val="000000"/>
                </a:solidFill>
              </a:rPr>
              <a:t>Emesli</a:t>
            </a:r>
            <a:r>
              <a:rPr lang="tr-TR" sz="3600" dirty="0">
                <a:solidFill>
                  <a:srgbClr val="000000"/>
                </a:solidFill>
              </a:rPr>
              <a:t> hastalar genellikle yeni gelişen duyu bozuklukları, bulanık görme, denge bozuklukları, çift görme gibi </a:t>
            </a:r>
            <a:r>
              <a:rPr lang="tr-TR" sz="3600" dirty="0" err="1">
                <a:solidFill>
                  <a:srgbClr val="000000"/>
                </a:solidFill>
              </a:rPr>
              <a:t>belirtilerile</a:t>
            </a:r>
            <a:r>
              <a:rPr lang="tr-TR" sz="3600" dirty="0">
                <a:solidFill>
                  <a:srgbClr val="000000"/>
                </a:solidFill>
              </a:rPr>
              <a:t> doktora başvurular. MS hastalığının belirtilerinin her hastada birbirinden farklı olabileceğini akılda tutmak gerekir.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Unvan 104860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MS </a:t>
            </a:r>
            <a:r>
              <a:rPr lang="en-US" b="1" dirty="0" err="1">
                <a:solidFill>
                  <a:srgbClr val="800000"/>
                </a:solidFill>
              </a:rPr>
              <a:t>Teşhisi</a:t>
            </a:r>
            <a:endParaRPr lang="tr-TR" b="1" dirty="0">
              <a:solidFill>
                <a:srgbClr val="800000"/>
              </a:solidFill>
            </a:endParaRPr>
          </a:p>
        </p:txBody>
      </p:sp>
      <p:sp>
        <p:nvSpPr>
          <p:cNvPr id="1048609" name="İçerik Yer Tutucusu 1048608"/>
          <p:cNvSpPr>
            <a:spLocks noGrp="1"/>
          </p:cNvSpPr>
          <p:nvPr>
            <p:ph idx="1"/>
          </p:nvPr>
        </p:nvSpPr>
        <p:spPr>
          <a:xfrm>
            <a:off x="628650" y="1345421"/>
            <a:ext cx="7886700" cy="4831542"/>
          </a:xfrm>
        </p:spPr>
        <p:txBody>
          <a:bodyPr>
            <a:noAutofit/>
          </a:bodyPr>
          <a:lstStyle/>
          <a:p>
            <a:r>
              <a:rPr lang="en-US" sz="2800"/>
              <a:t>Teşhis için en </a:t>
            </a:r>
            <a:r>
              <a:rPr lang="tr-TR" altLang="en-US" sz="2800"/>
              <a:t>önemli </a:t>
            </a:r>
            <a:r>
              <a:rPr lang="en-US" altLang="en-US" sz="2800"/>
              <a:t>veriler sizin hastalık </a:t>
            </a:r>
            <a:r>
              <a:rPr lang="tr-TR" altLang="en-US" sz="2800"/>
              <a:t>öykü</a:t>
            </a:r>
            <a:r>
              <a:rPr lang="en-US" altLang="en-US" sz="2800"/>
              <a:t>n</a:t>
            </a:r>
            <a:r>
              <a:rPr lang="tr-TR" altLang="en-US" sz="2800"/>
              <a:t>üz </a:t>
            </a:r>
            <a:r>
              <a:rPr lang="en-US" altLang="en-US" sz="2800"/>
              <a:t>ve muayene bulguların</a:t>
            </a:r>
            <a:r>
              <a:rPr lang="tr-TR" altLang="en-US" sz="2800"/>
              <a:t>ı</a:t>
            </a:r>
            <a:r>
              <a:rPr lang="en-US" altLang="en-US" sz="2800"/>
              <a:t>zdan elde edilir. Teşhis etmenin güç olduğu durumlarda;</a:t>
            </a:r>
            <a:endParaRPr lang="tr-TR" sz="2800"/>
          </a:p>
          <a:p>
            <a:r>
              <a:rPr lang="en-US" altLang="en-US" sz="2800"/>
              <a:t>MRI: MRI filmleri beyin ve omurilik hakkında detaylı bilgi verir ve MS hastalığı teşhisi için son derece önemlidir. MS hastalığı lezyonları bu filmlerde soluk alanlar olarak görülür.</a:t>
            </a:r>
            <a:endParaRPr lang="tr-TR" sz="2800"/>
          </a:p>
          <a:p>
            <a:r>
              <a:rPr lang="tr-TR" sz="2800"/>
              <a:t>Beyin omurilik sıvısının incelenmesi: Bu sıvıda, bağışıklık sisteminin aktivitesini gösteren ligklnal bandlar, miyelin proteini saptanabilir.</a:t>
            </a:r>
          </a:p>
          <a:p>
            <a:r>
              <a:rPr lang="en-US" altLang="en-US" sz="2800"/>
              <a:t>Bilişsel yetenekler değerlendirilir. </a:t>
            </a:r>
            <a:endParaRPr lang="tr-TR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349</Words>
  <Application>Microsoft Office PowerPoint</Application>
  <PresentationFormat>Ekran Gösterisi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宋体</vt:lpstr>
      <vt:lpstr>Arial</vt:lpstr>
      <vt:lpstr>Calibri</vt:lpstr>
      <vt:lpstr>Calibri Light</vt:lpstr>
      <vt:lpstr>Office Theme</vt:lpstr>
      <vt:lpstr>MULTİPLE SKLEROZ (MS)</vt:lpstr>
      <vt:lpstr>Multiple Skleroz(MS) Nedir?</vt:lpstr>
      <vt:lpstr>PowerPoint Sunusu</vt:lpstr>
      <vt:lpstr>PowerPoint Sunusu</vt:lpstr>
      <vt:lpstr>PowerPoint Sunusu</vt:lpstr>
      <vt:lpstr>Epidemiyoloji</vt:lpstr>
      <vt:lpstr>Semptomlar</vt:lpstr>
      <vt:lpstr>PowerPoint Sunusu</vt:lpstr>
      <vt:lpstr>MS Teşhisi</vt:lpstr>
      <vt:lpstr>Risk Faktörleri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MULTİPLE SKLEROZ (MS)</dc:title>
  <dc:creator>Discovery</dc:creator>
  <cp:lastModifiedBy>Ergun GOKTAS</cp:lastModifiedBy>
  <cp:revision>8</cp:revision>
  <dcterms:created xsi:type="dcterms:W3CDTF">2015-05-05T03:30:45Z</dcterms:created>
  <dcterms:modified xsi:type="dcterms:W3CDTF">2018-05-19T09:45:05Z</dcterms:modified>
</cp:coreProperties>
</file>