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28"/>
  </p:notesMasterIdLst>
  <p:sldIdLst>
    <p:sldId id="256" r:id="rId2"/>
    <p:sldId id="264" r:id="rId3"/>
    <p:sldId id="290" r:id="rId4"/>
    <p:sldId id="266" r:id="rId5"/>
    <p:sldId id="265" r:id="rId6"/>
    <p:sldId id="267" r:id="rId7"/>
    <p:sldId id="268" r:id="rId8"/>
    <p:sldId id="289" r:id="rId9"/>
    <p:sldId id="270" r:id="rId10"/>
    <p:sldId id="269" r:id="rId11"/>
    <p:sldId id="271" r:id="rId12"/>
    <p:sldId id="272" r:id="rId13"/>
    <p:sldId id="273" r:id="rId14"/>
    <p:sldId id="274" r:id="rId15"/>
    <p:sldId id="276" r:id="rId16"/>
    <p:sldId id="275" r:id="rId17"/>
    <p:sldId id="277" r:id="rId18"/>
    <p:sldId id="278" r:id="rId19"/>
    <p:sldId id="279" r:id="rId20"/>
    <p:sldId id="281" r:id="rId21"/>
    <p:sldId id="282" r:id="rId22"/>
    <p:sldId id="284" r:id="rId23"/>
    <p:sldId id="285" r:id="rId24"/>
    <p:sldId id="286" r:id="rId25"/>
    <p:sldId id="287" r:id="rId26"/>
    <p:sldId id="288"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420"/>
    <p:restoredTop sz="94622"/>
  </p:normalViewPr>
  <p:slideViewPr>
    <p:cSldViewPr snapToGrid="0" snapToObjects="1">
      <p:cViewPr varScale="1">
        <p:scale>
          <a:sx n="80" d="100"/>
          <a:sy n="80" d="100"/>
        </p:scale>
        <p:origin x="1152"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0BF5331-5395-2443-BD92-693207C22B40}" type="datetimeFigureOut">
              <a:rPr lang="en-US" smtClean="0"/>
              <a:t>3/8/19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CEF1869-221D-6148-8CD4-EB9CA512D07F}" type="slidenum">
              <a:rPr lang="en-US" smtClean="0"/>
              <a:t>‹#›</a:t>
            </a:fld>
            <a:endParaRPr lang="en-US"/>
          </a:p>
        </p:txBody>
      </p:sp>
    </p:spTree>
    <p:extLst>
      <p:ext uri="{BB962C8B-B14F-4D97-AF65-F5344CB8AC3E}">
        <p14:creationId xmlns:p14="http://schemas.microsoft.com/office/powerpoint/2010/main" val="15870089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CEF1869-221D-6148-8CD4-EB9CA512D07F}" type="slidenum">
              <a:rPr lang="en-US" smtClean="0"/>
              <a:t>17</a:t>
            </a:fld>
            <a:endParaRPr lang="en-US"/>
          </a:p>
        </p:txBody>
      </p:sp>
    </p:spTree>
    <p:extLst>
      <p:ext uri="{BB962C8B-B14F-4D97-AF65-F5344CB8AC3E}">
        <p14:creationId xmlns:p14="http://schemas.microsoft.com/office/powerpoint/2010/main" val="35507050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4AF373CF-F234-C644-8958-B2566548349A}" type="datetimeFigureOut">
              <a:rPr lang="tr-TR" smtClean="0"/>
              <a:t>8.03.2019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96F94F7-17A6-764F-9781-A30D6C84170D}" type="slidenum">
              <a:rPr lang="tr-TR" smtClean="0"/>
              <a:t>‹#›</a:t>
            </a:fld>
            <a:endParaRPr lang="tr-TR"/>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502614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AF373CF-F234-C644-8958-B2566548349A}" type="datetimeFigureOut">
              <a:rPr lang="tr-TR" smtClean="0"/>
              <a:t>8.03.2019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96F94F7-17A6-764F-9781-A30D6C84170D}" type="slidenum">
              <a:rPr lang="tr-TR" smtClean="0"/>
              <a:t>‹#›</a:t>
            </a:fld>
            <a:endParaRPr lang="tr-TR"/>
          </a:p>
        </p:txBody>
      </p:sp>
    </p:spTree>
    <p:extLst>
      <p:ext uri="{BB962C8B-B14F-4D97-AF65-F5344CB8AC3E}">
        <p14:creationId xmlns:p14="http://schemas.microsoft.com/office/powerpoint/2010/main" val="34327465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AF373CF-F234-C644-8958-B2566548349A}" type="datetimeFigureOut">
              <a:rPr lang="tr-TR" smtClean="0"/>
              <a:t>8.03.2019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96F94F7-17A6-764F-9781-A30D6C84170D}" type="slidenum">
              <a:rPr lang="tr-TR" smtClean="0"/>
              <a:t>‹#›</a:t>
            </a:fld>
            <a:endParaRPr lang="tr-TR"/>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68896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AF373CF-F234-C644-8958-B2566548349A}" type="datetimeFigureOut">
              <a:rPr lang="tr-TR" smtClean="0"/>
              <a:t>8.03.2019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96F94F7-17A6-764F-9781-A30D6C84170D}" type="slidenum">
              <a:rPr lang="tr-TR" smtClean="0"/>
              <a:t>‹#›</a:t>
            </a:fld>
            <a:endParaRPr lang="tr-TR"/>
          </a:p>
        </p:txBody>
      </p:sp>
    </p:spTree>
    <p:extLst>
      <p:ext uri="{BB962C8B-B14F-4D97-AF65-F5344CB8AC3E}">
        <p14:creationId xmlns:p14="http://schemas.microsoft.com/office/powerpoint/2010/main" val="31327916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AF373CF-F234-C644-8958-B2566548349A}" type="datetimeFigureOut">
              <a:rPr lang="tr-TR" smtClean="0"/>
              <a:t>8.03.2019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96F94F7-17A6-764F-9781-A30D6C84170D}" type="slidenum">
              <a:rPr lang="tr-TR" smtClean="0"/>
              <a:t>‹#›</a:t>
            </a:fld>
            <a:endParaRPr lang="tr-TR"/>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078524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AF373CF-F234-C644-8958-B2566548349A}" type="datetimeFigureOut">
              <a:rPr lang="tr-TR" smtClean="0"/>
              <a:t>8.03.2019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96F94F7-17A6-764F-9781-A30D6C84170D}" type="slidenum">
              <a:rPr lang="tr-TR" smtClean="0"/>
              <a:t>‹#›</a:t>
            </a:fld>
            <a:endParaRPr lang="tr-TR"/>
          </a:p>
        </p:txBody>
      </p:sp>
    </p:spTree>
    <p:extLst>
      <p:ext uri="{BB962C8B-B14F-4D97-AF65-F5344CB8AC3E}">
        <p14:creationId xmlns:p14="http://schemas.microsoft.com/office/powerpoint/2010/main" val="15035478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AF373CF-F234-C644-8958-B2566548349A}" type="datetimeFigureOut">
              <a:rPr lang="tr-TR" smtClean="0"/>
              <a:t>8.03.2019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E96F94F7-17A6-764F-9781-A30D6C84170D}" type="slidenum">
              <a:rPr lang="tr-TR" smtClean="0"/>
              <a:t>‹#›</a:t>
            </a:fld>
            <a:endParaRPr lang="tr-TR"/>
          </a:p>
        </p:txBody>
      </p:sp>
    </p:spTree>
    <p:extLst>
      <p:ext uri="{BB962C8B-B14F-4D97-AF65-F5344CB8AC3E}">
        <p14:creationId xmlns:p14="http://schemas.microsoft.com/office/powerpoint/2010/main" val="9662784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AF373CF-F234-C644-8958-B2566548349A}" type="datetimeFigureOut">
              <a:rPr lang="tr-TR" smtClean="0"/>
              <a:t>8.03.2019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E96F94F7-17A6-764F-9781-A30D6C84170D}" type="slidenum">
              <a:rPr lang="tr-TR" smtClean="0"/>
              <a:t>‹#›</a:t>
            </a:fld>
            <a:endParaRPr lang="tr-TR"/>
          </a:p>
        </p:txBody>
      </p:sp>
    </p:spTree>
    <p:extLst>
      <p:ext uri="{BB962C8B-B14F-4D97-AF65-F5344CB8AC3E}">
        <p14:creationId xmlns:p14="http://schemas.microsoft.com/office/powerpoint/2010/main" val="31947709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F373CF-F234-C644-8958-B2566548349A}" type="datetimeFigureOut">
              <a:rPr lang="tr-TR" smtClean="0"/>
              <a:t>8.03.2019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E96F94F7-17A6-764F-9781-A30D6C84170D}" type="slidenum">
              <a:rPr lang="tr-TR" smtClean="0"/>
              <a:t>‹#›</a:t>
            </a:fld>
            <a:endParaRPr lang="tr-TR"/>
          </a:p>
        </p:txBody>
      </p:sp>
    </p:spTree>
    <p:extLst>
      <p:ext uri="{BB962C8B-B14F-4D97-AF65-F5344CB8AC3E}">
        <p14:creationId xmlns:p14="http://schemas.microsoft.com/office/powerpoint/2010/main" val="42146958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4AF373CF-F234-C644-8958-B2566548349A}" type="datetimeFigureOut">
              <a:rPr lang="tr-TR" smtClean="0"/>
              <a:t>8.03.2019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96F94F7-17A6-764F-9781-A30D6C84170D}" type="slidenum">
              <a:rPr lang="tr-TR" smtClean="0"/>
              <a:t>‹#›</a:t>
            </a:fld>
            <a:endParaRPr lang="tr-TR"/>
          </a:p>
        </p:txBody>
      </p:sp>
    </p:spTree>
    <p:extLst>
      <p:ext uri="{BB962C8B-B14F-4D97-AF65-F5344CB8AC3E}">
        <p14:creationId xmlns:p14="http://schemas.microsoft.com/office/powerpoint/2010/main" val="14900194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AF373CF-F234-C644-8958-B2566548349A}" type="datetimeFigureOut">
              <a:rPr lang="tr-TR" smtClean="0"/>
              <a:t>8.03.2019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96F94F7-17A6-764F-9781-A30D6C84170D}" type="slidenum">
              <a:rPr lang="tr-TR" smtClean="0"/>
              <a:t>‹#›</a:t>
            </a:fld>
            <a:endParaRPr lang="tr-TR"/>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950386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4AF373CF-F234-C644-8958-B2566548349A}" type="datetimeFigureOut">
              <a:rPr lang="tr-TR" smtClean="0"/>
              <a:t>8.03.2019</a:t>
            </a:fld>
            <a:endParaRPr lang="tr-TR"/>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tr-TR"/>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E96F94F7-17A6-764F-9781-A30D6C84170D}" type="slidenum">
              <a:rPr lang="tr-TR" smtClean="0"/>
              <a:t>‹#›</a:t>
            </a:fld>
            <a:endParaRPr lang="tr-TR"/>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098078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93F656-4D7A-A444-97D6-361D3E9A6804}"/>
              </a:ext>
            </a:extLst>
          </p:cNvPr>
          <p:cNvSpPr>
            <a:spLocks noGrp="1"/>
          </p:cNvSpPr>
          <p:nvPr>
            <p:ph type="ctrTitle"/>
          </p:nvPr>
        </p:nvSpPr>
        <p:spPr/>
        <p:txBody>
          <a:bodyPr/>
          <a:lstStyle/>
          <a:p>
            <a:r>
              <a:rPr lang="tr-TR" b="1" dirty="0" err="1">
                <a:solidFill>
                  <a:srgbClr val="0070C0"/>
                </a:solidFill>
              </a:rPr>
              <a:t>Overview</a:t>
            </a:r>
            <a:r>
              <a:rPr lang="tr-TR" b="1" dirty="0">
                <a:solidFill>
                  <a:srgbClr val="0070C0"/>
                </a:solidFill>
              </a:rPr>
              <a:t> of </a:t>
            </a:r>
            <a:r>
              <a:rPr lang="tr-TR" b="1" dirty="0" err="1">
                <a:solidFill>
                  <a:srgbClr val="0070C0"/>
                </a:solidFill>
              </a:rPr>
              <a:t>the</a:t>
            </a:r>
            <a:r>
              <a:rPr lang="tr-TR" b="1" dirty="0">
                <a:solidFill>
                  <a:srgbClr val="0070C0"/>
                </a:solidFill>
              </a:rPr>
              <a:t> </a:t>
            </a:r>
            <a:r>
              <a:rPr lang="tr-TR" b="1" dirty="0" err="1">
                <a:solidFill>
                  <a:srgbClr val="0070C0"/>
                </a:solidFill>
              </a:rPr>
              <a:t>Urinary</a:t>
            </a:r>
            <a:r>
              <a:rPr lang="tr-TR" b="1" dirty="0">
                <a:solidFill>
                  <a:srgbClr val="0070C0"/>
                </a:solidFill>
              </a:rPr>
              <a:t> </a:t>
            </a:r>
            <a:r>
              <a:rPr lang="tr-TR" b="1" dirty="0" err="1">
                <a:solidFill>
                  <a:srgbClr val="0070C0"/>
                </a:solidFill>
              </a:rPr>
              <a:t>System</a:t>
            </a:r>
            <a:endParaRPr lang="tr-TR" b="1" dirty="0">
              <a:solidFill>
                <a:srgbClr val="0070C0"/>
              </a:solidFill>
            </a:endParaRPr>
          </a:p>
        </p:txBody>
      </p:sp>
    </p:spTree>
    <p:extLst>
      <p:ext uri="{BB962C8B-B14F-4D97-AF65-F5344CB8AC3E}">
        <p14:creationId xmlns:p14="http://schemas.microsoft.com/office/powerpoint/2010/main" val="20142397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479FAB-4DF3-1D42-9426-9F27592592A4}"/>
              </a:ext>
            </a:extLst>
          </p:cNvPr>
          <p:cNvSpPr>
            <a:spLocks noGrp="1"/>
          </p:cNvSpPr>
          <p:nvPr>
            <p:ph type="title"/>
          </p:nvPr>
        </p:nvSpPr>
        <p:spPr>
          <a:xfrm>
            <a:off x="766431" y="514485"/>
            <a:ext cx="9902953" cy="466417"/>
          </a:xfrm>
        </p:spPr>
        <p:style>
          <a:lnRef idx="2">
            <a:schemeClr val="accent1"/>
          </a:lnRef>
          <a:fillRef idx="1">
            <a:schemeClr val="lt1"/>
          </a:fillRef>
          <a:effectRef idx="0">
            <a:schemeClr val="accent1"/>
          </a:effectRef>
          <a:fontRef idx="minor">
            <a:schemeClr val="dk1"/>
          </a:fontRef>
        </p:style>
        <p:txBody>
          <a:bodyPr>
            <a:normAutofit/>
          </a:bodyPr>
          <a:lstStyle/>
          <a:p>
            <a:r>
              <a:rPr lang="tr-TR" sz="2800" b="1" dirty="0" err="1">
                <a:solidFill>
                  <a:srgbClr val="0070C0"/>
                </a:solidFill>
              </a:rPr>
              <a:t>Urine</a:t>
            </a:r>
            <a:r>
              <a:rPr lang="tr-TR" sz="2800" b="1" dirty="0">
                <a:solidFill>
                  <a:srgbClr val="0070C0"/>
                </a:solidFill>
              </a:rPr>
              <a:t> </a:t>
            </a:r>
            <a:r>
              <a:rPr lang="tr-TR" sz="2800" b="1" dirty="0" err="1">
                <a:solidFill>
                  <a:srgbClr val="0070C0"/>
                </a:solidFill>
              </a:rPr>
              <a:t>pH</a:t>
            </a:r>
            <a:r>
              <a:rPr lang="tr-TR" sz="2800" b="1" dirty="0">
                <a:solidFill>
                  <a:srgbClr val="0070C0"/>
                </a:solidFill>
              </a:rPr>
              <a:t> </a:t>
            </a:r>
            <a:endParaRPr lang="en-US" dirty="0"/>
          </a:p>
        </p:txBody>
      </p:sp>
      <p:sp>
        <p:nvSpPr>
          <p:cNvPr id="3" name="Content Placeholder 2">
            <a:extLst>
              <a:ext uri="{FF2B5EF4-FFF2-40B4-BE49-F238E27FC236}">
                <a16:creationId xmlns:a16="http://schemas.microsoft.com/office/drawing/2014/main" id="{FB19B00A-9D46-CE43-997B-15C5949FFB9E}"/>
              </a:ext>
            </a:extLst>
          </p:cNvPr>
          <p:cNvSpPr>
            <a:spLocks noGrp="1"/>
          </p:cNvSpPr>
          <p:nvPr>
            <p:ph idx="1"/>
          </p:nvPr>
        </p:nvSpPr>
        <p:spPr>
          <a:xfrm>
            <a:off x="949312" y="1387204"/>
            <a:ext cx="9720073" cy="4697712"/>
          </a:xfrm>
        </p:spPr>
        <p:txBody>
          <a:bodyPr>
            <a:normAutofit/>
          </a:bodyPr>
          <a:lstStyle/>
          <a:p>
            <a:pPr algn="just">
              <a:lnSpc>
                <a:spcPct val="150000"/>
              </a:lnSpc>
              <a:buFont typeface="Arial" panose="020B0604020202020204" pitchFamily="34" charset="0"/>
              <a:buChar char="•"/>
            </a:pPr>
            <a:r>
              <a:rPr lang="tr-TR" sz="2000" dirty="0" err="1"/>
              <a:t>Urine</a:t>
            </a:r>
            <a:r>
              <a:rPr lang="tr-TR" sz="2000" dirty="0"/>
              <a:t> </a:t>
            </a:r>
            <a:r>
              <a:rPr lang="tr-TR" sz="2000" dirty="0" err="1"/>
              <a:t>pH</a:t>
            </a:r>
            <a:r>
              <a:rPr lang="tr-TR" sz="2000" dirty="0"/>
              <a:t> is a </a:t>
            </a:r>
            <a:r>
              <a:rPr lang="tr-TR" sz="2000" dirty="0" err="1"/>
              <a:t>measure</a:t>
            </a:r>
            <a:r>
              <a:rPr lang="tr-TR" sz="2000" dirty="0"/>
              <a:t> of </a:t>
            </a:r>
            <a:r>
              <a:rPr lang="tr-TR" sz="2000" dirty="0" err="1"/>
              <a:t>the</a:t>
            </a:r>
            <a:r>
              <a:rPr lang="tr-TR" sz="2000" dirty="0"/>
              <a:t> </a:t>
            </a:r>
            <a:r>
              <a:rPr lang="tr-TR" sz="2000" dirty="0" err="1"/>
              <a:t>hydrogen</a:t>
            </a:r>
            <a:r>
              <a:rPr lang="tr-TR" sz="2000" dirty="0"/>
              <a:t> </a:t>
            </a:r>
            <a:r>
              <a:rPr lang="tr-TR" sz="2000" dirty="0" err="1"/>
              <a:t>ion</a:t>
            </a:r>
            <a:r>
              <a:rPr lang="tr-TR" sz="2000" dirty="0"/>
              <a:t> </a:t>
            </a:r>
            <a:r>
              <a:rPr lang="tr-TR" sz="2000" dirty="0" err="1"/>
              <a:t>concentration</a:t>
            </a:r>
            <a:r>
              <a:rPr lang="tr-TR" sz="2000" dirty="0"/>
              <a:t> in </a:t>
            </a:r>
            <a:r>
              <a:rPr lang="tr-TR" sz="2000" dirty="0" err="1"/>
              <a:t>urine</a:t>
            </a:r>
            <a:r>
              <a:rPr lang="tr-TR" sz="2000" dirty="0"/>
              <a:t>. </a:t>
            </a:r>
          </a:p>
          <a:p>
            <a:pPr algn="just">
              <a:lnSpc>
                <a:spcPct val="150000"/>
              </a:lnSpc>
              <a:buFont typeface="Arial" panose="020B0604020202020204" pitchFamily="34" charset="0"/>
              <a:buChar char="•"/>
            </a:pPr>
            <a:r>
              <a:rPr lang="tr-TR" sz="2000" dirty="0" err="1"/>
              <a:t>Urine</a:t>
            </a:r>
            <a:r>
              <a:rPr lang="tr-TR" sz="2000" dirty="0"/>
              <a:t> </a:t>
            </a:r>
            <a:r>
              <a:rPr lang="tr-TR" sz="2000" dirty="0" err="1"/>
              <a:t>pH</a:t>
            </a:r>
            <a:r>
              <a:rPr lang="tr-TR" sz="2000" dirty="0"/>
              <a:t> is </a:t>
            </a:r>
            <a:r>
              <a:rPr lang="tr-TR" sz="2000" dirty="0" err="1"/>
              <a:t>determined</a:t>
            </a:r>
            <a:r>
              <a:rPr lang="tr-TR" sz="2000" dirty="0"/>
              <a:t> </a:t>
            </a:r>
            <a:r>
              <a:rPr lang="tr-TR" sz="2000" dirty="0" err="1"/>
              <a:t>by</a:t>
            </a:r>
            <a:r>
              <a:rPr lang="tr-TR" sz="2000" dirty="0"/>
              <a:t> </a:t>
            </a:r>
            <a:r>
              <a:rPr lang="tr-TR" sz="2000" dirty="0" err="1"/>
              <a:t>the</a:t>
            </a:r>
            <a:r>
              <a:rPr lang="tr-TR" sz="2000" dirty="0"/>
              <a:t> </a:t>
            </a:r>
            <a:r>
              <a:rPr lang="tr-TR" sz="2000" dirty="0" err="1"/>
              <a:t>kidney's</a:t>
            </a:r>
            <a:r>
              <a:rPr lang="tr-TR" sz="2000" dirty="0"/>
              <a:t> </a:t>
            </a:r>
            <a:r>
              <a:rPr lang="tr-TR" sz="2000" dirty="0" err="1"/>
              <a:t>ability</a:t>
            </a:r>
            <a:r>
              <a:rPr lang="tr-TR" sz="2000" dirty="0"/>
              <a:t> </a:t>
            </a:r>
            <a:r>
              <a:rPr lang="tr-TR" sz="2000" dirty="0" err="1"/>
              <a:t>to</a:t>
            </a:r>
            <a:r>
              <a:rPr lang="tr-TR" sz="2000" dirty="0"/>
              <a:t> </a:t>
            </a:r>
            <a:r>
              <a:rPr lang="tr-TR" sz="2000" dirty="0" err="1"/>
              <a:t>regulate</a:t>
            </a:r>
            <a:r>
              <a:rPr lang="tr-TR" sz="2000" dirty="0"/>
              <a:t> </a:t>
            </a:r>
            <a:r>
              <a:rPr lang="tr-TR" sz="2000" dirty="0" err="1"/>
              <a:t>hydrogen</a:t>
            </a:r>
            <a:r>
              <a:rPr lang="tr-TR" sz="2000" dirty="0"/>
              <a:t> </a:t>
            </a:r>
            <a:r>
              <a:rPr lang="tr-TR" sz="2000" dirty="0" err="1"/>
              <a:t>ion</a:t>
            </a:r>
            <a:r>
              <a:rPr lang="tr-TR" sz="2000" dirty="0"/>
              <a:t> </a:t>
            </a:r>
            <a:r>
              <a:rPr lang="tr-TR" sz="2000" dirty="0" err="1"/>
              <a:t>and</a:t>
            </a:r>
            <a:r>
              <a:rPr lang="tr-TR" sz="2000" dirty="0"/>
              <a:t> </a:t>
            </a:r>
            <a:r>
              <a:rPr lang="tr-TR" sz="2000" dirty="0" err="1"/>
              <a:t>bicarbonate</a:t>
            </a:r>
            <a:r>
              <a:rPr lang="tr-TR" sz="2000" dirty="0"/>
              <a:t> </a:t>
            </a:r>
            <a:r>
              <a:rPr lang="tr-TR" sz="2000" dirty="0" err="1"/>
              <a:t>concentrations</a:t>
            </a:r>
            <a:r>
              <a:rPr lang="tr-TR" sz="2000" dirty="0"/>
              <a:t> </a:t>
            </a:r>
            <a:r>
              <a:rPr lang="tr-TR" sz="2000" dirty="0" err="1"/>
              <a:t>within</a:t>
            </a:r>
            <a:r>
              <a:rPr lang="tr-TR" sz="2000" dirty="0"/>
              <a:t> </a:t>
            </a:r>
            <a:r>
              <a:rPr lang="tr-TR" sz="2000" dirty="0" err="1"/>
              <a:t>the</a:t>
            </a:r>
            <a:r>
              <a:rPr lang="tr-TR" sz="2000" dirty="0"/>
              <a:t> </a:t>
            </a:r>
            <a:r>
              <a:rPr lang="tr-TR" sz="2000" dirty="0" err="1"/>
              <a:t>blood</a:t>
            </a:r>
            <a:r>
              <a:rPr lang="tr-TR" sz="2000" dirty="0"/>
              <a:t>. </a:t>
            </a:r>
          </a:p>
          <a:p>
            <a:pPr algn="just">
              <a:lnSpc>
                <a:spcPct val="150000"/>
              </a:lnSpc>
              <a:buFont typeface="Arial" panose="020B0604020202020204" pitchFamily="34" charset="0"/>
              <a:buChar char="•"/>
            </a:pPr>
            <a:r>
              <a:rPr lang="tr-TR" sz="2000" dirty="0" err="1"/>
              <a:t>In</a:t>
            </a:r>
            <a:r>
              <a:rPr lang="tr-TR" sz="2000" dirty="0"/>
              <a:t> </a:t>
            </a:r>
            <a:r>
              <a:rPr lang="tr-TR" sz="2000" dirty="0" err="1"/>
              <a:t>fresh</a:t>
            </a:r>
            <a:r>
              <a:rPr lang="tr-TR" sz="2000" dirty="0"/>
              <a:t> </a:t>
            </a:r>
            <a:r>
              <a:rPr lang="tr-TR" sz="2000" dirty="0" err="1"/>
              <a:t>urine</a:t>
            </a:r>
            <a:r>
              <a:rPr lang="tr-TR" sz="2000" dirty="0"/>
              <a:t> </a:t>
            </a:r>
            <a:r>
              <a:rPr lang="tr-TR" sz="2000" dirty="0" err="1"/>
              <a:t>samples</a:t>
            </a:r>
            <a:r>
              <a:rPr lang="tr-TR" sz="2000" dirty="0"/>
              <a:t> </a:t>
            </a:r>
            <a:r>
              <a:rPr lang="tr-TR" sz="2000" dirty="0" err="1"/>
              <a:t>from</a:t>
            </a:r>
            <a:r>
              <a:rPr lang="tr-TR" sz="2000" dirty="0"/>
              <a:t> </a:t>
            </a:r>
            <a:r>
              <a:rPr lang="tr-TR" sz="2000" dirty="0" err="1"/>
              <a:t>healthy</a:t>
            </a:r>
            <a:r>
              <a:rPr lang="tr-TR" sz="2000" dirty="0"/>
              <a:t> </a:t>
            </a:r>
            <a:r>
              <a:rPr lang="tr-TR" sz="2000" dirty="0" err="1"/>
              <a:t>dogs</a:t>
            </a:r>
            <a:r>
              <a:rPr lang="tr-TR" sz="2000" dirty="0"/>
              <a:t> </a:t>
            </a:r>
            <a:r>
              <a:rPr lang="tr-TR" sz="2000" dirty="0" err="1"/>
              <a:t>and</a:t>
            </a:r>
            <a:r>
              <a:rPr lang="tr-TR" sz="2000" dirty="0"/>
              <a:t> </a:t>
            </a:r>
            <a:r>
              <a:rPr lang="tr-TR" sz="2000" dirty="0" err="1"/>
              <a:t>cats</a:t>
            </a:r>
            <a:r>
              <a:rPr lang="tr-TR" sz="2000" dirty="0"/>
              <a:t>, </a:t>
            </a:r>
            <a:r>
              <a:rPr lang="tr-TR" sz="2000" dirty="0" err="1"/>
              <a:t>the</a:t>
            </a:r>
            <a:r>
              <a:rPr lang="tr-TR" sz="2000" dirty="0"/>
              <a:t> </a:t>
            </a:r>
            <a:r>
              <a:rPr lang="tr-TR" sz="2000" dirty="0" err="1"/>
              <a:t>pH</a:t>
            </a:r>
            <a:r>
              <a:rPr lang="tr-TR" sz="2000" dirty="0"/>
              <a:t> </a:t>
            </a:r>
            <a:r>
              <a:rPr lang="tr-TR" sz="2000" dirty="0" err="1"/>
              <a:t>range</a:t>
            </a:r>
            <a:r>
              <a:rPr lang="tr-TR" sz="2000" dirty="0"/>
              <a:t> is 5.5–8.5. </a:t>
            </a:r>
            <a:r>
              <a:rPr lang="tr-TR" sz="2000" dirty="0" err="1"/>
              <a:t>This</a:t>
            </a:r>
            <a:r>
              <a:rPr lang="tr-TR" sz="2000" dirty="0"/>
              <a:t> </a:t>
            </a:r>
            <a:r>
              <a:rPr lang="tr-TR" sz="2000" dirty="0" err="1"/>
              <a:t>parameter</a:t>
            </a:r>
            <a:r>
              <a:rPr lang="tr-TR" sz="2000" dirty="0"/>
              <a:t> is </a:t>
            </a:r>
            <a:r>
              <a:rPr lang="tr-TR" sz="2000" dirty="0" err="1"/>
              <a:t>specific</a:t>
            </a:r>
            <a:r>
              <a:rPr lang="tr-TR" sz="2000" dirty="0"/>
              <a:t> </a:t>
            </a:r>
            <a:r>
              <a:rPr lang="tr-TR" sz="2000" dirty="0" err="1"/>
              <a:t>for</a:t>
            </a:r>
            <a:r>
              <a:rPr lang="tr-TR" sz="2000" dirty="0"/>
              <a:t> </a:t>
            </a:r>
            <a:r>
              <a:rPr lang="tr-TR" sz="2000" dirty="0" err="1"/>
              <a:t>the</a:t>
            </a:r>
            <a:r>
              <a:rPr lang="tr-TR" sz="2000" dirty="0"/>
              <a:t> </a:t>
            </a:r>
            <a:r>
              <a:rPr lang="tr-TR" sz="2000" dirty="0" err="1"/>
              <a:t>detection</a:t>
            </a:r>
            <a:r>
              <a:rPr lang="tr-TR" sz="2000" dirty="0"/>
              <a:t> of </a:t>
            </a:r>
            <a:r>
              <a:rPr lang="tr-TR" sz="2000" dirty="0" err="1"/>
              <a:t>hydronium</a:t>
            </a:r>
            <a:r>
              <a:rPr lang="tr-TR" sz="2000" dirty="0"/>
              <a:t> </a:t>
            </a:r>
            <a:r>
              <a:rPr lang="tr-TR" sz="2000" dirty="0" err="1"/>
              <a:t>ions</a:t>
            </a:r>
            <a:r>
              <a:rPr lang="tr-TR" sz="2000" dirty="0"/>
              <a:t>, </a:t>
            </a:r>
            <a:r>
              <a:rPr lang="tr-TR" sz="2000" dirty="0" err="1"/>
              <a:t>with</a:t>
            </a:r>
            <a:r>
              <a:rPr lang="tr-TR" sz="2000" dirty="0"/>
              <a:t> </a:t>
            </a:r>
            <a:r>
              <a:rPr lang="tr-TR" sz="2000" dirty="0" err="1"/>
              <a:t>the</a:t>
            </a:r>
            <a:r>
              <a:rPr lang="tr-TR" sz="2000" dirty="0"/>
              <a:t> </a:t>
            </a:r>
            <a:r>
              <a:rPr lang="tr-TR" sz="2000" dirty="0" err="1"/>
              <a:t>pH</a:t>
            </a:r>
            <a:r>
              <a:rPr lang="tr-TR" sz="2000" dirty="0"/>
              <a:t> </a:t>
            </a:r>
            <a:r>
              <a:rPr lang="tr-TR" sz="2000" dirty="0" err="1"/>
              <a:t>being</a:t>
            </a:r>
            <a:r>
              <a:rPr lang="tr-TR" sz="2000" dirty="0"/>
              <a:t> </a:t>
            </a:r>
            <a:r>
              <a:rPr lang="tr-TR" sz="2000" dirty="0" err="1"/>
              <a:t>the</a:t>
            </a:r>
            <a:r>
              <a:rPr lang="tr-TR" sz="2000" dirty="0"/>
              <a:t> </a:t>
            </a:r>
            <a:r>
              <a:rPr lang="tr-TR" sz="2000" dirty="0" err="1"/>
              <a:t>negative</a:t>
            </a:r>
            <a:r>
              <a:rPr lang="tr-TR" sz="2000" dirty="0"/>
              <a:t> </a:t>
            </a:r>
            <a:r>
              <a:rPr lang="tr-TR" sz="2000" dirty="0" err="1"/>
              <a:t>common</a:t>
            </a:r>
            <a:r>
              <a:rPr lang="tr-TR" sz="2000" dirty="0"/>
              <a:t> </a:t>
            </a:r>
            <a:r>
              <a:rPr lang="tr-TR" sz="2000" dirty="0" err="1"/>
              <a:t>logarithm</a:t>
            </a:r>
            <a:r>
              <a:rPr lang="tr-TR" sz="2000" dirty="0"/>
              <a:t> of </a:t>
            </a:r>
            <a:r>
              <a:rPr lang="tr-TR" sz="2000" dirty="0" err="1"/>
              <a:t>the</a:t>
            </a:r>
            <a:r>
              <a:rPr lang="tr-TR" sz="2000" dirty="0"/>
              <a:t> </a:t>
            </a:r>
            <a:r>
              <a:rPr lang="tr-TR" sz="2000" dirty="0" err="1"/>
              <a:t>hydronium</a:t>
            </a:r>
            <a:r>
              <a:rPr lang="tr-TR" sz="2000" dirty="0"/>
              <a:t> </a:t>
            </a:r>
            <a:r>
              <a:rPr lang="tr-TR" sz="2000" dirty="0" err="1"/>
              <a:t>ion</a:t>
            </a:r>
            <a:r>
              <a:rPr lang="tr-TR" sz="2000" dirty="0"/>
              <a:t> </a:t>
            </a:r>
            <a:r>
              <a:rPr lang="tr-TR" sz="2000" dirty="0" err="1"/>
              <a:t>concentration</a:t>
            </a:r>
            <a:r>
              <a:rPr lang="tr-TR" sz="2000" dirty="0"/>
              <a:t>. </a:t>
            </a:r>
          </a:p>
          <a:p>
            <a:pPr algn="just">
              <a:lnSpc>
                <a:spcPct val="150000"/>
              </a:lnSpc>
              <a:buFont typeface="Arial" panose="020B0604020202020204" pitchFamily="34" charset="0"/>
              <a:buChar char="•"/>
            </a:pPr>
            <a:r>
              <a:rPr lang="tr-TR" sz="2000" dirty="0" err="1"/>
              <a:t>The</a:t>
            </a:r>
            <a:r>
              <a:rPr lang="tr-TR" sz="2000" dirty="0"/>
              <a:t> test </a:t>
            </a:r>
            <a:r>
              <a:rPr lang="tr-TR" sz="2000" dirty="0" err="1"/>
              <a:t>pad</a:t>
            </a:r>
            <a:r>
              <a:rPr lang="tr-TR" sz="2000" dirty="0"/>
              <a:t> </a:t>
            </a:r>
            <a:r>
              <a:rPr lang="tr-TR" sz="2000" dirty="0" err="1"/>
              <a:t>contains</a:t>
            </a:r>
            <a:r>
              <a:rPr lang="tr-TR" sz="2000" dirty="0"/>
              <a:t> </a:t>
            </a:r>
            <a:r>
              <a:rPr lang="tr-TR" sz="2000" dirty="0" err="1"/>
              <a:t>the</a:t>
            </a:r>
            <a:r>
              <a:rPr lang="tr-TR" sz="2000" dirty="0"/>
              <a:t> </a:t>
            </a:r>
            <a:r>
              <a:rPr lang="tr-TR" sz="2000" dirty="0" err="1"/>
              <a:t>indicators</a:t>
            </a:r>
            <a:r>
              <a:rPr lang="tr-TR" sz="2000" dirty="0"/>
              <a:t> </a:t>
            </a:r>
            <a:r>
              <a:rPr lang="tr-TR" sz="2000" dirty="0" err="1"/>
              <a:t>methyl</a:t>
            </a:r>
            <a:r>
              <a:rPr lang="tr-TR" sz="2000" dirty="0"/>
              <a:t> </a:t>
            </a:r>
            <a:r>
              <a:rPr lang="tr-TR" sz="2000" dirty="0" err="1"/>
              <a:t>red</a:t>
            </a:r>
            <a:r>
              <a:rPr lang="tr-TR" sz="2000" dirty="0"/>
              <a:t>, </a:t>
            </a:r>
            <a:r>
              <a:rPr lang="tr-TR" sz="2000" dirty="0" err="1"/>
              <a:t>phenolphthalein</a:t>
            </a:r>
            <a:r>
              <a:rPr lang="tr-TR" sz="2000" dirty="0"/>
              <a:t> </a:t>
            </a:r>
            <a:r>
              <a:rPr lang="tr-TR" sz="2000" dirty="0" err="1"/>
              <a:t>and</a:t>
            </a:r>
            <a:r>
              <a:rPr lang="tr-TR" sz="2000" dirty="0"/>
              <a:t> </a:t>
            </a:r>
            <a:r>
              <a:rPr lang="tr-TR" sz="2000" dirty="0" err="1"/>
              <a:t>bromthymol</a:t>
            </a:r>
            <a:r>
              <a:rPr lang="tr-TR" sz="2000" dirty="0"/>
              <a:t> </a:t>
            </a:r>
            <a:r>
              <a:rPr lang="tr-TR" sz="2000" dirty="0" err="1"/>
              <a:t>blue</a:t>
            </a:r>
            <a:r>
              <a:rPr lang="tr-TR" sz="2000" dirty="0"/>
              <a:t>. </a:t>
            </a:r>
          </a:p>
          <a:p>
            <a:pPr marL="0" indent="0" algn="just">
              <a:lnSpc>
                <a:spcPct val="150000"/>
              </a:lnSpc>
              <a:buNone/>
            </a:pPr>
            <a:endParaRPr lang="en-US" dirty="0"/>
          </a:p>
        </p:txBody>
      </p:sp>
    </p:spTree>
    <p:extLst>
      <p:ext uri="{BB962C8B-B14F-4D97-AF65-F5344CB8AC3E}">
        <p14:creationId xmlns:p14="http://schemas.microsoft.com/office/powerpoint/2010/main" val="34975459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84A3A9-86CF-6D40-84EC-46B61A453D15}"/>
              </a:ext>
            </a:extLst>
          </p:cNvPr>
          <p:cNvSpPr>
            <a:spLocks noGrp="1"/>
          </p:cNvSpPr>
          <p:nvPr>
            <p:ph type="title"/>
          </p:nvPr>
        </p:nvSpPr>
        <p:spPr>
          <a:xfrm>
            <a:off x="899438" y="806508"/>
            <a:ext cx="4430188" cy="650026"/>
          </a:xfrm>
        </p:spPr>
        <p:style>
          <a:lnRef idx="2">
            <a:schemeClr val="accent1"/>
          </a:lnRef>
          <a:fillRef idx="1">
            <a:schemeClr val="lt1"/>
          </a:fillRef>
          <a:effectRef idx="0">
            <a:schemeClr val="accent1"/>
          </a:effectRef>
          <a:fontRef idx="minor">
            <a:schemeClr val="dk1"/>
          </a:fontRef>
        </p:style>
        <p:txBody>
          <a:bodyPr>
            <a:normAutofit/>
          </a:bodyPr>
          <a:lstStyle/>
          <a:p>
            <a:r>
              <a:rPr lang="tr-TR" sz="2000" b="1" cap="none" dirty="0" err="1">
                <a:solidFill>
                  <a:srgbClr val="00B0F0"/>
                </a:solidFill>
              </a:rPr>
              <a:t>Values</a:t>
            </a:r>
            <a:r>
              <a:rPr lang="tr-TR" sz="2000" b="1" cap="none" dirty="0">
                <a:solidFill>
                  <a:srgbClr val="00B0F0"/>
                </a:solidFill>
              </a:rPr>
              <a:t> </a:t>
            </a:r>
            <a:r>
              <a:rPr lang="tr-TR" sz="2000" b="1" cap="none" dirty="0" err="1">
                <a:solidFill>
                  <a:srgbClr val="00B0F0"/>
                </a:solidFill>
              </a:rPr>
              <a:t>Below</a:t>
            </a:r>
            <a:r>
              <a:rPr lang="tr-TR" sz="2000" b="1" cap="none" dirty="0">
                <a:solidFill>
                  <a:srgbClr val="00B0F0"/>
                </a:solidFill>
              </a:rPr>
              <a:t> Reference </a:t>
            </a:r>
            <a:r>
              <a:rPr lang="tr-TR" sz="2000" b="1" cap="none" dirty="0" err="1">
                <a:solidFill>
                  <a:srgbClr val="00B0F0"/>
                </a:solidFill>
              </a:rPr>
              <a:t>Range</a:t>
            </a:r>
            <a:r>
              <a:rPr lang="tr-TR" sz="2000" b="1" cap="none" dirty="0">
                <a:solidFill>
                  <a:srgbClr val="00B0F0"/>
                </a:solidFill>
              </a:rPr>
              <a:t> </a:t>
            </a:r>
            <a:endParaRPr lang="en-US" sz="2000" cap="none" dirty="0">
              <a:solidFill>
                <a:srgbClr val="00B0F0"/>
              </a:solidFill>
            </a:endParaRPr>
          </a:p>
        </p:txBody>
      </p:sp>
      <p:sp>
        <p:nvSpPr>
          <p:cNvPr id="3" name="Content Placeholder 2">
            <a:extLst>
              <a:ext uri="{FF2B5EF4-FFF2-40B4-BE49-F238E27FC236}">
                <a16:creationId xmlns:a16="http://schemas.microsoft.com/office/drawing/2014/main" id="{F9E26DF9-54FB-6544-B134-19F82225869B}"/>
              </a:ext>
            </a:extLst>
          </p:cNvPr>
          <p:cNvSpPr>
            <a:spLocks noGrp="1"/>
          </p:cNvSpPr>
          <p:nvPr>
            <p:ph idx="1"/>
          </p:nvPr>
        </p:nvSpPr>
        <p:spPr>
          <a:xfrm>
            <a:off x="899438" y="1456533"/>
            <a:ext cx="4430188" cy="4453815"/>
          </a:xfrm>
        </p:spPr>
        <p:style>
          <a:lnRef idx="2">
            <a:schemeClr val="accent1"/>
          </a:lnRef>
          <a:fillRef idx="1">
            <a:schemeClr val="lt1"/>
          </a:fillRef>
          <a:effectRef idx="0">
            <a:schemeClr val="accent1"/>
          </a:effectRef>
          <a:fontRef idx="minor">
            <a:schemeClr val="dk1"/>
          </a:fontRef>
        </p:style>
        <p:txBody>
          <a:bodyPr>
            <a:normAutofit lnSpcReduction="10000"/>
          </a:bodyPr>
          <a:lstStyle/>
          <a:p>
            <a:pPr lvl="1">
              <a:lnSpc>
                <a:spcPct val="150000"/>
              </a:lnSpc>
            </a:pPr>
            <a:r>
              <a:rPr lang="tr-TR" dirty="0" err="1"/>
              <a:t>Respiratory</a:t>
            </a:r>
            <a:r>
              <a:rPr lang="tr-TR" dirty="0"/>
              <a:t> </a:t>
            </a:r>
            <a:r>
              <a:rPr lang="tr-TR" dirty="0" err="1"/>
              <a:t>acidosis</a:t>
            </a:r>
            <a:r>
              <a:rPr lang="tr-TR" dirty="0"/>
              <a:t> </a:t>
            </a:r>
          </a:p>
          <a:p>
            <a:pPr lvl="1">
              <a:lnSpc>
                <a:spcPct val="150000"/>
              </a:lnSpc>
            </a:pPr>
            <a:r>
              <a:rPr lang="tr-TR" dirty="0" err="1"/>
              <a:t>Metabolic</a:t>
            </a:r>
            <a:r>
              <a:rPr lang="tr-TR" dirty="0"/>
              <a:t> </a:t>
            </a:r>
            <a:r>
              <a:rPr lang="tr-TR" dirty="0" err="1"/>
              <a:t>acidosis</a:t>
            </a:r>
            <a:r>
              <a:rPr lang="tr-TR" dirty="0"/>
              <a:t> </a:t>
            </a:r>
          </a:p>
          <a:p>
            <a:pPr lvl="1">
              <a:lnSpc>
                <a:spcPct val="150000"/>
              </a:lnSpc>
            </a:pPr>
            <a:r>
              <a:rPr lang="tr-TR" dirty="0"/>
              <a:t>High protein </a:t>
            </a:r>
            <a:r>
              <a:rPr lang="tr-TR" dirty="0" err="1"/>
              <a:t>diet</a:t>
            </a:r>
            <a:r>
              <a:rPr lang="tr-TR" dirty="0"/>
              <a:t> </a:t>
            </a:r>
          </a:p>
          <a:p>
            <a:pPr lvl="1">
              <a:lnSpc>
                <a:spcPct val="150000"/>
              </a:lnSpc>
            </a:pPr>
            <a:r>
              <a:rPr lang="tr-TR" dirty="0" err="1"/>
              <a:t>Vomiting</a:t>
            </a:r>
            <a:r>
              <a:rPr lang="tr-TR" dirty="0"/>
              <a:t> </a:t>
            </a:r>
            <a:r>
              <a:rPr lang="tr-TR" dirty="0" err="1"/>
              <a:t>with</a:t>
            </a:r>
            <a:r>
              <a:rPr lang="tr-TR" dirty="0"/>
              <a:t> </a:t>
            </a:r>
            <a:r>
              <a:rPr lang="tr-TR" dirty="0" err="1"/>
              <a:t>chloride</a:t>
            </a:r>
            <a:r>
              <a:rPr lang="tr-TR" dirty="0"/>
              <a:t> </a:t>
            </a:r>
            <a:r>
              <a:rPr lang="tr-TR" dirty="0" err="1"/>
              <a:t>depletion</a:t>
            </a:r>
            <a:r>
              <a:rPr lang="tr-TR" dirty="0"/>
              <a:t> </a:t>
            </a:r>
          </a:p>
          <a:p>
            <a:pPr lvl="1">
              <a:lnSpc>
                <a:spcPct val="150000"/>
              </a:lnSpc>
            </a:pPr>
            <a:r>
              <a:rPr lang="tr-TR" dirty="0"/>
              <a:t>Severe </a:t>
            </a:r>
            <a:r>
              <a:rPr lang="tr-TR" dirty="0" err="1"/>
              <a:t>diarrhea</a:t>
            </a:r>
            <a:r>
              <a:rPr lang="tr-TR" dirty="0"/>
              <a:t> </a:t>
            </a:r>
          </a:p>
          <a:p>
            <a:pPr lvl="1">
              <a:lnSpc>
                <a:spcPct val="150000"/>
              </a:lnSpc>
            </a:pPr>
            <a:r>
              <a:rPr lang="tr-TR" dirty="0"/>
              <a:t>Fever </a:t>
            </a:r>
          </a:p>
          <a:p>
            <a:pPr lvl="1">
              <a:lnSpc>
                <a:spcPct val="150000"/>
              </a:lnSpc>
            </a:pPr>
            <a:r>
              <a:rPr lang="tr-TR" dirty="0" err="1"/>
              <a:t>Starvation</a:t>
            </a:r>
            <a:r>
              <a:rPr lang="tr-TR" dirty="0"/>
              <a:t> </a:t>
            </a:r>
          </a:p>
          <a:p>
            <a:pPr lvl="1">
              <a:lnSpc>
                <a:spcPct val="150000"/>
              </a:lnSpc>
            </a:pPr>
            <a:r>
              <a:rPr lang="tr-TR" dirty="0" err="1"/>
              <a:t>Prolonged</a:t>
            </a:r>
            <a:r>
              <a:rPr lang="tr-TR" dirty="0"/>
              <a:t> </a:t>
            </a:r>
            <a:r>
              <a:rPr lang="tr-TR" dirty="0" err="1"/>
              <a:t>exercise</a:t>
            </a:r>
            <a:r>
              <a:rPr lang="tr-TR" dirty="0"/>
              <a:t> </a:t>
            </a:r>
          </a:p>
          <a:p>
            <a:pPr lvl="1">
              <a:lnSpc>
                <a:spcPct val="150000"/>
              </a:lnSpc>
            </a:pPr>
            <a:r>
              <a:rPr lang="tr-TR" dirty="0" err="1"/>
              <a:t>Urinary</a:t>
            </a:r>
            <a:r>
              <a:rPr lang="tr-TR" dirty="0"/>
              <a:t> </a:t>
            </a:r>
            <a:r>
              <a:rPr lang="tr-TR" dirty="0" err="1"/>
              <a:t>acidifiers</a:t>
            </a:r>
            <a:r>
              <a:rPr lang="tr-TR" dirty="0"/>
              <a:t> </a:t>
            </a:r>
          </a:p>
          <a:p>
            <a:endParaRPr lang="en-US" dirty="0"/>
          </a:p>
        </p:txBody>
      </p:sp>
      <p:sp>
        <p:nvSpPr>
          <p:cNvPr id="4" name="Content Placeholder 2">
            <a:extLst>
              <a:ext uri="{FF2B5EF4-FFF2-40B4-BE49-F238E27FC236}">
                <a16:creationId xmlns:a16="http://schemas.microsoft.com/office/drawing/2014/main" id="{0BC62E00-6289-6C46-B110-25CAACD3B0E3}"/>
              </a:ext>
            </a:extLst>
          </p:cNvPr>
          <p:cNvSpPr txBox="1">
            <a:spLocks/>
          </p:cNvSpPr>
          <p:nvPr/>
        </p:nvSpPr>
        <p:spPr>
          <a:xfrm>
            <a:off x="6477279" y="1473072"/>
            <a:ext cx="4430188" cy="4437275"/>
          </a:xfrm>
          <a:prstGeom prst="rect">
            <a:avLst/>
          </a:prstGeom>
        </p:spPr>
        <p:style>
          <a:lnRef idx="2">
            <a:schemeClr val="accent1"/>
          </a:lnRef>
          <a:fillRef idx="1">
            <a:schemeClr val="lt1"/>
          </a:fillRef>
          <a:effectRef idx="0">
            <a:schemeClr val="accent1"/>
          </a:effectRef>
          <a:fontRef idx="minor">
            <a:schemeClr val="dk1"/>
          </a:fontRef>
        </p:style>
        <p:txBody>
          <a:bodyPr vert="horz" lIns="45720" tIns="45720" rIns="4572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pPr lvl="1">
              <a:lnSpc>
                <a:spcPct val="150000"/>
              </a:lnSpc>
            </a:pPr>
            <a:r>
              <a:rPr lang="tr-TR" dirty="0" err="1"/>
              <a:t>Recent</a:t>
            </a:r>
            <a:r>
              <a:rPr lang="tr-TR" dirty="0"/>
              <a:t> meal </a:t>
            </a:r>
          </a:p>
          <a:p>
            <a:pPr lvl="1">
              <a:lnSpc>
                <a:spcPct val="150000"/>
              </a:lnSpc>
            </a:pPr>
            <a:r>
              <a:rPr lang="tr-TR" dirty="0" err="1"/>
              <a:t>Metabolic</a:t>
            </a:r>
            <a:r>
              <a:rPr lang="tr-TR" dirty="0"/>
              <a:t> </a:t>
            </a:r>
            <a:r>
              <a:rPr lang="tr-TR" dirty="0" err="1"/>
              <a:t>alkalosis</a:t>
            </a:r>
            <a:r>
              <a:rPr lang="tr-TR" dirty="0"/>
              <a:t> </a:t>
            </a:r>
          </a:p>
          <a:p>
            <a:pPr lvl="1">
              <a:lnSpc>
                <a:spcPct val="150000"/>
              </a:lnSpc>
            </a:pPr>
            <a:r>
              <a:rPr lang="tr-TR" dirty="0" err="1"/>
              <a:t>Respiratory</a:t>
            </a:r>
            <a:r>
              <a:rPr lang="tr-TR" dirty="0"/>
              <a:t> </a:t>
            </a:r>
            <a:r>
              <a:rPr lang="tr-TR" dirty="0" err="1"/>
              <a:t>alkalosis</a:t>
            </a:r>
            <a:r>
              <a:rPr lang="tr-TR" dirty="0"/>
              <a:t> </a:t>
            </a:r>
          </a:p>
          <a:p>
            <a:pPr lvl="1">
              <a:lnSpc>
                <a:spcPct val="150000"/>
              </a:lnSpc>
            </a:pPr>
            <a:r>
              <a:rPr lang="tr-TR" dirty="0" err="1"/>
              <a:t>Bacterial</a:t>
            </a:r>
            <a:r>
              <a:rPr lang="tr-TR" dirty="0"/>
              <a:t> </a:t>
            </a:r>
            <a:r>
              <a:rPr lang="tr-TR" dirty="0" err="1"/>
              <a:t>infection</a:t>
            </a:r>
            <a:r>
              <a:rPr lang="tr-TR" dirty="0"/>
              <a:t> </a:t>
            </a:r>
          </a:p>
          <a:p>
            <a:pPr lvl="1">
              <a:lnSpc>
                <a:spcPct val="150000"/>
              </a:lnSpc>
            </a:pPr>
            <a:r>
              <a:rPr lang="tr-TR" dirty="0" err="1"/>
              <a:t>Renal</a:t>
            </a:r>
            <a:r>
              <a:rPr lang="tr-TR" dirty="0"/>
              <a:t> </a:t>
            </a:r>
            <a:r>
              <a:rPr lang="tr-TR" dirty="0" err="1"/>
              <a:t>tubular</a:t>
            </a:r>
            <a:r>
              <a:rPr lang="tr-TR" dirty="0"/>
              <a:t> </a:t>
            </a:r>
            <a:r>
              <a:rPr lang="tr-TR" dirty="0" err="1"/>
              <a:t>acidosis</a:t>
            </a:r>
            <a:r>
              <a:rPr lang="tr-TR" dirty="0"/>
              <a:t> </a:t>
            </a:r>
          </a:p>
          <a:p>
            <a:pPr lvl="1">
              <a:lnSpc>
                <a:spcPct val="150000"/>
              </a:lnSpc>
            </a:pPr>
            <a:r>
              <a:rPr lang="tr-TR" dirty="0" err="1"/>
              <a:t>Purely</a:t>
            </a:r>
            <a:r>
              <a:rPr lang="tr-TR" dirty="0"/>
              <a:t> </a:t>
            </a:r>
            <a:r>
              <a:rPr lang="tr-TR" dirty="0" err="1"/>
              <a:t>vegetable</a:t>
            </a:r>
            <a:r>
              <a:rPr lang="tr-TR" dirty="0"/>
              <a:t> </a:t>
            </a:r>
            <a:r>
              <a:rPr lang="tr-TR" dirty="0" err="1"/>
              <a:t>diet</a:t>
            </a:r>
            <a:r>
              <a:rPr lang="tr-TR" dirty="0"/>
              <a:t> </a:t>
            </a:r>
          </a:p>
          <a:p>
            <a:endParaRPr lang="en-US" dirty="0"/>
          </a:p>
        </p:txBody>
      </p:sp>
      <p:sp>
        <p:nvSpPr>
          <p:cNvPr id="5" name="Title 1">
            <a:extLst>
              <a:ext uri="{FF2B5EF4-FFF2-40B4-BE49-F238E27FC236}">
                <a16:creationId xmlns:a16="http://schemas.microsoft.com/office/drawing/2014/main" id="{11731755-C093-BE4F-A267-7200D1C7267E}"/>
              </a:ext>
            </a:extLst>
          </p:cNvPr>
          <p:cNvSpPr txBox="1">
            <a:spLocks/>
          </p:cNvSpPr>
          <p:nvPr/>
        </p:nvSpPr>
        <p:spPr>
          <a:xfrm>
            <a:off x="6477279" y="823047"/>
            <a:ext cx="4430188" cy="650026"/>
          </a:xfrm>
          <a:prstGeom prst="rect">
            <a:avLst/>
          </a:prstGeom>
        </p:spPr>
        <p:style>
          <a:lnRef idx="2">
            <a:schemeClr val="accent1"/>
          </a:lnRef>
          <a:fillRef idx="1">
            <a:schemeClr val="lt1"/>
          </a:fillRef>
          <a:effectRef idx="0">
            <a:schemeClr val="accent1"/>
          </a:effectRef>
          <a:fontRef idx="minor">
            <a:schemeClr val="dk1"/>
          </a:fontRef>
        </p:style>
        <p:txBody>
          <a:bodyPr vert="horz" lIns="91440" tIns="45720" rIns="91440" bIns="45720" rtlCol="0" anchor="ctr">
            <a:normAutofit/>
          </a:bodyPr>
          <a:lst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a:lstStyle>
          <a:p>
            <a:r>
              <a:rPr lang="tr-TR" sz="2000" b="1" cap="none" dirty="0" err="1">
                <a:solidFill>
                  <a:srgbClr val="00B0F0"/>
                </a:solidFill>
              </a:rPr>
              <a:t>Values</a:t>
            </a:r>
            <a:r>
              <a:rPr lang="tr-TR" sz="2000" b="1" cap="none" dirty="0">
                <a:solidFill>
                  <a:srgbClr val="00B0F0"/>
                </a:solidFill>
              </a:rPr>
              <a:t> </a:t>
            </a:r>
            <a:r>
              <a:rPr lang="tr-TR" sz="2000" b="1" cap="none" dirty="0" err="1">
                <a:solidFill>
                  <a:srgbClr val="00B0F0"/>
                </a:solidFill>
              </a:rPr>
              <a:t>Above</a:t>
            </a:r>
            <a:r>
              <a:rPr lang="tr-TR" sz="2000" b="1" cap="none" dirty="0">
                <a:solidFill>
                  <a:srgbClr val="00B0F0"/>
                </a:solidFill>
              </a:rPr>
              <a:t> Reference </a:t>
            </a:r>
            <a:r>
              <a:rPr lang="tr-TR" sz="2000" b="1" cap="none" dirty="0" err="1">
                <a:solidFill>
                  <a:srgbClr val="00B0F0"/>
                </a:solidFill>
              </a:rPr>
              <a:t>Range</a:t>
            </a:r>
            <a:r>
              <a:rPr lang="tr-TR" sz="2400" b="1" cap="none" dirty="0">
                <a:solidFill>
                  <a:srgbClr val="00B0F0"/>
                </a:solidFill>
              </a:rPr>
              <a:t> </a:t>
            </a:r>
            <a:endParaRPr lang="en-US" sz="2400" cap="none" dirty="0">
              <a:solidFill>
                <a:srgbClr val="00B0F0"/>
              </a:solidFill>
            </a:endParaRPr>
          </a:p>
        </p:txBody>
      </p:sp>
    </p:spTree>
    <p:extLst>
      <p:ext uri="{BB962C8B-B14F-4D97-AF65-F5344CB8AC3E}">
        <p14:creationId xmlns:p14="http://schemas.microsoft.com/office/powerpoint/2010/main" val="5609843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078062-FE56-BB4B-AD8E-0EE6D326E5A4}"/>
              </a:ext>
            </a:extLst>
          </p:cNvPr>
          <p:cNvSpPr>
            <a:spLocks noGrp="1"/>
          </p:cNvSpPr>
          <p:nvPr>
            <p:ph type="title"/>
          </p:nvPr>
        </p:nvSpPr>
        <p:spPr>
          <a:xfrm>
            <a:off x="766433" y="540298"/>
            <a:ext cx="10943284" cy="633983"/>
          </a:xfrm>
        </p:spPr>
        <p:style>
          <a:lnRef idx="2">
            <a:schemeClr val="accent1"/>
          </a:lnRef>
          <a:fillRef idx="1">
            <a:schemeClr val="lt1"/>
          </a:fillRef>
          <a:effectRef idx="0">
            <a:schemeClr val="accent1"/>
          </a:effectRef>
          <a:fontRef idx="minor">
            <a:schemeClr val="dk1"/>
          </a:fontRef>
        </p:style>
        <p:txBody>
          <a:bodyPr>
            <a:normAutofit/>
          </a:bodyPr>
          <a:lstStyle/>
          <a:p>
            <a:r>
              <a:rPr lang="tr-TR" sz="2800" b="1" dirty="0" err="1">
                <a:solidFill>
                  <a:srgbClr val="00B0F0"/>
                </a:solidFill>
              </a:rPr>
              <a:t>Urine</a:t>
            </a:r>
            <a:r>
              <a:rPr lang="tr-TR" sz="2800" b="1" dirty="0">
                <a:solidFill>
                  <a:srgbClr val="00B0F0"/>
                </a:solidFill>
              </a:rPr>
              <a:t> </a:t>
            </a:r>
            <a:r>
              <a:rPr lang="tr-TR" sz="2800" b="1" dirty="0" err="1">
                <a:solidFill>
                  <a:srgbClr val="00B0F0"/>
                </a:solidFill>
              </a:rPr>
              <a:t>Leukocytes</a:t>
            </a:r>
            <a:r>
              <a:rPr lang="tr-TR" sz="2800" b="1" dirty="0">
                <a:solidFill>
                  <a:srgbClr val="00B0F0"/>
                </a:solidFill>
              </a:rPr>
              <a:t> </a:t>
            </a:r>
            <a:endParaRPr lang="en-US" sz="2800" b="1" dirty="0">
              <a:solidFill>
                <a:srgbClr val="00B0F0"/>
              </a:solidFill>
            </a:endParaRPr>
          </a:p>
        </p:txBody>
      </p:sp>
      <p:sp>
        <p:nvSpPr>
          <p:cNvPr id="3" name="Content Placeholder 2">
            <a:extLst>
              <a:ext uri="{FF2B5EF4-FFF2-40B4-BE49-F238E27FC236}">
                <a16:creationId xmlns:a16="http://schemas.microsoft.com/office/drawing/2014/main" id="{460B6896-B0D5-E140-9275-6C4AABAAFF3B}"/>
              </a:ext>
            </a:extLst>
          </p:cNvPr>
          <p:cNvSpPr>
            <a:spLocks noGrp="1"/>
          </p:cNvSpPr>
          <p:nvPr>
            <p:ph idx="1"/>
          </p:nvPr>
        </p:nvSpPr>
        <p:spPr>
          <a:xfrm>
            <a:off x="766433" y="1523416"/>
            <a:ext cx="10943284" cy="4145864"/>
          </a:xfrm>
        </p:spPr>
        <p:txBody>
          <a:bodyPr>
            <a:normAutofit/>
          </a:bodyPr>
          <a:lstStyle/>
          <a:p>
            <a:pPr algn="just">
              <a:lnSpc>
                <a:spcPct val="150000"/>
              </a:lnSpc>
              <a:buFont typeface="Arial" panose="020B0604020202020204" pitchFamily="34" charset="0"/>
              <a:buChar char="•"/>
            </a:pPr>
            <a:r>
              <a:rPr lang="tr-TR" sz="1800" dirty="0" err="1"/>
              <a:t>The</a:t>
            </a:r>
            <a:r>
              <a:rPr lang="tr-TR" sz="1800" dirty="0"/>
              <a:t> </a:t>
            </a:r>
            <a:r>
              <a:rPr lang="tr-TR" sz="1800" dirty="0" err="1"/>
              <a:t>reaction</a:t>
            </a:r>
            <a:r>
              <a:rPr lang="tr-TR" sz="1800" dirty="0"/>
              <a:t> </a:t>
            </a:r>
            <a:r>
              <a:rPr lang="tr-TR" sz="1800" dirty="0" err="1"/>
              <a:t>detects</a:t>
            </a:r>
            <a:r>
              <a:rPr lang="tr-TR" sz="1800" dirty="0"/>
              <a:t> </a:t>
            </a:r>
            <a:r>
              <a:rPr lang="tr-TR" sz="1800" dirty="0" err="1"/>
              <a:t>the</a:t>
            </a:r>
            <a:r>
              <a:rPr lang="tr-TR" sz="1800" dirty="0"/>
              <a:t> presence of </a:t>
            </a:r>
            <a:r>
              <a:rPr lang="tr-TR" sz="1800" dirty="0" err="1"/>
              <a:t>esterases</a:t>
            </a:r>
            <a:r>
              <a:rPr lang="tr-TR" sz="1800" dirty="0"/>
              <a:t> </a:t>
            </a:r>
            <a:r>
              <a:rPr lang="tr-TR" sz="1800" dirty="0" err="1"/>
              <a:t>that</a:t>
            </a:r>
            <a:r>
              <a:rPr lang="tr-TR" sz="1800" dirty="0"/>
              <a:t> </a:t>
            </a:r>
            <a:r>
              <a:rPr lang="tr-TR" sz="1800" dirty="0" err="1"/>
              <a:t>occur</a:t>
            </a:r>
            <a:r>
              <a:rPr lang="tr-TR" sz="1800" dirty="0"/>
              <a:t> in </a:t>
            </a:r>
            <a:r>
              <a:rPr lang="tr-TR" sz="1800" dirty="0" err="1"/>
              <a:t>granulocytes</a:t>
            </a:r>
            <a:r>
              <a:rPr lang="tr-TR" sz="1800" dirty="0"/>
              <a:t>. </a:t>
            </a:r>
          </a:p>
          <a:p>
            <a:pPr algn="just">
              <a:lnSpc>
                <a:spcPct val="150000"/>
              </a:lnSpc>
              <a:buFont typeface="Arial" panose="020B0604020202020204" pitchFamily="34" charset="0"/>
              <a:buChar char="•"/>
            </a:pPr>
            <a:r>
              <a:rPr lang="tr-TR" sz="1800" dirty="0" err="1"/>
              <a:t>The</a:t>
            </a:r>
            <a:r>
              <a:rPr lang="tr-TR" sz="1800" dirty="0"/>
              <a:t> </a:t>
            </a:r>
            <a:r>
              <a:rPr lang="tr-TR" sz="1800" dirty="0" err="1"/>
              <a:t>reaction</a:t>
            </a:r>
            <a:r>
              <a:rPr lang="tr-TR" sz="1800" dirty="0"/>
              <a:t> is not </a:t>
            </a:r>
            <a:r>
              <a:rPr lang="tr-TR" sz="1800" dirty="0" err="1"/>
              <a:t>affected</a:t>
            </a:r>
            <a:r>
              <a:rPr lang="tr-TR" sz="1800" dirty="0"/>
              <a:t> </a:t>
            </a:r>
            <a:r>
              <a:rPr lang="tr-TR" sz="1800" dirty="0" err="1"/>
              <a:t>by</a:t>
            </a:r>
            <a:r>
              <a:rPr lang="tr-TR" sz="1800" dirty="0"/>
              <a:t> </a:t>
            </a:r>
            <a:r>
              <a:rPr lang="tr-TR" sz="1800" dirty="0" err="1"/>
              <a:t>bacteria</a:t>
            </a:r>
            <a:r>
              <a:rPr lang="tr-TR" sz="1800" dirty="0"/>
              <a:t>, </a:t>
            </a:r>
            <a:r>
              <a:rPr lang="tr-TR" sz="1800" dirty="0" err="1"/>
              <a:t>trichomonads</a:t>
            </a:r>
            <a:r>
              <a:rPr lang="tr-TR" sz="1800" dirty="0"/>
              <a:t> </a:t>
            </a:r>
            <a:r>
              <a:rPr lang="tr-TR" sz="1800" dirty="0" err="1"/>
              <a:t>or</a:t>
            </a:r>
            <a:r>
              <a:rPr lang="tr-TR" sz="1800" dirty="0"/>
              <a:t> </a:t>
            </a:r>
            <a:r>
              <a:rPr lang="tr-TR" sz="1800" dirty="0" err="1"/>
              <a:t>erythrocytes</a:t>
            </a:r>
            <a:r>
              <a:rPr lang="tr-TR" sz="1800" dirty="0"/>
              <a:t> </a:t>
            </a:r>
            <a:r>
              <a:rPr lang="tr-TR" sz="1800" dirty="0" err="1"/>
              <a:t>present</a:t>
            </a:r>
            <a:r>
              <a:rPr lang="tr-TR" sz="1800" dirty="0"/>
              <a:t> in </a:t>
            </a:r>
            <a:r>
              <a:rPr lang="tr-TR" sz="1800" dirty="0" err="1"/>
              <a:t>the</a:t>
            </a:r>
            <a:r>
              <a:rPr lang="tr-TR" sz="1800" dirty="0"/>
              <a:t> </a:t>
            </a:r>
            <a:r>
              <a:rPr lang="tr-TR" sz="1800" dirty="0" err="1"/>
              <a:t>urine</a:t>
            </a:r>
            <a:r>
              <a:rPr lang="tr-TR" sz="1800" dirty="0"/>
              <a:t>. </a:t>
            </a:r>
            <a:r>
              <a:rPr lang="tr-TR" sz="1800" dirty="0" err="1"/>
              <a:t>Formaldehyde</a:t>
            </a:r>
            <a:r>
              <a:rPr lang="tr-TR" sz="1800" dirty="0"/>
              <a:t> (</a:t>
            </a:r>
            <a:r>
              <a:rPr lang="tr-TR" sz="1800" dirty="0" err="1"/>
              <a:t>stabilizer</a:t>
            </a:r>
            <a:r>
              <a:rPr lang="tr-TR" sz="1800" dirty="0"/>
              <a:t>) </a:t>
            </a:r>
            <a:r>
              <a:rPr lang="tr-TR" sz="1800" dirty="0" err="1"/>
              <a:t>and</a:t>
            </a:r>
            <a:r>
              <a:rPr lang="tr-TR" sz="1800" dirty="0"/>
              <a:t> </a:t>
            </a:r>
            <a:r>
              <a:rPr lang="tr-TR" sz="1800" dirty="0" err="1"/>
              <a:t>medication</a:t>
            </a:r>
            <a:r>
              <a:rPr lang="tr-TR" sz="1800" dirty="0"/>
              <a:t> </a:t>
            </a:r>
            <a:r>
              <a:rPr lang="tr-TR" sz="1800" dirty="0" err="1"/>
              <a:t>with</a:t>
            </a:r>
            <a:r>
              <a:rPr lang="tr-TR" sz="1800" dirty="0"/>
              <a:t> </a:t>
            </a:r>
            <a:r>
              <a:rPr lang="tr-TR" sz="1800" dirty="0" err="1"/>
              <a:t>antibiotics</a:t>
            </a:r>
            <a:r>
              <a:rPr lang="tr-TR" sz="1800" dirty="0"/>
              <a:t> </a:t>
            </a:r>
            <a:r>
              <a:rPr lang="tr-TR" sz="1800" dirty="0" err="1"/>
              <a:t>containing</a:t>
            </a:r>
            <a:r>
              <a:rPr lang="tr-TR" sz="1800" dirty="0"/>
              <a:t> </a:t>
            </a:r>
            <a:r>
              <a:rPr lang="tr-TR" sz="1800" dirty="0" err="1"/>
              <a:t>imipenem</a:t>
            </a:r>
            <a:r>
              <a:rPr lang="tr-TR" sz="1800" dirty="0"/>
              <a:t>, </a:t>
            </a:r>
            <a:r>
              <a:rPr lang="tr-TR" sz="1800" dirty="0" err="1"/>
              <a:t>meropenem</a:t>
            </a:r>
            <a:r>
              <a:rPr lang="tr-TR" sz="1800" dirty="0"/>
              <a:t> </a:t>
            </a:r>
            <a:r>
              <a:rPr lang="tr-TR" sz="1800" dirty="0" err="1"/>
              <a:t>or</a:t>
            </a:r>
            <a:r>
              <a:rPr lang="tr-TR" sz="1800" dirty="0"/>
              <a:t> </a:t>
            </a:r>
            <a:r>
              <a:rPr lang="tr-TR" sz="1800" dirty="0" err="1"/>
              <a:t>clavulanic</a:t>
            </a:r>
            <a:r>
              <a:rPr lang="tr-TR" sz="1800" dirty="0"/>
              <a:t> </a:t>
            </a:r>
            <a:r>
              <a:rPr lang="tr-TR" sz="1800" dirty="0" err="1"/>
              <a:t>acid</a:t>
            </a:r>
            <a:r>
              <a:rPr lang="tr-TR" sz="1800" dirty="0"/>
              <a:t> </a:t>
            </a:r>
            <a:r>
              <a:rPr lang="tr-TR" sz="1800" dirty="0" err="1"/>
              <a:t>may</a:t>
            </a:r>
            <a:r>
              <a:rPr lang="tr-TR" sz="1800" dirty="0"/>
              <a:t> </a:t>
            </a:r>
            <a:r>
              <a:rPr lang="tr-TR" sz="1800" dirty="0" err="1"/>
              <a:t>cause</a:t>
            </a:r>
            <a:r>
              <a:rPr lang="tr-TR" sz="1800" dirty="0"/>
              <a:t> </a:t>
            </a:r>
            <a:r>
              <a:rPr lang="tr-TR" sz="1800" dirty="0" err="1"/>
              <a:t>false-positive</a:t>
            </a:r>
            <a:r>
              <a:rPr lang="tr-TR" sz="1800" dirty="0"/>
              <a:t> </a:t>
            </a:r>
            <a:r>
              <a:rPr lang="tr-TR" sz="1800" dirty="0" err="1"/>
              <a:t>reactions</a:t>
            </a:r>
            <a:r>
              <a:rPr lang="tr-TR" sz="1800" dirty="0"/>
              <a:t>.</a:t>
            </a:r>
          </a:p>
          <a:p>
            <a:pPr algn="just">
              <a:lnSpc>
                <a:spcPct val="150000"/>
              </a:lnSpc>
              <a:buFont typeface="Arial" panose="020B0604020202020204" pitchFamily="34" charset="0"/>
              <a:buChar char="•"/>
            </a:pPr>
            <a:r>
              <a:rPr lang="tr-TR" sz="1800" dirty="0" err="1"/>
              <a:t>If</a:t>
            </a:r>
            <a:r>
              <a:rPr lang="tr-TR" sz="1800" dirty="0"/>
              <a:t> </a:t>
            </a:r>
            <a:r>
              <a:rPr lang="tr-TR" sz="1800" dirty="0" err="1"/>
              <a:t>the</a:t>
            </a:r>
            <a:r>
              <a:rPr lang="tr-TR" sz="1800" dirty="0"/>
              <a:t> </a:t>
            </a:r>
            <a:r>
              <a:rPr lang="tr-TR" sz="1800" dirty="0" err="1"/>
              <a:t>urine</a:t>
            </a:r>
            <a:r>
              <a:rPr lang="tr-TR" sz="1800" dirty="0"/>
              <a:t> </a:t>
            </a:r>
            <a:r>
              <a:rPr lang="tr-TR" sz="1800" dirty="0" err="1"/>
              <a:t>specimen</a:t>
            </a:r>
            <a:r>
              <a:rPr lang="tr-TR" sz="1800" dirty="0"/>
              <a:t> is </a:t>
            </a:r>
            <a:r>
              <a:rPr lang="tr-TR" sz="1800" dirty="0" err="1"/>
              <a:t>strongly</a:t>
            </a:r>
            <a:r>
              <a:rPr lang="tr-TR" sz="1800" dirty="0"/>
              <a:t>, </a:t>
            </a:r>
            <a:r>
              <a:rPr lang="tr-TR" sz="1800" dirty="0" err="1"/>
              <a:t>the</a:t>
            </a:r>
            <a:r>
              <a:rPr lang="tr-TR" sz="1800" dirty="0"/>
              <a:t> </a:t>
            </a:r>
            <a:r>
              <a:rPr lang="tr-TR" sz="1800" dirty="0" err="1"/>
              <a:t>reaction</a:t>
            </a:r>
            <a:r>
              <a:rPr lang="tr-TR" sz="1800" dirty="0"/>
              <a:t> </a:t>
            </a:r>
            <a:r>
              <a:rPr lang="tr-TR" sz="1800" dirty="0" err="1"/>
              <a:t>color</a:t>
            </a:r>
            <a:r>
              <a:rPr lang="tr-TR" sz="1800" dirty="0"/>
              <a:t> </a:t>
            </a:r>
            <a:r>
              <a:rPr lang="tr-TR" sz="1800" dirty="0" err="1"/>
              <a:t>may</a:t>
            </a:r>
            <a:r>
              <a:rPr lang="tr-TR" sz="1800" dirty="0"/>
              <a:t> be </a:t>
            </a:r>
            <a:r>
              <a:rPr lang="tr-TR" sz="1800" dirty="0" err="1"/>
              <a:t>masked</a:t>
            </a:r>
            <a:r>
              <a:rPr lang="tr-TR" sz="1800" dirty="0"/>
              <a:t>. </a:t>
            </a:r>
          </a:p>
          <a:p>
            <a:pPr algn="just">
              <a:lnSpc>
                <a:spcPct val="150000"/>
              </a:lnSpc>
              <a:buFont typeface="Arial" panose="020B0604020202020204" pitchFamily="34" charset="0"/>
              <a:buChar char="•"/>
            </a:pPr>
            <a:r>
              <a:rPr lang="tr-TR" sz="1800" dirty="0">
                <a:solidFill>
                  <a:srgbClr val="FF0000"/>
                </a:solidFill>
              </a:rPr>
              <a:t>Normal </a:t>
            </a:r>
            <a:r>
              <a:rPr lang="tr-TR" sz="1800" dirty="0" err="1">
                <a:solidFill>
                  <a:srgbClr val="FF0000"/>
                </a:solidFill>
              </a:rPr>
              <a:t>values</a:t>
            </a:r>
            <a:r>
              <a:rPr lang="tr-TR" sz="1800" dirty="0">
                <a:solidFill>
                  <a:srgbClr val="FF0000"/>
                </a:solidFill>
              </a:rPr>
              <a:t> </a:t>
            </a:r>
            <a:r>
              <a:rPr lang="tr-TR" sz="1800" dirty="0" err="1">
                <a:solidFill>
                  <a:srgbClr val="FF0000"/>
                </a:solidFill>
              </a:rPr>
              <a:t>are</a:t>
            </a:r>
            <a:r>
              <a:rPr lang="tr-TR" sz="1800" dirty="0">
                <a:solidFill>
                  <a:srgbClr val="FF0000"/>
                </a:solidFill>
              </a:rPr>
              <a:t> </a:t>
            </a:r>
            <a:r>
              <a:rPr lang="tr-TR" sz="1800" dirty="0" err="1">
                <a:solidFill>
                  <a:srgbClr val="FF0000"/>
                </a:solidFill>
              </a:rPr>
              <a:t>dependent</a:t>
            </a:r>
            <a:r>
              <a:rPr lang="tr-TR" sz="1800" dirty="0">
                <a:solidFill>
                  <a:srgbClr val="FF0000"/>
                </a:solidFill>
              </a:rPr>
              <a:t> on </a:t>
            </a:r>
            <a:r>
              <a:rPr lang="tr-TR" sz="1800" dirty="0" err="1">
                <a:solidFill>
                  <a:srgbClr val="FF0000"/>
                </a:solidFill>
              </a:rPr>
              <a:t>method</a:t>
            </a:r>
            <a:r>
              <a:rPr lang="tr-TR" sz="1800" dirty="0">
                <a:solidFill>
                  <a:srgbClr val="FF0000"/>
                </a:solidFill>
              </a:rPr>
              <a:t> of </a:t>
            </a:r>
            <a:r>
              <a:rPr lang="tr-TR" sz="1800" dirty="0" err="1">
                <a:solidFill>
                  <a:srgbClr val="FF0000"/>
                </a:solidFill>
              </a:rPr>
              <a:t>urine</a:t>
            </a:r>
            <a:r>
              <a:rPr lang="tr-TR" sz="1800" dirty="0">
                <a:solidFill>
                  <a:srgbClr val="FF0000"/>
                </a:solidFill>
              </a:rPr>
              <a:t> </a:t>
            </a:r>
            <a:r>
              <a:rPr lang="tr-TR" sz="1800" dirty="0" err="1">
                <a:solidFill>
                  <a:srgbClr val="FF0000"/>
                </a:solidFill>
              </a:rPr>
              <a:t>collection</a:t>
            </a:r>
            <a:r>
              <a:rPr lang="tr-TR" sz="1800" dirty="0">
                <a:solidFill>
                  <a:srgbClr val="FF0000"/>
                </a:solidFill>
              </a:rPr>
              <a:t>. </a:t>
            </a:r>
          </a:p>
          <a:p>
            <a:pPr algn="just">
              <a:lnSpc>
                <a:spcPct val="150000"/>
              </a:lnSpc>
              <a:buFont typeface="Arial" panose="020B0604020202020204" pitchFamily="34" charset="0"/>
              <a:buChar char="•"/>
            </a:pPr>
            <a:r>
              <a:rPr lang="tr-TR" sz="1800" dirty="0">
                <a:solidFill>
                  <a:srgbClr val="FF0000"/>
                </a:solidFill>
              </a:rPr>
              <a:t>Normal </a:t>
            </a:r>
            <a:r>
              <a:rPr lang="tr-TR" sz="1800" dirty="0" err="1">
                <a:solidFill>
                  <a:srgbClr val="FF0000"/>
                </a:solidFill>
              </a:rPr>
              <a:t>values</a:t>
            </a:r>
            <a:r>
              <a:rPr lang="tr-TR" sz="1800" dirty="0">
                <a:solidFill>
                  <a:srgbClr val="FF0000"/>
                </a:solidFill>
              </a:rPr>
              <a:t> </a:t>
            </a:r>
            <a:r>
              <a:rPr lang="tr-TR" sz="1800" dirty="0" err="1">
                <a:solidFill>
                  <a:srgbClr val="FF0000"/>
                </a:solidFill>
              </a:rPr>
              <a:t>are</a:t>
            </a:r>
            <a:r>
              <a:rPr lang="tr-TR" sz="1800" dirty="0">
                <a:solidFill>
                  <a:srgbClr val="FF0000"/>
                </a:solidFill>
              </a:rPr>
              <a:t> </a:t>
            </a:r>
            <a:r>
              <a:rPr lang="tr-TR" sz="1800" dirty="0">
                <a:solidFill>
                  <a:srgbClr val="00B0F0"/>
                </a:solidFill>
              </a:rPr>
              <a:t>0–8/</a:t>
            </a:r>
            <a:r>
              <a:rPr lang="tr-TR" sz="1800" dirty="0" err="1">
                <a:solidFill>
                  <a:srgbClr val="00B0F0"/>
                </a:solidFill>
              </a:rPr>
              <a:t>hpf</a:t>
            </a:r>
            <a:r>
              <a:rPr lang="tr-TR" sz="1800" dirty="0">
                <a:solidFill>
                  <a:srgbClr val="00B0F0"/>
                </a:solidFill>
              </a:rPr>
              <a:t> </a:t>
            </a:r>
            <a:r>
              <a:rPr lang="tr-TR" sz="1800" dirty="0" err="1">
                <a:solidFill>
                  <a:srgbClr val="FF0000"/>
                </a:solidFill>
              </a:rPr>
              <a:t>for</a:t>
            </a:r>
            <a:r>
              <a:rPr lang="tr-TR" sz="1800" dirty="0">
                <a:solidFill>
                  <a:srgbClr val="FF0000"/>
                </a:solidFill>
              </a:rPr>
              <a:t> </a:t>
            </a:r>
            <a:r>
              <a:rPr lang="tr-TR" sz="1800" dirty="0" err="1">
                <a:solidFill>
                  <a:srgbClr val="FF0000"/>
                </a:solidFill>
              </a:rPr>
              <a:t>voided</a:t>
            </a:r>
            <a:r>
              <a:rPr lang="tr-TR" sz="1800" dirty="0">
                <a:solidFill>
                  <a:srgbClr val="FF0000"/>
                </a:solidFill>
              </a:rPr>
              <a:t> </a:t>
            </a:r>
            <a:r>
              <a:rPr lang="tr-TR" sz="1800" dirty="0" err="1">
                <a:solidFill>
                  <a:srgbClr val="FF0000"/>
                </a:solidFill>
              </a:rPr>
              <a:t>sample</a:t>
            </a:r>
            <a:r>
              <a:rPr lang="tr-TR" sz="1800" dirty="0">
                <a:solidFill>
                  <a:srgbClr val="FF0000"/>
                </a:solidFill>
              </a:rPr>
              <a:t>, </a:t>
            </a:r>
            <a:r>
              <a:rPr lang="tr-TR" sz="1800" dirty="0">
                <a:solidFill>
                  <a:srgbClr val="00B0F0"/>
                </a:solidFill>
              </a:rPr>
              <a:t>0–5/</a:t>
            </a:r>
            <a:r>
              <a:rPr lang="tr-TR" sz="1800" dirty="0" err="1">
                <a:solidFill>
                  <a:srgbClr val="00B0F0"/>
                </a:solidFill>
              </a:rPr>
              <a:t>hpf</a:t>
            </a:r>
            <a:r>
              <a:rPr lang="tr-TR" sz="1800" dirty="0">
                <a:solidFill>
                  <a:srgbClr val="00B0F0"/>
                </a:solidFill>
              </a:rPr>
              <a:t> </a:t>
            </a:r>
            <a:r>
              <a:rPr lang="tr-TR" sz="1800" dirty="0" err="1">
                <a:solidFill>
                  <a:srgbClr val="FF0000"/>
                </a:solidFill>
              </a:rPr>
              <a:t>for</a:t>
            </a:r>
            <a:r>
              <a:rPr lang="tr-TR" sz="1800" dirty="0">
                <a:solidFill>
                  <a:srgbClr val="FF0000"/>
                </a:solidFill>
              </a:rPr>
              <a:t> </a:t>
            </a:r>
            <a:r>
              <a:rPr lang="tr-TR" sz="1800" dirty="0" err="1">
                <a:solidFill>
                  <a:srgbClr val="FF0000"/>
                </a:solidFill>
              </a:rPr>
              <a:t>catheterized</a:t>
            </a:r>
            <a:r>
              <a:rPr lang="tr-TR" sz="1800" dirty="0">
                <a:solidFill>
                  <a:srgbClr val="FF0000"/>
                </a:solidFill>
              </a:rPr>
              <a:t> </a:t>
            </a:r>
            <a:r>
              <a:rPr lang="tr-TR" sz="1800" dirty="0" err="1">
                <a:solidFill>
                  <a:srgbClr val="FF0000"/>
                </a:solidFill>
              </a:rPr>
              <a:t>sample</a:t>
            </a:r>
            <a:r>
              <a:rPr lang="tr-TR" sz="1800" dirty="0">
                <a:solidFill>
                  <a:srgbClr val="FF0000"/>
                </a:solidFill>
              </a:rPr>
              <a:t> </a:t>
            </a:r>
            <a:r>
              <a:rPr lang="tr-TR" sz="1800" dirty="0" err="1">
                <a:solidFill>
                  <a:srgbClr val="FF0000"/>
                </a:solidFill>
              </a:rPr>
              <a:t>and</a:t>
            </a:r>
            <a:r>
              <a:rPr lang="tr-TR" sz="1800" dirty="0">
                <a:solidFill>
                  <a:srgbClr val="FF0000"/>
                </a:solidFill>
              </a:rPr>
              <a:t> </a:t>
            </a:r>
            <a:r>
              <a:rPr lang="tr-TR" sz="1800" dirty="0">
                <a:solidFill>
                  <a:srgbClr val="00B0F0"/>
                </a:solidFill>
              </a:rPr>
              <a:t>0–3/</a:t>
            </a:r>
            <a:r>
              <a:rPr lang="tr-TR" sz="1800" dirty="0" err="1">
                <a:solidFill>
                  <a:srgbClr val="00B0F0"/>
                </a:solidFill>
              </a:rPr>
              <a:t>hpf</a:t>
            </a:r>
            <a:r>
              <a:rPr lang="tr-TR" sz="1800" dirty="0">
                <a:solidFill>
                  <a:srgbClr val="00B0F0"/>
                </a:solidFill>
              </a:rPr>
              <a:t> </a:t>
            </a:r>
            <a:r>
              <a:rPr lang="tr-TR" sz="1800" dirty="0" err="1">
                <a:solidFill>
                  <a:srgbClr val="FF0000"/>
                </a:solidFill>
              </a:rPr>
              <a:t>for</a:t>
            </a:r>
            <a:r>
              <a:rPr lang="tr-TR" sz="1800" dirty="0">
                <a:solidFill>
                  <a:srgbClr val="FF0000"/>
                </a:solidFill>
              </a:rPr>
              <a:t> </a:t>
            </a:r>
            <a:r>
              <a:rPr lang="tr-TR" sz="1800" dirty="0" err="1">
                <a:solidFill>
                  <a:srgbClr val="FF0000"/>
                </a:solidFill>
              </a:rPr>
              <a:t>cystocentesis</a:t>
            </a:r>
            <a:r>
              <a:rPr lang="tr-TR" sz="1800" dirty="0">
                <a:solidFill>
                  <a:srgbClr val="FF0000"/>
                </a:solidFill>
              </a:rPr>
              <a:t> </a:t>
            </a:r>
            <a:r>
              <a:rPr lang="tr-TR" sz="1800" dirty="0" err="1">
                <a:solidFill>
                  <a:srgbClr val="FF0000"/>
                </a:solidFill>
              </a:rPr>
              <a:t>sample</a:t>
            </a:r>
            <a:r>
              <a:rPr lang="tr-TR" sz="1800" dirty="0">
                <a:solidFill>
                  <a:srgbClr val="FF0000"/>
                </a:solidFill>
              </a:rPr>
              <a:t>. </a:t>
            </a:r>
          </a:p>
          <a:p>
            <a:pPr algn="just"/>
            <a:endParaRPr lang="tr-TR" sz="1800" dirty="0"/>
          </a:p>
          <a:p>
            <a:pPr algn="just"/>
            <a:endParaRPr lang="tr-TR" sz="1800" dirty="0"/>
          </a:p>
          <a:p>
            <a:pPr algn="just"/>
            <a:endParaRPr lang="en-US" sz="1800" dirty="0"/>
          </a:p>
        </p:txBody>
      </p:sp>
    </p:spTree>
    <p:extLst>
      <p:ext uri="{BB962C8B-B14F-4D97-AF65-F5344CB8AC3E}">
        <p14:creationId xmlns:p14="http://schemas.microsoft.com/office/powerpoint/2010/main" val="17439742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D25C36-0E46-4740-8255-B6AA20703713}"/>
              </a:ext>
            </a:extLst>
          </p:cNvPr>
          <p:cNvSpPr>
            <a:spLocks noGrp="1"/>
          </p:cNvSpPr>
          <p:nvPr>
            <p:ph type="title"/>
          </p:nvPr>
        </p:nvSpPr>
        <p:spPr>
          <a:xfrm>
            <a:off x="1024127" y="336562"/>
            <a:ext cx="9720072" cy="457521"/>
          </a:xfrm>
        </p:spPr>
        <p:style>
          <a:lnRef idx="2">
            <a:schemeClr val="accent1"/>
          </a:lnRef>
          <a:fillRef idx="1">
            <a:schemeClr val="lt1"/>
          </a:fillRef>
          <a:effectRef idx="0">
            <a:schemeClr val="accent1"/>
          </a:effectRef>
          <a:fontRef idx="minor">
            <a:schemeClr val="dk1"/>
          </a:fontRef>
        </p:style>
        <p:txBody>
          <a:bodyPr>
            <a:normAutofit/>
          </a:bodyPr>
          <a:lstStyle/>
          <a:p>
            <a:r>
              <a:rPr lang="tr-TR" sz="2400" b="1" cap="none" dirty="0" err="1">
                <a:solidFill>
                  <a:schemeClr val="accent1"/>
                </a:solidFill>
              </a:rPr>
              <a:t>Values</a:t>
            </a:r>
            <a:r>
              <a:rPr lang="tr-TR" sz="2400" b="1" cap="none" dirty="0">
                <a:solidFill>
                  <a:schemeClr val="accent1"/>
                </a:solidFill>
              </a:rPr>
              <a:t> </a:t>
            </a:r>
            <a:r>
              <a:rPr lang="tr-TR" sz="2400" b="1" cap="none" dirty="0" err="1">
                <a:solidFill>
                  <a:schemeClr val="accent1"/>
                </a:solidFill>
              </a:rPr>
              <a:t>Below</a:t>
            </a:r>
            <a:r>
              <a:rPr lang="tr-TR" sz="2400" b="1" cap="none" dirty="0">
                <a:solidFill>
                  <a:schemeClr val="accent1"/>
                </a:solidFill>
              </a:rPr>
              <a:t> Reference </a:t>
            </a:r>
            <a:r>
              <a:rPr lang="tr-TR" sz="2400" b="1" cap="none" dirty="0" err="1">
                <a:solidFill>
                  <a:schemeClr val="accent1"/>
                </a:solidFill>
              </a:rPr>
              <a:t>Range</a:t>
            </a:r>
            <a:r>
              <a:rPr lang="tr-TR" sz="2400" b="1" cap="none" dirty="0">
                <a:solidFill>
                  <a:schemeClr val="accent1"/>
                </a:solidFill>
              </a:rPr>
              <a:t> </a:t>
            </a:r>
            <a:endParaRPr lang="en-US" sz="2400" dirty="0"/>
          </a:p>
        </p:txBody>
      </p:sp>
      <p:sp>
        <p:nvSpPr>
          <p:cNvPr id="3" name="Content Placeholder 2">
            <a:extLst>
              <a:ext uri="{FF2B5EF4-FFF2-40B4-BE49-F238E27FC236}">
                <a16:creationId xmlns:a16="http://schemas.microsoft.com/office/drawing/2014/main" id="{AEECD4EC-9B8E-954C-BEA8-5F4660907A36}"/>
              </a:ext>
            </a:extLst>
          </p:cNvPr>
          <p:cNvSpPr>
            <a:spLocks noGrp="1"/>
          </p:cNvSpPr>
          <p:nvPr>
            <p:ph idx="1"/>
          </p:nvPr>
        </p:nvSpPr>
        <p:spPr>
          <a:xfrm>
            <a:off x="1024127" y="801942"/>
            <a:ext cx="9720072" cy="1816567"/>
          </a:xfrm>
        </p:spPr>
        <p:style>
          <a:lnRef idx="2">
            <a:schemeClr val="accent1"/>
          </a:lnRef>
          <a:fillRef idx="1">
            <a:schemeClr val="lt1"/>
          </a:fillRef>
          <a:effectRef idx="0">
            <a:schemeClr val="accent1"/>
          </a:effectRef>
          <a:fontRef idx="minor">
            <a:schemeClr val="dk1"/>
          </a:fontRef>
        </p:style>
        <p:txBody>
          <a:bodyPr>
            <a:normAutofit/>
          </a:bodyPr>
          <a:lstStyle/>
          <a:p>
            <a:pPr marL="0" indent="0">
              <a:lnSpc>
                <a:spcPct val="150000"/>
              </a:lnSpc>
              <a:buNone/>
            </a:pPr>
            <a:r>
              <a:rPr lang="tr-TR" sz="1800" dirty="0">
                <a:solidFill>
                  <a:srgbClr val="FF0000"/>
                </a:solidFill>
              </a:rPr>
              <a:t>Normal: </a:t>
            </a:r>
            <a:r>
              <a:rPr lang="tr-TR" sz="1800" dirty="0" err="1"/>
              <a:t>The</a:t>
            </a:r>
            <a:r>
              <a:rPr lang="tr-TR" sz="1800" dirty="0"/>
              <a:t> normal </a:t>
            </a:r>
            <a:r>
              <a:rPr lang="tr-TR" sz="1800" dirty="0" err="1"/>
              <a:t>range</a:t>
            </a:r>
            <a:r>
              <a:rPr lang="tr-TR" sz="1800" dirty="0"/>
              <a:t> </a:t>
            </a:r>
            <a:r>
              <a:rPr lang="tr-TR" sz="1800" dirty="0" err="1"/>
              <a:t>includes</a:t>
            </a:r>
            <a:r>
              <a:rPr lang="tr-TR" sz="1800" dirty="0"/>
              <a:t> </a:t>
            </a:r>
            <a:r>
              <a:rPr lang="tr-TR" sz="1800" dirty="0" err="1"/>
              <a:t>zero</a:t>
            </a:r>
            <a:r>
              <a:rPr lang="tr-TR" sz="1800" dirty="0"/>
              <a:t>. </a:t>
            </a:r>
          </a:p>
          <a:p>
            <a:pPr marL="0" indent="0">
              <a:lnSpc>
                <a:spcPct val="150000"/>
              </a:lnSpc>
              <a:buNone/>
            </a:pPr>
            <a:r>
              <a:rPr lang="tr-TR" sz="1800" dirty="0" err="1">
                <a:solidFill>
                  <a:srgbClr val="FF0000"/>
                </a:solidFill>
              </a:rPr>
              <a:t>Artifact</a:t>
            </a:r>
            <a:r>
              <a:rPr lang="tr-TR" sz="1800" dirty="0">
                <a:solidFill>
                  <a:srgbClr val="FF0000"/>
                </a:solidFill>
              </a:rPr>
              <a:t> </a:t>
            </a:r>
            <a:r>
              <a:rPr lang="tr-TR" sz="1800" dirty="0" err="1">
                <a:solidFill>
                  <a:srgbClr val="FF0000"/>
                </a:solidFill>
              </a:rPr>
              <a:t>due</a:t>
            </a:r>
            <a:r>
              <a:rPr lang="tr-TR" sz="1800" dirty="0">
                <a:solidFill>
                  <a:srgbClr val="FF0000"/>
                </a:solidFill>
              </a:rPr>
              <a:t> </a:t>
            </a:r>
            <a:r>
              <a:rPr lang="tr-TR" sz="1800" dirty="0" err="1">
                <a:solidFill>
                  <a:srgbClr val="FF0000"/>
                </a:solidFill>
              </a:rPr>
              <a:t>to</a:t>
            </a:r>
            <a:r>
              <a:rPr lang="tr-TR" sz="1800" dirty="0">
                <a:solidFill>
                  <a:srgbClr val="FF0000"/>
                </a:solidFill>
              </a:rPr>
              <a:t> </a:t>
            </a:r>
            <a:r>
              <a:rPr lang="tr-TR" sz="1800" dirty="0" err="1">
                <a:solidFill>
                  <a:srgbClr val="FF0000"/>
                </a:solidFill>
              </a:rPr>
              <a:t>lysis</a:t>
            </a:r>
            <a:r>
              <a:rPr lang="tr-TR" sz="1800" dirty="0">
                <a:solidFill>
                  <a:srgbClr val="FF0000"/>
                </a:solidFill>
              </a:rPr>
              <a:t>: </a:t>
            </a:r>
            <a:r>
              <a:rPr lang="tr-TR" sz="1800" dirty="0"/>
              <a:t>Alkaline </a:t>
            </a:r>
            <a:r>
              <a:rPr lang="tr-TR" sz="1800" dirty="0" err="1"/>
              <a:t>urine</a:t>
            </a:r>
            <a:r>
              <a:rPr lang="tr-TR" sz="1800" dirty="0"/>
              <a:t>, </a:t>
            </a:r>
            <a:r>
              <a:rPr lang="tr-TR" sz="1800" dirty="0" err="1"/>
              <a:t>dilute</a:t>
            </a:r>
            <a:r>
              <a:rPr lang="tr-TR" sz="1800" dirty="0"/>
              <a:t> </a:t>
            </a:r>
            <a:r>
              <a:rPr lang="tr-TR" sz="1800" dirty="0" err="1"/>
              <a:t>urine</a:t>
            </a:r>
            <a:r>
              <a:rPr lang="tr-TR" sz="1800" dirty="0"/>
              <a:t> </a:t>
            </a:r>
            <a:r>
              <a:rPr lang="tr-TR" sz="1800" dirty="0" err="1"/>
              <a:t>or</a:t>
            </a:r>
            <a:r>
              <a:rPr lang="tr-TR" sz="1800" dirty="0"/>
              <a:t> </a:t>
            </a:r>
            <a:r>
              <a:rPr lang="tr-TR" sz="1800" dirty="0" err="1"/>
              <a:t>prolonged</a:t>
            </a:r>
            <a:r>
              <a:rPr lang="tr-TR" sz="1800" dirty="0"/>
              <a:t> </a:t>
            </a:r>
            <a:r>
              <a:rPr lang="tr-TR" sz="1800" dirty="0" err="1"/>
              <a:t>exposure</a:t>
            </a:r>
            <a:r>
              <a:rPr lang="tr-TR" sz="1800" dirty="0"/>
              <a:t> </a:t>
            </a:r>
            <a:r>
              <a:rPr lang="tr-TR" sz="1800" dirty="0" err="1"/>
              <a:t>to</a:t>
            </a:r>
            <a:r>
              <a:rPr lang="tr-TR" sz="1800" dirty="0"/>
              <a:t> </a:t>
            </a:r>
            <a:r>
              <a:rPr lang="tr-TR" sz="1800" dirty="0" err="1"/>
              <a:t>room</a:t>
            </a:r>
            <a:r>
              <a:rPr lang="tr-TR" sz="1800" dirty="0"/>
              <a:t> </a:t>
            </a:r>
            <a:r>
              <a:rPr lang="tr-TR" sz="1800" dirty="0" err="1"/>
              <a:t>temperature</a:t>
            </a:r>
            <a:r>
              <a:rPr lang="tr-TR" sz="1800" dirty="0"/>
              <a:t> </a:t>
            </a:r>
            <a:r>
              <a:rPr lang="tr-TR" sz="1800" dirty="0" err="1"/>
              <a:t>will</a:t>
            </a:r>
            <a:r>
              <a:rPr lang="tr-TR" sz="1800" dirty="0"/>
              <a:t> </a:t>
            </a:r>
            <a:r>
              <a:rPr lang="tr-TR" sz="1800" dirty="0" err="1"/>
              <a:t>cause</a:t>
            </a:r>
            <a:r>
              <a:rPr lang="tr-TR" sz="1800" dirty="0"/>
              <a:t> WBC </a:t>
            </a:r>
            <a:r>
              <a:rPr lang="tr-TR" sz="1800" dirty="0" err="1"/>
              <a:t>lysis</a:t>
            </a:r>
            <a:r>
              <a:rPr lang="tr-TR" sz="1800" dirty="0"/>
              <a:t>. </a:t>
            </a:r>
          </a:p>
          <a:p>
            <a:endParaRPr lang="en-US" dirty="0"/>
          </a:p>
        </p:txBody>
      </p:sp>
      <p:sp>
        <p:nvSpPr>
          <p:cNvPr id="4" name="Title 1">
            <a:extLst>
              <a:ext uri="{FF2B5EF4-FFF2-40B4-BE49-F238E27FC236}">
                <a16:creationId xmlns:a16="http://schemas.microsoft.com/office/drawing/2014/main" id="{D51BB309-045D-BB4B-A58F-BF43B6ABB2DC}"/>
              </a:ext>
            </a:extLst>
          </p:cNvPr>
          <p:cNvSpPr txBox="1">
            <a:spLocks/>
          </p:cNvSpPr>
          <p:nvPr/>
        </p:nvSpPr>
        <p:spPr>
          <a:xfrm>
            <a:off x="1024127" y="3143930"/>
            <a:ext cx="9720072" cy="457521"/>
          </a:xfrm>
          <a:prstGeom prst="rect">
            <a:avLst/>
          </a:prstGeom>
        </p:spPr>
        <p:style>
          <a:lnRef idx="2">
            <a:schemeClr val="accent1"/>
          </a:lnRef>
          <a:fillRef idx="1">
            <a:schemeClr val="lt1"/>
          </a:fillRef>
          <a:effectRef idx="0">
            <a:schemeClr val="accent1"/>
          </a:effectRef>
          <a:fontRef idx="minor">
            <a:schemeClr val="dk1"/>
          </a:fontRef>
        </p:style>
        <p:txBody>
          <a:bodyPr vert="horz" lIns="91440" tIns="45720" rIns="91440" bIns="45720" rtlCol="0" anchor="ctr">
            <a:normAutofit/>
          </a:bodyPr>
          <a:lst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a:lstStyle>
          <a:p>
            <a:r>
              <a:rPr lang="tr-TR" sz="2400" b="1" cap="none" dirty="0" err="1">
                <a:solidFill>
                  <a:schemeClr val="accent1"/>
                </a:solidFill>
              </a:rPr>
              <a:t>Values</a:t>
            </a:r>
            <a:r>
              <a:rPr lang="tr-TR" sz="2400" b="1" cap="none" dirty="0">
                <a:solidFill>
                  <a:schemeClr val="accent1"/>
                </a:solidFill>
              </a:rPr>
              <a:t> </a:t>
            </a:r>
            <a:r>
              <a:rPr lang="tr-TR" sz="2400" b="1" cap="none" dirty="0" err="1">
                <a:solidFill>
                  <a:schemeClr val="accent1"/>
                </a:solidFill>
              </a:rPr>
              <a:t>Above</a:t>
            </a:r>
            <a:r>
              <a:rPr lang="tr-TR" sz="2400" b="1" cap="none" dirty="0">
                <a:solidFill>
                  <a:schemeClr val="accent1"/>
                </a:solidFill>
              </a:rPr>
              <a:t> Reference </a:t>
            </a:r>
            <a:r>
              <a:rPr lang="tr-TR" sz="2400" b="1" cap="none" dirty="0" err="1">
                <a:solidFill>
                  <a:schemeClr val="accent1"/>
                </a:solidFill>
              </a:rPr>
              <a:t>Range</a:t>
            </a:r>
            <a:r>
              <a:rPr lang="tr-TR" sz="2400" b="1" cap="none" dirty="0">
                <a:solidFill>
                  <a:schemeClr val="accent1"/>
                </a:solidFill>
              </a:rPr>
              <a:t> </a:t>
            </a:r>
            <a:endParaRPr lang="en-US" sz="2400" dirty="0"/>
          </a:p>
        </p:txBody>
      </p:sp>
      <p:sp>
        <p:nvSpPr>
          <p:cNvPr id="5" name="Content Placeholder 2">
            <a:extLst>
              <a:ext uri="{FF2B5EF4-FFF2-40B4-BE49-F238E27FC236}">
                <a16:creationId xmlns:a16="http://schemas.microsoft.com/office/drawing/2014/main" id="{317B020A-64B1-1148-8922-04C11B5D3064}"/>
              </a:ext>
            </a:extLst>
          </p:cNvPr>
          <p:cNvSpPr txBox="1">
            <a:spLocks/>
          </p:cNvSpPr>
          <p:nvPr/>
        </p:nvSpPr>
        <p:spPr>
          <a:xfrm>
            <a:off x="1024126" y="3601451"/>
            <a:ext cx="9720073" cy="3106920"/>
          </a:xfrm>
          <a:prstGeom prst="rect">
            <a:avLst/>
          </a:prstGeom>
        </p:spPr>
        <p:style>
          <a:lnRef idx="2">
            <a:schemeClr val="accent1"/>
          </a:lnRef>
          <a:fillRef idx="1">
            <a:schemeClr val="lt1"/>
          </a:fillRef>
          <a:effectRef idx="0">
            <a:schemeClr val="accent1"/>
          </a:effectRef>
          <a:fontRef idx="minor">
            <a:schemeClr val="dk1"/>
          </a:fontRef>
        </p:style>
        <p:txBody>
          <a:bodyPr vert="horz" lIns="45720" tIns="45720" rIns="45720" bIns="45720" rtlCol="0">
            <a:normAutofit fontScale="92500" lnSpcReduction="10000"/>
          </a:bodyPr>
          <a:lst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pPr>
              <a:lnSpc>
                <a:spcPct val="150000"/>
              </a:lnSpc>
              <a:buFont typeface="Arial" panose="020B0604020202020204" pitchFamily="34" charset="0"/>
              <a:buChar char="•"/>
            </a:pPr>
            <a:r>
              <a:rPr lang="tr-TR" sz="1900" dirty="0" err="1"/>
              <a:t>Urinary</a:t>
            </a:r>
            <a:r>
              <a:rPr lang="tr-TR" sz="1900" dirty="0"/>
              <a:t> </a:t>
            </a:r>
            <a:r>
              <a:rPr lang="tr-TR" sz="1900" dirty="0" err="1"/>
              <a:t>tract</a:t>
            </a:r>
            <a:r>
              <a:rPr lang="tr-TR" sz="1900" dirty="0"/>
              <a:t> </a:t>
            </a:r>
            <a:r>
              <a:rPr lang="tr-TR" sz="1900" dirty="0" err="1"/>
              <a:t>infection</a:t>
            </a:r>
            <a:r>
              <a:rPr lang="tr-TR" sz="1900" dirty="0"/>
              <a:t> (</a:t>
            </a:r>
            <a:r>
              <a:rPr lang="tr-TR" sz="1900" dirty="0" err="1"/>
              <a:t>kidney</a:t>
            </a:r>
            <a:r>
              <a:rPr lang="tr-TR" sz="1900" dirty="0"/>
              <a:t> </a:t>
            </a:r>
            <a:r>
              <a:rPr lang="tr-TR" sz="1900" dirty="0" err="1"/>
              <a:t>or</a:t>
            </a:r>
            <a:r>
              <a:rPr lang="tr-TR" sz="1900" dirty="0"/>
              <a:t> </a:t>
            </a:r>
            <a:r>
              <a:rPr lang="tr-TR" sz="1900" dirty="0" err="1"/>
              <a:t>urinary</a:t>
            </a:r>
            <a:r>
              <a:rPr lang="tr-TR" sz="1900" dirty="0"/>
              <a:t> </a:t>
            </a:r>
            <a:r>
              <a:rPr lang="tr-TR" sz="1900" dirty="0" err="1"/>
              <a:t>bladder</a:t>
            </a:r>
            <a:r>
              <a:rPr lang="tr-TR" sz="1900" dirty="0"/>
              <a:t>)</a:t>
            </a:r>
          </a:p>
          <a:p>
            <a:pPr lvl="1">
              <a:lnSpc>
                <a:spcPct val="150000"/>
              </a:lnSpc>
              <a:buFont typeface="Arial" panose="020B0604020202020204" pitchFamily="34" charset="0"/>
              <a:buChar char="•"/>
            </a:pPr>
            <a:r>
              <a:rPr lang="tr-TR" sz="1900" dirty="0" err="1"/>
              <a:t>Patients</a:t>
            </a:r>
            <a:r>
              <a:rPr lang="tr-TR" sz="1900" dirty="0"/>
              <a:t> </a:t>
            </a:r>
            <a:r>
              <a:rPr lang="tr-TR" sz="1900" dirty="0" err="1"/>
              <a:t>with</a:t>
            </a:r>
            <a:r>
              <a:rPr lang="tr-TR" sz="1900" dirty="0"/>
              <a:t> </a:t>
            </a:r>
            <a:r>
              <a:rPr lang="tr-TR" sz="1900" dirty="0" err="1"/>
              <a:t>diabetes</a:t>
            </a:r>
            <a:r>
              <a:rPr lang="tr-TR" sz="1900" dirty="0"/>
              <a:t> </a:t>
            </a:r>
            <a:r>
              <a:rPr lang="tr-TR" sz="1900" dirty="0" err="1"/>
              <a:t>mellitus</a:t>
            </a:r>
            <a:r>
              <a:rPr lang="tr-TR" sz="1900" dirty="0"/>
              <a:t> </a:t>
            </a:r>
            <a:r>
              <a:rPr lang="tr-TR" sz="1900" dirty="0" err="1"/>
              <a:t>or</a:t>
            </a:r>
            <a:r>
              <a:rPr lang="tr-TR" sz="1900" dirty="0"/>
              <a:t> </a:t>
            </a:r>
            <a:r>
              <a:rPr lang="tr-TR" sz="1900" dirty="0" err="1"/>
              <a:t>hyperadrenocorticism</a:t>
            </a:r>
            <a:r>
              <a:rPr lang="tr-TR" sz="1900" dirty="0"/>
              <a:t> </a:t>
            </a:r>
            <a:r>
              <a:rPr lang="tr-TR" sz="1900" dirty="0" err="1"/>
              <a:t>may</a:t>
            </a:r>
            <a:r>
              <a:rPr lang="tr-TR" sz="1900" dirty="0"/>
              <a:t> </a:t>
            </a:r>
            <a:r>
              <a:rPr lang="tr-TR" sz="1900" dirty="0" err="1"/>
              <a:t>have</a:t>
            </a:r>
            <a:r>
              <a:rPr lang="tr-TR" sz="1900" dirty="0"/>
              <a:t> </a:t>
            </a:r>
            <a:r>
              <a:rPr lang="tr-TR" sz="1900" dirty="0" err="1"/>
              <a:t>urinary</a:t>
            </a:r>
            <a:r>
              <a:rPr lang="tr-TR" sz="1900" dirty="0"/>
              <a:t> </a:t>
            </a:r>
            <a:r>
              <a:rPr lang="tr-TR" sz="1900" dirty="0" err="1"/>
              <a:t>tract</a:t>
            </a:r>
            <a:r>
              <a:rPr lang="tr-TR" sz="1900" dirty="0"/>
              <a:t> </a:t>
            </a:r>
            <a:r>
              <a:rPr lang="tr-TR" sz="1900" dirty="0" err="1"/>
              <a:t>infections</a:t>
            </a:r>
            <a:r>
              <a:rPr lang="tr-TR" sz="1900" dirty="0"/>
              <a:t> but not </a:t>
            </a:r>
            <a:r>
              <a:rPr lang="tr-TR" sz="1900" dirty="0" err="1"/>
              <a:t>show</a:t>
            </a:r>
            <a:r>
              <a:rPr lang="tr-TR" sz="1900" dirty="0"/>
              <a:t> </a:t>
            </a:r>
            <a:r>
              <a:rPr lang="tr-TR" sz="1900" dirty="0" err="1"/>
              <a:t>pyuria</a:t>
            </a:r>
            <a:r>
              <a:rPr lang="tr-TR" sz="1900" dirty="0"/>
              <a:t>. </a:t>
            </a:r>
          </a:p>
          <a:p>
            <a:pPr>
              <a:lnSpc>
                <a:spcPct val="150000"/>
              </a:lnSpc>
              <a:buFont typeface="Arial" panose="020B0604020202020204" pitchFamily="34" charset="0"/>
              <a:buChar char="•"/>
            </a:pPr>
            <a:r>
              <a:rPr lang="tr-TR" sz="1900" dirty="0" err="1"/>
              <a:t>Genital</a:t>
            </a:r>
            <a:r>
              <a:rPr lang="tr-TR" sz="1900" dirty="0"/>
              <a:t> </a:t>
            </a:r>
            <a:r>
              <a:rPr lang="tr-TR" sz="1900" dirty="0" err="1"/>
              <a:t>tract</a:t>
            </a:r>
            <a:r>
              <a:rPr lang="tr-TR" sz="1900" dirty="0"/>
              <a:t> </a:t>
            </a:r>
            <a:r>
              <a:rPr lang="tr-TR" sz="1900" dirty="0" err="1"/>
              <a:t>contamination</a:t>
            </a:r>
            <a:r>
              <a:rPr lang="tr-TR" sz="1900" dirty="0"/>
              <a:t> (</a:t>
            </a:r>
            <a:r>
              <a:rPr lang="tr-TR" sz="1900" dirty="0" err="1"/>
              <a:t>voided</a:t>
            </a:r>
            <a:r>
              <a:rPr lang="tr-TR" sz="1900" dirty="0"/>
              <a:t> </a:t>
            </a:r>
            <a:r>
              <a:rPr lang="tr-TR" sz="1900" dirty="0" err="1"/>
              <a:t>or</a:t>
            </a:r>
            <a:r>
              <a:rPr lang="tr-TR" sz="1900" dirty="0"/>
              <a:t> </a:t>
            </a:r>
            <a:r>
              <a:rPr lang="tr-TR" sz="1900" dirty="0" err="1"/>
              <a:t>catheterized</a:t>
            </a:r>
            <a:r>
              <a:rPr lang="tr-TR" sz="1900" dirty="0"/>
              <a:t> </a:t>
            </a:r>
            <a:r>
              <a:rPr lang="tr-TR" sz="1900" dirty="0" err="1"/>
              <a:t>samples</a:t>
            </a:r>
            <a:r>
              <a:rPr lang="tr-TR" sz="1900" dirty="0"/>
              <a:t>) </a:t>
            </a:r>
          </a:p>
          <a:p>
            <a:pPr>
              <a:lnSpc>
                <a:spcPct val="150000"/>
              </a:lnSpc>
              <a:buFont typeface="Arial" panose="020B0604020202020204" pitchFamily="34" charset="0"/>
              <a:buChar char="•"/>
            </a:pPr>
            <a:r>
              <a:rPr lang="tr-TR" sz="1900" dirty="0" err="1"/>
              <a:t>Calculi</a:t>
            </a:r>
            <a:r>
              <a:rPr lang="tr-TR" sz="1900" dirty="0"/>
              <a:t> </a:t>
            </a:r>
          </a:p>
          <a:p>
            <a:pPr>
              <a:lnSpc>
                <a:spcPct val="150000"/>
              </a:lnSpc>
              <a:buFont typeface="Arial" panose="020B0604020202020204" pitchFamily="34" charset="0"/>
              <a:buChar char="•"/>
            </a:pPr>
            <a:r>
              <a:rPr lang="tr-TR" sz="1900" dirty="0" err="1"/>
              <a:t>Neoplasia</a:t>
            </a:r>
            <a:r>
              <a:rPr lang="tr-TR" sz="1900" dirty="0"/>
              <a:t> </a:t>
            </a:r>
          </a:p>
          <a:p>
            <a:endParaRPr lang="en-US" dirty="0"/>
          </a:p>
        </p:txBody>
      </p:sp>
    </p:spTree>
    <p:extLst>
      <p:ext uri="{BB962C8B-B14F-4D97-AF65-F5344CB8AC3E}">
        <p14:creationId xmlns:p14="http://schemas.microsoft.com/office/powerpoint/2010/main" val="6159158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D48442F-3C16-1442-832B-A63F46257364}"/>
              </a:ext>
            </a:extLst>
          </p:cNvPr>
          <p:cNvSpPr>
            <a:spLocks noGrp="1"/>
          </p:cNvSpPr>
          <p:nvPr>
            <p:ph idx="1"/>
          </p:nvPr>
        </p:nvSpPr>
        <p:spPr>
          <a:xfrm>
            <a:off x="766434" y="808230"/>
            <a:ext cx="10750777" cy="5659072"/>
          </a:xfrm>
        </p:spPr>
        <p:txBody>
          <a:bodyPr>
            <a:normAutofit/>
          </a:bodyPr>
          <a:lstStyle/>
          <a:p>
            <a:pPr>
              <a:lnSpc>
                <a:spcPct val="150000"/>
              </a:lnSpc>
            </a:pPr>
            <a:r>
              <a:rPr lang="tr-TR" sz="1800" b="1" dirty="0" err="1">
                <a:solidFill>
                  <a:srgbClr val="00B0F0"/>
                </a:solidFill>
              </a:rPr>
              <a:t>Related</a:t>
            </a:r>
            <a:r>
              <a:rPr lang="tr-TR" sz="1800" b="1" dirty="0">
                <a:solidFill>
                  <a:srgbClr val="00B0F0"/>
                </a:solidFill>
              </a:rPr>
              <a:t> </a:t>
            </a:r>
            <a:r>
              <a:rPr lang="tr-TR" sz="1800" b="1" dirty="0" err="1">
                <a:solidFill>
                  <a:srgbClr val="00B0F0"/>
                </a:solidFill>
              </a:rPr>
              <a:t>Findings</a:t>
            </a:r>
            <a:r>
              <a:rPr lang="tr-TR" sz="1800" b="1" dirty="0">
                <a:solidFill>
                  <a:srgbClr val="00B0F0"/>
                </a:solidFill>
              </a:rPr>
              <a:t> </a:t>
            </a:r>
            <a:endParaRPr lang="tr-TR" sz="1800" dirty="0">
              <a:solidFill>
                <a:srgbClr val="00B0F0"/>
              </a:solidFill>
            </a:endParaRPr>
          </a:p>
          <a:p>
            <a:pPr>
              <a:lnSpc>
                <a:spcPct val="150000"/>
              </a:lnSpc>
              <a:buFont typeface="Arial" panose="020B0604020202020204" pitchFamily="34" charset="0"/>
              <a:buChar char="•"/>
            </a:pPr>
            <a:r>
              <a:rPr lang="tr-TR" sz="1800" dirty="0" err="1">
                <a:solidFill>
                  <a:srgbClr val="FF0000"/>
                </a:solidFill>
              </a:rPr>
              <a:t>Signs</a:t>
            </a:r>
            <a:r>
              <a:rPr lang="tr-TR" sz="1800" dirty="0">
                <a:solidFill>
                  <a:srgbClr val="FF0000"/>
                </a:solidFill>
              </a:rPr>
              <a:t> of </a:t>
            </a:r>
            <a:r>
              <a:rPr lang="tr-TR" sz="1800" dirty="0" err="1">
                <a:solidFill>
                  <a:srgbClr val="FF0000"/>
                </a:solidFill>
              </a:rPr>
              <a:t>urinary</a:t>
            </a:r>
            <a:r>
              <a:rPr lang="tr-TR" sz="1800" dirty="0">
                <a:solidFill>
                  <a:srgbClr val="FF0000"/>
                </a:solidFill>
              </a:rPr>
              <a:t> </a:t>
            </a:r>
            <a:r>
              <a:rPr lang="tr-TR" sz="1800" dirty="0" err="1">
                <a:solidFill>
                  <a:srgbClr val="FF0000"/>
                </a:solidFill>
              </a:rPr>
              <a:t>tract</a:t>
            </a:r>
            <a:r>
              <a:rPr lang="tr-TR" sz="1800" dirty="0">
                <a:solidFill>
                  <a:srgbClr val="FF0000"/>
                </a:solidFill>
              </a:rPr>
              <a:t> </a:t>
            </a:r>
            <a:r>
              <a:rPr lang="tr-TR" sz="1800" dirty="0" err="1">
                <a:solidFill>
                  <a:srgbClr val="FF0000"/>
                </a:solidFill>
              </a:rPr>
              <a:t>infection</a:t>
            </a:r>
            <a:r>
              <a:rPr lang="tr-TR" sz="1800" dirty="0"/>
              <a:t>: </a:t>
            </a:r>
            <a:r>
              <a:rPr lang="tr-TR" sz="1800" dirty="0" err="1"/>
              <a:t>Dysuria</a:t>
            </a:r>
            <a:r>
              <a:rPr lang="tr-TR" sz="1800" dirty="0"/>
              <a:t>, </a:t>
            </a:r>
            <a:r>
              <a:rPr lang="tr-TR" sz="1800" dirty="0" err="1"/>
              <a:t>pollakiuria</a:t>
            </a:r>
            <a:r>
              <a:rPr lang="tr-TR" sz="1800" dirty="0"/>
              <a:t>, </a:t>
            </a:r>
            <a:r>
              <a:rPr lang="tr-TR" sz="1800" dirty="0" err="1"/>
              <a:t>foul-smelling</a:t>
            </a:r>
            <a:r>
              <a:rPr lang="tr-TR" sz="1800" dirty="0"/>
              <a:t> </a:t>
            </a:r>
            <a:r>
              <a:rPr lang="tr-TR" sz="1800" dirty="0" err="1"/>
              <a:t>urine</a:t>
            </a:r>
            <a:r>
              <a:rPr lang="tr-TR" sz="1800" dirty="0"/>
              <a:t>, </a:t>
            </a:r>
            <a:r>
              <a:rPr lang="tr-TR" sz="1800" dirty="0" err="1"/>
              <a:t>hematuria</a:t>
            </a:r>
            <a:r>
              <a:rPr lang="tr-TR" sz="1800" dirty="0"/>
              <a:t> </a:t>
            </a:r>
          </a:p>
          <a:p>
            <a:pPr>
              <a:lnSpc>
                <a:spcPct val="150000"/>
              </a:lnSpc>
              <a:buFont typeface="Arial" panose="020B0604020202020204" pitchFamily="34" charset="0"/>
              <a:buChar char="•"/>
            </a:pPr>
            <a:r>
              <a:rPr lang="tr-TR" sz="1800" dirty="0" err="1">
                <a:solidFill>
                  <a:srgbClr val="FF0000"/>
                </a:solidFill>
              </a:rPr>
              <a:t>Signs</a:t>
            </a:r>
            <a:r>
              <a:rPr lang="tr-TR" sz="1800" dirty="0">
                <a:solidFill>
                  <a:srgbClr val="FF0000"/>
                </a:solidFill>
              </a:rPr>
              <a:t> of </a:t>
            </a:r>
            <a:r>
              <a:rPr lang="tr-TR" sz="1800" dirty="0" err="1">
                <a:solidFill>
                  <a:srgbClr val="FF0000"/>
                </a:solidFill>
              </a:rPr>
              <a:t>pyelonephritis</a:t>
            </a:r>
            <a:r>
              <a:rPr lang="tr-TR" sz="1800" dirty="0"/>
              <a:t>: Fever, </a:t>
            </a:r>
            <a:r>
              <a:rPr lang="tr-TR" sz="1800" dirty="0" err="1"/>
              <a:t>depression</a:t>
            </a:r>
            <a:r>
              <a:rPr lang="tr-TR" sz="1800" dirty="0"/>
              <a:t>, </a:t>
            </a:r>
            <a:r>
              <a:rPr lang="tr-TR" sz="1800" dirty="0" err="1"/>
              <a:t>anorexia</a:t>
            </a:r>
            <a:r>
              <a:rPr lang="tr-TR" sz="1800" dirty="0"/>
              <a:t>, </a:t>
            </a:r>
            <a:r>
              <a:rPr lang="tr-TR" sz="1800" dirty="0" err="1"/>
              <a:t>polydipsia</a:t>
            </a:r>
            <a:r>
              <a:rPr lang="tr-TR" sz="1800" dirty="0"/>
              <a:t>, </a:t>
            </a:r>
            <a:r>
              <a:rPr lang="tr-TR" sz="1800" dirty="0" err="1"/>
              <a:t>polyuria</a:t>
            </a:r>
            <a:r>
              <a:rPr lang="tr-TR" sz="1800" dirty="0"/>
              <a:t> </a:t>
            </a:r>
          </a:p>
          <a:p>
            <a:pPr>
              <a:lnSpc>
                <a:spcPct val="150000"/>
              </a:lnSpc>
              <a:buFont typeface="Arial" panose="020B0604020202020204" pitchFamily="34" charset="0"/>
              <a:buChar char="•"/>
            </a:pPr>
            <a:r>
              <a:rPr lang="tr-TR" sz="1800" dirty="0" err="1">
                <a:solidFill>
                  <a:srgbClr val="FF0000"/>
                </a:solidFill>
              </a:rPr>
              <a:t>Casts</a:t>
            </a:r>
            <a:r>
              <a:rPr lang="tr-TR" sz="1800" dirty="0">
                <a:solidFill>
                  <a:srgbClr val="FF0000"/>
                </a:solidFill>
              </a:rPr>
              <a:t>: </a:t>
            </a:r>
            <a:r>
              <a:rPr lang="tr-TR" sz="1800" dirty="0"/>
              <a:t>WBC </a:t>
            </a:r>
            <a:r>
              <a:rPr lang="tr-TR" sz="1800" dirty="0" err="1"/>
              <a:t>casts</a:t>
            </a:r>
            <a:r>
              <a:rPr lang="tr-TR" sz="1800" dirty="0"/>
              <a:t> </a:t>
            </a:r>
            <a:r>
              <a:rPr lang="tr-TR" sz="1800" dirty="0" err="1"/>
              <a:t>are</a:t>
            </a:r>
            <a:r>
              <a:rPr lang="tr-TR" sz="1800" dirty="0"/>
              <a:t> </a:t>
            </a:r>
            <a:r>
              <a:rPr lang="tr-TR" sz="1800" dirty="0" err="1"/>
              <a:t>almost</a:t>
            </a:r>
            <a:r>
              <a:rPr lang="tr-TR" sz="1800" dirty="0"/>
              <a:t> </a:t>
            </a:r>
            <a:r>
              <a:rPr lang="tr-TR" sz="1800" dirty="0" err="1"/>
              <a:t>pathognomonic</a:t>
            </a:r>
            <a:r>
              <a:rPr lang="tr-TR" sz="1800" dirty="0"/>
              <a:t> </a:t>
            </a:r>
            <a:r>
              <a:rPr lang="tr-TR" sz="1800" dirty="0" err="1"/>
              <a:t>for</a:t>
            </a:r>
            <a:r>
              <a:rPr lang="tr-TR" sz="1800" dirty="0"/>
              <a:t> </a:t>
            </a:r>
            <a:r>
              <a:rPr lang="tr-TR" sz="1800" dirty="0" err="1"/>
              <a:t>pyelonephritis</a:t>
            </a:r>
            <a:r>
              <a:rPr lang="tr-TR" sz="1800" dirty="0"/>
              <a:t>.</a:t>
            </a:r>
          </a:p>
          <a:p>
            <a:pPr>
              <a:lnSpc>
                <a:spcPct val="150000"/>
              </a:lnSpc>
            </a:pPr>
            <a:r>
              <a:rPr lang="tr-TR" sz="1800" b="1" dirty="0" err="1">
                <a:solidFill>
                  <a:srgbClr val="00B0F0"/>
                </a:solidFill>
              </a:rPr>
              <a:t>Other</a:t>
            </a:r>
            <a:r>
              <a:rPr lang="tr-TR" sz="1800" b="1" dirty="0">
                <a:solidFill>
                  <a:srgbClr val="00B0F0"/>
                </a:solidFill>
              </a:rPr>
              <a:t> </a:t>
            </a:r>
            <a:r>
              <a:rPr lang="tr-TR" sz="1800" b="1" dirty="0" err="1">
                <a:solidFill>
                  <a:srgbClr val="00B0F0"/>
                </a:solidFill>
              </a:rPr>
              <a:t>Laboratory</a:t>
            </a:r>
            <a:r>
              <a:rPr lang="tr-TR" sz="1800" b="1" dirty="0">
                <a:solidFill>
                  <a:srgbClr val="00B0F0"/>
                </a:solidFill>
              </a:rPr>
              <a:t> </a:t>
            </a:r>
            <a:r>
              <a:rPr lang="tr-TR" sz="1800" b="1" dirty="0" err="1">
                <a:solidFill>
                  <a:srgbClr val="00B0F0"/>
                </a:solidFill>
              </a:rPr>
              <a:t>Tests</a:t>
            </a:r>
            <a:r>
              <a:rPr lang="tr-TR" sz="1800" b="1" dirty="0">
                <a:solidFill>
                  <a:srgbClr val="00B0F0"/>
                </a:solidFill>
              </a:rPr>
              <a:t> </a:t>
            </a:r>
            <a:endParaRPr lang="tr-TR" sz="1800" dirty="0">
              <a:solidFill>
                <a:srgbClr val="00B0F0"/>
              </a:solidFill>
            </a:endParaRPr>
          </a:p>
          <a:p>
            <a:pPr>
              <a:lnSpc>
                <a:spcPct val="150000"/>
              </a:lnSpc>
              <a:buFont typeface="Arial" panose="020B0604020202020204" pitchFamily="34" charset="0"/>
              <a:buChar char="•"/>
            </a:pPr>
            <a:r>
              <a:rPr lang="tr-TR" sz="1800" dirty="0" err="1"/>
              <a:t>Urine</a:t>
            </a:r>
            <a:r>
              <a:rPr lang="tr-TR" sz="1800" dirty="0"/>
              <a:t> </a:t>
            </a:r>
            <a:r>
              <a:rPr lang="tr-TR" sz="1800" dirty="0" err="1"/>
              <a:t>culture</a:t>
            </a:r>
            <a:r>
              <a:rPr lang="tr-TR" sz="1800" dirty="0"/>
              <a:t> </a:t>
            </a:r>
            <a:r>
              <a:rPr lang="tr-TR" sz="1800" dirty="0" err="1"/>
              <a:t>and</a:t>
            </a:r>
            <a:r>
              <a:rPr lang="tr-TR" sz="1800" dirty="0"/>
              <a:t> </a:t>
            </a:r>
            <a:r>
              <a:rPr lang="tr-TR" sz="1800" dirty="0" err="1"/>
              <a:t>sensitivity</a:t>
            </a:r>
            <a:r>
              <a:rPr lang="tr-TR" sz="1800" dirty="0"/>
              <a:t> </a:t>
            </a:r>
          </a:p>
          <a:p>
            <a:pPr>
              <a:lnSpc>
                <a:spcPct val="150000"/>
              </a:lnSpc>
              <a:buFont typeface="Arial" panose="020B0604020202020204" pitchFamily="34" charset="0"/>
              <a:buChar char="•"/>
            </a:pPr>
            <a:r>
              <a:rPr lang="tr-TR" sz="1800" dirty="0" err="1"/>
              <a:t>Radiographs</a:t>
            </a:r>
            <a:r>
              <a:rPr lang="tr-TR" sz="1800" dirty="0"/>
              <a:t>, </a:t>
            </a:r>
            <a:r>
              <a:rPr lang="tr-TR" sz="1800" dirty="0" err="1"/>
              <a:t>contrast</a:t>
            </a:r>
            <a:r>
              <a:rPr lang="tr-TR" sz="1800" dirty="0"/>
              <a:t> </a:t>
            </a:r>
            <a:r>
              <a:rPr lang="tr-TR" sz="1800" dirty="0" err="1"/>
              <a:t>studies</a:t>
            </a:r>
            <a:r>
              <a:rPr lang="tr-TR" sz="1800" dirty="0"/>
              <a:t> </a:t>
            </a:r>
            <a:r>
              <a:rPr lang="tr-TR" sz="1800" dirty="0" err="1"/>
              <a:t>and</a:t>
            </a:r>
            <a:r>
              <a:rPr lang="tr-TR" sz="1800" dirty="0"/>
              <a:t> </a:t>
            </a:r>
            <a:r>
              <a:rPr lang="tr-TR" sz="1800" dirty="0" err="1"/>
              <a:t>ultrasound</a:t>
            </a:r>
            <a:r>
              <a:rPr lang="tr-TR" sz="1800" dirty="0"/>
              <a:t> </a:t>
            </a:r>
          </a:p>
          <a:p>
            <a:pPr>
              <a:lnSpc>
                <a:spcPct val="150000"/>
              </a:lnSpc>
            </a:pPr>
            <a:endParaRPr lang="tr-TR" sz="1800" dirty="0"/>
          </a:p>
          <a:p>
            <a:pPr>
              <a:lnSpc>
                <a:spcPct val="150000"/>
              </a:lnSpc>
            </a:pPr>
            <a:endParaRPr lang="en-US" sz="1800" dirty="0"/>
          </a:p>
        </p:txBody>
      </p:sp>
    </p:spTree>
    <p:extLst>
      <p:ext uri="{BB962C8B-B14F-4D97-AF65-F5344CB8AC3E}">
        <p14:creationId xmlns:p14="http://schemas.microsoft.com/office/powerpoint/2010/main" val="39529906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B67B0A-C855-9947-AB51-BFB8EB297A36}"/>
              </a:ext>
            </a:extLst>
          </p:cNvPr>
          <p:cNvSpPr>
            <a:spLocks noGrp="1"/>
          </p:cNvSpPr>
          <p:nvPr>
            <p:ph type="title"/>
          </p:nvPr>
        </p:nvSpPr>
        <p:spPr>
          <a:xfrm>
            <a:off x="749808" y="452212"/>
            <a:ext cx="9720072" cy="666068"/>
          </a:xfrm>
        </p:spPr>
        <p:style>
          <a:lnRef idx="2">
            <a:schemeClr val="accent1"/>
          </a:lnRef>
          <a:fillRef idx="1">
            <a:schemeClr val="lt1"/>
          </a:fillRef>
          <a:effectRef idx="0">
            <a:schemeClr val="accent1"/>
          </a:effectRef>
          <a:fontRef idx="minor">
            <a:schemeClr val="dk1"/>
          </a:fontRef>
        </p:style>
        <p:txBody>
          <a:bodyPr>
            <a:normAutofit/>
          </a:bodyPr>
          <a:lstStyle/>
          <a:p>
            <a:r>
              <a:rPr lang="tr-TR" sz="2800" b="1" dirty="0" err="1">
                <a:solidFill>
                  <a:schemeClr val="accent1"/>
                </a:solidFill>
              </a:rPr>
              <a:t>Urine</a:t>
            </a:r>
            <a:r>
              <a:rPr lang="tr-TR" sz="2800" b="1" dirty="0">
                <a:solidFill>
                  <a:schemeClr val="accent1"/>
                </a:solidFill>
              </a:rPr>
              <a:t> Protein </a:t>
            </a:r>
            <a:endParaRPr lang="en-US" sz="2800" b="1" dirty="0">
              <a:solidFill>
                <a:schemeClr val="accent1"/>
              </a:solidFill>
            </a:endParaRPr>
          </a:p>
        </p:txBody>
      </p:sp>
      <p:sp>
        <p:nvSpPr>
          <p:cNvPr id="3" name="Content Placeholder 2">
            <a:extLst>
              <a:ext uri="{FF2B5EF4-FFF2-40B4-BE49-F238E27FC236}">
                <a16:creationId xmlns:a16="http://schemas.microsoft.com/office/drawing/2014/main" id="{B470E0AB-2274-3C48-B165-1DB17403D4F2}"/>
              </a:ext>
            </a:extLst>
          </p:cNvPr>
          <p:cNvSpPr>
            <a:spLocks noGrp="1"/>
          </p:cNvSpPr>
          <p:nvPr>
            <p:ph idx="1"/>
          </p:nvPr>
        </p:nvSpPr>
        <p:spPr>
          <a:xfrm>
            <a:off x="749808" y="1561771"/>
            <a:ext cx="10196866" cy="4863967"/>
          </a:xfrm>
        </p:spPr>
        <p:txBody>
          <a:bodyPr>
            <a:normAutofit/>
          </a:bodyPr>
          <a:lstStyle/>
          <a:p>
            <a:pPr>
              <a:lnSpc>
                <a:spcPct val="170000"/>
              </a:lnSpc>
              <a:buFont typeface="Arial" panose="020B0604020202020204" pitchFamily="34" charset="0"/>
              <a:buChar char="•"/>
            </a:pPr>
            <a:r>
              <a:rPr lang="tr-TR" dirty="0" err="1"/>
              <a:t>Trace</a:t>
            </a:r>
            <a:r>
              <a:rPr lang="tr-TR" dirty="0"/>
              <a:t> </a:t>
            </a:r>
            <a:r>
              <a:rPr lang="tr-TR" dirty="0" err="1"/>
              <a:t>amounts</a:t>
            </a:r>
            <a:r>
              <a:rPr lang="tr-TR" dirty="0"/>
              <a:t> of protein (50 mg/</a:t>
            </a:r>
            <a:r>
              <a:rPr lang="tr-TR" dirty="0" err="1"/>
              <a:t>dL</a:t>
            </a:r>
            <a:r>
              <a:rPr lang="tr-TR" dirty="0"/>
              <a:t> </a:t>
            </a:r>
            <a:r>
              <a:rPr lang="tr-TR" dirty="0" err="1"/>
              <a:t>or</a:t>
            </a:r>
            <a:r>
              <a:rPr lang="tr-TR" dirty="0"/>
              <a:t> </a:t>
            </a:r>
            <a:r>
              <a:rPr lang="tr-TR" dirty="0" err="1"/>
              <a:t>less</a:t>
            </a:r>
            <a:r>
              <a:rPr lang="tr-TR" dirty="0"/>
              <a:t>) can </a:t>
            </a:r>
            <a:r>
              <a:rPr lang="tr-TR" dirty="0" err="1"/>
              <a:t>normally</a:t>
            </a:r>
            <a:r>
              <a:rPr lang="tr-TR" dirty="0"/>
              <a:t> be </a:t>
            </a:r>
            <a:r>
              <a:rPr lang="tr-TR" dirty="0" err="1"/>
              <a:t>found</a:t>
            </a:r>
            <a:r>
              <a:rPr lang="tr-TR" dirty="0"/>
              <a:t> in </a:t>
            </a:r>
            <a:r>
              <a:rPr lang="tr-TR" dirty="0" err="1"/>
              <a:t>urine</a:t>
            </a:r>
            <a:r>
              <a:rPr lang="tr-TR" dirty="0"/>
              <a:t>. </a:t>
            </a:r>
          </a:p>
          <a:p>
            <a:pPr>
              <a:lnSpc>
                <a:spcPct val="170000"/>
              </a:lnSpc>
              <a:buFont typeface="Arial" panose="020B0604020202020204" pitchFamily="34" charset="0"/>
              <a:buChar char="•"/>
            </a:pPr>
            <a:r>
              <a:rPr lang="tr-TR" dirty="0" err="1"/>
              <a:t>This</a:t>
            </a:r>
            <a:r>
              <a:rPr lang="tr-TR" dirty="0"/>
              <a:t> test is </a:t>
            </a:r>
            <a:r>
              <a:rPr lang="tr-TR" dirty="0" err="1"/>
              <a:t>based</a:t>
            </a:r>
            <a:r>
              <a:rPr lang="tr-TR" dirty="0"/>
              <a:t> on </a:t>
            </a:r>
            <a:r>
              <a:rPr lang="tr-TR" dirty="0" err="1"/>
              <a:t>the</a:t>
            </a:r>
            <a:r>
              <a:rPr lang="tr-TR" dirty="0"/>
              <a:t> </a:t>
            </a:r>
            <a:r>
              <a:rPr lang="tr-TR" dirty="0" err="1"/>
              <a:t>principle</a:t>
            </a:r>
            <a:r>
              <a:rPr lang="tr-TR" dirty="0"/>
              <a:t> </a:t>
            </a:r>
            <a:r>
              <a:rPr lang="tr-TR" dirty="0" err="1"/>
              <a:t>that</a:t>
            </a:r>
            <a:r>
              <a:rPr lang="tr-TR" dirty="0"/>
              <a:t> </a:t>
            </a:r>
            <a:r>
              <a:rPr lang="tr-TR" dirty="0" err="1"/>
              <a:t>proteins</a:t>
            </a:r>
            <a:r>
              <a:rPr lang="tr-TR" dirty="0"/>
              <a:t> </a:t>
            </a:r>
            <a:r>
              <a:rPr lang="tr-TR" dirty="0" err="1"/>
              <a:t>bind</a:t>
            </a:r>
            <a:r>
              <a:rPr lang="tr-TR" dirty="0"/>
              <a:t> </a:t>
            </a:r>
            <a:r>
              <a:rPr lang="tr-TR" dirty="0" err="1"/>
              <a:t>to</a:t>
            </a:r>
            <a:r>
              <a:rPr lang="tr-TR" dirty="0"/>
              <a:t> an </a:t>
            </a:r>
            <a:r>
              <a:rPr lang="tr-TR" dirty="0" err="1"/>
              <a:t>acid-base</a:t>
            </a:r>
            <a:r>
              <a:rPr lang="tr-TR" dirty="0"/>
              <a:t> </a:t>
            </a:r>
            <a:r>
              <a:rPr lang="tr-TR" dirty="0" err="1"/>
              <a:t>indicator</a:t>
            </a:r>
            <a:r>
              <a:rPr lang="tr-TR" dirty="0"/>
              <a:t> </a:t>
            </a:r>
            <a:r>
              <a:rPr lang="tr-TR" dirty="0" err="1"/>
              <a:t>dye</a:t>
            </a:r>
            <a:r>
              <a:rPr lang="tr-TR" dirty="0"/>
              <a:t>. </a:t>
            </a:r>
            <a:r>
              <a:rPr lang="tr-TR" dirty="0" err="1"/>
              <a:t>The</a:t>
            </a:r>
            <a:r>
              <a:rPr lang="tr-TR" dirty="0"/>
              <a:t> test is </a:t>
            </a:r>
            <a:r>
              <a:rPr lang="tr-TR" dirty="0" err="1"/>
              <a:t>particularly</a:t>
            </a:r>
            <a:r>
              <a:rPr lang="tr-TR" dirty="0"/>
              <a:t> </a:t>
            </a:r>
            <a:r>
              <a:rPr lang="tr-TR" dirty="0" err="1"/>
              <a:t>sensitive</a:t>
            </a:r>
            <a:r>
              <a:rPr lang="tr-TR" dirty="0"/>
              <a:t> </a:t>
            </a:r>
            <a:r>
              <a:rPr lang="tr-TR" dirty="0" err="1"/>
              <a:t>to</a:t>
            </a:r>
            <a:r>
              <a:rPr lang="tr-TR" dirty="0"/>
              <a:t> </a:t>
            </a:r>
            <a:r>
              <a:rPr lang="tr-TR" dirty="0" err="1"/>
              <a:t>albumin</a:t>
            </a:r>
            <a:r>
              <a:rPr lang="tr-TR" dirty="0"/>
              <a:t>, but </a:t>
            </a:r>
            <a:r>
              <a:rPr lang="tr-TR" dirty="0" err="1"/>
              <a:t>may</a:t>
            </a:r>
            <a:r>
              <a:rPr lang="tr-TR" dirty="0"/>
              <a:t> </a:t>
            </a:r>
            <a:r>
              <a:rPr lang="tr-TR" dirty="0" err="1"/>
              <a:t>react</a:t>
            </a:r>
            <a:r>
              <a:rPr lang="tr-TR" dirty="0"/>
              <a:t> </a:t>
            </a:r>
            <a:r>
              <a:rPr lang="tr-TR" dirty="0" err="1"/>
              <a:t>with</a:t>
            </a:r>
            <a:r>
              <a:rPr lang="tr-TR" dirty="0"/>
              <a:t> hemoglobin </a:t>
            </a:r>
            <a:r>
              <a:rPr lang="tr-TR" dirty="0" err="1"/>
              <a:t>and</a:t>
            </a:r>
            <a:r>
              <a:rPr lang="tr-TR" dirty="0"/>
              <a:t> </a:t>
            </a:r>
            <a:r>
              <a:rPr lang="tr-TR" dirty="0" err="1"/>
              <a:t>globulins</a:t>
            </a:r>
            <a:r>
              <a:rPr lang="tr-TR" dirty="0"/>
              <a:t>. </a:t>
            </a:r>
          </a:p>
          <a:p>
            <a:pPr>
              <a:lnSpc>
                <a:spcPct val="150000"/>
              </a:lnSpc>
            </a:pPr>
            <a:r>
              <a:rPr lang="tr-TR" b="1" dirty="0" err="1">
                <a:solidFill>
                  <a:srgbClr val="FF0000"/>
                </a:solidFill>
              </a:rPr>
              <a:t>Values</a:t>
            </a:r>
            <a:r>
              <a:rPr lang="tr-TR" b="1" dirty="0">
                <a:solidFill>
                  <a:srgbClr val="FF0000"/>
                </a:solidFill>
              </a:rPr>
              <a:t> </a:t>
            </a:r>
            <a:r>
              <a:rPr lang="tr-TR" b="1" dirty="0" err="1">
                <a:solidFill>
                  <a:srgbClr val="FF0000"/>
                </a:solidFill>
              </a:rPr>
              <a:t>Below</a:t>
            </a:r>
            <a:r>
              <a:rPr lang="tr-TR" b="1" dirty="0">
                <a:solidFill>
                  <a:srgbClr val="FF0000"/>
                </a:solidFill>
              </a:rPr>
              <a:t> Reference </a:t>
            </a:r>
            <a:r>
              <a:rPr lang="tr-TR" b="1" dirty="0" err="1">
                <a:solidFill>
                  <a:srgbClr val="FF0000"/>
                </a:solidFill>
              </a:rPr>
              <a:t>Range</a:t>
            </a:r>
            <a:r>
              <a:rPr lang="tr-TR" b="1" dirty="0">
                <a:solidFill>
                  <a:srgbClr val="FF0000"/>
                </a:solidFill>
              </a:rPr>
              <a:t> </a:t>
            </a:r>
            <a:endParaRPr lang="tr-TR" dirty="0">
              <a:solidFill>
                <a:srgbClr val="FF0000"/>
              </a:solidFill>
            </a:endParaRPr>
          </a:p>
          <a:p>
            <a:pPr>
              <a:lnSpc>
                <a:spcPct val="150000"/>
              </a:lnSpc>
            </a:pPr>
            <a:r>
              <a:rPr lang="tr-TR" dirty="0" err="1"/>
              <a:t>Values</a:t>
            </a:r>
            <a:r>
              <a:rPr lang="tr-TR" dirty="0"/>
              <a:t> </a:t>
            </a:r>
            <a:r>
              <a:rPr lang="tr-TR" dirty="0" err="1"/>
              <a:t>below</a:t>
            </a:r>
            <a:r>
              <a:rPr lang="tr-TR" dirty="0"/>
              <a:t> </a:t>
            </a:r>
            <a:r>
              <a:rPr lang="tr-TR" dirty="0" err="1"/>
              <a:t>reference</a:t>
            </a:r>
            <a:r>
              <a:rPr lang="tr-TR" dirty="0"/>
              <a:t> </a:t>
            </a:r>
            <a:r>
              <a:rPr lang="tr-TR" dirty="0" err="1"/>
              <a:t>range</a:t>
            </a:r>
            <a:r>
              <a:rPr lang="tr-TR" dirty="0"/>
              <a:t> </a:t>
            </a:r>
            <a:r>
              <a:rPr lang="tr-TR" dirty="0" err="1"/>
              <a:t>are</a:t>
            </a:r>
            <a:r>
              <a:rPr lang="tr-TR" dirty="0"/>
              <a:t> not </a:t>
            </a:r>
            <a:r>
              <a:rPr lang="tr-TR" dirty="0" err="1"/>
              <a:t>clinically</a:t>
            </a:r>
            <a:r>
              <a:rPr lang="tr-TR" dirty="0"/>
              <a:t> </a:t>
            </a:r>
            <a:r>
              <a:rPr lang="tr-TR" dirty="0" err="1"/>
              <a:t>significant</a:t>
            </a:r>
            <a:r>
              <a:rPr lang="tr-TR" dirty="0"/>
              <a:t>. </a:t>
            </a:r>
          </a:p>
          <a:p>
            <a:pPr marL="0" indent="0">
              <a:lnSpc>
                <a:spcPct val="170000"/>
              </a:lnSpc>
              <a:buNone/>
            </a:pPr>
            <a:endParaRPr lang="en-US" dirty="0"/>
          </a:p>
        </p:txBody>
      </p:sp>
    </p:spTree>
    <p:extLst>
      <p:ext uri="{BB962C8B-B14F-4D97-AF65-F5344CB8AC3E}">
        <p14:creationId xmlns:p14="http://schemas.microsoft.com/office/powerpoint/2010/main" val="17796859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85D45C9-6713-E34E-B5C8-B077DC955BC0}"/>
              </a:ext>
            </a:extLst>
          </p:cNvPr>
          <p:cNvSpPr>
            <a:spLocks noGrp="1"/>
          </p:cNvSpPr>
          <p:nvPr>
            <p:ph idx="1"/>
          </p:nvPr>
        </p:nvSpPr>
        <p:spPr>
          <a:xfrm>
            <a:off x="764089" y="810320"/>
            <a:ext cx="4456305" cy="5715171"/>
          </a:xfrm>
        </p:spPr>
        <p:style>
          <a:lnRef idx="2">
            <a:schemeClr val="accent1"/>
          </a:lnRef>
          <a:fillRef idx="1">
            <a:schemeClr val="lt1"/>
          </a:fillRef>
          <a:effectRef idx="0">
            <a:schemeClr val="accent1"/>
          </a:effectRef>
          <a:fontRef idx="minor">
            <a:schemeClr val="dk1"/>
          </a:fontRef>
        </p:style>
        <p:txBody>
          <a:bodyPr>
            <a:noAutofit/>
          </a:bodyPr>
          <a:lstStyle/>
          <a:p>
            <a:pPr>
              <a:lnSpc>
                <a:spcPct val="150000"/>
              </a:lnSpc>
              <a:buFont typeface="Wingdings" pitchFamily="2" charset="2"/>
              <a:buChar char="q"/>
            </a:pPr>
            <a:r>
              <a:rPr lang="tr-TR" sz="1800" b="1" dirty="0" err="1">
                <a:solidFill>
                  <a:srgbClr val="00B0F0"/>
                </a:solidFill>
              </a:rPr>
              <a:t>Inflammation</a:t>
            </a:r>
            <a:endParaRPr lang="tr-TR" sz="1800" b="1" dirty="0">
              <a:solidFill>
                <a:srgbClr val="00B0F0"/>
              </a:solidFill>
            </a:endParaRPr>
          </a:p>
          <a:p>
            <a:pPr lvl="1">
              <a:lnSpc>
                <a:spcPct val="150000"/>
              </a:lnSpc>
              <a:buFont typeface="Arial" panose="020B0604020202020204" pitchFamily="34" charset="0"/>
              <a:buChar char="•"/>
            </a:pPr>
            <a:r>
              <a:rPr lang="tr-TR" dirty="0" err="1"/>
              <a:t>Involvement</a:t>
            </a:r>
            <a:r>
              <a:rPr lang="tr-TR" dirty="0"/>
              <a:t> of </a:t>
            </a:r>
            <a:r>
              <a:rPr lang="tr-TR" dirty="0" err="1"/>
              <a:t>upper</a:t>
            </a:r>
            <a:r>
              <a:rPr lang="tr-TR" dirty="0"/>
              <a:t> </a:t>
            </a:r>
            <a:r>
              <a:rPr lang="tr-TR" dirty="0" err="1"/>
              <a:t>or</a:t>
            </a:r>
            <a:r>
              <a:rPr lang="tr-TR" dirty="0"/>
              <a:t> </a:t>
            </a:r>
            <a:r>
              <a:rPr lang="tr-TR" dirty="0" err="1"/>
              <a:t>lower</a:t>
            </a:r>
            <a:r>
              <a:rPr lang="tr-TR" dirty="0"/>
              <a:t> </a:t>
            </a:r>
            <a:r>
              <a:rPr lang="tr-TR" dirty="0" err="1"/>
              <a:t>urinary</a:t>
            </a:r>
            <a:r>
              <a:rPr lang="tr-TR" dirty="0"/>
              <a:t> </a:t>
            </a:r>
            <a:r>
              <a:rPr lang="tr-TR" dirty="0" err="1"/>
              <a:t>tract</a:t>
            </a:r>
            <a:endParaRPr lang="tr-TR" dirty="0"/>
          </a:p>
          <a:p>
            <a:pPr lvl="1">
              <a:lnSpc>
                <a:spcPct val="150000"/>
              </a:lnSpc>
              <a:buFont typeface="Arial" panose="020B0604020202020204" pitchFamily="34" charset="0"/>
              <a:buChar char="•"/>
            </a:pPr>
            <a:r>
              <a:rPr lang="tr-TR" dirty="0" err="1"/>
              <a:t>Reflected</a:t>
            </a:r>
            <a:r>
              <a:rPr lang="tr-TR" dirty="0"/>
              <a:t> in an </a:t>
            </a:r>
            <a:r>
              <a:rPr lang="tr-TR" dirty="0" err="1"/>
              <a:t>active</a:t>
            </a:r>
            <a:r>
              <a:rPr lang="tr-TR" dirty="0"/>
              <a:t> </a:t>
            </a:r>
            <a:r>
              <a:rPr lang="tr-TR" dirty="0" err="1"/>
              <a:t>urinary</a:t>
            </a:r>
            <a:r>
              <a:rPr lang="tr-TR" dirty="0"/>
              <a:t> </a:t>
            </a:r>
            <a:r>
              <a:rPr lang="tr-TR" dirty="0" err="1"/>
              <a:t>sediment</a:t>
            </a:r>
            <a:r>
              <a:rPr lang="tr-TR" dirty="0"/>
              <a:t> (</a:t>
            </a:r>
            <a:r>
              <a:rPr lang="tr-TR" dirty="0" err="1"/>
              <a:t>leukocytes</a:t>
            </a:r>
            <a:r>
              <a:rPr lang="tr-TR" dirty="0"/>
              <a:t>, </a:t>
            </a:r>
            <a:r>
              <a:rPr lang="tr-TR" dirty="0" err="1"/>
              <a:t>possibly</a:t>
            </a:r>
            <a:r>
              <a:rPr lang="tr-TR" dirty="0"/>
              <a:t> </a:t>
            </a:r>
            <a:r>
              <a:rPr lang="tr-TR" dirty="0" err="1"/>
              <a:t>bacteria</a:t>
            </a:r>
            <a:r>
              <a:rPr lang="tr-TR" dirty="0"/>
              <a:t>) </a:t>
            </a:r>
          </a:p>
          <a:p>
            <a:pPr>
              <a:lnSpc>
                <a:spcPct val="150000"/>
              </a:lnSpc>
              <a:buFont typeface="Wingdings" pitchFamily="2" charset="2"/>
              <a:buChar char="q"/>
            </a:pPr>
            <a:r>
              <a:rPr lang="tr-TR" sz="1800" b="1" dirty="0" err="1">
                <a:solidFill>
                  <a:srgbClr val="00B0F0"/>
                </a:solidFill>
              </a:rPr>
              <a:t>Hemorrhage</a:t>
            </a:r>
            <a:endParaRPr lang="tr-TR" sz="1800" b="1" dirty="0">
              <a:solidFill>
                <a:srgbClr val="00B0F0"/>
              </a:solidFill>
            </a:endParaRPr>
          </a:p>
          <a:p>
            <a:pPr lvl="1">
              <a:lnSpc>
                <a:spcPct val="150000"/>
              </a:lnSpc>
              <a:buFont typeface="Arial" panose="020B0604020202020204" pitchFamily="34" charset="0"/>
              <a:buChar char="•"/>
            </a:pPr>
            <a:r>
              <a:rPr lang="tr-TR" dirty="0" err="1"/>
              <a:t>Positive</a:t>
            </a:r>
            <a:r>
              <a:rPr lang="tr-TR" dirty="0"/>
              <a:t> </a:t>
            </a:r>
            <a:r>
              <a:rPr lang="tr-TR" dirty="0" err="1"/>
              <a:t>for</a:t>
            </a:r>
            <a:r>
              <a:rPr lang="tr-TR" dirty="0"/>
              <a:t> </a:t>
            </a:r>
            <a:r>
              <a:rPr lang="tr-TR" dirty="0" err="1"/>
              <a:t>urine</a:t>
            </a:r>
            <a:r>
              <a:rPr lang="tr-TR" dirty="0"/>
              <a:t> </a:t>
            </a:r>
            <a:r>
              <a:rPr lang="tr-TR" dirty="0" err="1"/>
              <a:t>occult</a:t>
            </a:r>
            <a:r>
              <a:rPr lang="tr-TR" dirty="0"/>
              <a:t> </a:t>
            </a:r>
            <a:r>
              <a:rPr lang="tr-TR" dirty="0" err="1"/>
              <a:t>blood</a:t>
            </a:r>
            <a:r>
              <a:rPr lang="tr-TR" dirty="0"/>
              <a:t> </a:t>
            </a:r>
            <a:r>
              <a:rPr lang="tr-TR" dirty="0" err="1"/>
              <a:t>and</a:t>
            </a:r>
            <a:r>
              <a:rPr lang="tr-TR" dirty="0"/>
              <a:t> </a:t>
            </a:r>
            <a:r>
              <a:rPr lang="tr-TR" dirty="0" err="1"/>
              <a:t>possibility</a:t>
            </a:r>
            <a:r>
              <a:rPr lang="tr-TR" dirty="0"/>
              <a:t> of </a:t>
            </a:r>
            <a:r>
              <a:rPr lang="tr-TR" dirty="0" err="1"/>
              <a:t>sediment</a:t>
            </a:r>
            <a:r>
              <a:rPr lang="tr-TR" dirty="0"/>
              <a:t> </a:t>
            </a:r>
            <a:r>
              <a:rPr lang="tr-TR" dirty="0" err="1"/>
              <a:t>with</a:t>
            </a:r>
            <a:r>
              <a:rPr lang="tr-TR" dirty="0"/>
              <a:t> </a:t>
            </a:r>
            <a:r>
              <a:rPr lang="tr-TR" dirty="0" err="1"/>
              <a:t>erythrocytes</a:t>
            </a:r>
            <a:r>
              <a:rPr lang="tr-TR" dirty="0"/>
              <a:t> </a:t>
            </a:r>
          </a:p>
          <a:p>
            <a:pPr>
              <a:lnSpc>
                <a:spcPct val="150000"/>
              </a:lnSpc>
              <a:buFont typeface="Wingdings" pitchFamily="2" charset="2"/>
              <a:buChar char="q"/>
            </a:pPr>
            <a:r>
              <a:rPr lang="tr-TR" sz="1800" b="1" dirty="0" err="1">
                <a:solidFill>
                  <a:srgbClr val="00B0F0"/>
                </a:solidFill>
              </a:rPr>
              <a:t>Renal</a:t>
            </a:r>
            <a:r>
              <a:rPr lang="tr-TR" sz="1800" b="1" dirty="0">
                <a:solidFill>
                  <a:srgbClr val="00B0F0"/>
                </a:solidFill>
              </a:rPr>
              <a:t> </a:t>
            </a:r>
            <a:r>
              <a:rPr lang="tr-TR" sz="1800" b="1" dirty="0" err="1">
                <a:solidFill>
                  <a:srgbClr val="00B0F0"/>
                </a:solidFill>
              </a:rPr>
              <a:t>glomerular</a:t>
            </a:r>
            <a:r>
              <a:rPr lang="tr-TR" sz="1800" b="1" dirty="0">
                <a:solidFill>
                  <a:srgbClr val="00B0F0"/>
                </a:solidFill>
              </a:rPr>
              <a:t> </a:t>
            </a:r>
            <a:r>
              <a:rPr lang="tr-TR" sz="1800" b="1" dirty="0" err="1">
                <a:solidFill>
                  <a:srgbClr val="00B0F0"/>
                </a:solidFill>
              </a:rPr>
              <a:t>disease</a:t>
            </a:r>
            <a:r>
              <a:rPr lang="tr-TR" sz="1800" b="1" dirty="0">
                <a:solidFill>
                  <a:srgbClr val="00B0F0"/>
                </a:solidFill>
              </a:rPr>
              <a:t> </a:t>
            </a:r>
          </a:p>
          <a:p>
            <a:pPr lvl="1">
              <a:lnSpc>
                <a:spcPct val="150000"/>
              </a:lnSpc>
              <a:buFont typeface="Arial" panose="020B0604020202020204" pitchFamily="34" charset="0"/>
              <a:buChar char="•"/>
            </a:pPr>
            <a:r>
              <a:rPr lang="tr-TR" dirty="0" err="1"/>
              <a:t>Glomerulonephritis</a:t>
            </a:r>
            <a:r>
              <a:rPr lang="tr-TR" dirty="0"/>
              <a:t> </a:t>
            </a:r>
          </a:p>
          <a:p>
            <a:pPr lvl="1">
              <a:lnSpc>
                <a:spcPct val="150000"/>
              </a:lnSpc>
              <a:buFont typeface="Arial" panose="020B0604020202020204" pitchFamily="34" charset="0"/>
              <a:buChar char="•"/>
            </a:pPr>
            <a:r>
              <a:rPr lang="tr-TR" dirty="0" err="1"/>
              <a:t>Amyloidosis</a:t>
            </a:r>
            <a:endParaRPr lang="tr-TR" dirty="0"/>
          </a:p>
        </p:txBody>
      </p:sp>
      <p:sp>
        <p:nvSpPr>
          <p:cNvPr id="4" name="Content Placeholder 2">
            <a:extLst>
              <a:ext uri="{FF2B5EF4-FFF2-40B4-BE49-F238E27FC236}">
                <a16:creationId xmlns:a16="http://schemas.microsoft.com/office/drawing/2014/main" id="{DC1CD524-74FB-4B43-90E4-71656C581DCC}"/>
              </a:ext>
            </a:extLst>
          </p:cNvPr>
          <p:cNvSpPr txBox="1">
            <a:spLocks/>
          </p:cNvSpPr>
          <p:nvPr/>
        </p:nvSpPr>
        <p:spPr>
          <a:xfrm>
            <a:off x="5370022" y="810320"/>
            <a:ext cx="5918662" cy="4813069"/>
          </a:xfrm>
          <a:prstGeom prst="rect">
            <a:avLst/>
          </a:prstGeom>
        </p:spPr>
        <p:style>
          <a:lnRef idx="2">
            <a:schemeClr val="accent1"/>
          </a:lnRef>
          <a:fillRef idx="1">
            <a:schemeClr val="lt1"/>
          </a:fillRef>
          <a:effectRef idx="0">
            <a:schemeClr val="accent1"/>
          </a:effectRef>
          <a:fontRef idx="minor">
            <a:schemeClr val="dk1"/>
          </a:fontRef>
        </p:style>
        <p:txBody>
          <a:bodyPr vert="horz" lIns="45720" tIns="45720" rIns="45720" bIns="45720" rtlCol="0">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pPr algn="just">
              <a:lnSpc>
                <a:spcPct val="150000"/>
              </a:lnSpc>
              <a:buFont typeface="Wingdings" pitchFamily="2" charset="2"/>
              <a:buChar char="q"/>
            </a:pPr>
            <a:r>
              <a:rPr lang="tr-TR" sz="1800" b="1" dirty="0" err="1">
                <a:solidFill>
                  <a:srgbClr val="00B0F0"/>
                </a:solidFill>
              </a:rPr>
              <a:t>Prerenal</a:t>
            </a:r>
            <a:r>
              <a:rPr lang="tr-TR" sz="1800" b="1" dirty="0">
                <a:solidFill>
                  <a:srgbClr val="00B0F0"/>
                </a:solidFill>
              </a:rPr>
              <a:t> </a:t>
            </a:r>
          </a:p>
          <a:p>
            <a:pPr lvl="1" algn="just">
              <a:lnSpc>
                <a:spcPct val="150000"/>
              </a:lnSpc>
              <a:buFont typeface="Arial" panose="020B0604020202020204" pitchFamily="34" charset="0"/>
              <a:buChar char="•"/>
            </a:pPr>
            <a:r>
              <a:rPr lang="tr-TR" dirty="0" err="1"/>
              <a:t>Occasional</a:t>
            </a:r>
            <a:r>
              <a:rPr lang="tr-TR" dirty="0"/>
              <a:t> </a:t>
            </a:r>
            <a:r>
              <a:rPr lang="tr-TR" dirty="0" err="1"/>
              <a:t>mild</a:t>
            </a:r>
            <a:r>
              <a:rPr lang="tr-TR" dirty="0"/>
              <a:t> </a:t>
            </a:r>
            <a:r>
              <a:rPr lang="tr-TR" dirty="0" err="1"/>
              <a:t>proteinuria</a:t>
            </a:r>
            <a:r>
              <a:rPr lang="tr-TR" dirty="0"/>
              <a:t> </a:t>
            </a:r>
            <a:r>
              <a:rPr lang="tr-TR" dirty="0" err="1"/>
              <a:t>may</a:t>
            </a:r>
            <a:r>
              <a:rPr lang="tr-TR" dirty="0"/>
              <a:t> be </a:t>
            </a:r>
            <a:r>
              <a:rPr lang="tr-TR" dirty="0" err="1"/>
              <a:t>secondary</a:t>
            </a:r>
            <a:r>
              <a:rPr lang="tr-TR" dirty="0"/>
              <a:t> </a:t>
            </a:r>
            <a:r>
              <a:rPr lang="tr-TR" dirty="0" err="1"/>
              <a:t>to</a:t>
            </a:r>
            <a:r>
              <a:rPr lang="tr-TR" dirty="0"/>
              <a:t> </a:t>
            </a:r>
            <a:r>
              <a:rPr lang="tr-TR" dirty="0" err="1"/>
              <a:t>increased</a:t>
            </a:r>
            <a:r>
              <a:rPr lang="tr-TR" dirty="0"/>
              <a:t> </a:t>
            </a:r>
            <a:r>
              <a:rPr lang="tr-TR" dirty="0" err="1"/>
              <a:t>glomerular</a:t>
            </a:r>
            <a:r>
              <a:rPr lang="tr-TR" dirty="0"/>
              <a:t> </a:t>
            </a:r>
            <a:r>
              <a:rPr lang="tr-TR" dirty="0" err="1"/>
              <a:t>permeability</a:t>
            </a:r>
            <a:r>
              <a:rPr lang="tr-TR" dirty="0"/>
              <a:t> (</a:t>
            </a:r>
            <a:r>
              <a:rPr lang="tr-TR" dirty="0" err="1"/>
              <a:t>shock</a:t>
            </a:r>
            <a:r>
              <a:rPr lang="tr-TR" dirty="0"/>
              <a:t>, </a:t>
            </a:r>
            <a:r>
              <a:rPr lang="tr-TR" dirty="0" err="1"/>
              <a:t>heart</a:t>
            </a:r>
            <a:r>
              <a:rPr lang="tr-TR" dirty="0"/>
              <a:t> </a:t>
            </a:r>
            <a:r>
              <a:rPr lang="tr-TR" dirty="0" err="1"/>
              <a:t>disease</a:t>
            </a:r>
            <a:r>
              <a:rPr lang="tr-TR" dirty="0"/>
              <a:t>, </a:t>
            </a:r>
            <a:r>
              <a:rPr lang="tr-TR" dirty="0" err="1"/>
              <a:t>fever</a:t>
            </a:r>
            <a:r>
              <a:rPr lang="tr-TR" dirty="0"/>
              <a:t>, CNS </a:t>
            </a:r>
            <a:r>
              <a:rPr lang="tr-TR" dirty="0" err="1"/>
              <a:t>disease</a:t>
            </a:r>
            <a:r>
              <a:rPr lang="tr-TR" dirty="0"/>
              <a:t>, </a:t>
            </a:r>
            <a:r>
              <a:rPr lang="tr-TR" dirty="0" err="1"/>
              <a:t>increased</a:t>
            </a:r>
            <a:r>
              <a:rPr lang="tr-TR" dirty="0"/>
              <a:t> </a:t>
            </a:r>
            <a:r>
              <a:rPr lang="tr-TR" dirty="0" err="1"/>
              <a:t>physical</a:t>
            </a:r>
            <a:r>
              <a:rPr lang="tr-TR" dirty="0"/>
              <a:t> </a:t>
            </a:r>
            <a:r>
              <a:rPr lang="tr-TR" dirty="0" err="1"/>
              <a:t>exercise</a:t>
            </a:r>
            <a:r>
              <a:rPr lang="tr-TR" dirty="0"/>
              <a:t>).</a:t>
            </a:r>
          </a:p>
          <a:p>
            <a:pPr lvl="1" algn="just">
              <a:lnSpc>
                <a:spcPct val="150000"/>
              </a:lnSpc>
              <a:buFont typeface="Arial" panose="020B0604020202020204" pitchFamily="34" charset="0"/>
              <a:buChar char="•"/>
            </a:pPr>
            <a:endParaRPr lang="tr-TR" dirty="0"/>
          </a:p>
          <a:p>
            <a:pPr lvl="1" algn="just">
              <a:lnSpc>
                <a:spcPct val="150000"/>
              </a:lnSpc>
              <a:buFont typeface="Arial" panose="020B0604020202020204" pitchFamily="34" charset="0"/>
              <a:buChar char="•"/>
            </a:pPr>
            <a:r>
              <a:rPr lang="tr-TR" dirty="0" err="1"/>
              <a:t>Overflow</a:t>
            </a:r>
            <a:r>
              <a:rPr lang="tr-TR" dirty="0"/>
              <a:t> </a:t>
            </a:r>
            <a:r>
              <a:rPr lang="tr-TR" dirty="0" err="1"/>
              <a:t>proteinuria</a:t>
            </a:r>
            <a:r>
              <a:rPr lang="tr-TR" dirty="0"/>
              <a:t> [</a:t>
            </a:r>
            <a:r>
              <a:rPr lang="tr-TR" dirty="0" err="1"/>
              <a:t>high</a:t>
            </a:r>
            <a:r>
              <a:rPr lang="tr-TR" dirty="0"/>
              <a:t> </a:t>
            </a:r>
            <a:r>
              <a:rPr lang="tr-TR" dirty="0" err="1"/>
              <a:t>concentrations</a:t>
            </a:r>
            <a:r>
              <a:rPr lang="tr-TR" dirty="0"/>
              <a:t> of </a:t>
            </a:r>
            <a:r>
              <a:rPr lang="tr-TR" dirty="0" err="1"/>
              <a:t>low</a:t>
            </a:r>
            <a:r>
              <a:rPr lang="tr-TR" dirty="0"/>
              <a:t> </a:t>
            </a:r>
            <a:r>
              <a:rPr lang="tr-TR" dirty="0" err="1"/>
              <a:t>molecular</a:t>
            </a:r>
            <a:r>
              <a:rPr lang="tr-TR" dirty="0"/>
              <a:t> </a:t>
            </a:r>
            <a:r>
              <a:rPr lang="tr-TR" dirty="0" err="1"/>
              <a:t>weight</a:t>
            </a:r>
            <a:r>
              <a:rPr lang="tr-TR" dirty="0"/>
              <a:t> </a:t>
            </a:r>
            <a:r>
              <a:rPr lang="tr-TR" dirty="0" err="1"/>
              <a:t>proteins</a:t>
            </a:r>
            <a:r>
              <a:rPr lang="tr-TR" dirty="0"/>
              <a:t> (</a:t>
            </a:r>
            <a:r>
              <a:rPr lang="tr-TR" dirty="0" err="1"/>
              <a:t>myoglobin</a:t>
            </a:r>
            <a:r>
              <a:rPr lang="tr-TR" dirty="0"/>
              <a:t>, Bence </a:t>
            </a:r>
            <a:r>
              <a:rPr lang="tr-TR" dirty="0" err="1"/>
              <a:t>Jones</a:t>
            </a:r>
            <a:r>
              <a:rPr lang="tr-TR" dirty="0"/>
              <a:t> protein)] in </a:t>
            </a:r>
            <a:r>
              <a:rPr lang="tr-TR" dirty="0" err="1"/>
              <a:t>the</a:t>
            </a:r>
            <a:r>
              <a:rPr lang="tr-TR" dirty="0"/>
              <a:t> </a:t>
            </a:r>
            <a:r>
              <a:rPr lang="tr-TR" dirty="0" err="1"/>
              <a:t>peripheral</a:t>
            </a:r>
            <a:r>
              <a:rPr lang="tr-TR" dirty="0"/>
              <a:t> </a:t>
            </a:r>
            <a:r>
              <a:rPr lang="tr-TR" dirty="0" err="1"/>
              <a:t>blood</a:t>
            </a:r>
            <a:r>
              <a:rPr lang="tr-TR" dirty="0"/>
              <a:t> </a:t>
            </a:r>
            <a:r>
              <a:rPr lang="tr-TR" dirty="0" err="1"/>
              <a:t>that</a:t>
            </a:r>
            <a:r>
              <a:rPr lang="tr-TR" dirty="0"/>
              <a:t> can be </a:t>
            </a:r>
            <a:r>
              <a:rPr lang="tr-TR" dirty="0" err="1"/>
              <a:t>filtered</a:t>
            </a:r>
            <a:r>
              <a:rPr lang="tr-TR" dirty="0"/>
              <a:t> </a:t>
            </a:r>
            <a:r>
              <a:rPr lang="tr-TR" dirty="0" err="1"/>
              <a:t>and</a:t>
            </a:r>
            <a:r>
              <a:rPr lang="tr-TR" dirty="0"/>
              <a:t> fail </a:t>
            </a:r>
            <a:r>
              <a:rPr lang="tr-TR" dirty="0" err="1"/>
              <a:t>to</a:t>
            </a:r>
            <a:r>
              <a:rPr lang="tr-TR" dirty="0"/>
              <a:t> be </a:t>
            </a:r>
            <a:r>
              <a:rPr lang="tr-TR" dirty="0" err="1"/>
              <a:t>resorbed</a:t>
            </a:r>
            <a:r>
              <a:rPr lang="tr-TR" dirty="0"/>
              <a:t> </a:t>
            </a:r>
            <a:r>
              <a:rPr lang="tr-TR" dirty="0" err="1"/>
              <a:t>totally</a:t>
            </a:r>
            <a:r>
              <a:rPr lang="tr-TR" dirty="0"/>
              <a:t> </a:t>
            </a:r>
            <a:r>
              <a:rPr lang="tr-TR" dirty="0" err="1"/>
              <a:t>by</a:t>
            </a:r>
            <a:r>
              <a:rPr lang="tr-TR" dirty="0"/>
              <a:t> </a:t>
            </a:r>
            <a:r>
              <a:rPr lang="tr-TR" dirty="0" err="1"/>
              <a:t>the</a:t>
            </a:r>
            <a:r>
              <a:rPr lang="tr-TR" dirty="0"/>
              <a:t> </a:t>
            </a:r>
            <a:r>
              <a:rPr lang="tr-TR" dirty="0" err="1"/>
              <a:t>tubules</a:t>
            </a:r>
            <a:r>
              <a:rPr lang="tr-TR" dirty="0"/>
              <a:t>. </a:t>
            </a:r>
          </a:p>
          <a:p>
            <a:pPr algn="just"/>
            <a:endParaRPr lang="en-US" sz="1800" dirty="0"/>
          </a:p>
        </p:txBody>
      </p:sp>
      <p:sp>
        <p:nvSpPr>
          <p:cNvPr id="5" name="Rectangle 4">
            <a:extLst>
              <a:ext uri="{FF2B5EF4-FFF2-40B4-BE49-F238E27FC236}">
                <a16:creationId xmlns:a16="http://schemas.microsoft.com/office/drawing/2014/main" id="{D9808E8F-3DD5-1045-9659-080071B80557}"/>
              </a:ext>
            </a:extLst>
          </p:cNvPr>
          <p:cNvSpPr/>
          <p:nvPr/>
        </p:nvSpPr>
        <p:spPr>
          <a:xfrm>
            <a:off x="3693581" y="149629"/>
            <a:ext cx="4273927" cy="586827"/>
          </a:xfrm>
          <a:prstGeom prst="rect">
            <a:avLst/>
          </a:prstGeom>
        </p:spPr>
        <p:txBody>
          <a:bodyPr wrap="none">
            <a:spAutoFit/>
          </a:bodyPr>
          <a:lstStyle/>
          <a:p>
            <a:pPr>
              <a:lnSpc>
                <a:spcPct val="150000"/>
              </a:lnSpc>
            </a:pPr>
            <a:r>
              <a:rPr lang="tr-TR" sz="2400" b="1" dirty="0" err="1">
                <a:solidFill>
                  <a:srgbClr val="FF0000"/>
                </a:solidFill>
              </a:rPr>
              <a:t>Values</a:t>
            </a:r>
            <a:r>
              <a:rPr lang="tr-TR" sz="2400" b="1" dirty="0">
                <a:solidFill>
                  <a:srgbClr val="FF0000"/>
                </a:solidFill>
              </a:rPr>
              <a:t> </a:t>
            </a:r>
            <a:r>
              <a:rPr lang="tr-TR" sz="2400" b="1" dirty="0" err="1">
                <a:solidFill>
                  <a:srgbClr val="FF0000"/>
                </a:solidFill>
              </a:rPr>
              <a:t>Above</a:t>
            </a:r>
            <a:r>
              <a:rPr lang="tr-TR" sz="2400" b="1" dirty="0">
                <a:solidFill>
                  <a:srgbClr val="FF0000"/>
                </a:solidFill>
              </a:rPr>
              <a:t> Reference </a:t>
            </a:r>
            <a:r>
              <a:rPr lang="tr-TR" sz="2400" b="1" dirty="0" err="1">
                <a:solidFill>
                  <a:srgbClr val="FF0000"/>
                </a:solidFill>
              </a:rPr>
              <a:t>Range</a:t>
            </a:r>
            <a:r>
              <a:rPr lang="tr-TR" sz="2400" b="1" dirty="0">
                <a:solidFill>
                  <a:srgbClr val="FF0000"/>
                </a:solidFill>
              </a:rPr>
              <a:t> </a:t>
            </a:r>
            <a:endParaRPr lang="tr-TR" sz="2400" dirty="0">
              <a:solidFill>
                <a:srgbClr val="FF0000"/>
              </a:solidFill>
            </a:endParaRPr>
          </a:p>
        </p:txBody>
      </p:sp>
    </p:spTree>
    <p:extLst>
      <p:ext uri="{BB962C8B-B14F-4D97-AF65-F5344CB8AC3E}">
        <p14:creationId xmlns:p14="http://schemas.microsoft.com/office/powerpoint/2010/main" val="26071704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6C9C3C1-31B0-F148-8CE9-F2EB99AAB251}"/>
              </a:ext>
            </a:extLst>
          </p:cNvPr>
          <p:cNvSpPr>
            <a:spLocks noGrp="1"/>
          </p:cNvSpPr>
          <p:nvPr>
            <p:ph idx="1"/>
          </p:nvPr>
        </p:nvSpPr>
        <p:spPr>
          <a:xfrm>
            <a:off x="857874" y="1100469"/>
            <a:ext cx="9720073" cy="2630465"/>
          </a:xfrm>
        </p:spPr>
        <p:txBody>
          <a:bodyPr/>
          <a:lstStyle/>
          <a:p>
            <a:pPr algn="just"/>
            <a:r>
              <a:rPr lang="tr-TR" b="1" dirty="0" err="1">
                <a:solidFill>
                  <a:srgbClr val="00B0F0"/>
                </a:solidFill>
              </a:rPr>
              <a:t>Related</a:t>
            </a:r>
            <a:r>
              <a:rPr lang="tr-TR" b="1" dirty="0">
                <a:solidFill>
                  <a:srgbClr val="00B0F0"/>
                </a:solidFill>
              </a:rPr>
              <a:t> </a:t>
            </a:r>
            <a:r>
              <a:rPr lang="tr-TR" b="1" dirty="0" err="1">
                <a:solidFill>
                  <a:srgbClr val="00B0F0"/>
                </a:solidFill>
              </a:rPr>
              <a:t>Findings</a:t>
            </a:r>
            <a:r>
              <a:rPr lang="tr-TR" b="1" dirty="0">
                <a:solidFill>
                  <a:srgbClr val="00B0F0"/>
                </a:solidFill>
              </a:rPr>
              <a:t> </a:t>
            </a:r>
            <a:endParaRPr lang="tr-TR" dirty="0">
              <a:solidFill>
                <a:srgbClr val="00B0F0"/>
              </a:solidFill>
            </a:endParaRPr>
          </a:p>
          <a:p>
            <a:pPr algn="just"/>
            <a:r>
              <a:rPr lang="tr-TR" dirty="0" err="1"/>
              <a:t>Urine</a:t>
            </a:r>
            <a:r>
              <a:rPr lang="tr-TR" dirty="0"/>
              <a:t> </a:t>
            </a:r>
            <a:r>
              <a:rPr lang="tr-TR" dirty="0" err="1"/>
              <a:t>specific</a:t>
            </a:r>
            <a:r>
              <a:rPr lang="tr-TR" dirty="0"/>
              <a:t> </a:t>
            </a:r>
            <a:r>
              <a:rPr lang="tr-TR" dirty="0" err="1"/>
              <a:t>gravity</a:t>
            </a:r>
            <a:r>
              <a:rPr lang="tr-TR" dirty="0"/>
              <a:t> </a:t>
            </a:r>
            <a:r>
              <a:rPr lang="tr-TR" dirty="0" err="1"/>
              <a:t>must</a:t>
            </a:r>
            <a:r>
              <a:rPr lang="tr-TR" dirty="0"/>
              <a:t> be </a:t>
            </a:r>
            <a:r>
              <a:rPr lang="tr-TR" dirty="0" err="1"/>
              <a:t>taken</a:t>
            </a:r>
            <a:r>
              <a:rPr lang="tr-TR" dirty="0"/>
              <a:t> </a:t>
            </a:r>
            <a:r>
              <a:rPr lang="tr-TR" dirty="0" err="1"/>
              <a:t>into</a:t>
            </a:r>
            <a:r>
              <a:rPr lang="tr-TR" dirty="0"/>
              <a:t> </a:t>
            </a:r>
            <a:r>
              <a:rPr lang="tr-TR" dirty="0" err="1"/>
              <a:t>account</a:t>
            </a:r>
            <a:r>
              <a:rPr lang="tr-TR" dirty="0"/>
              <a:t> </a:t>
            </a:r>
            <a:r>
              <a:rPr lang="tr-TR" dirty="0" err="1"/>
              <a:t>when</a:t>
            </a:r>
            <a:r>
              <a:rPr lang="tr-TR" dirty="0"/>
              <a:t> </a:t>
            </a:r>
            <a:r>
              <a:rPr lang="tr-TR" dirty="0" err="1"/>
              <a:t>interpreting</a:t>
            </a:r>
            <a:r>
              <a:rPr lang="tr-TR" dirty="0"/>
              <a:t> </a:t>
            </a:r>
            <a:r>
              <a:rPr lang="tr-TR" dirty="0" err="1"/>
              <a:t>proteinuria</a:t>
            </a:r>
            <a:r>
              <a:rPr lang="tr-TR" dirty="0"/>
              <a:t>. </a:t>
            </a:r>
          </a:p>
          <a:p>
            <a:pPr algn="just"/>
            <a:r>
              <a:rPr lang="tr-TR" b="1" dirty="0" err="1">
                <a:solidFill>
                  <a:srgbClr val="00B0F0"/>
                </a:solidFill>
              </a:rPr>
              <a:t>Other</a:t>
            </a:r>
            <a:r>
              <a:rPr lang="tr-TR" b="1" dirty="0">
                <a:solidFill>
                  <a:srgbClr val="00B0F0"/>
                </a:solidFill>
              </a:rPr>
              <a:t> </a:t>
            </a:r>
            <a:r>
              <a:rPr lang="tr-TR" b="1" dirty="0" err="1">
                <a:solidFill>
                  <a:srgbClr val="00B0F0"/>
                </a:solidFill>
              </a:rPr>
              <a:t>Laboratory</a:t>
            </a:r>
            <a:r>
              <a:rPr lang="tr-TR" b="1" dirty="0">
                <a:solidFill>
                  <a:srgbClr val="00B0F0"/>
                </a:solidFill>
              </a:rPr>
              <a:t> </a:t>
            </a:r>
            <a:r>
              <a:rPr lang="tr-TR" b="1" dirty="0" err="1">
                <a:solidFill>
                  <a:srgbClr val="00B0F0"/>
                </a:solidFill>
              </a:rPr>
              <a:t>Tests</a:t>
            </a:r>
            <a:r>
              <a:rPr lang="tr-TR" b="1" dirty="0">
                <a:solidFill>
                  <a:srgbClr val="00B0F0"/>
                </a:solidFill>
              </a:rPr>
              <a:t> </a:t>
            </a:r>
          </a:p>
          <a:p>
            <a:pPr algn="just">
              <a:buFont typeface="Arial" panose="020B0604020202020204" pitchFamily="34" charset="0"/>
              <a:buChar char="•"/>
            </a:pPr>
            <a:r>
              <a:rPr lang="tr-TR" dirty="0" err="1"/>
              <a:t>Urine</a:t>
            </a:r>
            <a:r>
              <a:rPr lang="tr-TR" dirty="0"/>
              <a:t> </a:t>
            </a:r>
            <a:r>
              <a:rPr lang="tr-TR" dirty="0" err="1"/>
              <a:t>protein:urine</a:t>
            </a:r>
            <a:r>
              <a:rPr lang="tr-TR" dirty="0"/>
              <a:t> </a:t>
            </a:r>
            <a:r>
              <a:rPr lang="tr-TR" dirty="0" err="1"/>
              <a:t>creatinine</a:t>
            </a:r>
            <a:r>
              <a:rPr lang="tr-TR" dirty="0"/>
              <a:t> </a:t>
            </a:r>
            <a:r>
              <a:rPr lang="tr-TR" dirty="0" err="1"/>
              <a:t>ratio</a:t>
            </a:r>
            <a:r>
              <a:rPr lang="tr-TR" dirty="0"/>
              <a:t> is </a:t>
            </a:r>
            <a:r>
              <a:rPr lang="tr-TR" dirty="0" err="1"/>
              <a:t>used</a:t>
            </a:r>
            <a:r>
              <a:rPr lang="tr-TR" dirty="0"/>
              <a:t> </a:t>
            </a:r>
            <a:r>
              <a:rPr lang="tr-TR" dirty="0" err="1"/>
              <a:t>to</a:t>
            </a:r>
            <a:r>
              <a:rPr lang="tr-TR" dirty="0"/>
              <a:t> </a:t>
            </a:r>
            <a:r>
              <a:rPr lang="tr-TR" dirty="0" err="1"/>
              <a:t>determine</a:t>
            </a:r>
            <a:r>
              <a:rPr lang="tr-TR" dirty="0"/>
              <a:t> </a:t>
            </a:r>
            <a:r>
              <a:rPr lang="tr-TR" dirty="0" err="1"/>
              <a:t>if</a:t>
            </a:r>
            <a:r>
              <a:rPr lang="tr-TR" dirty="0"/>
              <a:t> </a:t>
            </a:r>
            <a:r>
              <a:rPr lang="tr-TR" dirty="0" err="1"/>
              <a:t>proteinuria</a:t>
            </a:r>
            <a:r>
              <a:rPr lang="tr-TR" dirty="0"/>
              <a:t> is </a:t>
            </a:r>
            <a:r>
              <a:rPr lang="tr-TR" dirty="0" err="1"/>
              <a:t>significant</a:t>
            </a:r>
            <a:r>
              <a:rPr lang="tr-TR" dirty="0"/>
              <a:t>. </a:t>
            </a:r>
          </a:p>
          <a:p>
            <a:pPr algn="just">
              <a:buFont typeface="Arial" panose="020B0604020202020204" pitchFamily="34" charset="0"/>
              <a:buChar char="•"/>
            </a:pPr>
            <a:r>
              <a:rPr lang="tr-TR" dirty="0" err="1"/>
              <a:t>Urine</a:t>
            </a:r>
            <a:r>
              <a:rPr lang="tr-TR" dirty="0"/>
              <a:t> </a:t>
            </a:r>
            <a:r>
              <a:rPr lang="tr-TR" dirty="0" err="1"/>
              <a:t>protein:urine</a:t>
            </a:r>
            <a:r>
              <a:rPr lang="tr-TR" dirty="0"/>
              <a:t> </a:t>
            </a:r>
            <a:r>
              <a:rPr lang="tr-TR" dirty="0" err="1"/>
              <a:t>creatinine</a:t>
            </a:r>
            <a:r>
              <a:rPr lang="tr-TR" dirty="0"/>
              <a:t> </a:t>
            </a:r>
            <a:r>
              <a:rPr lang="tr-TR" dirty="0" err="1"/>
              <a:t>ratio</a:t>
            </a:r>
            <a:r>
              <a:rPr lang="tr-TR" dirty="0"/>
              <a:t> can </a:t>
            </a:r>
            <a:r>
              <a:rPr lang="tr-TR" dirty="0" err="1"/>
              <a:t>replace</a:t>
            </a:r>
            <a:r>
              <a:rPr lang="tr-TR" dirty="0"/>
              <a:t> </a:t>
            </a:r>
            <a:r>
              <a:rPr lang="tr-TR" dirty="0" err="1"/>
              <a:t>the</a:t>
            </a:r>
            <a:r>
              <a:rPr lang="tr-TR" dirty="0"/>
              <a:t> 24 </a:t>
            </a:r>
            <a:r>
              <a:rPr lang="tr-TR" dirty="0" err="1"/>
              <a:t>hour</a:t>
            </a:r>
            <a:r>
              <a:rPr lang="tr-TR" dirty="0"/>
              <a:t> </a:t>
            </a:r>
            <a:r>
              <a:rPr lang="tr-TR" dirty="0" err="1"/>
              <a:t>urine</a:t>
            </a:r>
            <a:r>
              <a:rPr lang="tr-TR" dirty="0"/>
              <a:t> </a:t>
            </a:r>
            <a:r>
              <a:rPr lang="tr-TR" dirty="0" err="1"/>
              <a:t>collection</a:t>
            </a:r>
            <a:r>
              <a:rPr lang="tr-TR" dirty="0"/>
              <a:t>. </a:t>
            </a:r>
          </a:p>
          <a:p>
            <a:pPr algn="just"/>
            <a:endParaRPr lang="en-US" dirty="0"/>
          </a:p>
        </p:txBody>
      </p:sp>
    </p:spTree>
    <p:extLst>
      <p:ext uri="{BB962C8B-B14F-4D97-AF65-F5344CB8AC3E}">
        <p14:creationId xmlns:p14="http://schemas.microsoft.com/office/powerpoint/2010/main" val="14806819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84CBC3-3576-D84C-B106-F2E6B132F573}"/>
              </a:ext>
            </a:extLst>
          </p:cNvPr>
          <p:cNvSpPr>
            <a:spLocks noGrp="1"/>
          </p:cNvSpPr>
          <p:nvPr>
            <p:ph type="title"/>
          </p:nvPr>
        </p:nvSpPr>
        <p:spPr>
          <a:xfrm>
            <a:off x="1024128" y="585216"/>
            <a:ext cx="9720072" cy="730017"/>
          </a:xfrm>
        </p:spPr>
        <p:txBody>
          <a:bodyPr>
            <a:normAutofit/>
          </a:bodyPr>
          <a:lstStyle/>
          <a:p>
            <a:r>
              <a:rPr lang="tr-TR" sz="2400" b="1" dirty="0" err="1">
                <a:solidFill>
                  <a:srgbClr val="00B0F0"/>
                </a:solidFill>
              </a:rPr>
              <a:t>Urine</a:t>
            </a:r>
            <a:r>
              <a:rPr lang="tr-TR" sz="2400" b="1" dirty="0">
                <a:solidFill>
                  <a:srgbClr val="00B0F0"/>
                </a:solidFill>
              </a:rPr>
              <a:t> </a:t>
            </a:r>
            <a:r>
              <a:rPr lang="tr-TR" sz="2400" b="1" dirty="0" err="1">
                <a:solidFill>
                  <a:srgbClr val="00B0F0"/>
                </a:solidFill>
              </a:rPr>
              <a:t>Glucose</a:t>
            </a:r>
            <a:r>
              <a:rPr lang="tr-TR" sz="2400" b="1" dirty="0">
                <a:solidFill>
                  <a:srgbClr val="00B0F0"/>
                </a:solidFill>
              </a:rPr>
              <a:t> </a:t>
            </a:r>
            <a:endParaRPr lang="en-US" sz="2400" b="1" dirty="0">
              <a:solidFill>
                <a:srgbClr val="00B0F0"/>
              </a:solidFill>
            </a:endParaRPr>
          </a:p>
        </p:txBody>
      </p:sp>
      <p:sp>
        <p:nvSpPr>
          <p:cNvPr id="3" name="Content Placeholder 2">
            <a:extLst>
              <a:ext uri="{FF2B5EF4-FFF2-40B4-BE49-F238E27FC236}">
                <a16:creationId xmlns:a16="http://schemas.microsoft.com/office/drawing/2014/main" id="{D0884F11-6A84-A941-8E45-2DDA4ABE325C}"/>
              </a:ext>
            </a:extLst>
          </p:cNvPr>
          <p:cNvSpPr>
            <a:spLocks noGrp="1"/>
          </p:cNvSpPr>
          <p:nvPr>
            <p:ph idx="1"/>
          </p:nvPr>
        </p:nvSpPr>
        <p:spPr>
          <a:xfrm>
            <a:off x="1024127" y="1315233"/>
            <a:ext cx="10863073" cy="5098630"/>
          </a:xfrm>
        </p:spPr>
        <p:txBody>
          <a:bodyPr>
            <a:normAutofit fontScale="92500"/>
          </a:bodyPr>
          <a:lstStyle/>
          <a:p>
            <a:pPr algn="just">
              <a:lnSpc>
                <a:spcPct val="150000"/>
              </a:lnSpc>
              <a:buFont typeface="Arial" panose="020B0604020202020204" pitchFamily="34" charset="0"/>
              <a:buChar char="•"/>
            </a:pPr>
            <a:r>
              <a:rPr lang="tr-TR" dirty="0" err="1"/>
              <a:t>Glucose</a:t>
            </a:r>
            <a:r>
              <a:rPr lang="tr-TR" dirty="0"/>
              <a:t> is not </a:t>
            </a:r>
            <a:r>
              <a:rPr lang="tr-TR" dirty="0" err="1"/>
              <a:t>normally</a:t>
            </a:r>
            <a:r>
              <a:rPr lang="tr-TR" dirty="0"/>
              <a:t> </a:t>
            </a:r>
            <a:r>
              <a:rPr lang="tr-TR" dirty="0" err="1"/>
              <a:t>found</a:t>
            </a:r>
            <a:r>
              <a:rPr lang="tr-TR" dirty="0"/>
              <a:t> in </a:t>
            </a:r>
            <a:r>
              <a:rPr lang="tr-TR" dirty="0" err="1"/>
              <a:t>the</a:t>
            </a:r>
            <a:r>
              <a:rPr lang="tr-TR" dirty="0"/>
              <a:t> </a:t>
            </a:r>
            <a:r>
              <a:rPr lang="tr-TR" dirty="0" err="1"/>
              <a:t>urine</a:t>
            </a:r>
            <a:r>
              <a:rPr lang="tr-TR" dirty="0"/>
              <a:t> of </a:t>
            </a:r>
            <a:r>
              <a:rPr lang="tr-TR" dirty="0" err="1"/>
              <a:t>dogs</a:t>
            </a:r>
            <a:r>
              <a:rPr lang="tr-TR" dirty="0"/>
              <a:t> </a:t>
            </a:r>
            <a:r>
              <a:rPr lang="tr-TR" dirty="0" err="1"/>
              <a:t>and</a:t>
            </a:r>
            <a:r>
              <a:rPr lang="tr-TR" dirty="0"/>
              <a:t> </a:t>
            </a:r>
            <a:r>
              <a:rPr lang="tr-TR" dirty="0" err="1"/>
              <a:t>cats</a:t>
            </a:r>
            <a:r>
              <a:rPr lang="tr-TR" dirty="0"/>
              <a:t>. </a:t>
            </a:r>
          </a:p>
          <a:p>
            <a:pPr algn="just">
              <a:lnSpc>
                <a:spcPct val="150000"/>
              </a:lnSpc>
              <a:buFont typeface="Arial" panose="020B0604020202020204" pitchFamily="34" charset="0"/>
              <a:buChar char="•"/>
            </a:pPr>
            <a:r>
              <a:rPr lang="tr-TR" dirty="0" err="1"/>
              <a:t>The</a:t>
            </a:r>
            <a:r>
              <a:rPr lang="tr-TR" dirty="0"/>
              <a:t> </a:t>
            </a:r>
            <a:r>
              <a:rPr lang="tr-TR" dirty="0" err="1"/>
              <a:t>glucose</a:t>
            </a:r>
            <a:r>
              <a:rPr lang="tr-TR" dirty="0"/>
              <a:t> </a:t>
            </a:r>
            <a:r>
              <a:rPr lang="tr-TR" dirty="0" err="1"/>
              <a:t>present</a:t>
            </a:r>
            <a:r>
              <a:rPr lang="tr-TR" dirty="0"/>
              <a:t> in </a:t>
            </a:r>
            <a:r>
              <a:rPr lang="tr-TR" dirty="0" err="1"/>
              <a:t>the</a:t>
            </a:r>
            <a:r>
              <a:rPr lang="tr-TR" dirty="0"/>
              <a:t> </a:t>
            </a:r>
            <a:r>
              <a:rPr lang="tr-TR" dirty="0" err="1"/>
              <a:t>glomerular</a:t>
            </a:r>
            <a:r>
              <a:rPr lang="tr-TR" dirty="0"/>
              <a:t> </a:t>
            </a:r>
            <a:r>
              <a:rPr lang="tr-TR" dirty="0" err="1"/>
              <a:t>filtrate</a:t>
            </a:r>
            <a:r>
              <a:rPr lang="tr-TR" dirty="0"/>
              <a:t> is </a:t>
            </a:r>
            <a:r>
              <a:rPr lang="tr-TR" dirty="0" err="1"/>
              <a:t>almost</a:t>
            </a:r>
            <a:r>
              <a:rPr lang="tr-TR" dirty="0"/>
              <a:t> </a:t>
            </a:r>
            <a:r>
              <a:rPr lang="tr-TR" dirty="0" err="1"/>
              <a:t>completely</a:t>
            </a:r>
            <a:r>
              <a:rPr lang="tr-TR" dirty="0"/>
              <a:t> </a:t>
            </a:r>
            <a:r>
              <a:rPr lang="tr-TR" dirty="0" err="1"/>
              <a:t>reabsorbed</a:t>
            </a:r>
            <a:r>
              <a:rPr lang="tr-TR" dirty="0"/>
              <a:t> in </a:t>
            </a:r>
            <a:r>
              <a:rPr lang="tr-TR" dirty="0" err="1"/>
              <a:t>the</a:t>
            </a:r>
            <a:r>
              <a:rPr lang="tr-TR" dirty="0"/>
              <a:t> </a:t>
            </a:r>
            <a:r>
              <a:rPr lang="tr-TR" dirty="0" err="1"/>
              <a:t>proximal</a:t>
            </a:r>
            <a:r>
              <a:rPr lang="tr-TR" dirty="0"/>
              <a:t> </a:t>
            </a:r>
            <a:r>
              <a:rPr lang="tr-TR" dirty="0" err="1"/>
              <a:t>tubules</a:t>
            </a:r>
            <a:r>
              <a:rPr lang="tr-TR" dirty="0"/>
              <a:t>. </a:t>
            </a:r>
          </a:p>
          <a:p>
            <a:pPr algn="just">
              <a:lnSpc>
                <a:spcPct val="150000"/>
              </a:lnSpc>
              <a:buFont typeface="Arial" panose="020B0604020202020204" pitchFamily="34" charset="0"/>
              <a:buChar char="•"/>
            </a:pPr>
            <a:r>
              <a:rPr lang="tr-TR" dirty="0" err="1"/>
              <a:t>The</a:t>
            </a:r>
            <a:r>
              <a:rPr lang="tr-TR" dirty="0"/>
              <a:t> </a:t>
            </a:r>
            <a:r>
              <a:rPr lang="tr-TR" dirty="0" err="1"/>
              <a:t>determination</a:t>
            </a:r>
            <a:r>
              <a:rPr lang="tr-TR" dirty="0"/>
              <a:t> of </a:t>
            </a:r>
            <a:r>
              <a:rPr lang="tr-TR" dirty="0" err="1"/>
              <a:t>glucose</a:t>
            </a:r>
            <a:r>
              <a:rPr lang="tr-TR" dirty="0"/>
              <a:t> is </a:t>
            </a:r>
            <a:r>
              <a:rPr lang="tr-TR" dirty="0" err="1"/>
              <a:t>based</a:t>
            </a:r>
            <a:r>
              <a:rPr lang="tr-TR" dirty="0"/>
              <a:t> on </a:t>
            </a:r>
            <a:r>
              <a:rPr lang="tr-TR" dirty="0" err="1"/>
              <a:t>the</a:t>
            </a:r>
            <a:r>
              <a:rPr lang="tr-TR" dirty="0"/>
              <a:t> </a:t>
            </a:r>
            <a:r>
              <a:rPr lang="tr-TR" dirty="0" err="1"/>
              <a:t>specific</a:t>
            </a:r>
            <a:r>
              <a:rPr lang="tr-TR" dirty="0"/>
              <a:t> </a:t>
            </a:r>
            <a:r>
              <a:rPr lang="tr-TR" dirty="0" err="1"/>
              <a:t>glucose-oxidase</a:t>
            </a:r>
            <a:r>
              <a:rPr lang="tr-TR" dirty="0"/>
              <a:t>/</a:t>
            </a:r>
            <a:r>
              <a:rPr lang="tr-TR" dirty="0" err="1"/>
              <a:t>peroxidase</a:t>
            </a:r>
            <a:r>
              <a:rPr lang="tr-TR" dirty="0"/>
              <a:t> </a:t>
            </a:r>
            <a:r>
              <a:rPr lang="tr-TR" dirty="0" err="1"/>
              <a:t>reaction</a:t>
            </a:r>
            <a:r>
              <a:rPr lang="tr-TR" dirty="0"/>
              <a:t>. </a:t>
            </a:r>
            <a:r>
              <a:rPr lang="tr-TR" dirty="0" err="1"/>
              <a:t>This</a:t>
            </a:r>
            <a:r>
              <a:rPr lang="tr-TR" dirty="0"/>
              <a:t> test is </a:t>
            </a:r>
            <a:r>
              <a:rPr lang="tr-TR" dirty="0" err="1"/>
              <a:t>independent</a:t>
            </a:r>
            <a:r>
              <a:rPr lang="tr-TR" dirty="0"/>
              <a:t> of </a:t>
            </a:r>
            <a:r>
              <a:rPr lang="tr-TR" dirty="0" err="1"/>
              <a:t>pH</a:t>
            </a:r>
            <a:r>
              <a:rPr lang="tr-TR" dirty="0"/>
              <a:t> </a:t>
            </a:r>
            <a:r>
              <a:rPr lang="tr-TR" dirty="0" err="1"/>
              <a:t>and</a:t>
            </a:r>
            <a:r>
              <a:rPr lang="tr-TR" dirty="0"/>
              <a:t> </a:t>
            </a:r>
            <a:r>
              <a:rPr lang="tr-TR" dirty="0" err="1"/>
              <a:t>specific</a:t>
            </a:r>
            <a:r>
              <a:rPr lang="tr-TR" dirty="0"/>
              <a:t> </a:t>
            </a:r>
            <a:r>
              <a:rPr lang="tr-TR" dirty="0" err="1"/>
              <a:t>gravity</a:t>
            </a:r>
            <a:r>
              <a:rPr lang="tr-TR" dirty="0"/>
              <a:t> of </a:t>
            </a:r>
            <a:r>
              <a:rPr lang="tr-TR" dirty="0" err="1"/>
              <a:t>the</a:t>
            </a:r>
            <a:r>
              <a:rPr lang="tr-TR" dirty="0"/>
              <a:t> </a:t>
            </a:r>
            <a:r>
              <a:rPr lang="tr-TR" dirty="0" err="1"/>
              <a:t>urine</a:t>
            </a:r>
            <a:r>
              <a:rPr lang="tr-TR" dirty="0"/>
              <a:t> </a:t>
            </a:r>
            <a:r>
              <a:rPr lang="tr-TR" dirty="0" err="1"/>
              <a:t>and</a:t>
            </a:r>
            <a:r>
              <a:rPr lang="tr-TR" dirty="0"/>
              <a:t> is not </a:t>
            </a:r>
            <a:r>
              <a:rPr lang="tr-TR" dirty="0" err="1"/>
              <a:t>affected</a:t>
            </a:r>
            <a:r>
              <a:rPr lang="tr-TR" dirty="0"/>
              <a:t> </a:t>
            </a:r>
            <a:r>
              <a:rPr lang="tr-TR" dirty="0" err="1"/>
              <a:t>by</a:t>
            </a:r>
            <a:r>
              <a:rPr lang="tr-TR" dirty="0"/>
              <a:t> </a:t>
            </a:r>
            <a:r>
              <a:rPr lang="tr-TR" dirty="0" err="1"/>
              <a:t>the</a:t>
            </a:r>
            <a:r>
              <a:rPr lang="tr-TR" dirty="0"/>
              <a:t> presence of </a:t>
            </a:r>
            <a:r>
              <a:rPr lang="tr-TR" dirty="0" err="1"/>
              <a:t>ketone</a:t>
            </a:r>
            <a:r>
              <a:rPr lang="tr-TR" dirty="0"/>
              <a:t> </a:t>
            </a:r>
            <a:r>
              <a:rPr lang="tr-TR" dirty="0" err="1"/>
              <a:t>bodies</a:t>
            </a:r>
            <a:r>
              <a:rPr lang="tr-TR" dirty="0"/>
              <a:t>. </a:t>
            </a:r>
            <a:r>
              <a:rPr lang="tr-TR" dirty="0" err="1"/>
              <a:t>The</a:t>
            </a:r>
            <a:r>
              <a:rPr lang="tr-TR" dirty="0"/>
              <a:t> </a:t>
            </a:r>
            <a:r>
              <a:rPr lang="tr-TR" dirty="0" err="1"/>
              <a:t>effect</a:t>
            </a:r>
            <a:r>
              <a:rPr lang="tr-TR" dirty="0"/>
              <a:t> of </a:t>
            </a:r>
            <a:r>
              <a:rPr lang="tr-TR" dirty="0" err="1"/>
              <a:t>ascorbic</a:t>
            </a:r>
            <a:r>
              <a:rPr lang="tr-TR" dirty="0"/>
              <a:t> </a:t>
            </a:r>
            <a:r>
              <a:rPr lang="tr-TR" dirty="0" err="1"/>
              <a:t>acid</a:t>
            </a:r>
            <a:r>
              <a:rPr lang="tr-TR" dirty="0"/>
              <a:t> has </a:t>
            </a:r>
            <a:r>
              <a:rPr lang="tr-TR" dirty="0" err="1"/>
              <a:t>been</a:t>
            </a:r>
            <a:r>
              <a:rPr lang="tr-TR" dirty="0"/>
              <a:t> </a:t>
            </a:r>
            <a:r>
              <a:rPr lang="tr-TR" dirty="0" err="1"/>
              <a:t>largely</a:t>
            </a:r>
            <a:r>
              <a:rPr lang="tr-TR" dirty="0"/>
              <a:t> </a:t>
            </a:r>
            <a:r>
              <a:rPr lang="tr-TR" dirty="0" err="1"/>
              <a:t>eliminated</a:t>
            </a:r>
            <a:r>
              <a:rPr lang="tr-TR" dirty="0"/>
              <a:t>, </a:t>
            </a:r>
            <a:r>
              <a:rPr lang="tr-TR" dirty="0" err="1"/>
              <a:t>such</a:t>
            </a:r>
            <a:r>
              <a:rPr lang="tr-TR" dirty="0"/>
              <a:t> </a:t>
            </a:r>
            <a:r>
              <a:rPr lang="tr-TR" dirty="0" err="1"/>
              <a:t>that</a:t>
            </a:r>
            <a:r>
              <a:rPr lang="tr-TR" dirty="0"/>
              <a:t> </a:t>
            </a:r>
            <a:r>
              <a:rPr lang="tr-TR" dirty="0" err="1"/>
              <a:t>false</a:t>
            </a:r>
            <a:r>
              <a:rPr lang="tr-TR" dirty="0"/>
              <a:t> </a:t>
            </a:r>
            <a:r>
              <a:rPr lang="tr-TR" dirty="0" err="1"/>
              <a:t>negatives</a:t>
            </a:r>
            <a:r>
              <a:rPr lang="tr-TR" dirty="0"/>
              <a:t> </a:t>
            </a:r>
            <a:r>
              <a:rPr lang="tr-TR" dirty="0" err="1"/>
              <a:t>are</a:t>
            </a:r>
            <a:r>
              <a:rPr lang="tr-TR" dirty="0"/>
              <a:t> </a:t>
            </a:r>
            <a:r>
              <a:rPr lang="tr-TR" dirty="0" err="1"/>
              <a:t>unlikely</a:t>
            </a:r>
            <a:r>
              <a:rPr lang="tr-TR" dirty="0"/>
              <a:t> </a:t>
            </a:r>
            <a:r>
              <a:rPr lang="tr-TR" dirty="0" err="1"/>
              <a:t>to</a:t>
            </a:r>
            <a:r>
              <a:rPr lang="tr-TR" dirty="0"/>
              <a:t> </a:t>
            </a:r>
            <a:r>
              <a:rPr lang="tr-TR" dirty="0" err="1"/>
              <a:t>occur</a:t>
            </a:r>
            <a:r>
              <a:rPr lang="tr-TR" dirty="0"/>
              <a:t> at </a:t>
            </a:r>
            <a:r>
              <a:rPr lang="tr-TR" dirty="0" err="1"/>
              <a:t>glucose</a:t>
            </a:r>
            <a:r>
              <a:rPr lang="tr-TR" dirty="0"/>
              <a:t> </a:t>
            </a:r>
            <a:r>
              <a:rPr lang="tr-TR" dirty="0" err="1"/>
              <a:t>concentrations</a:t>
            </a:r>
            <a:r>
              <a:rPr lang="tr-TR" dirty="0"/>
              <a:t> of 100 mg/</a:t>
            </a:r>
            <a:r>
              <a:rPr lang="tr-TR" dirty="0" err="1"/>
              <a:t>dL</a:t>
            </a:r>
            <a:r>
              <a:rPr lang="tr-TR" dirty="0"/>
              <a:t> (5.5 </a:t>
            </a:r>
            <a:r>
              <a:rPr lang="tr-TR" dirty="0" err="1"/>
              <a:t>mmol</a:t>
            </a:r>
            <a:r>
              <a:rPr lang="tr-TR" dirty="0"/>
              <a:t>/L) </a:t>
            </a:r>
            <a:r>
              <a:rPr lang="tr-TR" dirty="0" err="1"/>
              <a:t>and</a:t>
            </a:r>
            <a:r>
              <a:rPr lang="tr-TR" dirty="0"/>
              <a:t> </a:t>
            </a:r>
            <a:r>
              <a:rPr lang="tr-TR" dirty="0" err="1"/>
              <a:t>above</a:t>
            </a:r>
            <a:r>
              <a:rPr lang="tr-TR" dirty="0"/>
              <a:t>. </a:t>
            </a:r>
          </a:p>
          <a:p>
            <a:pPr marL="0" indent="0" algn="just">
              <a:lnSpc>
                <a:spcPct val="150000"/>
              </a:lnSpc>
              <a:buNone/>
            </a:pPr>
            <a:r>
              <a:rPr lang="tr-TR" b="1" dirty="0" err="1">
                <a:solidFill>
                  <a:srgbClr val="FF0000"/>
                </a:solidFill>
              </a:rPr>
              <a:t>Values</a:t>
            </a:r>
            <a:r>
              <a:rPr lang="tr-TR" b="1" dirty="0">
                <a:solidFill>
                  <a:srgbClr val="FF0000"/>
                </a:solidFill>
              </a:rPr>
              <a:t> </a:t>
            </a:r>
            <a:r>
              <a:rPr lang="tr-TR" b="1" dirty="0" err="1">
                <a:solidFill>
                  <a:srgbClr val="FF0000"/>
                </a:solidFill>
              </a:rPr>
              <a:t>Below</a:t>
            </a:r>
            <a:r>
              <a:rPr lang="tr-TR" b="1" dirty="0">
                <a:solidFill>
                  <a:srgbClr val="FF0000"/>
                </a:solidFill>
              </a:rPr>
              <a:t> Reference </a:t>
            </a:r>
            <a:r>
              <a:rPr lang="tr-TR" b="1" dirty="0" err="1">
                <a:solidFill>
                  <a:srgbClr val="FF0000"/>
                </a:solidFill>
              </a:rPr>
              <a:t>Range</a:t>
            </a:r>
            <a:r>
              <a:rPr lang="tr-TR" b="1" dirty="0">
                <a:solidFill>
                  <a:srgbClr val="FF0000"/>
                </a:solidFill>
              </a:rPr>
              <a:t> </a:t>
            </a:r>
            <a:endParaRPr lang="tr-TR" dirty="0">
              <a:solidFill>
                <a:srgbClr val="FF0000"/>
              </a:solidFill>
            </a:endParaRPr>
          </a:p>
          <a:p>
            <a:pPr algn="just">
              <a:lnSpc>
                <a:spcPct val="150000"/>
              </a:lnSpc>
            </a:pPr>
            <a:r>
              <a:rPr lang="tr-TR" dirty="0"/>
              <a:t>Not </a:t>
            </a:r>
            <a:r>
              <a:rPr lang="tr-TR" dirty="0" err="1"/>
              <a:t>applicable</a:t>
            </a:r>
            <a:r>
              <a:rPr lang="tr-TR" dirty="0"/>
              <a:t>. </a:t>
            </a:r>
            <a:r>
              <a:rPr lang="tr-TR" dirty="0" err="1"/>
              <a:t>Glucose</a:t>
            </a:r>
            <a:r>
              <a:rPr lang="tr-TR" dirty="0"/>
              <a:t> is not </a:t>
            </a:r>
            <a:r>
              <a:rPr lang="tr-TR" dirty="0" err="1"/>
              <a:t>present</a:t>
            </a:r>
            <a:r>
              <a:rPr lang="tr-TR" dirty="0"/>
              <a:t> </a:t>
            </a:r>
            <a:r>
              <a:rPr lang="tr-TR" dirty="0" err="1"/>
              <a:t>normally</a:t>
            </a:r>
            <a:r>
              <a:rPr lang="tr-TR" dirty="0"/>
              <a:t> in </a:t>
            </a:r>
            <a:r>
              <a:rPr lang="tr-TR" dirty="0" err="1"/>
              <a:t>urine</a:t>
            </a:r>
            <a:r>
              <a:rPr lang="tr-TR" dirty="0"/>
              <a:t>. </a:t>
            </a:r>
          </a:p>
          <a:p>
            <a:pPr algn="just">
              <a:lnSpc>
                <a:spcPct val="150000"/>
              </a:lnSpc>
            </a:pPr>
            <a:endParaRPr lang="tr-TR" dirty="0"/>
          </a:p>
          <a:p>
            <a:pPr algn="just">
              <a:lnSpc>
                <a:spcPct val="150000"/>
              </a:lnSpc>
            </a:pPr>
            <a:endParaRPr lang="en-US" dirty="0"/>
          </a:p>
        </p:txBody>
      </p:sp>
    </p:spTree>
    <p:extLst>
      <p:ext uri="{BB962C8B-B14F-4D97-AF65-F5344CB8AC3E}">
        <p14:creationId xmlns:p14="http://schemas.microsoft.com/office/powerpoint/2010/main" val="24352772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1A29564-EF22-6D4E-ABBE-5F2C49A30E9E}"/>
              </a:ext>
            </a:extLst>
          </p:cNvPr>
          <p:cNvSpPr>
            <a:spLocks noGrp="1"/>
          </p:cNvSpPr>
          <p:nvPr>
            <p:ph idx="1"/>
          </p:nvPr>
        </p:nvSpPr>
        <p:spPr>
          <a:xfrm>
            <a:off x="1024128" y="174567"/>
            <a:ext cx="9720073" cy="6475615"/>
          </a:xfrm>
        </p:spPr>
        <p:txBody>
          <a:bodyPr>
            <a:normAutofit fontScale="77500" lnSpcReduction="20000"/>
          </a:bodyPr>
          <a:lstStyle/>
          <a:p>
            <a:r>
              <a:rPr lang="tr-TR" sz="2600" b="1" dirty="0" err="1">
                <a:solidFill>
                  <a:srgbClr val="FF0000"/>
                </a:solidFill>
              </a:rPr>
              <a:t>Values</a:t>
            </a:r>
            <a:r>
              <a:rPr lang="tr-TR" sz="2600" b="1" dirty="0">
                <a:solidFill>
                  <a:srgbClr val="FF0000"/>
                </a:solidFill>
              </a:rPr>
              <a:t> </a:t>
            </a:r>
            <a:r>
              <a:rPr lang="tr-TR" sz="2600" b="1" dirty="0" err="1">
                <a:solidFill>
                  <a:srgbClr val="FF0000"/>
                </a:solidFill>
              </a:rPr>
              <a:t>Above</a:t>
            </a:r>
            <a:r>
              <a:rPr lang="tr-TR" sz="2600" b="1" dirty="0">
                <a:solidFill>
                  <a:srgbClr val="FF0000"/>
                </a:solidFill>
              </a:rPr>
              <a:t> Reference </a:t>
            </a:r>
            <a:r>
              <a:rPr lang="tr-TR" sz="2600" b="1" dirty="0" err="1">
                <a:solidFill>
                  <a:srgbClr val="FF0000"/>
                </a:solidFill>
              </a:rPr>
              <a:t>Range</a:t>
            </a:r>
            <a:r>
              <a:rPr lang="tr-TR" sz="2600" b="1" dirty="0">
                <a:solidFill>
                  <a:srgbClr val="FF0000"/>
                </a:solidFill>
              </a:rPr>
              <a:t> </a:t>
            </a:r>
            <a:endParaRPr lang="tr-TR" sz="2600" dirty="0">
              <a:solidFill>
                <a:srgbClr val="FF0000"/>
              </a:solidFill>
            </a:endParaRPr>
          </a:p>
          <a:p>
            <a:pPr>
              <a:lnSpc>
                <a:spcPct val="150000"/>
              </a:lnSpc>
              <a:buFont typeface="Arial" panose="020B0604020202020204" pitchFamily="34" charset="0"/>
              <a:buChar char="•"/>
            </a:pPr>
            <a:r>
              <a:rPr lang="tr-TR" sz="2300" dirty="0" err="1"/>
              <a:t>Glucosuria</a:t>
            </a:r>
            <a:r>
              <a:rPr lang="tr-TR" sz="2300" dirty="0"/>
              <a:t> </a:t>
            </a:r>
            <a:r>
              <a:rPr lang="tr-TR" sz="2300" dirty="0" err="1"/>
              <a:t>occurs</a:t>
            </a:r>
            <a:r>
              <a:rPr lang="tr-TR" sz="2300" dirty="0"/>
              <a:t> </a:t>
            </a:r>
            <a:r>
              <a:rPr lang="tr-TR" sz="2300" dirty="0" err="1"/>
              <a:t>when</a:t>
            </a:r>
            <a:r>
              <a:rPr lang="tr-TR" sz="2300" dirty="0"/>
              <a:t> </a:t>
            </a:r>
            <a:r>
              <a:rPr lang="tr-TR" sz="2300" dirty="0" err="1"/>
              <a:t>blood</a:t>
            </a:r>
            <a:r>
              <a:rPr lang="tr-TR" sz="2300" dirty="0"/>
              <a:t> </a:t>
            </a:r>
            <a:r>
              <a:rPr lang="tr-TR" sz="2300" dirty="0" err="1"/>
              <a:t>glucose</a:t>
            </a:r>
            <a:r>
              <a:rPr lang="tr-TR" sz="2300" dirty="0"/>
              <a:t> </a:t>
            </a:r>
            <a:r>
              <a:rPr lang="tr-TR" sz="2300" dirty="0" err="1"/>
              <a:t>exceeds</a:t>
            </a:r>
            <a:r>
              <a:rPr lang="tr-TR" sz="2300" dirty="0"/>
              <a:t> </a:t>
            </a:r>
            <a:r>
              <a:rPr lang="tr-TR" sz="2300" dirty="0" err="1"/>
              <a:t>the</a:t>
            </a:r>
            <a:r>
              <a:rPr lang="tr-TR" sz="2300" dirty="0"/>
              <a:t> </a:t>
            </a:r>
            <a:r>
              <a:rPr lang="tr-TR" sz="2300" dirty="0" err="1"/>
              <a:t>renal</a:t>
            </a:r>
            <a:r>
              <a:rPr lang="tr-TR" sz="2300" dirty="0"/>
              <a:t> </a:t>
            </a:r>
            <a:r>
              <a:rPr lang="tr-TR" sz="2300" dirty="0" err="1"/>
              <a:t>threshold</a:t>
            </a:r>
            <a:r>
              <a:rPr lang="tr-TR" sz="2300" dirty="0"/>
              <a:t>. </a:t>
            </a:r>
          </a:p>
          <a:p>
            <a:pPr lvl="2">
              <a:lnSpc>
                <a:spcPct val="150000"/>
              </a:lnSpc>
              <a:buFont typeface="Arial" panose="020B0604020202020204" pitchFamily="34" charset="0"/>
              <a:buChar char="•"/>
            </a:pPr>
            <a:r>
              <a:rPr lang="tr-TR" sz="2300" dirty="0" err="1"/>
              <a:t>Stress</a:t>
            </a:r>
            <a:r>
              <a:rPr lang="tr-TR" sz="2300" dirty="0"/>
              <a:t> </a:t>
            </a:r>
            <a:r>
              <a:rPr lang="tr-TR" sz="2300" dirty="0" err="1"/>
              <a:t>or</a:t>
            </a:r>
            <a:r>
              <a:rPr lang="tr-TR" sz="2300" dirty="0"/>
              <a:t> </a:t>
            </a:r>
            <a:r>
              <a:rPr lang="tr-TR" sz="2300" dirty="0" err="1"/>
              <a:t>excitement</a:t>
            </a:r>
            <a:r>
              <a:rPr lang="tr-TR" sz="2300" dirty="0"/>
              <a:t> (</a:t>
            </a:r>
            <a:r>
              <a:rPr lang="tr-TR" sz="2300" dirty="0" err="1"/>
              <a:t>cats</a:t>
            </a:r>
            <a:r>
              <a:rPr lang="tr-TR" sz="2300" dirty="0"/>
              <a:t>)</a:t>
            </a:r>
          </a:p>
          <a:p>
            <a:pPr lvl="2">
              <a:lnSpc>
                <a:spcPct val="150000"/>
              </a:lnSpc>
              <a:buFont typeface="Arial" panose="020B0604020202020204" pitchFamily="34" charset="0"/>
              <a:buChar char="•"/>
            </a:pPr>
            <a:r>
              <a:rPr lang="tr-TR" sz="2300" dirty="0" err="1"/>
              <a:t>Diabetes</a:t>
            </a:r>
            <a:r>
              <a:rPr lang="tr-TR" sz="2300" dirty="0"/>
              <a:t> </a:t>
            </a:r>
            <a:r>
              <a:rPr lang="tr-TR" sz="2300" dirty="0" err="1"/>
              <a:t>mellitus</a:t>
            </a:r>
            <a:endParaRPr lang="tr-TR" sz="2300" dirty="0"/>
          </a:p>
          <a:p>
            <a:pPr lvl="2">
              <a:lnSpc>
                <a:spcPct val="150000"/>
              </a:lnSpc>
              <a:buFont typeface="Arial" panose="020B0604020202020204" pitchFamily="34" charset="0"/>
              <a:buChar char="•"/>
            </a:pPr>
            <a:r>
              <a:rPr lang="tr-TR" sz="2300" dirty="0" err="1"/>
              <a:t>Infusion</a:t>
            </a:r>
            <a:r>
              <a:rPr lang="tr-TR" sz="2300" dirty="0"/>
              <a:t> of </a:t>
            </a:r>
            <a:r>
              <a:rPr lang="tr-TR" sz="2300" dirty="0" err="1"/>
              <a:t>fluid</a:t>
            </a:r>
            <a:r>
              <a:rPr lang="tr-TR" sz="2300" dirty="0"/>
              <a:t> </a:t>
            </a:r>
            <a:r>
              <a:rPr lang="tr-TR" sz="2300" dirty="0" err="1"/>
              <a:t>rich</a:t>
            </a:r>
            <a:r>
              <a:rPr lang="tr-TR" sz="2300" dirty="0"/>
              <a:t> in </a:t>
            </a:r>
            <a:r>
              <a:rPr lang="tr-TR" sz="2300" dirty="0" err="1"/>
              <a:t>dextrose</a:t>
            </a:r>
            <a:endParaRPr lang="tr-TR" sz="2300" dirty="0"/>
          </a:p>
          <a:p>
            <a:pPr lvl="2">
              <a:lnSpc>
                <a:spcPct val="150000"/>
              </a:lnSpc>
              <a:buFont typeface="Arial" panose="020B0604020202020204" pitchFamily="34" charset="0"/>
              <a:buChar char="•"/>
            </a:pPr>
            <a:r>
              <a:rPr lang="tr-TR" sz="2300" dirty="0" err="1"/>
              <a:t>Occasionally</a:t>
            </a:r>
            <a:r>
              <a:rPr lang="tr-TR" sz="2300" dirty="0"/>
              <a:t> in </a:t>
            </a:r>
            <a:r>
              <a:rPr lang="tr-TR" sz="2300" dirty="0" err="1"/>
              <a:t>hyperadrenocorticism</a:t>
            </a:r>
            <a:r>
              <a:rPr lang="tr-TR" sz="2300" dirty="0"/>
              <a:t>, </a:t>
            </a:r>
            <a:r>
              <a:rPr lang="tr-TR" sz="2300" dirty="0" err="1"/>
              <a:t>pheochromocytoma</a:t>
            </a:r>
            <a:r>
              <a:rPr lang="tr-TR" sz="2300" dirty="0"/>
              <a:t> </a:t>
            </a:r>
          </a:p>
          <a:p>
            <a:pPr lvl="2">
              <a:lnSpc>
                <a:spcPct val="150000"/>
              </a:lnSpc>
              <a:buFont typeface="Arial" panose="020B0604020202020204" pitchFamily="34" charset="0"/>
              <a:buChar char="•"/>
            </a:pPr>
            <a:r>
              <a:rPr lang="tr-TR" sz="2300" dirty="0" err="1"/>
              <a:t>Renal</a:t>
            </a:r>
            <a:r>
              <a:rPr lang="tr-TR" sz="2300" dirty="0"/>
              <a:t> </a:t>
            </a:r>
            <a:r>
              <a:rPr lang="tr-TR" sz="2300" dirty="0" err="1"/>
              <a:t>threshold</a:t>
            </a:r>
            <a:r>
              <a:rPr lang="tr-TR" sz="2300" dirty="0"/>
              <a:t> is </a:t>
            </a:r>
            <a:r>
              <a:rPr lang="tr-TR" sz="2300" dirty="0" err="1"/>
              <a:t>reached</a:t>
            </a:r>
            <a:r>
              <a:rPr lang="tr-TR" sz="2300" dirty="0"/>
              <a:t> in </a:t>
            </a:r>
            <a:r>
              <a:rPr lang="tr-TR" sz="2300" dirty="0" err="1"/>
              <a:t>dogs</a:t>
            </a:r>
            <a:r>
              <a:rPr lang="tr-TR" sz="2300" dirty="0"/>
              <a:t> </a:t>
            </a:r>
            <a:r>
              <a:rPr lang="tr-TR" sz="2300" dirty="0" err="1"/>
              <a:t>when</a:t>
            </a:r>
            <a:r>
              <a:rPr lang="tr-TR" sz="2300" dirty="0"/>
              <a:t> </a:t>
            </a:r>
            <a:r>
              <a:rPr lang="tr-TR" sz="2300" dirty="0" err="1"/>
              <a:t>blood</a:t>
            </a:r>
            <a:r>
              <a:rPr lang="tr-TR" sz="2300" dirty="0"/>
              <a:t> </a:t>
            </a:r>
            <a:r>
              <a:rPr lang="tr-TR" sz="2300" dirty="0" err="1"/>
              <a:t>glucose</a:t>
            </a:r>
            <a:r>
              <a:rPr lang="tr-TR" sz="2300" dirty="0"/>
              <a:t> is &gt;180 mg/</a:t>
            </a:r>
            <a:r>
              <a:rPr lang="tr-TR" sz="2300" dirty="0" err="1"/>
              <a:t>dL</a:t>
            </a:r>
            <a:r>
              <a:rPr lang="tr-TR" sz="2300" dirty="0"/>
              <a:t> </a:t>
            </a:r>
            <a:r>
              <a:rPr lang="tr-TR" sz="2300" dirty="0" err="1"/>
              <a:t>and</a:t>
            </a:r>
            <a:r>
              <a:rPr lang="tr-TR" sz="2300" dirty="0"/>
              <a:t> in </a:t>
            </a:r>
            <a:r>
              <a:rPr lang="tr-TR" sz="2300" dirty="0" err="1"/>
              <a:t>cats</a:t>
            </a:r>
            <a:r>
              <a:rPr lang="tr-TR" sz="2300" dirty="0"/>
              <a:t> </a:t>
            </a:r>
            <a:r>
              <a:rPr lang="tr-TR" sz="2300" dirty="0" err="1"/>
              <a:t>when</a:t>
            </a:r>
            <a:r>
              <a:rPr lang="tr-TR" sz="2300" dirty="0"/>
              <a:t> </a:t>
            </a:r>
            <a:r>
              <a:rPr lang="tr-TR" sz="2300" dirty="0" err="1"/>
              <a:t>blood</a:t>
            </a:r>
            <a:r>
              <a:rPr lang="tr-TR" sz="2300" dirty="0"/>
              <a:t> </a:t>
            </a:r>
            <a:r>
              <a:rPr lang="tr-TR" sz="2300" dirty="0" err="1"/>
              <a:t>glucose</a:t>
            </a:r>
            <a:r>
              <a:rPr lang="tr-TR" sz="2300" dirty="0"/>
              <a:t> is &gt;300 mg/</a:t>
            </a:r>
            <a:r>
              <a:rPr lang="tr-TR" sz="2300" dirty="0" err="1"/>
              <a:t>dL</a:t>
            </a:r>
            <a:r>
              <a:rPr lang="tr-TR" sz="2300" dirty="0"/>
              <a:t>. </a:t>
            </a:r>
          </a:p>
          <a:p>
            <a:pPr>
              <a:lnSpc>
                <a:spcPct val="150000"/>
              </a:lnSpc>
              <a:buFont typeface="Arial" panose="020B0604020202020204" pitchFamily="34" charset="0"/>
              <a:buChar char="•"/>
            </a:pPr>
            <a:r>
              <a:rPr lang="tr-TR" sz="2300" dirty="0" err="1"/>
              <a:t>Glucosuria</a:t>
            </a:r>
            <a:r>
              <a:rPr lang="tr-TR" sz="2300" dirty="0"/>
              <a:t> </a:t>
            </a:r>
            <a:r>
              <a:rPr lang="tr-TR" sz="2300" dirty="0" err="1"/>
              <a:t>also</a:t>
            </a:r>
            <a:r>
              <a:rPr lang="tr-TR" sz="2300" dirty="0"/>
              <a:t> </a:t>
            </a:r>
            <a:r>
              <a:rPr lang="tr-TR" sz="2300" dirty="0" err="1"/>
              <a:t>occurs</a:t>
            </a:r>
            <a:r>
              <a:rPr lang="tr-TR" sz="2300" dirty="0"/>
              <a:t> </a:t>
            </a:r>
            <a:r>
              <a:rPr lang="tr-TR" sz="2300" dirty="0" err="1"/>
              <a:t>when</a:t>
            </a:r>
            <a:r>
              <a:rPr lang="tr-TR" sz="2300" dirty="0"/>
              <a:t> </a:t>
            </a:r>
            <a:r>
              <a:rPr lang="tr-TR" sz="2300" dirty="0" err="1"/>
              <a:t>there</a:t>
            </a:r>
            <a:r>
              <a:rPr lang="tr-TR" sz="2300" dirty="0"/>
              <a:t> is </a:t>
            </a:r>
            <a:r>
              <a:rPr lang="tr-TR" sz="2300" dirty="0" err="1"/>
              <a:t>abnormal</a:t>
            </a:r>
            <a:r>
              <a:rPr lang="tr-TR" sz="2300" dirty="0"/>
              <a:t> </a:t>
            </a:r>
            <a:r>
              <a:rPr lang="tr-TR" sz="2300" dirty="0" err="1">
                <a:solidFill>
                  <a:srgbClr val="FF0000"/>
                </a:solidFill>
              </a:rPr>
              <a:t>proximal</a:t>
            </a:r>
            <a:r>
              <a:rPr lang="tr-TR" sz="2300" dirty="0">
                <a:solidFill>
                  <a:srgbClr val="FF0000"/>
                </a:solidFill>
              </a:rPr>
              <a:t> </a:t>
            </a:r>
            <a:r>
              <a:rPr lang="tr-TR" sz="2300" dirty="0" err="1">
                <a:solidFill>
                  <a:srgbClr val="FF0000"/>
                </a:solidFill>
              </a:rPr>
              <a:t>tubular</a:t>
            </a:r>
            <a:r>
              <a:rPr lang="tr-TR" sz="2300" dirty="0">
                <a:solidFill>
                  <a:srgbClr val="FF0000"/>
                </a:solidFill>
              </a:rPr>
              <a:t> </a:t>
            </a:r>
            <a:r>
              <a:rPr lang="tr-TR" sz="2300" dirty="0" err="1"/>
              <a:t>function</a:t>
            </a:r>
            <a:r>
              <a:rPr lang="tr-TR" sz="2300" dirty="0"/>
              <a:t>. </a:t>
            </a:r>
          </a:p>
          <a:p>
            <a:pPr lvl="1">
              <a:lnSpc>
                <a:spcPct val="150000"/>
              </a:lnSpc>
              <a:buFont typeface="Arial" panose="020B0604020202020204" pitchFamily="34" charset="0"/>
              <a:buChar char="•"/>
            </a:pPr>
            <a:r>
              <a:rPr lang="tr-TR" sz="2300" dirty="0" err="1"/>
              <a:t>Fanconi’s</a:t>
            </a:r>
            <a:r>
              <a:rPr lang="tr-TR" sz="2300" dirty="0"/>
              <a:t> </a:t>
            </a:r>
            <a:r>
              <a:rPr lang="tr-TR" sz="2300" dirty="0" err="1"/>
              <a:t>syndrome</a:t>
            </a:r>
            <a:r>
              <a:rPr lang="tr-TR" sz="2300" dirty="0"/>
              <a:t> </a:t>
            </a:r>
          </a:p>
          <a:p>
            <a:pPr lvl="1">
              <a:lnSpc>
                <a:spcPct val="150000"/>
              </a:lnSpc>
              <a:buFont typeface="Arial" panose="020B0604020202020204" pitchFamily="34" charset="0"/>
              <a:buChar char="•"/>
            </a:pPr>
            <a:r>
              <a:rPr lang="tr-TR" sz="2300" dirty="0" err="1"/>
              <a:t>Acute</a:t>
            </a:r>
            <a:r>
              <a:rPr lang="tr-TR" sz="2300" dirty="0"/>
              <a:t> </a:t>
            </a:r>
            <a:r>
              <a:rPr lang="tr-TR" sz="2300" dirty="0" err="1"/>
              <a:t>renal</a:t>
            </a:r>
            <a:r>
              <a:rPr lang="tr-TR" sz="2300" dirty="0"/>
              <a:t> </a:t>
            </a:r>
            <a:r>
              <a:rPr lang="tr-TR" sz="2300" dirty="0" err="1"/>
              <a:t>failure</a:t>
            </a:r>
            <a:endParaRPr lang="tr-TR" sz="2300" dirty="0"/>
          </a:p>
          <a:p>
            <a:pPr lvl="1">
              <a:lnSpc>
                <a:spcPct val="150000"/>
              </a:lnSpc>
              <a:buFont typeface="Arial" panose="020B0604020202020204" pitchFamily="34" charset="0"/>
              <a:buChar char="•"/>
            </a:pPr>
            <a:r>
              <a:rPr lang="tr-TR" sz="2300" dirty="0" err="1"/>
              <a:t>Primary</a:t>
            </a:r>
            <a:r>
              <a:rPr lang="tr-TR" sz="2300" dirty="0"/>
              <a:t> </a:t>
            </a:r>
            <a:r>
              <a:rPr lang="tr-TR" sz="2300" dirty="0" err="1"/>
              <a:t>glucosuria</a:t>
            </a:r>
            <a:endParaRPr lang="tr-TR" sz="2300" dirty="0"/>
          </a:p>
          <a:p>
            <a:pPr lvl="1">
              <a:lnSpc>
                <a:spcPct val="150000"/>
              </a:lnSpc>
              <a:buFont typeface="Arial" panose="020B0604020202020204" pitchFamily="34" charset="0"/>
              <a:buChar char="•"/>
            </a:pPr>
            <a:r>
              <a:rPr lang="tr-TR" sz="2300" dirty="0" err="1"/>
              <a:t>Secondary</a:t>
            </a:r>
            <a:r>
              <a:rPr lang="tr-TR" sz="2300" dirty="0"/>
              <a:t> </a:t>
            </a:r>
            <a:r>
              <a:rPr lang="tr-TR" sz="2300" dirty="0" err="1"/>
              <a:t>to</a:t>
            </a:r>
            <a:r>
              <a:rPr lang="tr-TR" sz="2300" dirty="0"/>
              <a:t> </a:t>
            </a:r>
            <a:r>
              <a:rPr lang="tr-TR" sz="2300" dirty="0" err="1"/>
              <a:t>aminoglycoside</a:t>
            </a:r>
            <a:r>
              <a:rPr lang="tr-TR" sz="2300" dirty="0"/>
              <a:t> </a:t>
            </a:r>
            <a:r>
              <a:rPr lang="tr-TR" sz="2300" dirty="0" err="1"/>
              <a:t>toxicity</a:t>
            </a:r>
            <a:r>
              <a:rPr lang="tr-TR" sz="2300" dirty="0"/>
              <a:t> </a:t>
            </a:r>
          </a:p>
          <a:p>
            <a:pPr lvl="1">
              <a:lnSpc>
                <a:spcPct val="150000"/>
              </a:lnSpc>
              <a:buFont typeface="Arial" panose="020B0604020202020204" pitchFamily="34" charset="0"/>
              <a:buChar char="•"/>
            </a:pPr>
            <a:r>
              <a:rPr lang="tr-TR" sz="2300" dirty="0" err="1"/>
              <a:t>Rarely</a:t>
            </a:r>
            <a:r>
              <a:rPr lang="tr-TR" sz="2300" dirty="0"/>
              <a:t> in </a:t>
            </a:r>
            <a:r>
              <a:rPr lang="tr-TR" sz="2300" dirty="0" err="1"/>
              <a:t>familial</a:t>
            </a:r>
            <a:r>
              <a:rPr lang="tr-TR" sz="2300" dirty="0"/>
              <a:t> </a:t>
            </a:r>
            <a:r>
              <a:rPr lang="tr-TR" sz="2300" dirty="0" err="1"/>
              <a:t>renal</a:t>
            </a:r>
            <a:r>
              <a:rPr lang="tr-TR" sz="2300" dirty="0"/>
              <a:t> </a:t>
            </a:r>
            <a:r>
              <a:rPr lang="tr-TR" sz="2300" dirty="0" err="1"/>
              <a:t>disease</a:t>
            </a:r>
            <a:r>
              <a:rPr lang="tr-TR" sz="2300" dirty="0"/>
              <a:t> </a:t>
            </a:r>
          </a:p>
          <a:p>
            <a:endParaRPr lang="en-US" dirty="0"/>
          </a:p>
        </p:txBody>
      </p:sp>
    </p:spTree>
    <p:extLst>
      <p:ext uri="{BB962C8B-B14F-4D97-AF65-F5344CB8AC3E}">
        <p14:creationId xmlns:p14="http://schemas.microsoft.com/office/powerpoint/2010/main" val="31956556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BFF564-BC7A-F643-AC9A-4639880070D1}"/>
              </a:ext>
            </a:extLst>
          </p:cNvPr>
          <p:cNvSpPr>
            <a:spLocks noGrp="1"/>
          </p:cNvSpPr>
          <p:nvPr>
            <p:ph type="title"/>
          </p:nvPr>
        </p:nvSpPr>
        <p:spPr>
          <a:xfrm>
            <a:off x="1024128" y="585216"/>
            <a:ext cx="9720072" cy="721070"/>
          </a:xfrm>
        </p:spPr>
        <p:txBody>
          <a:bodyPr>
            <a:normAutofit/>
          </a:bodyPr>
          <a:lstStyle/>
          <a:p>
            <a:r>
              <a:rPr lang="en-US" sz="2800" b="1" cap="none" dirty="0">
                <a:solidFill>
                  <a:srgbClr val="0070C0"/>
                </a:solidFill>
              </a:rPr>
              <a:t>Primary functions of the urinary system</a:t>
            </a:r>
            <a:endParaRPr lang="en-US" b="1" dirty="0">
              <a:solidFill>
                <a:srgbClr val="0070C0"/>
              </a:solidFill>
            </a:endParaRPr>
          </a:p>
        </p:txBody>
      </p:sp>
      <p:sp>
        <p:nvSpPr>
          <p:cNvPr id="3" name="Content Placeholder 2">
            <a:extLst>
              <a:ext uri="{FF2B5EF4-FFF2-40B4-BE49-F238E27FC236}">
                <a16:creationId xmlns:a16="http://schemas.microsoft.com/office/drawing/2014/main" id="{C6B63259-3181-FA47-8DDE-732BC4767F68}"/>
              </a:ext>
            </a:extLst>
          </p:cNvPr>
          <p:cNvSpPr>
            <a:spLocks noGrp="1"/>
          </p:cNvSpPr>
          <p:nvPr>
            <p:ph idx="1"/>
          </p:nvPr>
        </p:nvSpPr>
        <p:spPr>
          <a:xfrm>
            <a:off x="1024127" y="1436914"/>
            <a:ext cx="9720073" cy="4023360"/>
          </a:xfrm>
        </p:spPr>
        <p:txBody>
          <a:bodyPr>
            <a:normAutofit fontScale="92500"/>
          </a:bodyPr>
          <a:lstStyle/>
          <a:p>
            <a:pPr algn="just">
              <a:lnSpc>
                <a:spcPct val="150000"/>
              </a:lnSpc>
            </a:pPr>
            <a:r>
              <a:rPr lang="en-US" dirty="0"/>
              <a:t>1) Excretion of waste products of metabolism</a:t>
            </a:r>
          </a:p>
          <a:p>
            <a:pPr algn="just">
              <a:lnSpc>
                <a:spcPct val="150000"/>
              </a:lnSpc>
            </a:pPr>
            <a:r>
              <a:rPr lang="en-US" dirty="0"/>
              <a:t>2) maintenance of a constant extracellular environment through conservation and excretion of water and electrolytes</a:t>
            </a:r>
          </a:p>
          <a:p>
            <a:pPr algn="just">
              <a:lnSpc>
                <a:spcPct val="150000"/>
              </a:lnSpc>
            </a:pPr>
            <a:r>
              <a:rPr lang="en-US" dirty="0"/>
              <a:t>3) production of the hormone erythropoietin, which regulates hematopoiesis </a:t>
            </a:r>
          </a:p>
          <a:p>
            <a:pPr algn="just">
              <a:lnSpc>
                <a:spcPct val="150000"/>
              </a:lnSpc>
            </a:pPr>
            <a:r>
              <a:rPr lang="en-US" dirty="0"/>
              <a:t>4) production of the enzyme renin, which regulates blood pressure and sodium reabsorption</a:t>
            </a:r>
          </a:p>
          <a:p>
            <a:pPr algn="just">
              <a:lnSpc>
                <a:spcPct val="150000"/>
              </a:lnSpc>
            </a:pPr>
            <a:r>
              <a:rPr lang="en-US" dirty="0"/>
              <a:t>5) metabolism of vitamin D to its active form (1,25-dihydroxycholecalciferol).</a:t>
            </a:r>
          </a:p>
        </p:txBody>
      </p:sp>
    </p:spTree>
    <p:extLst>
      <p:ext uri="{BB962C8B-B14F-4D97-AF65-F5344CB8AC3E}">
        <p14:creationId xmlns:p14="http://schemas.microsoft.com/office/powerpoint/2010/main" val="11035035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CCD392-2D54-2E4B-993D-92FC5112EC1A}"/>
              </a:ext>
            </a:extLst>
          </p:cNvPr>
          <p:cNvSpPr>
            <a:spLocks noGrp="1"/>
          </p:cNvSpPr>
          <p:nvPr>
            <p:ph type="title"/>
          </p:nvPr>
        </p:nvSpPr>
        <p:spPr>
          <a:xfrm>
            <a:off x="1024128" y="585216"/>
            <a:ext cx="9720072" cy="553628"/>
          </a:xfrm>
        </p:spPr>
        <p:txBody>
          <a:bodyPr>
            <a:normAutofit/>
          </a:bodyPr>
          <a:lstStyle/>
          <a:p>
            <a:r>
              <a:rPr lang="tr-TR" sz="2400" b="1" dirty="0" err="1">
                <a:solidFill>
                  <a:srgbClr val="00B0F0"/>
                </a:solidFill>
              </a:rPr>
              <a:t>Urine</a:t>
            </a:r>
            <a:r>
              <a:rPr lang="tr-TR" sz="2400" b="1" dirty="0">
                <a:solidFill>
                  <a:srgbClr val="00B0F0"/>
                </a:solidFill>
              </a:rPr>
              <a:t> </a:t>
            </a:r>
            <a:r>
              <a:rPr lang="tr-TR" sz="2400" b="1" dirty="0" err="1">
                <a:solidFill>
                  <a:srgbClr val="00B0F0"/>
                </a:solidFill>
              </a:rPr>
              <a:t>Ketones</a:t>
            </a:r>
            <a:r>
              <a:rPr lang="tr-TR" sz="2400" b="1" dirty="0">
                <a:solidFill>
                  <a:srgbClr val="00B0F0"/>
                </a:solidFill>
              </a:rPr>
              <a:t> </a:t>
            </a:r>
            <a:endParaRPr lang="en-US" sz="2400" b="1" dirty="0">
              <a:solidFill>
                <a:srgbClr val="00B0F0"/>
              </a:solidFill>
            </a:endParaRPr>
          </a:p>
        </p:txBody>
      </p:sp>
      <p:sp>
        <p:nvSpPr>
          <p:cNvPr id="3" name="Content Placeholder 2">
            <a:extLst>
              <a:ext uri="{FF2B5EF4-FFF2-40B4-BE49-F238E27FC236}">
                <a16:creationId xmlns:a16="http://schemas.microsoft.com/office/drawing/2014/main" id="{6551AD08-48E3-4A48-9C1F-5CDC10F08D40}"/>
              </a:ext>
            </a:extLst>
          </p:cNvPr>
          <p:cNvSpPr>
            <a:spLocks noGrp="1"/>
          </p:cNvSpPr>
          <p:nvPr>
            <p:ph idx="1"/>
          </p:nvPr>
        </p:nvSpPr>
        <p:spPr>
          <a:xfrm>
            <a:off x="1024127" y="1246910"/>
            <a:ext cx="9720073" cy="4946072"/>
          </a:xfrm>
        </p:spPr>
        <p:txBody>
          <a:bodyPr>
            <a:normAutofit lnSpcReduction="10000"/>
          </a:bodyPr>
          <a:lstStyle/>
          <a:p>
            <a:pPr algn="just">
              <a:lnSpc>
                <a:spcPct val="150000"/>
              </a:lnSpc>
              <a:buFont typeface="Arial" panose="020B0604020202020204" pitchFamily="34" charset="0"/>
              <a:buChar char="•"/>
            </a:pPr>
            <a:r>
              <a:rPr lang="tr-TR" sz="2100" dirty="0" err="1"/>
              <a:t>Ketones</a:t>
            </a:r>
            <a:r>
              <a:rPr lang="tr-TR" sz="2100" dirty="0"/>
              <a:t>, </a:t>
            </a:r>
            <a:r>
              <a:rPr lang="tr-TR" sz="2100" dirty="0" err="1"/>
              <a:t>such</a:t>
            </a:r>
            <a:r>
              <a:rPr lang="tr-TR" sz="2100" dirty="0"/>
              <a:t> as beta-</a:t>
            </a:r>
            <a:r>
              <a:rPr lang="tr-TR" sz="2100" dirty="0" err="1"/>
              <a:t>hydroxybutyrate</a:t>
            </a:r>
            <a:r>
              <a:rPr lang="tr-TR" sz="2100" dirty="0"/>
              <a:t>, </a:t>
            </a:r>
            <a:r>
              <a:rPr lang="tr-TR" sz="2100" dirty="0" err="1"/>
              <a:t>acetoacetate</a:t>
            </a:r>
            <a:r>
              <a:rPr lang="tr-TR" sz="2100" dirty="0"/>
              <a:t> </a:t>
            </a:r>
            <a:r>
              <a:rPr lang="tr-TR" sz="2100" dirty="0" err="1"/>
              <a:t>and</a:t>
            </a:r>
            <a:r>
              <a:rPr lang="tr-TR" sz="2100" dirty="0"/>
              <a:t> </a:t>
            </a:r>
            <a:r>
              <a:rPr lang="tr-TR" sz="2100" dirty="0" err="1"/>
              <a:t>acetone</a:t>
            </a:r>
            <a:r>
              <a:rPr lang="tr-TR" sz="2100" dirty="0"/>
              <a:t>, </a:t>
            </a:r>
            <a:r>
              <a:rPr lang="tr-TR" sz="2100" dirty="0" err="1"/>
              <a:t>are</a:t>
            </a:r>
            <a:r>
              <a:rPr lang="tr-TR" sz="2100" dirty="0"/>
              <a:t> </a:t>
            </a:r>
            <a:r>
              <a:rPr lang="tr-TR" sz="2100" dirty="0" err="1"/>
              <a:t>produced</a:t>
            </a:r>
            <a:r>
              <a:rPr lang="tr-TR" sz="2100" dirty="0"/>
              <a:t> </a:t>
            </a:r>
            <a:r>
              <a:rPr lang="tr-TR" sz="2100" dirty="0" err="1"/>
              <a:t>by</a:t>
            </a:r>
            <a:r>
              <a:rPr lang="tr-TR" sz="2100" dirty="0"/>
              <a:t> </a:t>
            </a:r>
            <a:r>
              <a:rPr lang="tr-TR" sz="2100" dirty="0" err="1"/>
              <a:t>lipolysis</a:t>
            </a:r>
            <a:r>
              <a:rPr lang="tr-TR" sz="2100" dirty="0"/>
              <a:t> </a:t>
            </a:r>
            <a:r>
              <a:rPr lang="tr-TR" sz="2100" dirty="0" err="1"/>
              <a:t>and</a:t>
            </a:r>
            <a:r>
              <a:rPr lang="tr-TR" sz="2100" dirty="0"/>
              <a:t> </a:t>
            </a:r>
            <a:r>
              <a:rPr lang="tr-TR" sz="2100" dirty="0" err="1"/>
              <a:t>are</a:t>
            </a:r>
            <a:r>
              <a:rPr lang="tr-TR" sz="2100" dirty="0"/>
              <a:t> </a:t>
            </a:r>
            <a:r>
              <a:rPr lang="tr-TR" sz="2100" dirty="0" err="1"/>
              <a:t>filtered</a:t>
            </a:r>
            <a:r>
              <a:rPr lang="tr-TR" sz="2100" dirty="0"/>
              <a:t> </a:t>
            </a:r>
            <a:r>
              <a:rPr lang="tr-TR" sz="2100" dirty="0" err="1"/>
              <a:t>by</a:t>
            </a:r>
            <a:r>
              <a:rPr lang="tr-TR" sz="2100" dirty="0"/>
              <a:t> </a:t>
            </a:r>
            <a:r>
              <a:rPr lang="tr-TR" sz="2100" dirty="0" err="1"/>
              <a:t>the</a:t>
            </a:r>
            <a:r>
              <a:rPr lang="tr-TR" sz="2100" dirty="0"/>
              <a:t> </a:t>
            </a:r>
            <a:r>
              <a:rPr lang="tr-TR" sz="2100" dirty="0" err="1"/>
              <a:t>glomerulus</a:t>
            </a:r>
            <a:r>
              <a:rPr lang="tr-TR" sz="2100" dirty="0"/>
              <a:t>. </a:t>
            </a:r>
          </a:p>
          <a:p>
            <a:pPr algn="just">
              <a:lnSpc>
                <a:spcPct val="150000"/>
              </a:lnSpc>
              <a:buFont typeface="Arial" panose="020B0604020202020204" pitchFamily="34" charset="0"/>
              <a:buChar char="•"/>
            </a:pPr>
            <a:r>
              <a:rPr lang="tr-TR" sz="2100" dirty="0" err="1"/>
              <a:t>Normally</a:t>
            </a:r>
            <a:r>
              <a:rPr lang="tr-TR" sz="2100" dirty="0"/>
              <a:t>, </a:t>
            </a:r>
            <a:r>
              <a:rPr lang="tr-TR" sz="2100" dirty="0" err="1"/>
              <a:t>ketones</a:t>
            </a:r>
            <a:r>
              <a:rPr lang="tr-TR" sz="2100" dirty="0"/>
              <a:t> </a:t>
            </a:r>
            <a:r>
              <a:rPr lang="tr-TR" sz="2100" dirty="0" err="1"/>
              <a:t>are</a:t>
            </a:r>
            <a:r>
              <a:rPr lang="tr-TR" sz="2100" dirty="0"/>
              <a:t> </a:t>
            </a:r>
            <a:r>
              <a:rPr lang="tr-TR" sz="2100" dirty="0" err="1"/>
              <a:t>completely</a:t>
            </a:r>
            <a:r>
              <a:rPr lang="tr-TR" sz="2100" dirty="0"/>
              <a:t> </a:t>
            </a:r>
            <a:r>
              <a:rPr lang="tr-TR" sz="2100" dirty="0" err="1"/>
              <a:t>resorbed</a:t>
            </a:r>
            <a:r>
              <a:rPr lang="tr-TR" sz="2100" dirty="0"/>
              <a:t> </a:t>
            </a:r>
            <a:r>
              <a:rPr lang="tr-TR" sz="2100" dirty="0" err="1"/>
              <a:t>by</a:t>
            </a:r>
            <a:r>
              <a:rPr lang="tr-TR" sz="2100" dirty="0"/>
              <a:t> </a:t>
            </a:r>
            <a:r>
              <a:rPr lang="tr-TR" sz="2100" dirty="0" err="1"/>
              <a:t>the</a:t>
            </a:r>
            <a:r>
              <a:rPr lang="tr-TR" sz="2100" dirty="0"/>
              <a:t> </a:t>
            </a:r>
            <a:r>
              <a:rPr lang="tr-TR" sz="2100" dirty="0" err="1">
                <a:solidFill>
                  <a:srgbClr val="FF0000"/>
                </a:solidFill>
              </a:rPr>
              <a:t>proximal</a:t>
            </a:r>
            <a:r>
              <a:rPr lang="tr-TR" sz="2100" dirty="0">
                <a:solidFill>
                  <a:srgbClr val="FF0000"/>
                </a:solidFill>
              </a:rPr>
              <a:t> </a:t>
            </a:r>
            <a:r>
              <a:rPr lang="tr-TR" sz="2100" dirty="0" err="1">
                <a:solidFill>
                  <a:srgbClr val="FF0000"/>
                </a:solidFill>
              </a:rPr>
              <a:t>tubules</a:t>
            </a:r>
            <a:r>
              <a:rPr lang="tr-TR" sz="2100" dirty="0">
                <a:solidFill>
                  <a:srgbClr val="FF0000"/>
                </a:solidFill>
              </a:rPr>
              <a:t>. </a:t>
            </a:r>
          </a:p>
          <a:p>
            <a:pPr algn="just">
              <a:lnSpc>
                <a:spcPct val="150000"/>
              </a:lnSpc>
              <a:buFont typeface="Arial" panose="020B0604020202020204" pitchFamily="34" charset="0"/>
              <a:buChar char="•"/>
            </a:pPr>
            <a:r>
              <a:rPr lang="tr-TR" sz="2100" dirty="0" err="1"/>
              <a:t>This</a:t>
            </a:r>
            <a:r>
              <a:rPr lang="tr-TR" sz="2100" dirty="0"/>
              <a:t> test is </a:t>
            </a:r>
            <a:r>
              <a:rPr lang="tr-TR" sz="2100" dirty="0" err="1"/>
              <a:t>based</a:t>
            </a:r>
            <a:r>
              <a:rPr lang="tr-TR" sz="2100" dirty="0"/>
              <a:t> on </a:t>
            </a:r>
            <a:r>
              <a:rPr lang="tr-TR" sz="2100" dirty="0" err="1"/>
              <a:t>the</a:t>
            </a:r>
            <a:r>
              <a:rPr lang="tr-TR" sz="2100" dirty="0"/>
              <a:t> </a:t>
            </a:r>
            <a:r>
              <a:rPr lang="tr-TR" sz="2100" dirty="0" err="1"/>
              <a:t>reaction</a:t>
            </a:r>
            <a:r>
              <a:rPr lang="tr-TR" sz="2100" dirty="0"/>
              <a:t> of </a:t>
            </a:r>
            <a:r>
              <a:rPr lang="tr-TR" sz="2100" dirty="0" err="1"/>
              <a:t>nitroprusside</a:t>
            </a:r>
            <a:r>
              <a:rPr lang="tr-TR" sz="2100" dirty="0"/>
              <a:t> </a:t>
            </a:r>
            <a:r>
              <a:rPr lang="tr-TR" sz="2100" dirty="0" err="1"/>
              <a:t>with</a:t>
            </a:r>
            <a:r>
              <a:rPr lang="tr-TR" sz="2100" dirty="0"/>
              <a:t> </a:t>
            </a:r>
            <a:r>
              <a:rPr lang="tr-TR" sz="2100" dirty="0" err="1"/>
              <a:t>acetoacetic</a:t>
            </a:r>
            <a:r>
              <a:rPr lang="tr-TR" sz="2100" dirty="0"/>
              <a:t> </a:t>
            </a:r>
            <a:r>
              <a:rPr lang="tr-TR" sz="2100" dirty="0" err="1"/>
              <a:t>acid</a:t>
            </a:r>
            <a:r>
              <a:rPr lang="tr-TR" sz="2100" dirty="0"/>
              <a:t> </a:t>
            </a:r>
            <a:r>
              <a:rPr lang="tr-TR" sz="2100" dirty="0" err="1"/>
              <a:t>and</a:t>
            </a:r>
            <a:r>
              <a:rPr lang="tr-TR" sz="2100" dirty="0"/>
              <a:t> </a:t>
            </a:r>
            <a:r>
              <a:rPr lang="tr-TR" sz="2100" dirty="0" err="1"/>
              <a:t>acetone</a:t>
            </a:r>
            <a:r>
              <a:rPr lang="tr-TR" sz="2100" dirty="0"/>
              <a:t>. </a:t>
            </a:r>
            <a:r>
              <a:rPr lang="tr-TR" sz="2100" dirty="0" err="1"/>
              <a:t>This</a:t>
            </a:r>
            <a:r>
              <a:rPr lang="tr-TR" sz="2100" dirty="0"/>
              <a:t> test </a:t>
            </a:r>
            <a:r>
              <a:rPr lang="tr-TR" sz="2100" dirty="0" err="1"/>
              <a:t>does</a:t>
            </a:r>
            <a:r>
              <a:rPr lang="tr-TR" sz="2100" dirty="0"/>
              <a:t> not </a:t>
            </a:r>
            <a:r>
              <a:rPr lang="tr-TR" sz="2100" dirty="0" err="1"/>
              <a:t>detect</a:t>
            </a:r>
            <a:r>
              <a:rPr lang="tr-TR" sz="2100" dirty="0"/>
              <a:t> beta- </a:t>
            </a:r>
            <a:r>
              <a:rPr lang="tr-TR" sz="2100" dirty="0" err="1"/>
              <a:t>hydroxybutyric</a:t>
            </a:r>
            <a:r>
              <a:rPr lang="tr-TR" sz="2100" dirty="0"/>
              <a:t> </a:t>
            </a:r>
            <a:r>
              <a:rPr lang="tr-TR" sz="2100" dirty="0" err="1"/>
              <a:t>acid</a:t>
            </a:r>
            <a:r>
              <a:rPr lang="tr-TR" sz="2100" dirty="0"/>
              <a:t>. </a:t>
            </a:r>
            <a:r>
              <a:rPr lang="tr-TR" sz="2100" dirty="0" err="1"/>
              <a:t>Captopril</a:t>
            </a:r>
            <a:r>
              <a:rPr lang="tr-TR" sz="2100" dirty="0"/>
              <a:t>, </a:t>
            </a:r>
            <a:r>
              <a:rPr lang="tr-TR" sz="2100" dirty="0" err="1"/>
              <a:t>mesna</a:t>
            </a:r>
            <a:r>
              <a:rPr lang="tr-TR" sz="2100" dirty="0"/>
              <a:t> (2-mercaptoethanesulfonic </a:t>
            </a:r>
            <a:r>
              <a:rPr lang="tr-TR" sz="2100" dirty="0" err="1"/>
              <a:t>acid</a:t>
            </a:r>
            <a:r>
              <a:rPr lang="tr-TR" sz="2100" dirty="0"/>
              <a:t> </a:t>
            </a:r>
            <a:r>
              <a:rPr lang="tr-TR" sz="2100" dirty="0" err="1"/>
              <a:t>sodium</a:t>
            </a:r>
            <a:r>
              <a:rPr lang="tr-TR" sz="2100" dirty="0"/>
              <a:t> salt) </a:t>
            </a:r>
            <a:r>
              <a:rPr lang="tr-TR" sz="2100" dirty="0" err="1"/>
              <a:t>and</a:t>
            </a:r>
            <a:r>
              <a:rPr lang="tr-TR" sz="2100" dirty="0"/>
              <a:t> </a:t>
            </a:r>
            <a:r>
              <a:rPr lang="tr-TR" sz="2100" dirty="0" err="1"/>
              <a:t>other</a:t>
            </a:r>
            <a:r>
              <a:rPr lang="tr-TR" sz="2100" dirty="0"/>
              <a:t> </a:t>
            </a:r>
            <a:r>
              <a:rPr lang="tr-TR" sz="2100" dirty="0" err="1"/>
              <a:t>substances</a:t>
            </a:r>
            <a:r>
              <a:rPr lang="tr-TR" sz="2100" dirty="0"/>
              <a:t> </a:t>
            </a:r>
            <a:r>
              <a:rPr lang="tr-TR" sz="2100" dirty="0" err="1"/>
              <a:t>containing</a:t>
            </a:r>
            <a:r>
              <a:rPr lang="tr-TR" sz="2100" dirty="0"/>
              <a:t> </a:t>
            </a:r>
            <a:r>
              <a:rPr lang="tr-TR" sz="2100" dirty="0" err="1"/>
              <a:t>sulfhydryl</a:t>
            </a:r>
            <a:r>
              <a:rPr lang="tr-TR" sz="2100" dirty="0"/>
              <a:t> </a:t>
            </a:r>
            <a:r>
              <a:rPr lang="tr-TR" sz="2100" dirty="0" err="1"/>
              <a:t>groups</a:t>
            </a:r>
            <a:r>
              <a:rPr lang="tr-TR" sz="2100" dirty="0"/>
              <a:t> </a:t>
            </a:r>
            <a:r>
              <a:rPr lang="tr-TR" sz="2100" dirty="0" err="1"/>
              <a:t>may</a:t>
            </a:r>
            <a:r>
              <a:rPr lang="tr-TR" sz="2100" dirty="0"/>
              <a:t> </a:t>
            </a:r>
            <a:r>
              <a:rPr lang="tr-TR" sz="2100" dirty="0" err="1"/>
              <a:t>produce</a:t>
            </a:r>
            <a:r>
              <a:rPr lang="tr-TR" sz="2100" dirty="0"/>
              <a:t> </a:t>
            </a:r>
            <a:r>
              <a:rPr lang="tr-TR" sz="2100" dirty="0" err="1"/>
              <a:t>false-positive</a:t>
            </a:r>
            <a:r>
              <a:rPr lang="tr-TR" sz="2100" dirty="0"/>
              <a:t> </a:t>
            </a:r>
            <a:r>
              <a:rPr lang="tr-TR" sz="2100" dirty="0" err="1"/>
              <a:t>results</a:t>
            </a:r>
            <a:r>
              <a:rPr lang="tr-TR" sz="2100" dirty="0"/>
              <a:t>. </a:t>
            </a:r>
          </a:p>
          <a:p>
            <a:pPr marL="0" indent="0" algn="just">
              <a:lnSpc>
                <a:spcPct val="150000"/>
              </a:lnSpc>
              <a:buNone/>
            </a:pPr>
            <a:r>
              <a:rPr lang="tr-TR" sz="2100" b="1" dirty="0" err="1">
                <a:solidFill>
                  <a:srgbClr val="FF0000"/>
                </a:solidFill>
              </a:rPr>
              <a:t>Values</a:t>
            </a:r>
            <a:r>
              <a:rPr lang="tr-TR" sz="2100" b="1" dirty="0">
                <a:solidFill>
                  <a:srgbClr val="FF0000"/>
                </a:solidFill>
              </a:rPr>
              <a:t> </a:t>
            </a:r>
            <a:r>
              <a:rPr lang="tr-TR" sz="2100" b="1" dirty="0" err="1">
                <a:solidFill>
                  <a:srgbClr val="FF0000"/>
                </a:solidFill>
              </a:rPr>
              <a:t>Below</a:t>
            </a:r>
            <a:r>
              <a:rPr lang="tr-TR" sz="2100" b="1" dirty="0">
                <a:solidFill>
                  <a:srgbClr val="FF0000"/>
                </a:solidFill>
              </a:rPr>
              <a:t> Reference </a:t>
            </a:r>
            <a:r>
              <a:rPr lang="tr-TR" sz="2100" b="1" dirty="0" err="1">
                <a:solidFill>
                  <a:srgbClr val="FF0000"/>
                </a:solidFill>
              </a:rPr>
              <a:t>Range</a:t>
            </a:r>
            <a:r>
              <a:rPr lang="tr-TR" sz="2100" b="1" dirty="0">
                <a:solidFill>
                  <a:srgbClr val="FF0000"/>
                </a:solidFill>
              </a:rPr>
              <a:t> </a:t>
            </a:r>
            <a:endParaRPr lang="tr-TR" sz="2100" dirty="0">
              <a:solidFill>
                <a:srgbClr val="FF0000"/>
              </a:solidFill>
            </a:endParaRPr>
          </a:p>
          <a:p>
            <a:pPr marL="0" indent="0" algn="just">
              <a:lnSpc>
                <a:spcPct val="150000"/>
              </a:lnSpc>
              <a:buNone/>
            </a:pPr>
            <a:r>
              <a:rPr lang="tr-TR" sz="2100" dirty="0" err="1"/>
              <a:t>Urine</a:t>
            </a:r>
            <a:r>
              <a:rPr lang="tr-TR" sz="2100" dirty="0"/>
              <a:t> </a:t>
            </a:r>
            <a:r>
              <a:rPr lang="tr-TR" sz="2100" dirty="0" err="1"/>
              <a:t>should</a:t>
            </a:r>
            <a:r>
              <a:rPr lang="tr-TR" sz="2100" dirty="0"/>
              <a:t> be </a:t>
            </a:r>
            <a:r>
              <a:rPr lang="tr-TR" sz="2100" dirty="0" err="1"/>
              <a:t>negative</a:t>
            </a:r>
            <a:r>
              <a:rPr lang="tr-TR" sz="2100" dirty="0"/>
              <a:t> </a:t>
            </a:r>
            <a:r>
              <a:rPr lang="tr-TR" sz="2100" dirty="0" err="1"/>
              <a:t>for</a:t>
            </a:r>
            <a:r>
              <a:rPr lang="tr-TR" sz="2100" dirty="0"/>
              <a:t> </a:t>
            </a:r>
            <a:r>
              <a:rPr lang="tr-TR" sz="2100" dirty="0" err="1"/>
              <a:t>ketones</a:t>
            </a:r>
            <a:r>
              <a:rPr lang="tr-TR" sz="2100" dirty="0"/>
              <a:t> </a:t>
            </a:r>
          </a:p>
          <a:p>
            <a:pPr algn="just">
              <a:lnSpc>
                <a:spcPct val="150000"/>
              </a:lnSpc>
              <a:buFont typeface="Arial" panose="020B0604020202020204" pitchFamily="34" charset="0"/>
              <a:buChar char="•"/>
            </a:pPr>
            <a:endParaRPr lang="en-US" dirty="0"/>
          </a:p>
        </p:txBody>
      </p:sp>
    </p:spTree>
    <p:extLst>
      <p:ext uri="{BB962C8B-B14F-4D97-AF65-F5344CB8AC3E}">
        <p14:creationId xmlns:p14="http://schemas.microsoft.com/office/powerpoint/2010/main" val="26543124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28D1D1F-C3C0-A64C-9955-CAEF53181F90}"/>
              </a:ext>
            </a:extLst>
          </p:cNvPr>
          <p:cNvSpPr>
            <a:spLocks noGrp="1"/>
          </p:cNvSpPr>
          <p:nvPr>
            <p:ph idx="1"/>
          </p:nvPr>
        </p:nvSpPr>
        <p:spPr>
          <a:xfrm>
            <a:off x="1140506" y="1030778"/>
            <a:ext cx="9720073" cy="4023360"/>
          </a:xfrm>
        </p:spPr>
        <p:txBody>
          <a:bodyPr>
            <a:normAutofit lnSpcReduction="10000"/>
          </a:bodyPr>
          <a:lstStyle/>
          <a:p>
            <a:pPr>
              <a:lnSpc>
                <a:spcPct val="150000"/>
              </a:lnSpc>
            </a:pPr>
            <a:r>
              <a:rPr lang="tr-TR" sz="2400" b="1" dirty="0" err="1">
                <a:solidFill>
                  <a:srgbClr val="FF0000"/>
                </a:solidFill>
              </a:rPr>
              <a:t>Values</a:t>
            </a:r>
            <a:r>
              <a:rPr lang="tr-TR" sz="2400" b="1" dirty="0">
                <a:solidFill>
                  <a:srgbClr val="FF0000"/>
                </a:solidFill>
              </a:rPr>
              <a:t> </a:t>
            </a:r>
            <a:r>
              <a:rPr lang="tr-TR" sz="2400" b="1" dirty="0" err="1">
                <a:solidFill>
                  <a:srgbClr val="FF0000"/>
                </a:solidFill>
              </a:rPr>
              <a:t>Above</a:t>
            </a:r>
            <a:r>
              <a:rPr lang="tr-TR" sz="2400" b="1" dirty="0">
                <a:solidFill>
                  <a:srgbClr val="FF0000"/>
                </a:solidFill>
              </a:rPr>
              <a:t> Reference </a:t>
            </a:r>
            <a:r>
              <a:rPr lang="tr-TR" sz="2400" b="1" dirty="0" err="1">
                <a:solidFill>
                  <a:srgbClr val="FF0000"/>
                </a:solidFill>
              </a:rPr>
              <a:t>Range</a:t>
            </a:r>
            <a:r>
              <a:rPr lang="tr-TR" sz="2400" b="1" dirty="0">
                <a:solidFill>
                  <a:srgbClr val="FF0000"/>
                </a:solidFill>
              </a:rPr>
              <a:t> </a:t>
            </a:r>
            <a:endParaRPr lang="tr-TR" dirty="0">
              <a:solidFill>
                <a:srgbClr val="FF0000"/>
              </a:solidFill>
            </a:endParaRPr>
          </a:p>
          <a:p>
            <a:pPr lvl="1">
              <a:lnSpc>
                <a:spcPct val="150000"/>
              </a:lnSpc>
            </a:pPr>
            <a:r>
              <a:rPr lang="tr-TR" dirty="0" err="1"/>
              <a:t>Diabetic</a:t>
            </a:r>
            <a:r>
              <a:rPr lang="tr-TR" dirty="0"/>
              <a:t> </a:t>
            </a:r>
            <a:r>
              <a:rPr lang="tr-TR" dirty="0" err="1"/>
              <a:t>ketoacidosis</a:t>
            </a:r>
            <a:r>
              <a:rPr lang="tr-TR" dirty="0"/>
              <a:t> </a:t>
            </a:r>
          </a:p>
          <a:p>
            <a:pPr lvl="1">
              <a:lnSpc>
                <a:spcPct val="150000"/>
              </a:lnSpc>
            </a:pPr>
            <a:r>
              <a:rPr lang="tr-TR" dirty="0" err="1"/>
              <a:t>Prolonged</a:t>
            </a:r>
            <a:r>
              <a:rPr lang="tr-TR" dirty="0"/>
              <a:t> </a:t>
            </a:r>
            <a:r>
              <a:rPr lang="tr-TR" dirty="0" err="1"/>
              <a:t>fasting</a:t>
            </a:r>
            <a:r>
              <a:rPr lang="tr-TR" dirty="0"/>
              <a:t> </a:t>
            </a:r>
          </a:p>
          <a:p>
            <a:pPr lvl="1">
              <a:lnSpc>
                <a:spcPct val="150000"/>
              </a:lnSpc>
            </a:pPr>
            <a:r>
              <a:rPr lang="tr-TR" dirty="0" err="1"/>
              <a:t>Starvation</a:t>
            </a:r>
            <a:r>
              <a:rPr lang="tr-TR" dirty="0"/>
              <a:t> </a:t>
            </a:r>
          </a:p>
          <a:p>
            <a:pPr lvl="1">
              <a:lnSpc>
                <a:spcPct val="150000"/>
              </a:lnSpc>
            </a:pPr>
            <a:r>
              <a:rPr lang="tr-TR" dirty="0" err="1"/>
              <a:t>Low</a:t>
            </a:r>
            <a:r>
              <a:rPr lang="tr-TR" dirty="0"/>
              <a:t> </a:t>
            </a:r>
            <a:r>
              <a:rPr lang="tr-TR" dirty="0" err="1"/>
              <a:t>carbohydrate</a:t>
            </a:r>
            <a:r>
              <a:rPr lang="tr-TR" dirty="0"/>
              <a:t> </a:t>
            </a:r>
            <a:r>
              <a:rPr lang="tr-TR" dirty="0" err="1"/>
              <a:t>diet</a:t>
            </a:r>
            <a:r>
              <a:rPr lang="tr-TR" dirty="0"/>
              <a:t> </a:t>
            </a:r>
          </a:p>
          <a:p>
            <a:pPr lvl="1">
              <a:lnSpc>
                <a:spcPct val="150000"/>
              </a:lnSpc>
            </a:pPr>
            <a:r>
              <a:rPr lang="tr-TR" dirty="0" err="1"/>
              <a:t>Glycogen</a:t>
            </a:r>
            <a:r>
              <a:rPr lang="tr-TR" dirty="0"/>
              <a:t> </a:t>
            </a:r>
            <a:r>
              <a:rPr lang="tr-TR" dirty="0" err="1"/>
              <a:t>storage</a:t>
            </a:r>
            <a:r>
              <a:rPr lang="tr-TR" dirty="0"/>
              <a:t> </a:t>
            </a:r>
            <a:r>
              <a:rPr lang="tr-TR" dirty="0" err="1"/>
              <a:t>disease</a:t>
            </a:r>
            <a:r>
              <a:rPr lang="tr-TR" dirty="0"/>
              <a:t> </a:t>
            </a:r>
          </a:p>
          <a:p>
            <a:pPr lvl="1">
              <a:lnSpc>
                <a:spcPct val="150000"/>
              </a:lnSpc>
            </a:pPr>
            <a:r>
              <a:rPr lang="tr-TR" dirty="0" err="1"/>
              <a:t>Persistent</a:t>
            </a:r>
            <a:r>
              <a:rPr lang="tr-TR" dirty="0"/>
              <a:t> </a:t>
            </a:r>
            <a:r>
              <a:rPr lang="tr-TR" dirty="0" err="1"/>
              <a:t>fever</a:t>
            </a:r>
            <a:r>
              <a:rPr lang="tr-TR" dirty="0"/>
              <a:t> </a:t>
            </a:r>
          </a:p>
          <a:p>
            <a:pPr lvl="1">
              <a:lnSpc>
                <a:spcPct val="150000"/>
              </a:lnSpc>
            </a:pPr>
            <a:r>
              <a:rPr lang="tr-TR" dirty="0" err="1"/>
              <a:t>Persistent</a:t>
            </a:r>
            <a:r>
              <a:rPr lang="tr-TR" dirty="0"/>
              <a:t> </a:t>
            </a:r>
            <a:r>
              <a:rPr lang="tr-TR" dirty="0" err="1"/>
              <a:t>hypoglycemia</a:t>
            </a:r>
            <a:r>
              <a:rPr lang="tr-TR" dirty="0"/>
              <a:t> </a:t>
            </a:r>
          </a:p>
          <a:p>
            <a:pPr>
              <a:lnSpc>
                <a:spcPct val="150000"/>
              </a:lnSpc>
            </a:pPr>
            <a:endParaRPr lang="en-US" dirty="0"/>
          </a:p>
        </p:txBody>
      </p:sp>
    </p:spTree>
    <p:extLst>
      <p:ext uri="{BB962C8B-B14F-4D97-AF65-F5344CB8AC3E}">
        <p14:creationId xmlns:p14="http://schemas.microsoft.com/office/powerpoint/2010/main" val="249928391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19B06D-0E22-604E-8CB4-8FA9FF3029D3}"/>
              </a:ext>
            </a:extLst>
          </p:cNvPr>
          <p:cNvSpPr>
            <a:spLocks noGrp="1"/>
          </p:cNvSpPr>
          <p:nvPr>
            <p:ph type="title"/>
          </p:nvPr>
        </p:nvSpPr>
        <p:spPr>
          <a:xfrm>
            <a:off x="1024128" y="585216"/>
            <a:ext cx="9720072" cy="890887"/>
          </a:xfrm>
        </p:spPr>
        <p:txBody>
          <a:bodyPr>
            <a:normAutofit/>
          </a:bodyPr>
          <a:lstStyle/>
          <a:p>
            <a:r>
              <a:rPr lang="tr-TR" sz="2000" b="1" dirty="0" err="1">
                <a:solidFill>
                  <a:srgbClr val="00B0F0"/>
                </a:solidFill>
              </a:rPr>
              <a:t>Urine</a:t>
            </a:r>
            <a:r>
              <a:rPr lang="tr-TR" sz="2000" b="1" dirty="0">
                <a:solidFill>
                  <a:srgbClr val="00B0F0"/>
                </a:solidFill>
              </a:rPr>
              <a:t> </a:t>
            </a:r>
            <a:r>
              <a:rPr lang="tr-TR" sz="2000" b="1" dirty="0" err="1">
                <a:solidFill>
                  <a:srgbClr val="00B0F0"/>
                </a:solidFill>
              </a:rPr>
              <a:t>Urobilinogen</a:t>
            </a:r>
            <a:r>
              <a:rPr lang="tr-TR" sz="2000" b="1" dirty="0">
                <a:solidFill>
                  <a:srgbClr val="00B0F0"/>
                </a:solidFill>
              </a:rPr>
              <a:t> </a:t>
            </a:r>
            <a:endParaRPr lang="en-US" sz="2000" b="1" dirty="0">
              <a:solidFill>
                <a:srgbClr val="00B0F0"/>
              </a:solidFill>
            </a:endParaRPr>
          </a:p>
        </p:txBody>
      </p:sp>
      <p:sp>
        <p:nvSpPr>
          <p:cNvPr id="3" name="Content Placeholder 2">
            <a:extLst>
              <a:ext uri="{FF2B5EF4-FFF2-40B4-BE49-F238E27FC236}">
                <a16:creationId xmlns:a16="http://schemas.microsoft.com/office/drawing/2014/main" id="{DC375826-96B9-8242-BEF0-8FCC237B7236}"/>
              </a:ext>
            </a:extLst>
          </p:cNvPr>
          <p:cNvSpPr>
            <a:spLocks noGrp="1"/>
          </p:cNvSpPr>
          <p:nvPr>
            <p:ph idx="1"/>
          </p:nvPr>
        </p:nvSpPr>
        <p:spPr>
          <a:xfrm>
            <a:off x="1024127" y="1301535"/>
            <a:ext cx="9720073" cy="4833257"/>
          </a:xfrm>
        </p:spPr>
        <p:txBody>
          <a:bodyPr>
            <a:normAutofit fontScale="92500"/>
          </a:bodyPr>
          <a:lstStyle/>
          <a:p>
            <a:pPr algn="just">
              <a:lnSpc>
                <a:spcPct val="150000"/>
              </a:lnSpc>
              <a:buFont typeface="Arial" panose="020B0604020202020204" pitchFamily="34" charset="0"/>
              <a:buChar char="•"/>
            </a:pPr>
            <a:r>
              <a:rPr lang="tr-TR" dirty="0" err="1"/>
              <a:t>Intestinal</a:t>
            </a:r>
            <a:r>
              <a:rPr lang="tr-TR" dirty="0"/>
              <a:t> </a:t>
            </a:r>
            <a:r>
              <a:rPr lang="tr-TR" dirty="0" err="1"/>
              <a:t>bacteria</a:t>
            </a:r>
            <a:r>
              <a:rPr lang="tr-TR" dirty="0"/>
              <a:t> </a:t>
            </a:r>
            <a:r>
              <a:rPr lang="tr-TR" dirty="0" err="1"/>
              <a:t>convert</a:t>
            </a:r>
            <a:r>
              <a:rPr lang="tr-TR" dirty="0"/>
              <a:t> </a:t>
            </a:r>
            <a:r>
              <a:rPr lang="tr-TR" dirty="0" err="1"/>
              <a:t>conjugated</a:t>
            </a:r>
            <a:r>
              <a:rPr lang="tr-TR" dirty="0"/>
              <a:t> </a:t>
            </a:r>
            <a:r>
              <a:rPr lang="tr-TR" dirty="0" err="1"/>
              <a:t>bilirubin</a:t>
            </a:r>
            <a:r>
              <a:rPr lang="tr-TR" dirty="0"/>
              <a:t> </a:t>
            </a:r>
            <a:r>
              <a:rPr lang="tr-TR" dirty="0" err="1"/>
              <a:t>to</a:t>
            </a:r>
            <a:r>
              <a:rPr lang="tr-TR" dirty="0"/>
              <a:t> </a:t>
            </a:r>
            <a:r>
              <a:rPr lang="tr-TR" dirty="0" err="1"/>
              <a:t>urobilinogen</a:t>
            </a:r>
            <a:r>
              <a:rPr lang="tr-TR" dirty="0"/>
              <a:t>. </a:t>
            </a:r>
          </a:p>
          <a:p>
            <a:pPr algn="just">
              <a:lnSpc>
                <a:spcPct val="150000"/>
              </a:lnSpc>
              <a:buFont typeface="Arial" panose="020B0604020202020204" pitchFamily="34" charset="0"/>
              <a:buChar char="•"/>
            </a:pPr>
            <a:r>
              <a:rPr lang="tr-TR" dirty="0" err="1"/>
              <a:t>Most</a:t>
            </a:r>
            <a:r>
              <a:rPr lang="tr-TR" dirty="0"/>
              <a:t> is </a:t>
            </a:r>
            <a:r>
              <a:rPr lang="tr-TR" dirty="0" err="1"/>
              <a:t>excreted</a:t>
            </a:r>
            <a:r>
              <a:rPr lang="tr-TR" dirty="0"/>
              <a:t> in </a:t>
            </a:r>
            <a:r>
              <a:rPr lang="tr-TR" dirty="0" err="1"/>
              <a:t>the</a:t>
            </a:r>
            <a:r>
              <a:rPr lang="tr-TR" dirty="0"/>
              <a:t> </a:t>
            </a:r>
            <a:r>
              <a:rPr lang="tr-TR" dirty="0" err="1"/>
              <a:t>feces</a:t>
            </a:r>
            <a:r>
              <a:rPr lang="tr-TR" dirty="0"/>
              <a:t>. A </a:t>
            </a:r>
            <a:r>
              <a:rPr lang="tr-TR" dirty="0" err="1"/>
              <a:t>small</a:t>
            </a:r>
            <a:r>
              <a:rPr lang="tr-TR" dirty="0"/>
              <a:t> </a:t>
            </a:r>
            <a:r>
              <a:rPr lang="tr-TR" dirty="0" err="1"/>
              <a:t>amount</a:t>
            </a:r>
            <a:r>
              <a:rPr lang="tr-TR" dirty="0"/>
              <a:t> is </a:t>
            </a:r>
            <a:r>
              <a:rPr lang="tr-TR" dirty="0" err="1"/>
              <a:t>delivered</a:t>
            </a:r>
            <a:r>
              <a:rPr lang="tr-TR" dirty="0"/>
              <a:t> </a:t>
            </a:r>
            <a:r>
              <a:rPr lang="tr-TR" dirty="0" err="1"/>
              <a:t>back</a:t>
            </a:r>
            <a:r>
              <a:rPr lang="tr-TR" dirty="0"/>
              <a:t> </a:t>
            </a:r>
            <a:r>
              <a:rPr lang="tr-TR" dirty="0" err="1"/>
              <a:t>to</a:t>
            </a:r>
            <a:r>
              <a:rPr lang="tr-TR" dirty="0"/>
              <a:t> </a:t>
            </a:r>
            <a:r>
              <a:rPr lang="tr-TR" dirty="0" err="1"/>
              <a:t>the</a:t>
            </a:r>
            <a:r>
              <a:rPr lang="tr-TR" dirty="0"/>
              <a:t> </a:t>
            </a:r>
            <a:r>
              <a:rPr lang="tr-TR" dirty="0" err="1"/>
              <a:t>liver</a:t>
            </a:r>
            <a:r>
              <a:rPr lang="tr-TR" dirty="0"/>
              <a:t> </a:t>
            </a:r>
            <a:r>
              <a:rPr lang="tr-TR" dirty="0" err="1"/>
              <a:t>via</a:t>
            </a:r>
            <a:r>
              <a:rPr lang="tr-TR" dirty="0"/>
              <a:t> </a:t>
            </a:r>
            <a:r>
              <a:rPr lang="tr-TR" dirty="0" err="1"/>
              <a:t>the</a:t>
            </a:r>
            <a:r>
              <a:rPr lang="tr-TR" dirty="0"/>
              <a:t> portal </a:t>
            </a:r>
            <a:r>
              <a:rPr lang="tr-TR" dirty="0" err="1"/>
              <a:t>system</a:t>
            </a:r>
            <a:r>
              <a:rPr lang="tr-TR" dirty="0"/>
              <a:t> </a:t>
            </a:r>
            <a:r>
              <a:rPr lang="tr-TR" dirty="0" err="1"/>
              <a:t>where</a:t>
            </a:r>
            <a:r>
              <a:rPr lang="tr-TR" dirty="0"/>
              <a:t> </a:t>
            </a:r>
            <a:r>
              <a:rPr lang="tr-TR" dirty="0" err="1"/>
              <a:t>the</a:t>
            </a:r>
            <a:r>
              <a:rPr lang="tr-TR" dirty="0"/>
              <a:t> </a:t>
            </a:r>
            <a:r>
              <a:rPr lang="tr-TR" dirty="0" err="1"/>
              <a:t>urobilinogen</a:t>
            </a:r>
            <a:r>
              <a:rPr lang="tr-TR" dirty="0"/>
              <a:t> is </a:t>
            </a:r>
            <a:r>
              <a:rPr lang="tr-TR" dirty="0" err="1"/>
              <a:t>then</a:t>
            </a:r>
            <a:r>
              <a:rPr lang="tr-TR" dirty="0"/>
              <a:t> </a:t>
            </a:r>
            <a:r>
              <a:rPr lang="tr-TR" dirty="0" err="1"/>
              <a:t>removed</a:t>
            </a:r>
            <a:r>
              <a:rPr lang="tr-TR" dirty="0"/>
              <a:t> </a:t>
            </a:r>
            <a:r>
              <a:rPr lang="tr-TR" dirty="0" err="1"/>
              <a:t>by</a:t>
            </a:r>
            <a:r>
              <a:rPr lang="tr-TR" dirty="0"/>
              <a:t> </a:t>
            </a:r>
            <a:r>
              <a:rPr lang="tr-TR" dirty="0" err="1"/>
              <a:t>the</a:t>
            </a:r>
            <a:r>
              <a:rPr lang="tr-TR" dirty="0"/>
              <a:t> </a:t>
            </a:r>
            <a:r>
              <a:rPr lang="tr-TR" dirty="0" err="1"/>
              <a:t>liver</a:t>
            </a:r>
            <a:r>
              <a:rPr lang="tr-TR" dirty="0"/>
              <a:t> </a:t>
            </a:r>
            <a:r>
              <a:rPr lang="tr-TR" dirty="0" err="1"/>
              <a:t>or</a:t>
            </a:r>
            <a:r>
              <a:rPr lang="tr-TR" dirty="0"/>
              <a:t> </a:t>
            </a:r>
            <a:r>
              <a:rPr lang="tr-TR" dirty="0" err="1"/>
              <a:t>excreted</a:t>
            </a:r>
            <a:r>
              <a:rPr lang="tr-TR" dirty="0"/>
              <a:t> </a:t>
            </a:r>
            <a:r>
              <a:rPr lang="tr-TR" dirty="0" err="1"/>
              <a:t>into</a:t>
            </a:r>
            <a:r>
              <a:rPr lang="tr-TR" dirty="0"/>
              <a:t> </a:t>
            </a:r>
            <a:r>
              <a:rPr lang="tr-TR" dirty="0" err="1"/>
              <a:t>the</a:t>
            </a:r>
            <a:r>
              <a:rPr lang="tr-TR" dirty="0"/>
              <a:t> </a:t>
            </a:r>
            <a:r>
              <a:rPr lang="tr-TR" dirty="0" err="1"/>
              <a:t>urine</a:t>
            </a:r>
            <a:r>
              <a:rPr lang="tr-TR" dirty="0"/>
              <a:t>. </a:t>
            </a:r>
          </a:p>
          <a:p>
            <a:pPr algn="just">
              <a:lnSpc>
                <a:spcPct val="150000"/>
              </a:lnSpc>
              <a:buFont typeface="Arial" panose="020B0604020202020204" pitchFamily="34" charset="0"/>
              <a:buChar char="•"/>
            </a:pPr>
            <a:r>
              <a:rPr lang="tr-TR" dirty="0"/>
              <a:t>A </a:t>
            </a:r>
            <a:r>
              <a:rPr lang="tr-TR" dirty="0" err="1"/>
              <a:t>fresh</a:t>
            </a:r>
            <a:r>
              <a:rPr lang="tr-TR" dirty="0"/>
              <a:t> </a:t>
            </a:r>
            <a:r>
              <a:rPr lang="tr-TR" dirty="0" err="1"/>
              <a:t>sample</a:t>
            </a:r>
            <a:r>
              <a:rPr lang="tr-TR" dirty="0"/>
              <a:t> is </a:t>
            </a:r>
            <a:r>
              <a:rPr lang="tr-TR" dirty="0" err="1"/>
              <a:t>necessary</a:t>
            </a:r>
            <a:r>
              <a:rPr lang="tr-TR" dirty="0"/>
              <a:t> as </a:t>
            </a:r>
            <a:r>
              <a:rPr lang="tr-TR" dirty="0" err="1"/>
              <a:t>urobilinogen</a:t>
            </a:r>
            <a:r>
              <a:rPr lang="tr-TR" dirty="0"/>
              <a:t> can be </a:t>
            </a:r>
            <a:r>
              <a:rPr lang="tr-TR" dirty="0" err="1"/>
              <a:t>catabolized</a:t>
            </a:r>
            <a:r>
              <a:rPr lang="tr-TR" dirty="0"/>
              <a:t> </a:t>
            </a:r>
            <a:r>
              <a:rPr lang="tr-TR" dirty="0" err="1"/>
              <a:t>into</a:t>
            </a:r>
            <a:r>
              <a:rPr lang="tr-TR" dirty="0"/>
              <a:t> </a:t>
            </a:r>
            <a:r>
              <a:rPr lang="tr-TR" dirty="0" err="1"/>
              <a:t>urobilin</a:t>
            </a:r>
            <a:r>
              <a:rPr lang="tr-TR" dirty="0"/>
              <a:t> </a:t>
            </a:r>
            <a:r>
              <a:rPr lang="tr-TR" dirty="0" err="1"/>
              <a:t>while</a:t>
            </a:r>
            <a:r>
              <a:rPr lang="tr-TR" dirty="0"/>
              <a:t> </a:t>
            </a:r>
            <a:r>
              <a:rPr lang="tr-TR" dirty="0" err="1"/>
              <a:t>standing</a:t>
            </a:r>
            <a:r>
              <a:rPr lang="tr-TR" dirty="0"/>
              <a:t> </a:t>
            </a:r>
            <a:r>
              <a:rPr lang="tr-TR" dirty="0" err="1"/>
              <a:t>within</a:t>
            </a:r>
            <a:r>
              <a:rPr lang="tr-TR" dirty="0"/>
              <a:t> </a:t>
            </a:r>
            <a:r>
              <a:rPr lang="tr-TR" dirty="0" err="1"/>
              <a:t>the</a:t>
            </a:r>
            <a:r>
              <a:rPr lang="tr-TR" dirty="0"/>
              <a:t> </a:t>
            </a:r>
            <a:r>
              <a:rPr lang="tr-TR" dirty="0" err="1"/>
              <a:t>bladder</a:t>
            </a:r>
            <a:r>
              <a:rPr lang="tr-TR" dirty="0"/>
              <a:t>. </a:t>
            </a:r>
            <a:r>
              <a:rPr lang="tr-TR" dirty="0" err="1"/>
              <a:t>Nomal</a:t>
            </a:r>
            <a:r>
              <a:rPr lang="tr-TR" dirty="0"/>
              <a:t> </a:t>
            </a:r>
            <a:r>
              <a:rPr lang="tr-TR" dirty="0" err="1"/>
              <a:t>values</a:t>
            </a:r>
            <a:r>
              <a:rPr lang="tr-TR" dirty="0"/>
              <a:t> </a:t>
            </a:r>
            <a:r>
              <a:rPr lang="tr-TR" dirty="0" err="1"/>
              <a:t>are</a:t>
            </a:r>
            <a:r>
              <a:rPr lang="tr-TR" dirty="0"/>
              <a:t> 0.1–1.0 </a:t>
            </a:r>
            <a:r>
              <a:rPr lang="tr-TR" dirty="0" err="1"/>
              <a:t>Ehrlich</a:t>
            </a:r>
            <a:r>
              <a:rPr lang="tr-TR" dirty="0"/>
              <a:t> </a:t>
            </a:r>
            <a:r>
              <a:rPr lang="tr-TR" dirty="0" err="1"/>
              <a:t>units</a:t>
            </a:r>
            <a:r>
              <a:rPr lang="tr-TR" dirty="0"/>
              <a:t>. </a:t>
            </a:r>
            <a:r>
              <a:rPr lang="tr-TR" dirty="0" err="1"/>
              <a:t>The</a:t>
            </a:r>
            <a:r>
              <a:rPr lang="tr-TR" dirty="0"/>
              <a:t> </a:t>
            </a:r>
            <a:r>
              <a:rPr lang="tr-TR" dirty="0" err="1"/>
              <a:t>correlation</a:t>
            </a:r>
            <a:r>
              <a:rPr lang="tr-TR" dirty="0"/>
              <a:t> </a:t>
            </a:r>
            <a:r>
              <a:rPr lang="tr-TR" dirty="0" err="1"/>
              <a:t>between</a:t>
            </a:r>
            <a:r>
              <a:rPr lang="tr-TR" dirty="0"/>
              <a:t> </a:t>
            </a:r>
            <a:r>
              <a:rPr lang="tr-TR" dirty="0" err="1"/>
              <a:t>elevated</a:t>
            </a:r>
            <a:r>
              <a:rPr lang="tr-TR" dirty="0"/>
              <a:t> </a:t>
            </a:r>
            <a:r>
              <a:rPr lang="tr-TR" dirty="0" err="1"/>
              <a:t>urine</a:t>
            </a:r>
            <a:r>
              <a:rPr lang="tr-TR" dirty="0"/>
              <a:t> </a:t>
            </a:r>
            <a:r>
              <a:rPr lang="tr-TR" dirty="0" err="1"/>
              <a:t>urobilinogen</a:t>
            </a:r>
            <a:r>
              <a:rPr lang="tr-TR" dirty="0"/>
              <a:t> </a:t>
            </a:r>
            <a:r>
              <a:rPr lang="tr-TR" dirty="0" err="1"/>
              <a:t>and</a:t>
            </a:r>
            <a:r>
              <a:rPr lang="tr-TR" dirty="0"/>
              <a:t> </a:t>
            </a:r>
            <a:r>
              <a:rPr lang="tr-TR" dirty="0" err="1"/>
              <a:t>liver</a:t>
            </a:r>
            <a:r>
              <a:rPr lang="tr-TR" dirty="0"/>
              <a:t> </a:t>
            </a:r>
            <a:r>
              <a:rPr lang="tr-TR" dirty="0" err="1"/>
              <a:t>disease</a:t>
            </a:r>
            <a:r>
              <a:rPr lang="tr-TR" dirty="0"/>
              <a:t> in </a:t>
            </a:r>
            <a:r>
              <a:rPr lang="tr-TR" dirty="0" err="1"/>
              <a:t>animals</a:t>
            </a:r>
            <a:r>
              <a:rPr lang="tr-TR" dirty="0"/>
              <a:t> is </a:t>
            </a:r>
            <a:r>
              <a:rPr lang="tr-TR" dirty="0" err="1"/>
              <a:t>poor</a:t>
            </a:r>
            <a:r>
              <a:rPr lang="tr-TR" dirty="0"/>
              <a:t>. </a:t>
            </a:r>
          </a:p>
          <a:p>
            <a:pPr algn="just">
              <a:lnSpc>
                <a:spcPct val="150000"/>
              </a:lnSpc>
              <a:buFont typeface="Arial" panose="020B0604020202020204" pitchFamily="34" charset="0"/>
              <a:buChar char="•"/>
            </a:pPr>
            <a:r>
              <a:rPr lang="tr-TR" dirty="0" err="1"/>
              <a:t>Expected</a:t>
            </a:r>
            <a:r>
              <a:rPr lang="tr-TR" dirty="0"/>
              <a:t> </a:t>
            </a:r>
            <a:r>
              <a:rPr lang="tr-TR" dirty="0" err="1"/>
              <a:t>results</a:t>
            </a:r>
            <a:r>
              <a:rPr lang="tr-TR" dirty="0"/>
              <a:t> </a:t>
            </a:r>
            <a:r>
              <a:rPr lang="tr-TR" dirty="0" err="1"/>
              <a:t>range</a:t>
            </a:r>
            <a:r>
              <a:rPr lang="tr-TR" dirty="0"/>
              <a:t> </a:t>
            </a:r>
            <a:r>
              <a:rPr lang="tr-TR" dirty="0" err="1"/>
              <a:t>between</a:t>
            </a:r>
            <a:r>
              <a:rPr lang="tr-TR" dirty="0"/>
              <a:t> 0.2–1.0 mg/</a:t>
            </a:r>
            <a:r>
              <a:rPr lang="tr-TR" dirty="0" err="1"/>
              <a:t>dL</a:t>
            </a:r>
            <a:r>
              <a:rPr lang="tr-TR" dirty="0"/>
              <a:t> </a:t>
            </a:r>
            <a:r>
              <a:rPr lang="tr-TR" dirty="0" err="1"/>
              <a:t>or</a:t>
            </a:r>
            <a:r>
              <a:rPr lang="tr-TR" dirty="0"/>
              <a:t> normal </a:t>
            </a:r>
            <a:r>
              <a:rPr lang="tr-TR" dirty="0" err="1"/>
              <a:t>to</a:t>
            </a:r>
            <a:r>
              <a:rPr lang="tr-TR" dirty="0"/>
              <a:t> 1.0 mg/</a:t>
            </a:r>
            <a:r>
              <a:rPr lang="tr-TR" dirty="0" err="1"/>
              <a:t>dL</a:t>
            </a:r>
            <a:r>
              <a:rPr lang="tr-TR" dirty="0"/>
              <a:t> on </a:t>
            </a:r>
            <a:r>
              <a:rPr lang="tr-TR" dirty="0" err="1"/>
              <a:t>urine</a:t>
            </a:r>
            <a:r>
              <a:rPr lang="tr-TR" dirty="0"/>
              <a:t> </a:t>
            </a:r>
            <a:r>
              <a:rPr lang="tr-TR" dirty="0" err="1"/>
              <a:t>strips</a:t>
            </a:r>
            <a:r>
              <a:rPr lang="tr-TR" dirty="0"/>
              <a:t>. </a:t>
            </a:r>
          </a:p>
          <a:p>
            <a:pPr marL="0" indent="0" algn="just">
              <a:lnSpc>
                <a:spcPct val="150000"/>
              </a:lnSpc>
              <a:buNone/>
            </a:pPr>
            <a:endParaRPr lang="en-US" dirty="0"/>
          </a:p>
        </p:txBody>
      </p:sp>
    </p:spTree>
    <p:extLst>
      <p:ext uri="{BB962C8B-B14F-4D97-AF65-F5344CB8AC3E}">
        <p14:creationId xmlns:p14="http://schemas.microsoft.com/office/powerpoint/2010/main" val="1550778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4A95463-AFF7-304E-841D-A0D44113E67B}"/>
              </a:ext>
            </a:extLst>
          </p:cNvPr>
          <p:cNvSpPr>
            <a:spLocks noGrp="1"/>
          </p:cNvSpPr>
          <p:nvPr>
            <p:ph idx="1"/>
          </p:nvPr>
        </p:nvSpPr>
        <p:spPr>
          <a:xfrm>
            <a:off x="1024128" y="901337"/>
            <a:ext cx="9720073" cy="5408023"/>
          </a:xfrm>
        </p:spPr>
        <p:txBody>
          <a:bodyPr>
            <a:normAutofit/>
          </a:bodyPr>
          <a:lstStyle/>
          <a:p>
            <a:pPr>
              <a:lnSpc>
                <a:spcPct val="150000"/>
              </a:lnSpc>
            </a:pPr>
            <a:r>
              <a:rPr lang="tr-TR" sz="1800" b="1" dirty="0" err="1">
                <a:solidFill>
                  <a:srgbClr val="FF0000"/>
                </a:solidFill>
              </a:rPr>
              <a:t>Values</a:t>
            </a:r>
            <a:r>
              <a:rPr lang="tr-TR" sz="1800" b="1" dirty="0">
                <a:solidFill>
                  <a:srgbClr val="FF0000"/>
                </a:solidFill>
              </a:rPr>
              <a:t> </a:t>
            </a:r>
            <a:r>
              <a:rPr lang="tr-TR" sz="1800" b="1" dirty="0" err="1">
                <a:solidFill>
                  <a:srgbClr val="FF0000"/>
                </a:solidFill>
              </a:rPr>
              <a:t>Below</a:t>
            </a:r>
            <a:r>
              <a:rPr lang="tr-TR" sz="1800" b="1" dirty="0">
                <a:solidFill>
                  <a:srgbClr val="FF0000"/>
                </a:solidFill>
              </a:rPr>
              <a:t> Reference </a:t>
            </a:r>
            <a:r>
              <a:rPr lang="tr-TR" sz="1800" b="1" dirty="0" err="1">
                <a:solidFill>
                  <a:srgbClr val="FF0000"/>
                </a:solidFill>
              </a:rPr>
              <a:t>Range</a:t>
            </a:r>
            <a:r>
              <a:rPr lang="tr-TR" sz="1800" b="1" dirty="0">
                <a:solidFill>
                  <a:srgbClr val="FF0000"/>
                </a:solidFill>
              </a:rPr>
              <a:t> </a:t>
            </a:r>
            <a:endParaRPr lang="tr-TR" sz="1800" dirty="0">
              <a:solidFill>
                <a:srgbClr val="FF0000"/>
              </a:solidFill>
            </a:endParaRPr>
          </a:p>
          <a:p>
            <a:pPr lvl="1">
              <a:lnSpc>
                <a:spcPct val="150000"/>
              </a:lnSpc>
            </a:pPr>
            <a:r>
              <a:rPr lang="tr-TR" dirty="0" err="1"/>
              <a:t>Reagent</a:t>
            </a:r>
            <a:r>
              <a:rPr lang="tr-TR" dirty="0"/>
              <a:t> </a:t>
            </a:r>
            <a:r>
              <a:rPr lang="tr-TR" dirty="0" err="1"/>
              <a:t>strips</a:t>
            </a:r>
            <a:r>
              <a:rPr lang="tr-TR" dirty="0"/>
              <a:t> </a:t>
            </a:r>
            <a:r>
              <a:rPr lang="tr-TR" dirty="0" err="1"/>
              <a:t>are</a:t>
            </a:r>
            <a:r>
              <a:rPr lang="tr-TR" dirty="0"/>
              <a:t> </a:t>
            </a:r>
            <a:r>
              <a:rPr lang="tr-TR" dirty="0" err="1"/>
              <a:t>semiquantitative</a:t>
            </a:r>
            <a:r>
              <a:rPr lang="tr-TR" dirty="0"/>
              <a:t> but </a:t>
            </a:r>
            <a:r>
              <a:rPr lang="tr-TR" dirty="0" err="1"/>
              <a:t>cannot</a:t>
            </a:r>
            <a:r>
              <a:rPr lang="tr-TR" dirty="0"/>
              <a:t> </a:t>
            </a:r>
            <a:r>
              <a:rPr lang="tr-TR" dirty="0" err="1"/>
              <a:t>detect</a:t>
            </a:r>
            <a:r>
              <a:rPr lang="tr-TR" dirty="0"/>
              <a:t> </a:t>
            </a:r>
            <a:r>
              <a:rPr lang="tr-TR" dirty="0" err="1"/>
              <a:t>the</a:t>
            </a:r>
            <a:r>
              <a:rPr lang="tr-TR" dirty="0"/>
              <a:t> </a:t>
            </a:r>
            <a:r>
              <a:rPr lang="tr-TR" dirty="0" err="1"/>
              <a:t>absence</a:t>
            </a:r>
            <a:r>
              <a:rPr lang="tr-TR" dirty="0"/>
              <a:t> of </a:t>
            </a:r>
            <a:r>
              <a:rPr lang="tr-TR" dirty="0" err="1"/>
              <a:t>urobilinogen</a:t>
            </a:r>
            <a:r>
              <a:rPr lang="tr-TR" dirty="0"/>
              <a:t>. </a:t>
            </a:r>
          </a:p>
          <a:p>
            <a:pPr lvl="1">
              <a:lnSpc>
                <a:spcPct val="150000"/>
              </a:lnSpc>
            </a:pPr>
            <a:r>
              <a:rPr lang="tr-TR" dirty="0" err="1"/>
              <a:t>Urobilinogen</a:t>
            </a:r>
            <a:r>
              <a:rPr lang="tr-TR" dirty="0"/>
              <a:t> is </a:t>
            </a:r>
            <a:r>
              <a:rPr lang="tr-TR" dirty="0" err="1"/>
              <a:t>unstable</a:t>
            </a:r>
            <a:r>
              <a:rPr lang="tr-TR" dirty="0"/>
              <a:t> </a:t>
            </a:r>
            <a:r>
              <a:rPr lang="tr-TR" dirty="0" err="1"/>
              <a:t>while</a:t>
            </a:r>
            <a:r>
              <a:rPr lang="tr-TR" dirty="0"/>
              <a:t> in </a:t>
            </a:r>
            <a:r>
              <a:rPr lang="tr-TR" dirty="0" err="1"/>
              <a:t>the</a:t>
            </a:r>
            <a:r>
              <a:rPr lang="tr-TR" dirty="0"/>
              <a:t> </a:t>
            </a:r>
            <a:r>
              <a:rPr lang="tr-TR" dirty="0" err="1"/>
              <a:t>bladder</a:t>
            </a:r>
            <a:r>
              <a:rPr lang="tr-TR" dirty="0"/>
              <a:t>; </a:t>
            </a:r>
            <a:r>
              <a:rPr lang="tr-TR" dirty="0" err="1"/>
              <a:t>many</a:t>
            </a:r>
            <a:r>
              <a:rPr lang="tr-TR" dirty="0"/>
              <a:t> normal </a:t>
            </a:r>
            <a:r>
              <a:rPr lang="tr-TR" dirty="0" err="1"/>
              <a:t>animals</a:t>
            </a:r>
            <a:r>
              <a:rPr lang="tr-TR" dirty="0"/>
              <a:t> </a:t>
            </a:r>
            <a:r>
              <a:rPr lang="tr-TR" dirty="0" err="1"/>
              <a:t>have</a:t>
            </a:r>
            <a:r>
              <a:rPr lang="tr-TR" dirty="0"/>
              <a:t> </a:t>
            </a:r>
            <a:r>
              <a:rPr lang="tr-TR" dirty="0" err="1"/>
              <a:t>no</a:t>
            </a:r>
            <a:r>
              <a:rPr lang="tr-TR" dirty="0"/>
              <a:t> </a:t>
            </a:r>
            <a:r>
              <a:rPr lang="tr-TR" dirty="0" err="1"/>
              <a:t>detectable</a:t>
            </a:r>
            <a:r>
              <a:rPr lang="tr-TR" dirty="0"/>
              <a:t> </a:t>
            </a:r>
            <a:r>
              <a:rPr lang="tr-TR" dirty="0" err="1"/>
              <a:t>urobilinogen</a:t>
            </a:r>
            <a:r>
              <a:rPr lang="tr-TR" dirty="0"/>
              <a:t>. </a:t>
            </a:r>
          </a:p>
          <a:p>
            <a:pPr lvl="1">
              <a:lnSpc>
                <a:spcPct val="150000"/>
              </a:lnSpc>
            </a:pPr>
            <a:r>
              <a:rPr lang="tr-TR" dirty="0"/>
              <a:t>True </a:t>
            </a:r>
            <a:r>
              <a:rPr lang="tr-TR" dirty="0" err="1"/>
              <a:t>absence</a:t>
            </a:r>
            <a:r>
              <a:rPr lang="tr-TR" dirty="0"/>
              <a:t> of </a:t>
            </a:r>
            <a:r>
              <a:rPr lang="tr-TR" dirty="0" err="1"/>
              <a:t>urobilinogen</a:t>
            </a:r>
            <a:r>
              <a:rPr lang="tr-TR" dirty="0"/>
              <a:t> </a:t>
            </a:r>
            <a:r>
              <a:rPr lang="tr-TR" dirty="0" err="1"/>
              <a:t>would</a:t>
            </a:r>
            <a:r>
              <a:rPr lang="tr-TR" dirty="0"/>
              <a:t> </a:t>
            </a:r>
            <a:r>
              <a:rPr lang="tr-TR" dirty="0" err="1"/>
              <a:t>indicate</a:t>
            </a:r>
            <a:r>
              <a:rPr lang="tr-TR" dirty="0"/>
              <a:t> an </a:t>
            </a:r>
            <a:r>
              <a:rPr lang="tr-TR" dirty="0" err="1"/>
              <a:t>obstructed</a:t>
            </a:r>
            <a:r>
              <a:rPr lang="tr-TR" dirty="0"/>
              <a:t> bile </a:t>
            </a:r>
            <a:r>
              <a:rPr lang="tr-TR" dirty="0" err="1"/>
              <a:t>duct</a:t>
            </a:r>
            <a:r>
              <a:rPr lang="tr-TR" dirty="0"/>
              <a:t>. </a:t>
            </a:r>
          </a:p>
          <a:p>
            <a:pPr>
              <a:lnSpc>
                <a:spcPct val="150000"/>
              </a:lnSpc>
            </a:pPr>
            <a:r>
              <a:rPr lang="tr-TR" sz="1800" b="1" dirty="0" err="1">
                <a:solidFill>
                  <a:srgbClr val="FF0000"/>
                </a:solidFill>
              </a:rPr>
              <a:t>Values</a:t>
            </a:r>
            <a:r>
              <a:rPr lang="tr-TR" sz="1800" b="1" dirty="0">
                <a:solidFill>
                  <a:srgbClr val="FF0000"/>
                </a:solidFill>
              </a:rPr>
              <a:t> </a:t>
            </a:r>
            <a:r>
              <a:rPr lang="tr-TR" sz="1800" b="1" dirty="0" err="1">
                <a:solidFill>
                  <a:srgbClr val="FF0000"/>
                </a:solidFill>
              </a:rPr>
              <a:t>Above</a:t>
            </a:r>
            <a:r>
              <a:rPr lang="tr-TR" sz="1800" b="1" dirty="0">
                <a:solidFill>
                  <a:srgbClr val="FF0000"/>
                </a:solidFill>
              </a:rPr>
              <a:t> Reference </a:t>
            </a:r>
            <a:r>
              <a:rPr lang="tr-TR" sz="1800" b="1" dirty="0" err="1">
                <a:solidFill>
                  <a:srgbClr val="FF0000"/>
                </a:solidFill>
              </a:rPr>
              <a:t>Range</a:t>
            </a:r>
            <a:r>
              <a:rPr lang="tr-TR" sz="1800" b="1" dirty="0">
                <a:solidFill>
                  <a:srgbClr val="FF0000"/>
                </a:solidFill>
              </a:rPr>
              <a:t> </a:t>
            </a:r>
            <a:endParaRPr lang="tr-TR" sz="1800" dirty="0">
              <a:solidFill>
                <a:srgbClr val="FF0000"/>
              </a:solidFill>
            </a:endParaRPr>
          </a:p>
          <a:p>
            <a:pPr lvl="1">
              <a:lnSpc>
                <a:spcPct val="150000"/>
              </a:lnSpc>
            </a:pPr>
            <a:r>
              <a:rPr lang="tr-TR" dirty="0" err="1"/>
              <a:t>Hemolytic</a:t>
            </a:r>
            <a:r>
              <a:rPr lang="tr-TR" dirty="0"/>
              <a:t> </a:t>
            </a:r>
            <a:r>
              <a:rPr lang="tr-TR" dirty="0" err="1"/>
              <a:t>disease</a:t>
            </a:r>
            <a:r>
              <a:rPr lang="tr-TR" dirty="0"/>
              <a:t> </a:t>
            </a:r>
          </a:p>
          <a:p>
            <a:pPr lvl="1">
              <a:lnSpc>
                <a:spcPct val="150000"/>
              </a:lnSpc>
            </a:pPr>
            <a:r>
              <a:rPr lang="tr-TR" dirty="0" err="1"/>
              <a:t>Liver</a:t>
            </a:r>
            <a:r>
              <a:rPr lang="tr-TR" dirty="0"/>
              <a:t> </a:t>
            </a:r>
            <a:r>
              <a:rPr lang="tr-TR" dirty="0" err="1"/>
              <a:t>disease</a:t>
            </a:r>
            <a:r>
              <a:rPr lang="tr-TR" dirty="0"/>
              <a:t> </a:t>
            </a:r>
          </a:p>
          <a:p>
            <a:pPr lvl="3">
              <a:lnSpc>
                <a:spcPct val="150000"/>
              </a:lnSpc>
            </a:pPr>
            <a:r>
              <a:rPr lang="tr-TR" sz="1800" dirty="0" err="1"/>
              <a:t>There</a:t>
            </a:r>
            <a:r>
              <a:rPr lang="tr-TR" sz="1800" dirty="0"/>
              <a:t> is a </a:t>
            </a:r>
            <a:r>
              <a:rPr lang="tr-TR" sz="1800" dirty="0" err="1"/>
              <a:t>poor</a:t>
            </a:r>
            <a:r>
              <a:rPr lang="tr-TR" sz="1800" dirty="0"/>
              <a:t> </a:t>
            </a:r>
            <a:r>
              <a:rPr lang="tr-TR" sz="1800" dirty="0" err="1"/>
              <a:t>correlation</a:t>
            </a:r>
            <a:r>
              <a:rPr lang="tr-TR" sz="1800" dirty="0"/>
              <a:t> </a:t>
            </a:r>
            <a:r>
              <a:rPr lang="tr-TR" sz="1800" dirty="0" err="1"/>
              <a:t>between</a:t>
            </a:r>
            <a:r>
              <a:rPr lang="tr-TR" sz="1800" dirty="0"/>
              <a:t> </a:t>
            </a:r>
            <a:r>
              <a:rPr lang="tr-TR" sz="1800" dirty="0" err="1"/>
              <a:t>high</a:t>
            </a:r>
            <a:r>
              <a:rPr lang="tr-TR" sz="1800" dirty="0"/>
              <a:t> </a:t>
            </a:r>
            <a:r>
              <a:rPr lang="tr-TR" sz="1800" dirty="0" err="1"/>
              <a:t>urine</a:t>
            </a:r>
            <a:r>
              <a:rPr lang="tr-TR" sz="1800" dirty="0"/>
              <a:t> </a:t>
            </a:r>
            <a:r>
              <a:rPr lang="tr-TR" sz="1800" dirty="0" err="1"/>
              <a:t>urobilinogen</a:t>
            </a:r>
            <a:r>
              <a:rPr lang="tr-TR" sz="1800" dirty="0"/>
              <a:t> </a:t>
            </a:r>
            <a:r>
              <a:rPr lang="tr-TR" sz="1800" dirty="0" err="1"/>
              <a:t>and</a:t>
            </a:r>
            <a:r>
              <a:rPr lang="tr-TR" sz="1800" dirty="0"/>
              <a:t> </a:t>
            </a:r>
            <a:r>
              <a:rPr lang="tr-TR" sz="1800" dirty="0" err="1"/>
              <a:t>liver</a:t>
            </a:r>
            <a:r>
              <a:rPr lang="tr-TR" sz="1800" dirty="0"/>
              <a:t> </a:t>
            </a:r>
            <a:r>
              <a:rPr lang="tr-TR" sz="1800" dirty="0" err="1"/>
              <a:t>disease</a:t>
            </a:r>
            <a:r>
              <a:rPr lang="tr-TR" sz="1800" dirty="0"/>
              <a:t> in </a:t>
            </a:r>
            <a:r>
              <a:rPr lang="tr-TR" sz="1800" dirty="0" err="1"/>
              <a:t>animals</a:t>
            </a:r>
            <a:r>
              <a:rPr lang="tr-TR" sz="1800" dirty="0"/>
              <a:t>. </a:t>
            </a:r>
          </a:p>
          <a:p>
            <a:pPr>
              <a:lnSpc>
                <a:spcPct val="150000"/>
              </a:lnSpc>
            </a:pPr>
            <a:endParaRPr lang="en-US" sz="1800" dirty="0"/>
          </a:p>
        </p:txBody>
      </p:sp>
    </p:spTree>
    <p:extLst>
      <p:ext uri="{BB962C8B-B14F-4D97-AF65-F5344CB8AC3E}">
        <p14:creationId xmlns:p14="http://schemas.microsoft.com/office/powerpoint/2010/main" val="426281995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5CC1D5-6BAC-B644-983D-2A72189668C9}"/>
              </a:ext>
            </a:extLst>
          </p:cNvPr>
          <p:cNvSpPr>
            <a:spLocks noGrp="1"/>
          </p:cNvSpPr>
          <p:nvPr>
            <p:ph type="title"/>
          </p:nvPr>
        </p:nvSpPr>
        <p:spPr>
          <a:xfrm>
            <a:off x="1024128" y="585216"/>
            <a:ext cx="9720072" cy="420624"/>
          </a:xfrm>
        </p:spPr>
        <p:txBody>
          <a:bodyPr>
            <a:normAutofit/>
          </a:bodyPr>
          <a:lstStyle/>
          <a:p>
            <a:r>
              <a:rPr lang="tr-TR" sz="2000" b="1" dirty="0" err="1">
                <a:solidFill>
                  <a:srgbClr val="00B0F0"/>
                </a:solidFill>
              </a:rPr>
              <a:t>Urine</a:t>
            </a:r>
            <a:r>
              <a:rPr lang="tr-TR" sz="2000" b="1" dirty="0">
                <a:solidFill>
                  <a:srgbClr val="00B0F0"/>
                </a:solidFill>
              </a:rPr>
              <a:t> </a:t>
            </a:r>
            <a:r>
              <a:rPr lang="tr-TR" sz="2000" b="1" dirty="0" err="1">
                <a:solidFill>
                  <a:srgbClr val="00B0F0"/>
                </a:solidFill>
              </a:rPr>
              <a:t>Bilirubin</a:t>
            </a:r>
            <a:r>
              <a:rPr lang="tr-TR" sz="2000" b="1" dirty="0">
                <a:solidFill>
                  <a:srgbClr val="00B0F0"/>
                </a:solidFill>
              </a:rPr>
              <a:t> </a:t>
            </a:r>
            <a:endParaRPr lang="en-US" sz="2000" b="1" dirty="0">
              <a:solidFill>
                <a:srgbClr val="00B0F0"/>
              </a:solidFill>
            </a:endParaRPr>
          </a:p>
        </p:txBody>
      </p:sp>
      <p:sp>
        <p:nvSpPr>
          <p:cNvPr id="3" name="Content Placeholder 2">
            <a:extLst>
              <a:ext uri="{FF2B5EF4-FFF2-40B4-BE49-F238E27FC236}">
                <a16:creationId xmlns:a16="http://schemas.microsoft.com/office/drawing/2014/main" id="{46E7AB55-B87B-E34C-9649-AA1C218AFBD8}"/>
              </a:ext>
            </a:extLst>
          </p:cNvPr>
          <p:cNvSpPr>
            <a:spLocks noGrp="1"/>
          </p:cNvSpPr>
          <p:nvPr>
            <p:ph idx="1"/>
          </p:nvPr>
        </p:nvSpPr>
        <p:spPr>
          <a:xfrm>
            <a:off x="773083" y="1122219"/>
            <a:ext cx="11130741" cy="5586152"/>
          </a:xfrm>
        </p:spPr>
        <p:txBody>
          <a:bodyPr>
            <a:normAutofit fontScale="77500" lnSpcReduction="20000"/>
          </a:bodyPr>
          <a:lstStyle/>
          <a:p>
            <a:pPr>
              <a:lnSpc>
                <a:spcPct val="170000"/>
              </a:lnSpc>
              <a:buFont typeface="Arial" panose="020B0604020202020204" pitchFamily="34" charset="0"/>
              <a:buChar char="•"/>
            </a:pPr>
            <a:r>
              <a:rPr lang="tr-TR" dirty="0" err="1"/>
              <a:t>Conjugated</a:t>
            </a:r>
            <a:r>
              <a:rPr lang="tr-TR" dirty="0"/>
              <a:t> </a:t>
            </a:r>
            <a:r>
              <a:rPr lang="tr-TR" dirty="0" err="1"/>
              <a:t>bilirubin</a:t>
            </a:r>
            <a:r>
              <a:rPr lang="tr-TR" dirty="0"/>
              <a:t> </a:t>
            </a:r>
            <a:r>
              <a:rPr lang="tr-TR" dirty="0" err="1"/>
              <a:t>will</a:t>
            </a:r>
            <a:r>
              <a:rPr lang="tr-TR" dirty="0"/>
              <a:t> </a:t>
            </a:r>
            <a:r>
              <a:rPr lang="tr-TR" dirty="0" err="1"/>
              <a:t>readily</a:t>
            </a:r>
            <a:r>
              <a:rPr lang="tr-TR" dirty="0"/>
              <a:t> </a:t>
            </a:r>
            <a:r>
              <a:rPr lang="tr-TR" dirty="0" err="1"/>
              <a:t>travel</a:t>
            </a:r>
            <a:r>
              <a:rPr lang="tr-TR" dirty="0"/>
              <a:t> </a:t>
            </a:r>
            <a:r>
              <a:rPr lang="tr-TR" dirty="0" err="1"/>
              <a:t>through</a:t>
            </a:r>
            <a:r>
              <a:rPr lang="tr-TR" dirty="0"/>
              <a:t> </a:t>
            </a:r>
            <a:r>
              <a:rPr lang="tr-TR" dirty="0" err="1"/>
              <a:t>the</a:t>
            </a:r>
            <a:r>
              <a:rPr lang="tr-TR" dirty="0"/>
              <a:t> </a:t>
            </a:r>
            <a:r>
              <a:rPr lang="tr-TR" dirty="0" err="1"/>
              <a:t>glomerulus</a:t>
            </a:r>
            <a:r>
              <a:rPr lang="tr-TR" dirty="0"/>
              <a:t> </a:t>
            </a:r>
            <a:r>
              <a:rPr lang="tr-TR" dirty="0" err="1"/>
              <a:t>into</a:t>
            </a:r>
            <a:r>
              <a:rPr lang="tr-TR" dirty="0"/>
              <a:t> </a:t>
            </a:r>
            <a:r>
              <a:rPr lang="tr-TR" dirty="0" err="1"/>
              <a:t>the</a:t>
            </a:r>
            <a:r>
              <a:rPr lang="tr-TR" dirty="0"/>
              <a:t> </a:t>
            </a:r>
            <a:r>
              <a:rPr lang="tr-TR" dirty="0" err="1"/>
              <a:t>filtrate</a:t>
            </a:r>
            <a:r>
              <a:rPr lang="tr-TR" dirty="0"/>
              <a:t>. </a:t>
            </a:r>
            <a:r>
              <a:rPr lang="tr-TR" dirty="0" err="1"/>
              <a:t>It</a:t>
            </a:r>
            <a:r>
              <a:rPr lang="tr-TR" dirty="0"/>
              <a:t> is not </a:t>
            </a:r>
            <a:r>
              <a:rPr lang="tr-TR" dirty="0" err="1"/>
              <a:t>absorbed</a:t>
            </a:r>
            <a:r>
              <a:rPr lang="tr-TR" dirty="0"/>
              <a:t> </a:t>
            </a:r>
            <a:r>
              <a:rPr lang="tr-TR" dirty="0" err="1"/>
              <a:t>by</a:t>
            </a:r>
            <a:r>
              <a:rPr lang="tr-TR" dirty="0"/>
              <a:t> </a:t>
            </a:r>
            <a:r>
              <a:rPr lang="tr-TR" dirty="0" err="1"/>
              <a:t>the</a:t>
            </a:r>
            <a:r>
              <a:rPr lang="tr-TR" dirty="0"/>
              <a:t> </a:t>
            </a:r>
            <a:r>
              <a:rPr lang="tr-TR" dirty="0" err="1"/>
              <a:t>tubules</a:t>
            </a:r>
            <a:r>
              <a:rPr lang="tr-TR" dirty="0"/>
              <a:t>, </a:t>
            </a:r>
            <a:r>
              <a:rPr lang="tr-TR" dirty="0" err="1"/>
              <a:t>and</a:t>
            </a:r>
            <a:r>
              <a:rPr lang="tr-TR" dirty="0"/>
              <a:t> </a:t>
            </a:r>
            <a:r>
              <a:rPr lang="tr-TR" dirty="0" err="1"/>
              <a:t>therefore</a:t>
            </a:r>
            <a:r>
              <a:rPr lang="tr-TR" dirty="0"/>
              <a:t> it </a:t>
            </a:r>
            <a:r>
              <a:rPr lang="tr-TR" dirty="0" err="1"/>
              <a:t>passes</a:t>
            </a:r>
            <a:r>
              <a:rPr lang="tr-TR" dirty="0"/>
              <a:t> </a:t>
            </a:r>
            <a:r>
              <a:rPr lang="tr-TR" dirty="0" err="1"/>
              <a:t>into</a:t>
            </a:r>
            <a:r>
              <a:rPr lang="tr-TR" dirty="0"/>
              <a:t> </a:t>
            </a:r>
            <a:r>
              <a:rPr lang="tr-TR" dirty="0" err="1"/>
              <a:t>the</a:t>
            </a:r>
            <a:r>
              <a:rPr lang="tr-TR" dirty="0"/>
              <a:t> </a:t>
            </a:r>
            <a:r>
              <a:rPr lang="tr-TR" dirty="0" err="1"/>
              <a:t>urine</a:t>
            </a:r>
            <a:r>
              <a:rPr lang="tr-TR" dirty="0"/>
              <a:t>. </a:t>
            </a:r>
          </a:p>
          <a:p>
            <a:pPr>
              <a:lnSpc>
                <a:spcPct val="170000"/>
              </a:lnSpc>
              <a:buFont typeface="Arial" panose="020B0604020202020204" pitchFamily="34" charset="0"/>
              <a:buChar char="•"/>
            </a:pPr>
            <a:r>
              <a:rPr lang="tr-TR" dirty="0" err="1"/>
              <a:t>Unconjugated</a:t>
            </a:r>
            <a:r>
              <a:rPr lang="tr-TR" dirty="0"/>
              <a:t> </a:t>
            </a:r>
            <a:r>
              <a:rPr lang="tr-TR" dirty="0" err="1"/>
              <a:t>bilirubin</a:t>
            </a:r>
            <a:r>
              <a:rPr lang="tr-TR" dirty="0"/>
              <a:t> is </a:t>
            </a:r>
            <a:r>
              <a:rPr lang="tr-TR" dirty="0" err="1"/>
              <a:t>bound</a:t>
            </a:r>
            <a:r>
              <a:rPr lang="tr-TR" dirty="0"/>
              <a:t> </a:t>
            </a:r>
            <a:r>
              <a:rPr lang="tr-TR" dirty="0" err="1"/>
              <a:t>to</a:t>
            </a:r>
            <a:r>
              <a:rPr lang="tr-TR" dirty="0"/>
              <a:t> </a:t>
            </a:r>
            <a:r>
              <a:rPr lang="tr-TR" dirty="0" err="1"/>
              <a:t>albumin</a:t>
            </a:r>
            <a:r>
              <a:rPr lang="tr-TR" dirty="0"/>
              <a:t> </a:t>
            </a:r>
            <a:r>
              <a:rPr lang="tr-TR" dirty="0" err="1"/>
              <a:t>and</a:t>
            </a:r>
            <a:r>
              <a:rPr lang="tr-TR" dirty="0"/>
              <a:t> </a:t>
            </a:r>
            <a:r>
              <a:rPr lang="tr-TR" dirty="0" err="1"/>
              <a:t>will</a:t>
            </a:r>
            <a:r>
              <a:rPr lang="tr-TR" dirty="0"/>
              <a:t> not </a:t>
            </a:r>
            <a:r>
              <a:rPr lang="tr-TR" dirty="0" err="1"/>
              <a:t>pass</a:t>
            </a:r>
            <a:r>
              <a:rPr lang="tr-TR" dirty="0"/>
              <a:t> </a:t>
            </a:r>
            <a:r>
              <a:rPr lang="tr-TR" dirty="0" err="1"/>
              <a:t>through</a:t>
            </a:r>
            <a:r>
              <a:rPr lang="tr-TR" dirty="0"/>
              <a:t> </a:t>
            </a:r>
            <a:r>
              <a:rPr lang="tr-TR" dirty="0" err="1"/>
              <a:t>the</a:t>
            </a:r>
            <a:r>
              <a:rPr lang="tr-TR" dirty="0"/>
              <a:t> </a:t>
            </a:r>
            <a:r>
              <a:rPr lang="tr-TR" dirty="0" err="1"/>
              <a:t>glomerulus</a:t>
            </a:r>
            <a:r>
              <a:rPr lang="tr-TR" dirty="0"/>
              <a:t>. </a:t>
            </a:r>
          </a:p>
          <a:p>
            <a:pPr>
              <a:lnSpc>
                <a:spcPct val="170000"/>
              </a:lnSpc>
              <a:buFont typeface="Arial" panose="020B0604020202020204" pitchFamily="34" charset="0"/>
              <a:buChar char="•"/>
            </a:pPr>
            <a:r>
              <a:rPr lang="tr-TR" dirty="0"/>
              <a:t>Dogs </a:t>
            </a:r>
            <a:r>
              <a:rPr lang="tr-TR" dirty="0" err="1"/>
              <a:t>have</a:t>
            </a:r>
            <a:r>
              <a:rPr lang="tr-TR" dirty="0"/>
              <a:t> a </a:t>
            </a:r>
            <a:r>
              <a:rPr lang="tr-TR" dirty="0" err="1"/>
              <a:t>low</a:t>
            </a:r>
            <a:r>
              <a:rPr lang="tr-TR" dirty="0"/>
              <a:t> </a:t>
            </a:r>
            <a:r>
              <a:rPr lang="tr-TR" dirty="0" err="1"/>
              <a:t>renal</a:t>
            </a:r>
            <a:r>
              <a:rPr lang="tr-TR" dirty="0"/>
              <a:t> </a:t>
            </a:r>
            <a:r>
              <a:rPr lang="tr-TR" dirty="0" err="1"/>
              <a:t>threshold</a:t>
            </a:r>
            <a:r>
              <a:rPr lang="tr-TR" dirty="0"/>
              <a:t> </a:t>
            </a:r>
            <a:r>
              <a:rPr lang="tr-TR" dirty="0" err="1"/>
              <a:t>for</a:t>
            </a:r>
            <a:r>
              <a:rPr lang="tr-TR" dirty="0"/>
              <a:t> </a:t>
            </a:r>
            <a:r>
              <a:rPr lang="tr-TR" dirty="0" err="1"/>
              <a:t>bilirubin</a:t>
            </a:r>
            <a:r>
              <a:rPr lang="tr-TR" dirty="0"/>
              <a:t>; </a:t>
            </a:r>
            <a:r>
              <a:rPr lang="tr-TR" dirty="0" err="1"/>
              <a:t>trace</a:t>
            </a:r>
            <a:r>
              <a:rPr lang="tr-TR" dirty="0"/>
              <a:t> </a:t>
            </a:r>
            <a:r>
              <a:rPr lang="tr-TR" dirty="0" err="1"/>
              <a:t>amounts</a:t>
            </a:r>
            <a:r>
              <a:rPr lang="tr-TR" dirty="0"/>
              <a:t> </a:t>
            </a:r>
            <a:r>
              <a:rPr lang="tr-TR" dirty="0" err="1"/>
              <a:t>may</a:t>
            </a:r>
            <a:r>
              <a:rPr lang="tr-TR" dirty="0"/>
              <a:t> be </a:t>
            </a:r>
            <a:r>
              <a:rPr lang="tr-TR" dirty="0" err="1"/>
              <a:t>found</a:t>
            </a:r>
            <a:r>
              <a:rPr lang="tr-TR" dirty="0"/>
              <a:t> in </a:t>
            </a:r>
            <a:r>
              <a:rPr lang="tr-TR" dirty="0" err="1"/>
              <a:t>very</a:t>
            </a:r>
            <a:r>
              <a:rPr lang="tr-TR" dirty="0"/>
              <a:t> </a:t>
            </a:r>
            <a:r>
              <a:rPr lang="tr-TR" dirty="0" err="1"/>
              <a:t>concentrated</a:t>
            </a:r>
            <a:r>
              <a:rPr lang="tr-TR" dirty="0"/>
              <a:t> </a:t>
            </a:r>
            <a:r>
              <a:rPr lang="tr-TR" dirty="0" err="1"/>
              <a:t>urine</a:t>
            </a:r>
            <a:r>
              <a:rPr lang="tr-TR" dirty="0"/>
              <a:t>, </a:t>
            </a:r>
            <a:r>
              <a:rPr lang="tr-TR" dirty="0" err="1"/>
              <a:t>especially</a:t>
            </a:r>
            <a:r>
              <a:rPr lang="tr-TR" dirty="0"/>
              <a:t> in </a:t>
            </a:r>
            <a:r>
              <a:rPr lang="tr-TR" dirty="0" err="1"/>
              <a:t>male</a:t>
            </a:r>
            <a:r>
              <a:rPr lang="tr-TR" dirty="0"/>
              <a:t> </a:t>
            </a:r>
            <a:r>
              <a:rPr lang="tr-TR" dirty="0" err="1"/>
              <a:t>dogs</a:t>
            </a:r>
            <a:r>
              <a:rPr lang="tr-TR" dirty="0"/>
              <a:t>.</a:t>
            </a:r>
          </a:p>
          <a:p>
            <a:pPr>
              <a:lnSpc>
                <a:spcPct val="170000"/>
              </a:lnSpc>
              <a:buFont typeface="Arial" panose="020B0604020202020204" pitchFamily="34" charset="0"/>
              <a:buChar char="•"/>
            </a:pPr>
            <a:r>
              <a:rPr lang="tr-TR" dirty="0" err="1"/>
              <a:t>Bilirubin</a:t>
            </a:r>
            <a:r>
              <a:rPr lang="tr-TR" dirty="0"/>
              <a:t> in </a:t>
            </a:r>
            <a:r>
              <a:rPr lang="tr-TR" dirty="0" err="1"/>
              <a:t>urine</a:t>
            </a:r>
            <a:r>
              <a:rPr lang="tr-TR" dirty="0"/>
              <a:t> is </a:t>
            </a:r>
            <a:r>
              <a:rPr lang="tr-TR" dirty="0" err="1"/>
              <a:t>ultraviolet-light</a:t>
            </a:r>
            <a:r>
              <a:rPr lang="tr-TR" dirty="0"/>
              <a:t> </a:t>
            </a:r>
            <a:r>
              <a:rPr lang="tr-TR" dirty="0" err="1"/>
              <a:t>sensitive</a:t>
            </a:r>
            <a:r>
              <a:rPr lang="tr-TR" dirty="0"/>
              <a:t> </a:t>
            </a:r>
            <a:r>
              <a:rPr lang="tr-TR" dirty="0" err="1"/>
              <a:t>and</a:t>
            </a:r>
            <a:r>
              <a:rPr lang="tr-TR" dirty="0"/>
              <a:t> </a:t>
            </a:r>
            <a:r>
              <a:rPr lang="tr-TR" dirty="0" err="1"/>
              <a:t>delay</a:t>
            </a:r>
            <a:r>
              <a:rPr lang="tr-TR" dirty="0"/>
              <a:t> in </a:t>
            </a:r>
            <a:r>
              <a:rPr lang="tr-TR" dirty="0" err="1"/>
              <a:t>performing</a:t>
            </a:r>
            <a:r>
              <a:rPr lang="tr-TR" dirty="0"/>
              <a:t> </a:t>
            </a:r>
            <a:r>
              <a:rPr lang="tr-TR" dirty="0" err="1"/>
              <a:t>urinalysis</a:t>
            </a:r>
            <a:r>
              <a:rPr lang="tr-TR" dirty="0"/>
              <a:t> </a:t>
            </a:r>
            <a:r>
              <a:rPr lang="tr-TR" dirty="0" err="1"/>
              <a:t>may</a:t>
            </a:r>
            <a:r>
              <a:rPr lang="tr-TR" dirty="0"/>
              <a:t> </a:t>
            </a:r>
            <a:r>
              <a:rPr lang="tr-TR" dirty="0" err="1"/>
              <a:t>cause</a:t>
            </a:r>
            <a:r>
              <a:rPr lang="tr-TR" dirty="0"/>
              <a:t> </a:t>
            </a:r>
            <a:r>
              <a:rPr lang="tr-TR" dirty="0" err="1"/>
              <a:t>false-negative</a:t>
            </a:r>
            <a:r>
              <a:rPr lang="tr-TR" dirty="0"/>
              <a:t> </a:t>
            </a:r>
            <a:r>
              <a:rPr lang="tr-TR" dirty="0" err="1"/>
              <a:t>results</a:t>
            </a:r>
            <a:r>
              <a:rPr lang="tr-TR" dirty="0"/>
              <a:t>. </a:t>
            </a:r>
            <a:r>
              <a:rPr lang="tr-TR" dirty="0" err="1"/>
              <a:t>Standing</a:t>
            </a:r>
            <a:r>
              <a:rPr lang="tr-TR" dirty="0"/>
              <a:t> at </a:t>
            </a:r>
            <a:r>
              <a:rPr lang="tr-TR" dirty="0" err="1"/>
              <a:t>room</a:t>
            </a:r>
            <a:r>
              <a:rPr lang="tr-TR" dirty="0"/>
              <a:t> </a:t>
            </a:r>
            <a:r>
              <a:rPr lang="tr-TR" dirty="0" err="1"/>
              <a:t>temperature</a:t>
            </a:r>
            <a:r>
              <a:rPr lang="tr-TR" dirty="0"/>
              <a:t> </a:t>
            </a:r>
            <a:r>
              <a:rPr lang="tr-TR" dirty="0" err="1"/>
              <a:t>exposed</a:t>
            </a:r>
            <a:r>
              <a:rPr lang="tr-TR" dirty="0"/>
              <a:t> </a:t>
            </a:r>
            <a:r>
              <a:rPr lang="tr-TR" dirty="0" err="1"/>
              <a:t>to</a:t>
            </a:r>
            <a:r>
              <a:rPr lang="tr-TR" dirty="0"/>
              <a:t> </a:t>
            </a:r>
            <a:r>
              <a:rPr lang="tr-TR" dirty="0" err="1"/>
              <a:t>air</a:t>
            </a:r>
            <a:r>
              <a:rPr lang="tr-TR" dirty="0"/>
              <a:t> can </a:t>
            </a:r>
            <a:r>
              <a:rPr lang="tr-TR" dirty="0" err="1"/>
              <a:t>also</a:t>
            </a:r>
            <a:r>
              <a:rPr lang="tr-TR" dirty="0"/>
              <a:t> </a:t>
            </a:r>
            <a:r>
              <a:rPr lang="tr-TR" dirty="0" err="1"/>
              <a:t>cause</a:t>
            </a:r>
            <a:r>
              <a:rPr lang="tr-TR" dirty="0"/>
              <a:t> a </a:t>
            </a:r>
            <a:r>
              <a:rPr lang="tr-TR" dirty="0" err="1"/>
              <a:t>false-negative</a:t>
            </a:r>
            <a:r>
              <a:rPr lang="tr-TR" dirty="0"/>
              <a:t> </a:t>
            </a:r>
            <a:r>
              <a:rPr lang="tr-TR" dirty="0" err="1"/>
              <a:t>result</a:t>
            </a:r>
            <a:r>
              <a:rPr lang="tr-TR" dirty="0"/>
              <a:t>. </a:t>
            </a:r>
          </a:p>
          <a:p>
            <a:pPr>
              <a:lnSpc>
                <a:spcPct val="170000"/>
              </a:lnSpc>
              <a:buFont typeface="Arial" panose="020B0604020202020204" pitchFamily="34" charset="0"/>
              <a:buChar char="•"/>
            </a:pPr>
            <a:r>
              <a:rPr lang="tr-TR" dirty="0" err="1"/>
              <a:t>The</a:t>
            </a:r>
            <a:r>
              <a:rPr lang="tr-TR" dirty="0"/>
              <a:t> test </a:t>
            </a:r>
            <a:r>
              <a:rPr lang="tr-TR" dirty="0" err="1"/>
              <a:t>for</a:t>
            </a:r>
            <a:r>
              <a:rPr lang="tr-TR" dirty="0"/>
              <a:t> </a:t>
            </a:r>
            <a:r>
              <a:rPr lang="tr-TR" dirty="0" err="1"/>
              <a:t>bilirubin</a:t>
            </a:r>
            <a:r>
              <a:rPr lang="tr-TR" dirty="0"/>
              <a:t> is </a:t>
            </a:r>
            <a:r>
              <a:rPr lang="tr-TR" dirty="0" err="1"/>
              <a:t>based</a:t>
            </a:r>
            <a:r>
              <a:rPr lang="tr-TR" dirty="0"/>
              <a:t> on </a:t>
            </a:r>
            <a:r>
              <a:rPr lang="tr-TR" dirty="0" err="1"/>
              <a:t>the</a:t>
            </a:r>
            <a:r>
              <a:rPr lang="tr-TR" dirty="0"/>
              <a:t> </a:t>
            </a:r>
            <a:r>
              <a:rPr lang="tr-TR" dirty="0" err="1"/>
              <a:t>coupling</a:t>
            </a:r>
            <a:r>
              <a:rPr lang="tr-TR" dirty="0"/>
              <a:t> of </a:t>
            </a:r>
            <a:r>
              <a:rPr lang="tr-TR" dirty="0" err="1"/>
              <a:t>bilirubin</a:t>
            </a:r>
            <a:r>
              <a:rPr lang="tr-TR" dirty="0"/>
              <a:t> </a:t>
            </a:r>
            <a:r>
              <a:rPr lang="tr-TR" dirty="0" err="1"/>
              <a:t>with</a:t>
            </a:r>
            <a:r>
              <a:rPr lang="tr-TR" dirty="0"/>
              <a:t> a </a:t>
            </a:r>
            <a:r>
              <a:rPr lang="tr-TR" dirty="0" err="1"/>
              <a:t>diazonium</a:t>
            </a:r>
            <a:r>
              <a:rPr lang="tr-TR" dirty="0"/>
              <a:t> salt </a:t>
            </a:r>
            <a:r>
              <a:rPr lang="tr-TR" dirty="0" err="1"/>
              <a:t>to</a:t>
            </a:r>
            <a:r>
              <a:rPr lang="tr-TR" dirty="0"/>
              <a:t> </a:t>
            </a:r>
            <a:r>
              <a:rPr lang="tr-TR" dirty="0" err="1"/>
              <a:t>produce</a:t>
            </a:r>
            <a:r>
              <a:rPr lang="tr-TR" dirty="0"/>
              <a:t> a </a:t>
            </a:r>
            <a:r>
              <a:rPr lang="tr-TR" dirty="0" err="1"/>
              <a:t>color</a:t>
            </a:r>
            <a:r>
              <a:rPr lang="tr-TR" dirty="0"/>
              <a:t> </a:t>
            </a:r>
            <a:r>
              <a:rPr lang="tr-TR" dirty="0" err="1"/>
              <a:t>change</a:t>
            </a:r>
            <a:r>
              <a:rPr lang="tr-TR" dirty="0"/>
              <a:t>. </a:t>
            </a:r>
            <a:r>
              <a:rPr lang="tr-TR" dirty="0" err="1"/>
              <a:t>Even</a:t>
            </a:r>
            <a:r>
              <a:rPr lang="tr-TR" dirty="0"/>
              <a:t> </a:t>
            </a:r>
            <a:r>
              <a:rPr lang="tr-TR" dirty="0" err="1"/>
              <a:t>the</a:t>
            </a:r>
            <a:r>
              <a:rPr lang="tr-TR" dirty="0"/>
              <a:t> </a:t>
            </a:r>
            <a:r>
              <a:rPr lang="tr-TR" dirty="0" err="1"/>
              <a:t>slightest</a:t>
            </a:r>
            <a:r>
              <a:rPr lang="tr-TR" dirty="0"/>
              <a:t> </a:t>
            </a:r>
            <a:r>
              <a:rPr lang="tr-TR" dirty="0" err="1"/>
              <a:t>pink</a:t>
            </a:r>
            <a:r>
              <a:rPr lang="tr-TR" dirty="0"/>
              <a:t> </a:t>
            </a:r>
            <a:r>
              <a:rPr lang="tr-TR" dirty="0" err="1"/>
              <a:t>coloration</a:t>
            </a:r>
            <a:r>
              <a:rPr lang="tr-TR" dirty="0"/>
              <a:t> </a:t>
            </a:r>
            <a:r>
              <a:rPr lang="tr-TR" dirty="0" err="1"/>
              <a:t>constitutes</a:t>
            </a:r>
            <a:r>
              <a:rPr lang="tr-TR" dirty="0"/>
              <a:t> a </a:t>
            </a:r>
            <a:r>
              <a:rPr lang="tr-TR" dirty="0" err="1"/>
              <a:t>positive</a:t>
            </a:r>
            <a:r>
              <a:rPr lang="tr-TR" dirty="0"/>
              <a:t> </a:t>
            </a:r>
            <a:r>
              <a:rPr lang="tr-TR" dirty="0" err="1"/>
              <a:t>result</a:t>
            </a:r>
            <a:r>
              <a:rPr lang="tr-TR" dirty="0"/>
              <a:t>. </a:t>
            </a:r>
            <a:r>
              <a:rPr lang="tr-TR" dirty="0" err="1"/>
              <a:t>Large</a:t>
            </a:r>
            <a:r>
              <a:rPr lang="tr-TR" dirty="0"/>
              <a:t> </a:t>
            </a:r>
            <a:r>
              <a:rPr lang="tr-TR" dirty="0" err="1"/>
              <a:t>quantities</a:t>
            </a:r>
            <a:r>
              <a:rPr lang="tr-TR" dirty="0"/>
              <a:t> of </a:t>
            </a:r>
            <a:r>
              <a:rPr lang="tr-TR" dirty="0" err="1"/>
              <a:t>ascorbic</a:t>
            </a:r>
            <a:r>
              <a:rPr lang="tr-TR" dirty="0"/>
              <a:t> </a:t>
            </a:r>
            <a:r>
              <a:rPr lang="tr-TR" dirty="0" err="1"/>
              <a:t>acid</a:t>
            </a:r>
            <a:r>
              <a:rPr lang="tr-TR" dirty="0"/>
              <a:t> can </a:t>
            </a:r>
            <a:r>
              <a:rPr lang="tr-TR" dirty="0" err="1"/>
              <a:t>lead</a:t>
            </a:r>
            <a:r>
              <a:rPr lang="tr-TR" dirty="0"/>
              <a:t> </a:t>
            </a:r>
            <a:r>
              <a:rPr lang="tr-TR" dirty="0" err="1"/>
              <a:t>to</a:t>
            </a:r>
            <a:r>
              <a:rPr lang="tr-TR" dirty="0"/>
              <a:t> </a:t>
            </a:r>
            <a:r>
              <a:rPr lang="tr-TR" dirty="0" err="1"/>
              <a:t>low</a:t>
            </a:r>
            <a:r>
              <a:rPr lang="tr-TR" dirty="0"/>
              <a:t> </a:t>
            </a:r>
            <a:r>
              <a:rPr lang="tr-TR" dirty="0" err="1"/>
              <a:t>or</a:t>
            </a:r>
            <a:r>
              <a:rPr lang="tr-TR" dirty="0"/>
              <a:t> </a:t>
            </a:r>
            <a:r>
              <a:rPr lang="tr-TR" dirty="0" err="1"/>
              <a:t>false-negative</a:t>
            </a:r>
            <a:r>
              <a:rPr lang="tr-TR" dirty="0"/>
              <a:t> </a:t>
            </a:r>
            <a:r>
              <a:rPr lang="tr-TR" dirty="0" err="1"/>
              <a:t>results</a:t>
            </a:r>
            <a:r>
              <a:rPr lang="tr-TR" dirty="0"/>
              <a:t> </a:t>
            </a:r>
            <a:r>
              <a:rPr lang="tr-TR" dirty="0" err="1"/>
              <a:t>for</a:t>
            </a:r>
            <a:r>
              <a:rPr lang="tr-TR" dirty="0"/>
              <a:t> </a:t>
            </a:r>
            <a:r>
              <a:rPr lang="tr-TR" dirty="0" err="1"/>
              <a:t>bilirubin</a:t>
            </a:r>
            <a:r>
              <a:rPr lang="tr-TR" dirty="0"/>
              <a:t>. </a:t>
            </a:r>
          </a:p>
          <a:p>
            <a:pPr>
              <a:lnSpc>
                <a:spcPct val="170000"/>
              </a:lnSpc>
              <a:buFont typeface="Arial" panose="020B0604020202020204" pitchFamily="34" charset="0"/>
              <a:buChar char="•"/>
            </a:pPr>
            <a:r>
              <a:rPr lang="tr-TR" dirty="0" err="1"/>
              <a:t>Urine</a:t>
            </a:r>
            <a:r>
              <a:rPr lang="tr-TR" dirty="0"/>
              <a:t> </a:t>
            </a:r>
            <a:r>
              <a:rPr lang="tr-TR" dirty="0" err="1"/>
              <a:t>discoloration</a:t>
            </a:r>
            <a:r>
              <a:rPr lang="tr-TR" dirty="0"/>
              <a:t> </a:t>
            </a:r>
            <a:r>
              <a:rPr lang="tr-TR" dirty="0" err="1"/>
              <a:t>may</a:t>
            </a:r>
            <a:r>
              <a:rPr lang="tr-TR" dirty="0"/>
              <a:t> </a:t>
            </a:r>
            <a:r>
              <a:rPr lang="tr-TR" dirty="0" err="1"/>
              <a:t>interfere</a:t>
            </a:r>
            <a:r>
              <a:rPr lang="tr-TR" dirty="0"/>
              <a:t> </a:t>
            </a:r>
            <a:r>
              <a:rPr lang="tr-TR" dirty="0" err="1"/>
              <a:t>with</a:t>
            </a:r>
            <a:r>
              <a:rPr lang="tr-TR" dirty="0"/>
              <a:t> an </a:t>
            </a:r>
            <a:r>
              <a:rPr lang="tr-TR" dirty="0" err="1"/>
              <a:t>accurate</a:t>
            </a:r>
            <a:r>
              <a:rPr lang="tr-TR" dirty="0"/>
              <a:t> </a:t>
            </a:r>
            <a:r>
              <a:rPr lang="tr-TR" dirty="0" err="1"/>
              <a:t>reading</a:t>
            </a:r>
            <a:r>
              <a:rPr lang="tr-TR" dirty="0"/>
              <a:t> of </a:t>
            </a:r>
            <a:r>
              <a:rPr lang="tr-TR" dirty="0" err="1"/>
              <a:t>the</a:t>
            </a:r>
            <a:r>
              <a:rPr lang="tr-TR" dirty="0"/>
              <a:t> test </a:t>
            </a:r>
            <a:r>
              <a:rPr lang="tr-TR" dirty="0" err="1"/>
              <a:t>strip</a:t>
            </a:r>
            <a:r>
              <a:rPr lang="tr-TR" dirty="0"/>
              <a:t>. </a:t>
            </a:r>
          </a:p>
          <a:p>
            <a:pPr>
              <a:lnSpc>
                <a:spcPct val="170000"/>
              </a:lnSpc>
              <a:buFont typeface="Arial" panose="020B0604020202020204" pitchFamily="34" charset="0"/>
              <a:buChar char="•"/>
            </a:pPr>
            <a:r>
              <a:rPr lang="tr-TR" dirty="0" err="1"/>
              <a:t>Expected</a:t>
            </a:r>
            <a:r>
              <a:rPr lang="tr-TR" dirty="0"/>
              <a:t> </a:t>
            </a:r>
            <a:r>
              <a:rPr lang="tr-TR" dirty="0" err="1"/>
              <a:t>bilirubin</a:t>
            </a:r>
            <a:r>
              <a:rPr lang="tr-TR" dirty="0"/>
              <a:t> </a:t>
            </a:r>
            <a:r>
              <a:rPr lang="tr-TR" dirty="0" err="1"/>
              <a:t>results</a:t>
            </a:r>
            <a:r>
              <a:rPr lang="tr-TR" dirty="0"/>
              <a:t> in </a:t>
            </a:r>
            <a:r>
              <a:rPr lang="tr-TR" dirty="0" err="1"/>
              <a:t>dogs</a:t>
            </a:r>
            <a:r>
              <a:rPr lang="tr-TR" dirty="0"/>
              <a:t> can be </a:t>
            </a:r>
            <a:r>
              <a:rPr lang="tr-TR" dirty="0" err="1"/>
              <a:t>negative</a:t>
            </a:r>
            <a:r>
              <a:rPr lang="tr-TR" dirty="0"/>
              <a:t> </a:t>
            </a:r>
            <a:r>
              <a:rPr lang="tr-TR" dirty="0" err="1"/>
              <a:t>to</a:t>
            </a:r>
            <a:r>
              <a:rPr lang="tr-TR" dirty="0"/>
              <a:t> 1+, </a:t>
            </a:r>
            <a:r>
              <a:rPr lang="tr-TR" dirty="0" err="1"/>
              <a:t>with</a:t>
            </a:r>
            <a:r>
              <a:rPr lang="tr-TR" dirty="0"/>
              <a:t> </a:t>
            </a:r>
            <a:r>
              <a:rPr lang="tr-TR" dirty="0" err="1"/>
              <a:t>trace</a:t>
            </a:r>
            <a:r>
              <a:rPr lang="tr-TR" dirty="0"/>
              <a:t> </a:t>
            </a:r>
            <a:r>
              <a:rPr lang="tr-TR" dirty="0" err="1"/>
              <a:t>and</a:t>
            </a:r>
            <a:r>
              <a:rPr lang="tr-TR" dirty="0"/>
              <a:t> 1+ </a:t>
            </a:r>
            <a:r>
              <a:rPr lang="tr-TR" dirty="0" err="1"/>
              <a:t>reactions</a:t>
            </a:r>
            <a:r>
              <a:rPr lang="tr-TR" dirty="0"/>
              <a:t> </a:t>
            </a:r>
            <a:r>
              <a:rPr lang="tr-TR" dirty="0" err="1"/>
              <a:t>found</a:t>
            </a:r>
            <a:r>
              <a:rPr lang="tr-TR" dirty="0"/>
              <a:t> in </a:t>
            </a:r>
            <a:r>
              <a:rPr lang="tr-TR" dirty="0" err="1"/>
              <a:t>more</a:t>
            </a:r>
            <a:r>
              <a:rPr lang="tr-TR" dirty="0"/>
              <a:t> </a:t>
            </a:r>
            <a:r>
              <a:rPr lang="tr-TR" dirty="0" err="1"/>
              <a:t>concentrated</a:t>
            </a:r>
            <a:r>
              <a:rPr lang="tr-TR" dirty="0"/>
              <a:t> </a:t>
            </a:r>
            <a:r>
              <a:rPr lang="tr-TR" dirty="0" err="1"/>
              <a:t>samples</a:t>
            </a:r>
            <a:r>
              <a:rPr lang="tr-TR" dirty="0"/>
              <a:t>. </a:t>
            </a:r>
          </a:p>
        </p:txBody>
      </p:sp>
    </p:spTree>
    <p:extLst>
      <p:ext uri="{BB962C8B-B14F-4D97-AF65-F5344CB8AC3E}">
        <p14:creationId xmlns:p14="http://schemas.microsoft.com/office/powerpoint/2010/main" val="264776238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E219329-6FDC-0649-9DAF-70FA72909B19}"/>
              </a:ext>
            </a:extLst>
          </p:cNvPr>
          <p:cNvSpPr>
            <a:spLocks noGrp="1"/>
          </p:cNvSpPr>
          <p:nvPr>
            <p:ph idx="1"/>
          </p:nvPr>
        </p:nvSpPr>
        <p:spPr>
          <a:xfrm>
            <a:off x="1024128" y="613954"/>
            <a:ext cx="10414185" cy="5695406"/>
          </a:xfrm>
        </p:spPr>
        <p:txBody>
          <a:bodyPr>
            <a:normAutofit fontScale="92500" lnSpcReduction="20000"/>
          </a:bodyPr>
          <a:lstStyle/>
          <a:p>
            <a:pPr algn="just">
              <a:lnSpc>
                <a:spcPct val="150000"/>
              </a:lnSpc>
            </a:pPr>
            <a:r>
              <a:rPr lang="tr-TR" sz="1800" b="1" dirty="0" err="1">
                <a:solidFill>
                  <a:srgbClr val="FF0000"/>
                </a:solidFill>
              </a:rPr>
              <a:t>Values</a:t>
            </a:r>
            <a:r>
              <a:rPr lang="tr-TR" sz="1800" b="1" dirty="0">
                <a:solidFill>
                  <a:srgbClr val="FF0000"/>
                </a:solidFill>
              </a:rPr>
              <a:t> </a:t>
            </a:r>
            <a:r>
              <a:rPr lang="tr-TR" sz="1800" b="1" dirty="0" err="1">
                <a:solidFill>
                  <a:srgbClr val="FF0000"/>
                </a:solidFill>
              </a:rPr>
              <a:t>Below</a:t>
            </a:r>
            <a:r>
              <a:rPr lang="tr-TR" sz="1800" b="1" dirty="0">
                <a:solidFill>
                  <a:srgbClr val="FF0000"/>
                </a:solidFill>
              </a:rPr>
              <a:t> Reference </a:t>
            </a:r>
            <a:r>
              <a:rPr lang="tr-TR" sz="1800" b="1" dirty="0" err="1">
                <a:solidFill>
                  <a:srgbClr val="FF0000"/>
                </a:solidFill>
              </a:rPr>
              <a:t>Range</a:t>
            </a:r>
            <a:r>
              <a:rPr lang="tr-TR" sz="1800" b="1" dirty="0">
                <a:solidFill>
                  <a:srgbClr val="FF0000"/>
                </a:solidFill>
              </a:rPr>
              <a:t> </a:t>
            </a:r>
            <a:endParaRPr lang="tr-TR" sz="1800" dirty="0">
              <a:solidFill>
                <a:srgbClr val="FF0000"/>
              </a:solidFill>
            </a:endParaRPr>
          </a:p>
          <a:p>
            <a:pPr algn="just">
              <a:lnSpc>
                <a:spcPct val="150000"/>
              </a:lnSpc>
            </a:pPr>
            <a:r>
              <a:rPr lang="tr-TR" sz="1800" dirty="0"/>
              <a:t>Not </a:t>
            </a:r>
            <a:r>
              <a:rPr lang="tr-TR" sz="1800" dirty="0" err="1"/>
              <a:t>applicable</a:t>
            </a:r>
            <a:r>
              <a:rPr lang="tr-TR" sz="1800" dirty="0"/>
              <a:t>. Zero </a:t>
            </a:r>
            <a:r>
              <a:rPr lang="tr-TR" sz="1800" dirty="0" err="1"/>
              <a:t>bilirubin</a:t>
            </a:r>
            <a:r>
              <a:rPr lang="tr-TR" sz="1800" dirty="0"/>
              <a:t> in </a:t>
            </a:r>
            <a:r>
              <a:rPr lang="tr-TR" sz="1800" dirty="0" err="1"/>
              <a:t>urine</a:t>
            </a:r>
            <a:r>
              <a:rPr lang="tr-TR" sz="1800" dirty="0"/>
              <a:t> is </a:t>
            </a:r>
            <a:r>
              <a:rPr lang="tr-TR" sz="1800" dirty="0" err="1"/>
              <a:t>clinically</a:t>
            </a:r>
            <a:r>
              <a:rPr lang="tr-TR" sz="1800" dirty="0"/>
              <a:t> not </a:t>
            </a:r>
            <a:r>
              <a:rPr lang="tr-TR" sz="1800" dirty="0" err="1"/>
              <a:t>significant</a:t>
            </a:r>
            <a:r>
              <a:rPr lang="tr-TR" sz="1800" dirty="0"/>
              <a:t>. </a:t>
            </a:r>
          </a:p>
          <a:p>
            <a:pPr algn="just">
              <a:lnSpc>
                <a:spcPct val="150000"/>
              </a:lnSpc>
            </a:pPr>
            <a:r>
              <a:rPr lang="tr-TR" sz="1800" b="1" dirty="0" err="1">
                <a:solidFill>
                  <a:srgbClr val="FF0000"/>
                </a:solidFill>
              </a:rPr>
              <a:t>Values</a:t>
            </a:r>
            <a:r>
              <a:rPr lang="tr-TR" sz="1800" b="1" dirty="0">
                <a:solidFill>
                  <a:srgbClr val="FF0000"/>
                </a:solidFill>
              </a:rPr>
              <a:t> </a:t>
            </a:r>
            <a:r>
              <a:rPr lang="tr-TR" sz="1800" b="1" dirty="0" err="1">
                <a:solidFill>
                  <a:srgbClr val="FF0000"/>
                </a:solidFill>
              </a:rPr>
              <a:t>Above</a:t>
            </a:r>
            <a:r>
              <a:rPr lang="tr-TR" sz="1800" b="1" dirty="0">
                <a:solidFill>
                  <a:srgbClr val="FF0000"/>
                </a:solidFill>
              </a:rPr>
              <a:t> Reference </a:t>
            </a:r>
            <a:r>
              <a:rPr lang="tr-TR" sz="1800" b="1" dirty="0" err="1">
                <a:solidFill>
                  <a:srgbClr val="FF0000"/>
                </a:solidFill>
              </a:rPr>
              <a:t>Range</a:t>
            </a:r>
            <a:r>
              <a:rPr lang="tr-TR" sz="1800" b="1" dirty="0">
                <a:solidFill>
                  <a:srgbClr val="FF0000"/>
                </a:solidFill>
              </a:rPr>
              <a:t> </a:t>
            </a:r>
            <a:endParaRPr lang="tr-TR" sz="1800" dirty="0">
              <a:solidFill>
                <a:srgbClr val="FF0000"/>
              </a:solidFill>
            </a:endParaRPr>
          </a:p>
          <a:p>
            <a:pPr lvl="1" algn="just">
              <a:lnSpc>
                <a:spcPct val="150000"/>
              </a:lnSpc>
            </a:pPr>
            <a:r>
              <a:rPr lang="tr-TR" dirty="0" err="1"/>
              <a:t>In</a:t>
            </a:r>
            <a:r>
              <a:rPr lang="tr-TR" dirty="0"/>
              <a:t> </a:t>
            </a:r>
            <a:r>
              <a:rPr lang="tr-TR" dirty="0" err="1"/>
              <a:t>dogs</a:t>
            </a:r>
            <a:r>
              <a:rPr lang="tr-TR" dirty="0"/>
              <a:t> (</a:t>
            </a:r>
            <a:r>
              <a:rPr lang="tr-TR" dirty="0" err="1"/>
              <a:t>especially</a:t>
            </a:r>
            <a:r>
              <a:rPr lang="tr-TR" dirty="0"/>
              <a:t> </a:t>
            </a:r>
            <a:r>
              <a:rPr lang="tr-TR" dirty="0" err="1"/>
              <a:t>male</a:t>
            </a:r>
            <a:r>
              <a:rPr lang="tr-TR" dirty="0"/>
              <a:t> </a:t>
            </a:r>
            <a:r>
              <a:rPr lang="tr-TR" dirty="0" err="1"/>
              <a:t>dogs</a:t>
            </a:r>
            <a:r>
              <a:rPr lang="tr-TR" dirty="0"/>
              <a:t>), </a:t>
            </a:r>
            <a:r>
              <a:rPr lang="tr-TR" dirty="0" err="1"/>
              <a:t>trace</a:t>
            </a:r>
            <a:r>
              <a:rPr lang="tr-TR" dirty="0"/>
              <a:t> </a:t>
            </a:r>
            <a:r>
              <a:rPr lang="tr-TR" dirty="0" err="1"/>
              <a:t>amounts</a:t>
            </a:r>
            <a:r>
              <a:rPr lang="tr-TR" dirty="0"/>
              <a:t> of </a:t>
            </a:r>
            <a:r>
              <a:rPr lang="tr-TR" dirty="0" err="1"/>
              <a:t>bilirubin</a:t>
            </a:r>
            <a:r>
              <a:rPr lang="tr-TR" dirty="0"/>
              <a:t> </a:t>
            </a:r>
            <a:r>
              <a:rPr lang="tr-TR" dirty="0" err="1"/>
              <a:t>may</a:t>
            </a:r>
            <a:r>
              <a:rPr lang="tr-TR" dirty="0"/>
              <a:t> be </a:t>
            </a:r>
            <a:r>
              <a:rPr lang="tr-TR" dirty="0" err="1"/>
              <a:t>seen</a:t>
            </a:r>
            <a:r>
              <a:rPr lang="tr-TR" dirty="0"/>
              <a:t> in </a:t>
            </a:r>
            <a:r>
              <a:rPr lang="tr-TR" dirty="0" err="1"/>
              <a:t>very</a:t>
            </a:r>
            <a:r>
              <a:rPr lang="tr-TR" dirty="0"/>
              <a:t> </a:t>
            </a:r>
            <a:r>
              <a:rPr lang="tr-TR" dirty="0" err="1"/>
              <a:t>concentrated</a:t>
            </a:r>
            <a:r>
              <a:rPr lang="tr-TR" dirty="0"/>
              <a:t> </a:t>
            </a:r>
            <a:r>
              <a:rPr lang="tr-TR" dirty="0" err="1"/>
              <a:t>urine</a:t>
            </a:r>
            <a:r>
              <a:rPr lang="tr-TR" dirty="0"/>
              <a:t>. </a:t>
            </a:r>
          </a:p>
          <a:p>
            <a:pPr lvl="1" algn="just">
              <a:lnSpc>
                <a:spcPct val="150000"/>
              </a:lnSpc>
            </a:pPr>
            <a:r>
              <a:rPr lang="tr-TR" dirty="0" err="1"/>
              <a:t>Any</a:t>
            </a:r>
            <a:r>
              <a:rPr lang="tr-TR" dirty="0"/>
              <a:t> </a:t>
            </a:r>
            <a:r>
              <a:rPr lang="tr-TR" dirty="0" err="1"/>
              <a:t>bilirubinuria</a:t>
            </a:r>
            <a:r>
              <a:rPr lang="tr-TR" dirty="0"/>
              <a:t> in </a:t>
            </a:r>
            <a:r>
              <a:rPr lang="tr-TR" dirty="0" err="1"/>
              <a:t>cats</a:t>
            </a:r>
            <a:r>
              <a:rPr lang="tr-TR" dirty="0"/>
              <a:t> is </a:t>
            </a:r>
            <a:r>
              <a:rPr lang="tr-TR" dirty="0" err="1"/>
              <a:t>significant</a:t>
            </a:r>
            <a:r>
              <a:rPr lang="tr-TR" dirty="0"/>
              <a:t>. </a:t>
            </a:r>
          </a:p>
          <a:p>
            <a:pPr lvl="1" algn="just">
              <a:lnSpc>
                <a:spcPct val="150000"/>
              </a:lnSpc>
            </a:pPr>
            <a:r>
              <a:rPr lang="tr-TR" dirty="0" err="1"/>
              <a:t>Bilirubinuria</a:t>
            </a:r>
            <a:r>
              <a:rPr lang="tr-TR" dirty="0"/>
              <a:t> </a:t>
            </a:r>
            <a:r>
              <a:rPr lang="tr-TR" dirty="0" err="1"/>
              <a:t>usually</a:t>
            </a:r>
            <a:r>
              <a:rPr lang="tr-TR" dirty="0"/>
              <a:t> </a:t>
            </a:r>
            <a:r>
              <a:rPr lang="tr-TR" dirty="0" err="1"/>
              <a:t>precedes</a:t>
            </a:r>
            <a:r>
              <a:rPr lang="tr-TR" dirty="0"/>
              <a:t> </a:t>
            </a:r>
            <a:r>
              <a:rPr lang="tr-TR" dirty="0" err="1"/>
              <a:t>bilirubinemia</a:t>
            </a:r>
            <a:r>
              <a:rPr lang="tr-TR" dirty="0"/>
              <a:t>. </a:t>
            </a:r>
          </a:p>
          <a:p>
            <a:pPr algn="just">
              <a:lnSpc>
                <a:spcPct val="150000"/>
              </a:lnSpc>
            </a:pPr>
            <a:r>
              <a:rPr lang="tr-TR" sz="1800" dirty="0"/>
              <a:t>o May be </a:t>
            </a:r>
            <a:r>
              <a:rPr lang="tr-TR" sz="1800" dirty="0" err="1"/>
              <a:t>present</a:t>
            </a:r>
            <a:r>
              <a:rPr lang="tr-TR" sz="1800" dirty="0"/>
              <a:t> </a:t>
            </a:r>
            <a:r>
              <a:rPr lang="tr-TR" sz="1800" dirty="0" err="1"/>
              <a:t>when</a:t>
            </a:r>
            <a:r>
              <a:rPr lang="tr-TR" sz="1800" dirty="0"/>
              <a:t> serum </a:t>
            </a:r>
            <a:r>
              <a:rPr lang="tr-TR" sz="1800" dirty="0" err="1"/>
              <a:t>bilirubin</a:t>
            </a:r>
            <a:r>
              <a:rPr lang="tr-TR" sz="1800" dirty="0"/>
              <a:t> </a:t>
            </a:r>
            <a:r>
              <a:rPr lang="tr-TR" sz="1800" dirty="0" err="1"/>
              <a:t>concentration</a:t>
            </a:r>
            <a:r>
              <a:rPr lang="tr-TR" sz="1800" dirty="0"/>
              <a:t> is </a:t>
            </a:r>
            <a:r>
              <a:rPr lang="tr-TR" sz="1800" dirty="0" err="1"/>
              <a:t>within</a:t>
            </a:r>
            <a:r>
              <a:rPr lang="tr-TR" sz="1800" dirty="0"/>
              <a:t> normal </a:t>
            </a:r>
            <a:r>
              <a:rPr lang="tr-TR" sz="1800" dirty="0" err="1"/>
              <a:t>limits</a:t>
            </a:r>
            <a:r>
              <a:rPr lang="tr-TR" sz="1800" dirty="0"/>
              <a:t>. </a:t>
            </a:r>
          </a:p>
          <a:p>
            <a:pPr lvl="1" algn="just">
              <a:lnSpc>
                <a:spcPct val="150000"/>
              </a:lnSpc>
            </a:pPr>
            <a:r>
              <a:rPr lang="tr-TR" dirty="0" err="1"/>
              <a:t>Intrahepatic</a:t>
            </a:r>
            <a:r>
              <a:rPr lang="tr-TR" dirty="0"/>
              <a:t> </a:t>
            </a:r>
            <a:r>
              <a:rPr lang="tr-TR" dirty="0" err="1"/>
              <a:t>or</a:t>
            </a:r>
            <a:r>
              <a:rPr lang="tr-TR" dirty="0"/>
              <a:t> </a:t>
            </a:r>
            <a:r>
              <a:rPr lang="tr-TR" dirty="0" err="1"/>
              <a:t>extrahepatic</a:t>
            </a:r>
            <a:r>
              <a:rPr lang="tr-TR" dirty="0"/>
              <a:t> </a:t>
            </a:r>
            <a:r>
              <a:rPr lang="tr-TR" dirty="0" err="1"/>
              <a:t>biliary</a:t>
            </a:r>
            <a:r>
              <a:rPr lang="tr-TR" dirty="0"/>
              <a:t> </a:t>
            </a:r>
            <a:r>
              <a:rPr lang="tr-TR" dirty="0" err="1"/>
              <a:t>obstruction</a:t>
            </a:r>
            <a:r>
              <a:rPr lang="tr-TR" dirty="0"/>
              <a:t> </a:t>
            </a:r>
            <a:r>
              <a:rPr lang="tr-TR" dirty="0" err="1"/>
              <a:t>with</a:t>
            </a:r>
            <a:r>
              <a:rPr lang="tr-TR" dirty="0"/>
              <a:t> </a:t>
            </a:r>
            <a:r>
              <a:rPr lang="tr-TR" dirty="0" err="1"/>
              <a:t>subsequent</a:t>
            </a:r>
            <a:r>
              <a:rPr lang="tr-TR" dirty="0"/>
              <a:t> </a:t>
            </a:r>
            <a:r>
              <a:rPr lang="tr-TR" dirty="0" err="1"/>
              <a:t>regurgitation</a:t>
            </a:r>
            <a:r>
              <a:rPr lang="tr-TR" dirty="0"/>
              <a:t> of </a:t>
            </a:r>
            <a:r>
              <a:rPr lang="tr-TR" dirty="0" err="1"/>
              <a:t>conjugated</a:t>
            </a:r>
            <a:r>
              <a:rPr lang="tr-TR" dirty="0"/>
              <a:t> </a:t>
            </a:r>
            <a:r>
              <a:rPr lang="tr-TR" dirty="0" err="1"/>
              <a:t>bilirubin</a:t>
            </a:r>
            <a:r>
              <a:rPr lang="tr-TR" dirty="0"/>
              <a:t> </a:t>
            </a:r>
            <a:r>
              <a:rPr lang="tr-TR" dirty="0" err="1"/>
              <a:t>into</a:t>
            </a:r>
            <a:r>
              <a:rPr lang="tr-TR" dirty="0"/>
              <a:t> </a:t>
            </a:r>
            <a:r>
              <a:rPr lang="tr-TR" dirty="0" err="1"/>
              <a:t>the</a:t>
            </a:r>
            <a:r>
              <a:rPr lang="tr-TR" dirty="0"/>
              <a:t> </a:t>
            </a:r>
            <a:r>
              <a:rPr lang="tr-TR" dirty="0" err="1"/>
              <a:t>blood</a:t>
            </a:r>
            <a:r>
              <a:rPr lang="tr-TR" dirty="0"/>
              <a:t>. </a:t>
            </a:r>
          </a:p>
          <a:p>
            <a:pPr lvl="1" algn="just">
              <a:lnSpc>
                <a:spcPct val="150000"/>
              </a:lnSpc>
            </a:pPr>
            <a:r>
              <a:rPr lang="tr-TR" dirty="0"/>
              <a:t> </a:t>
            </a:r>
            <a:r>
              <a:rPr lang="tr-TR" dirty="0" err="1"/>
              <a:t>Intravascular</a:t>
            </a:r>
            <a:r>
              <a:rPr lang="tr-TR" dirty="0"/>
              <a:t> </a:t>
            </a:r>
            <a:r>
              <a:rPr lang="tr-TR" dirty="0" err="1"/>
              <a:t>hemolysis</a:t>
            </a:r>
            <a:r>
              <a:rPr lang="tr-TR" dirty="0"/>
              <a:t> </a:t>
            </a:r>
            <a:r>
              <a:rPr lang="tr-TR" dirty="0" err="1"/>
              <a:t>and</a:t>
            </a:r>
            <a:r>
              <a:rPr lang="tr-TR" dirty="0"/>
              <a:t> </a:t>
            </a:r>
            <a:r>
              <a:rPr lang="tr-TR" dirty="0" err="1"/>
              <a:t>hemoglobinuria</a:t>
            </a:r>
            <a:r>
              <a:rPr lang="tr-TR" dirty="0"/>
              <a:t> </a:t>
            </a:r>
          </a:p>
          <a:p>
            <a:pPr algn="just">
              <a:lnSpc>
                <a:spcPct val="150000"/>
              </a:lnSpc>
            </a:pPr>
            <a:r>
              <a:rPr lang="tr-TR" sz="1800" dirty="0"/>
              <a:t>o </a:t>
            </a:r>
            <a:r>
              <a:rPr lang="tr-TR" sz="1800" dirty="0" err="1"/>
              <a:t>Conjugated</a:t>
            </a:r>
            <a:r>
              <a:rPr lang="tr-TR" sz="1800" dirty="0"/>
              <a:t> </a:t>
            </a:r>
            <a:r>
              <a:rPr lang="tr-TR" sz="1800" dirty="0" err="1"/>
              <a:t>bilirubin</a:t>
            </a:r>
            <a:r>
              <a:rPr lang="tr-TR" sz="1800" dirty="0"/>
              <a:t> is </a:t>
            </a:r>
            <a:r>
              <a:rPr lang="tr-TR" sz="1800" dirty="0" err="1"/>
              <a:t>increased</a:t>
            </a:r>
            <a:r>
              <a:rPr lang="tr-TR" sz="1800" dirty="0"/>
              <a:t> </a:t>
            </a:r>
            <a:r>
              <a:rPr lang="tr-TR" sz="1800" dirty="0" err="1"/>
              <a:t>and</a:t>
            </a:r>
            <a:r>
              <a:rPr lang="tr-TR" sz="1800" dirty="0"/>
              <a:t> </a:t>
            </a:r>
            <a:r>
              <a:rPr lang="tr-TR" sz="1800" dirty="0" err="1"/>
              <a:t>readily</a:t>
            </a:r>
            <a:r>
              <a:rPr lang="tr-TR" sz="1800" dirty="0"/>
              <a:t> </a:t>
            </a:r>
            <a:r>
              <a:rPr lang="tr-TR" sz="1800" dirty="0" err="1"/>
              <a:t>passes</a:t>
            </a:r>
            <a:r>
              <a:rPr lang="tr-TR" sz="1800" dirty="0"/>
              <a:t> </a:t>
            </a:r>
            <a:r>
              <a:rPr lang="tr-TR" sz="1800" dirty="0" err="1"/>
              <a:t>into</a:t>
            </a:r>
            <a:r>
              <a:rPr lang="tr-TR" sz="1800" dirty="0"/>
              <a:t> </a:t>
            </a:r>
            <a:r>
              <a:rPr lang="tr-TR" sz="1800" dirty="0" err="1"/>
              <a:t>glomerular</a:t>
            </a:r>
            <a:r>
              <a:rPr lang="tr-TR" sz="1800" dirty="0"/>
              <a:t> </a:t>
            </a:r>
            <a:r>
              <a:rPr lang="tr-TR" sz="1800" dirty="0" err="1"/>
              <a:t>filtrate</a:t>
            </a:r>
            <a:r>
              <a:rPr lang="tr-TR" sz="1800" dirty="0"/>
              <a:t>. </a:t>
            </a:r>
          </a:p>
          <a:p>
            <a:pPr algn="just">
              <a:lnSpc>
                <a:spcPct val="150000"/>
              </a:lnSpc>
            </a:pPr>
            <a:r>
              <a:rPr lang="tr-TR" sz="1800" dirty="0"/>
              <a:t>o </a:t>
            </a:r>
            <a:r>
              <a:rPr lang="tr-TR" sz="1800" dirty="0" err="1"/>
              <a:t>Renal</a:t>
            </a:r>
            <a:r>
              <a:rPr lang="tr-TR" sz="1800" dirty="0"/>
              <a:t> </a:t>
            </a:r>
            <a:r>
              <a:rPr lang="tr-TR" sz="1800" dirty="0" err="1"/>
              <a:t>tubular</a:t>
            </a:r>
            <a:r>
              <a:rPr lang="tr-TR" sz="1800" dirty="0"/>
              <a:t> </a:t>
            </a:r>
            <a:r>
              <a:rPr lang="tr-TR" sz="1800" dirty="0" err="1"/>
              <a:t>cells</a:t>
            </a:r>
            <a:r>
              <a:rPr lang="tr-TR" sz="1800" dirty="0"/>
              <a:t> can form </a:t>
            </a:r>
            <a:r>
              <a:rPr lang="tr-TR" sz="1800" dirty="0" err="1"/>
              <a:t>conjugated</a:t>
            </a:r>
            <a:r>
              <a:rPr lang="tr-TR" sz="1800" dirty="0"/>
              <a:t> </a:t>
            </a:r>
            <a:r>
              <a:rPr lang="tr-TR" sz="1800" dirty="0" err="1"/>
              <a:t>bilirubin</a:t>
            </a:r>
            <a:r>
              <a:rPr lang="tr-TR" sz="1800" dirty="0"/>
              <a:t> </a:t>
            </a:r>
            <a:r>
              <a:rPr lang="tr-TR" sz="1800" dirty="0" err="1"/>
              <a:t>from</a:t>
            </a:r>
            <a:r>
              <a:rPr lang="tr-TR" sz="1800" dirty="0"/>
              <a:t> </a:t>
            </a:r>
            <a:r>
              <a:rPr lang="tr-TR" sz="1800" dirty="0" err="1"/>
              <a:t>absorbed</a:t>
            </a:r>
            <a:r>
              <a:rPr lang="tr-TR" sz="1800" dirty="0"/>
              <a:t> hemoglobin.</a:t>
            </a:r>
          </a:p>
          <a:p>
            <a:pPr algn="just">
              <a:lnSpc>
                <a:spcPct val="150000"/>
              </a:lnSpc>
            </a:pPr>
            <a:r>
              <a:rPr lang="tr-TR" sz="1800" dirty="0"/>
              <a:t>o Fever </a:t>
            </a:r>
            <a:r>
              <a:rPr lang="tr-TR" sz="1800" dirty="0" err="1"/>
              <a:t>or</a:t>
            </a:r>
            <a:r>
              <a:rPr lang="tr-TR" sz="1800" dirty="0"/>
              <a:t> </a:t>
            </a:r>
            <a:r>
              <a:rPr lang="tr-TR" sz="1800" dirty="0" err="1"/>
              <a:t>starvation</a:t>
            </a:r>
            <a:r>
              <a:rPr lang="tr-TR" sz="1800" dirty="0"/>
              <a:t> </a:t>
            </a:r>
          </a:p>
          <a:p>
            <a:pPr algn="just">
              <a:lnSpc>
                <a:spcPct val="150000"/>
              </a:lnSpc>
            </a:pPr>
            <a:endParaRPr lang="en-US" sz="1800" dirty="0"/>
          </a:p>
        </p:txBody>
      </p:sp>
    </p:spTree>
    <p:extLst>
      <p:ext uri="{BB962C8B-B14F-4D97-AF65-F5344CB8AC3E}">
        <p14:creationId xmlns:p14="http://schemas.microsoft.com/office/powerpoint/2010/main" val="141626553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6E1F7C8-00CD-754F-9916-ECE0119E2864}"/>
              </a:ext>
            </a:extLst>
          </p:cNvPr>
          <p:cNvSpPr>
            <a:spLocks noGrp="1"/>
          </p:cNvSpPr>
          <p:nvPr>
            <p:ph idx="1"/>
          </p:nvPr>
        </p:nvSpPr>
        <p:spPr>
          <a:xfrm>
            <a:off x="916063" y="723207"/>
            <a:ext cx="9720073" cy="4023360"/>
          </a:xfrm>
        </p:spPr>
        <p:txBody>
          <a:bodyPr>
            <a:normAutofit lnSpcReduction="10000"/>
          </a:bodyPr>
          <a:lstStyle/>
          <a:p>
            <a:pPr algn="just">
              <a:lnSpc>
                <a:spcPct val="150000"/>
              </a:lnSpc>
            </a:pPr>
            <a:r>
              <a:rPr lang="tr-TR" sz="2000" b="1" dirty="0" err="1">
                <a:solidFill>
                  <a:srgbClr val="FF0000"/>
                </a:solidFill>
              </a:rPr>
              <a:t>Related</a:t>
            </a:r>
            <a:r>
              <a:rPr lang="tr-TR" sz="2000" b="1" dirty="0">
                <a:solidFill>
                  <a:srgbClr val="FF0000"/>
                </a:solidFill>
              </a:rPr>
              <a:t> </a:t>
            </a:r>
            <a:r>
              <a:rPr lang="tr-TR" sz="2000" b="1" dirty="0" err="1">
                <a:solidFill>
                  <a:srgbClr val="FF0000"/>
                </a:solidFill>
              </a:rPr>
              <a:t>Findings</a:t>
            </a:r>
            <a:r>
              <a:rPr lang="tr-TR" sz="2000" b="1" dirty="0">
                <a:solidFill>
                  <a:srgbClr val="FF0000"/>
                </a:solidFill>
              </a:rPr>
              <a:t> </a:t>
            </a:r>
            <a:endParaRPr lang="tr-TR" sz="2000" dirty="0">
              <a:solidFill>
                <a:srgbClr val="FF0000"/>
              </a:solidFill>
            </a:endParaRPr>
          </a:p>
          <a:p>
            <a:pPr algn="just">
              <a:lnSpc>
                <a:spcPct val="150000"/>
              </a:lnSpc>
            </a:pPr>
            <a:r>
              <a:rPr lang="tr-TR" sz="2000" dirty="0" err="1"/>
              <a:t>Elevated</a:t>
            </a:r>
            <a:r>
              <a:rPr lang="tr-TR" sz="2000" dirty="0"/>
              <a:t> </a:t>
            </a:r>
            <a:r>
              <a:rPr lang="tr-TR" sz="2000" dirty="0" err="1"/>
              <a:t>liver</a:t>
            </a:r>
            <a:r>
              <a:rPr lang="tr-TR" sz="2000" dirty="0"/>
              <a:t> </a:t>
            </a:r>
            <a:r>
              <a:rPr lang="tr-TR" sz="2000" dirty="0" err="1"/>
              <a:t>enzymes</a:t>
            </a:r>
            <a:r>
              <a:rPr lang="tr-TR" sz="2000" dirty="0"/>
              <a:t> </a:t>
            </a:r>
            <a:r>
              <a:rPr lang="tr-TR" sz="2000" dirty="0" err="1"/>
              <a:t>and</a:t>
            </a:r>
            <a:r>
              <a:rPr lang="tr-TR" sz="2000" dirty="0"/>
              <a:t> </a:t>
            </a:r>
            <a:r>
              <a:rPr lang="tr-TR" sz="2000" dirty="0" err="1"/>
              <a:t>increased</a:t>
            </a:r>
            <a:r>
              <a:rPr lang="tr-TR" sz="2000" dirty="0"/>
              <a:t> serum </a:t>
            </a:r>
            <a:r>
              <a:rPr lang="tr-TR" sz="2000" dirty="0" err="1"/>
              <a:t>bilirubin</a:t>
            </a:r>
            <a:r>
              <a:rPr lang="tr-TR" sz="2000" dirty="0"/>
              <a:t> </a:t>
            </a:r>
            <a:r>
              <a:rPr lang="tr-TR" sz="2000" dirty="0" err="1"/>
              <a:t>supports</a:t>
            </a:r>
            <a:r>
              <a:rPr lang="tr-TR" sz="2000" dirty="0"/>
              <a:t> </a:t>
            </a:r>
            <a:r>
              <a:rPr lang="tr-TR" sz="2000" dirty="0" err="1"/>
              <a:t>hepatic</a:t>
            </a:r>
            <a:r>
              <a:rPr lang="tr-TR" sz="2000" dirty="0"/>
              <a:t> </a:t>
            </a:r>
            <a:r>
              <a:rPr lang="tr-TR" sz="2000" dirty="0" err="1"/>
              <a:t>disease</a:t>
            </a:r>
            <a:r>
              <a:rPr lang="tr-TR" sz="2000" dirty="0"/>
              <a:t>, </a:t>
            </a:r>
            <a:r>
              <a:rPr lang="tr-TR" sz="2000" dirty="0" err="1"/>
              <a:t>while</a:t>
            </a:r>
            <a:r>
              <a:rPr lang="tr-TR" sz="2000" dirty="0"/>
              <a:t> </a:t>
            </a:r>
            <a:r>
              <a:rPr lang="tr-TR" sz="2000" dirty="0" err="1"/>
              <a:t>regenerative</a:t>
            </a:r>
            <a:r>
              <a:rPr lang="tr-TR" sz="2000" dirty="0"/>
              <a:t> </a:t>
            </a:r>
            <a:r>
              <a:rPr lang="tr-TR" sz="2000" dirty="0" err="1"/>
              <a:t>anemia</a:t>
            </a:r>
            <a:r>
              <a:rPr lang="tr-TR" sz="2000" dirty="0"/>
              <a:t> </a:t>
            </a:r>
            <a:r>
              <a:rPr lang="tr-TR" sz="2000" dirty="0" err="1"/>
              <a:t>with</a:t>
            </a:r>
            <a:r>
              <a:rPr lang="tr-TR" sz="2000" dirty="0"/>
              <a:t> </a:t>
            </a:r>
            <a:r>
              <a:rPr lang="tr-TR" sz="2000" dirty="0" err="1"/>
              <a:t>spherocytes</a:t>
            </a:r>
            <a:r>
              <a:rPr lang="tr-TR" sz="2000" dirty="0"/>
              <a:t> </a:t>
            </a:r>
            <a:r>
              <a:rPr lang="tr-TR" sz="2000" dirty="0" err="1"/>
              <a:t>supports</a:t>
            </a:r>
            <a:r>
              <a:rPr lang="tr-TR" sz="2000" dirty="0"/>
              <a:t> </a:t>
            </a:r>
            <a:r>
              <a:rPr lang="tr-TR" sz="2000" dirty="0" err="1"/>
              <a:t>hemolytic</a:t>
            </a:r>
            <a:r>
              <a:rPr lang="tr-TR" sz="2000" dirty="0"/>
              <a:t> </a:t>
            </a:r>
            <a:r>
              <a:rPr lang="tr-TR" sz="2000" dirty="0" err="1"/>
              <a:t>disease</a:t>
            </a:r>
            <a:r>
              <a:rPr lang="tr-TR" sz="2000" dirty="0"/>
              <a:t>. </a:t>
            </a:r>
          </a:p>
          <a:p>
            <a:pPr algn="just">
              <a:lnSpc>
                <a:spcPct val="150000"/>
              </a:lnSpc>
            </a:pPr>
            <a:r>
              <a:rPr lang="tr-TR" sz="2000" b="1" dirty="0" err="1">
                <a:solidFill>
                  <a:srgbClr val="FF0000"/>
                </a:solidFill>
              </a:rPr>
              <a:t>Other</a:t>
            </a:r>
            <a:r>
              <a:rPr lang="tr-TR" sz="2000" b="1" dirty="0">
                <a:solidFill>
                  <a:srgbClr val="FF0000"/>
                </a:solidFill>
              </a:rPr>
              <a:t> </a:t>
            </a:r>
            <a:r>
              <a:rPr lang="tr-TR" sz="2000" b="1" dirty="0" err="1">
                <a:solidFill>
                  <a:srgbClr val="FF0000"/>
                </a:solidFill>
              </a:rPr>
              <a:t>Laboratory</a:t>
            </a:r>
            <a:r>
              <a:rPr lang="tr-TR" sz="2000" b="1" dirty="0">
                <a:solidFill>
                  <a:srgbClr val="FF0000"/>
                </a:solidFill>
              </a:rPr>
              <a:t> </a:t>
            </a:r>
            <a:r>
              <a:rPr lang="tr-TR" sz="2000" b="1" dirty="0" err="1">
                <a:solidFill>
                  <a:srgbClr val="FF0000"/>
                </a:solidFill>
              </a:rPr>
              <a:t>Tests</a:t>
            </a:r>
            <a:r>
              <a:rPr lang="tr-TR" sz="2000" b="1" dirty="0">
                <a:solidFill>
                  <a:srgbClr val="FF0000"/>
                </a:solidFill>
              </a:rPr>
              <a:t> </a:t>
            </a:r>
            <a:endParaRPr lang="tr-TR" sz="2000" dirty="0">
              <a:solidFill>
                <a:srgbClr val="FF0000"/>
              </a:solidFill>
            </a:endParaRPr>
          </a:p>
          <a:p>
            <a:pPr algn="just">
              <a:lnSpc>
                <a:spcPct val="150000"/>
              </a:lnSpc>
              <a:buFont typeface="Arial" panose="020B0604020202020204" pitchFamily="34" charset="0"/>
              <a:buChar char="•"/>
            </a:pPr>
            <a:r>
              <a:rPr lang="tr-TR" sz="2000" dirty="0" err="1"/>
              <a:t>If</a:t>
            </a:r>
            <a:r>
              <a:rPr lang="tr-TR" sz="2000" dirty="0"/>
              <a:t> </a:t>
            </a:r>
            <a:r>
              <a:rPr lang="tr-TR" sz="2000" dirty="0" err="1"/>
              <a:t>bilirubinuria</a:t>
            </a:r>
            <a:r>
              <a:rPr lang="tr-TR" sz="2000" dirty="0"/>
              <a:t> is </a:t>
            </a:r>
            <a:r>
              <a:rPr lang="tr-TR" sz="2000" dirty="0" err="1"/>
              <a:t>evident</a:t>
            </a:r>
            <a:r>
              <a:rPr lang="tr-TR" sz="2000" dirty="0"/>
              <a:t>, </a:t>
            </a:r>
            <a:r>
              <a:rPr lang="tr-TR" sz="2000" dirty="0" err="1"/>
              <a:t>follow-up</a:t>
            </a:r>
            <a:r>
              <a:rPr lang="tr-TR" sz="2000" dirty="0"/>
              <a:t> </a:t>
            </a:r>
            <a:r>
              <a:rPr lang="tr-TR" sz="2000" dirty="0" err="1"/>
              <a:t>tests</a:t>
            </a:r>
            <a:r>
              <a:rPr lang="tr-TR" sz="2000" dirty="0"/>
              <a:t> </a:t>
            </a:r>
            <a:r>
              <a:rPr lang="tr-TR" sz="2000" dirty="0" err="1"/>
              <a:t>include</a:t>
            </a:r>
            <a:r>
              <a:rPr lang="tr-TR" sz="2000" dirty="0"/>
              <a:t> serum </a:t>
            </a:r>
            <a:r>
              <a:rPr lang="tr-TR" sz="2000" dirty="0" err="1"/>
              <a:t>bilirubin</a:t>
            </a:r>
            <a:r>
              <a:rPr lang="tr-TR" sz="2000" dirty="0"/>
              <a:t>, </a:t>
            </a:r>
            <a:r>
              <a:rPr lang="tr-TR" sz="2000" dirty="0" err="1"/>
              <a:t>alanine</a:t>
            </a:r>
            <a:r>
              <a:rPr lang="tr-TR" sz="2000" dirty="0"/>
              <a:t> </a:t>
            </a:r>
            <a:r>
              <a:rPr lang="tr-TR" sz="2000" dirty="0" err="1"/>
              <a:t>aminotransferase</a:t>
            </a:r>
            <a:r>
              <a:rPr lang="tr-TR" sz="2000" dirty="0"/>
              <a:t> (ALT), alkaline </a:t>
            </a:r>
            <a:r>
              <a:rPr lang="tr-TR" sz="2000" dirty="0" err="1"/>
              <a:t>phosphatase</a:t>
            </a:r>
            <a:r>
              <a:rPr lang="tr-TR" sz="2000" dirty="0"/>
              <a:t>, </a:t>
            </a:r>
            <a:r>
              <a:rPr lang="tr-TR" sz="2000" dirty="0" err="1"/>
              <a:t>and</a:t>
            </a:r>
            <a:r>
              <a:rPr lang="tr-TR" sz="2000" dirty="0"/>
              <a:t> CBC. </a:t>
            </a:r>
          </a:p>
          <a:p>
            <a:pPr algn="just">
              <a:lnSpc>
                <a:spcPct val="150000"/>
              </a:lnSpc>
              <a:buFont typeface="Arial" panose="020B0604020202020204" pitchFamily="34" charset="0"/>
              <a:buChar char="•"/>
            </a:pPr>
            <a:r>
              <a:rPr lang="tr-TR" sz="2000" dirty="0" err="1"/>
              <a:t>If</a:t>
            </a:r>
            <a:r>
              <a:rPr lang="tr-TR" sz="2000" dirty="0"/>
              <a:t> CBC </a:t>
            </a:r>
            <a:r>
              <a:rPr lang="tr-TR" sz="2000" dirty="0" err="1"/>
              <a:t>indicates</a:t>
            </a:r>
            <a:r>
              <a:rPr lang="tr-TR" sz="2000" dirty="0"/>
              <a:t> </a:t>
            </a:r>
            <a:r>
              <a:rPr lang="tr-TR" sz="2000" dirty="0" err="1"/>
              <a:t>anemia</a:t>
            </a:r>
            <a:r>
              <a:rPr lang="tr-TR" sz="2000" dirty="0"/>
              <a:t>, </a:t>
            </a:r>
            <a:r>
              <a:rPr lang="tr-TR" sz="2000" dirty="0" err="1"/>
              <a:t>reticulocyte</a:t>
            </a:r>
            <a:r>
              <a:rPr lang="tr-TR" sz="2000" dirty="0"/>
              <a:t> </a:t>
            </a:r>
            <a:r>
              <a:rPr lang="tr-TR" sz="2000" dirty="0" err="1"/>
              <a:t>count</a:t>
            </a:r>
            <a:r>
              <a:rPr lang="tr-TR" sz="2000" dirty="0"/>
              <a:t> is </a:t>
            </a:r>
            <a:r>
              <a:rPr lang="tr-TR" sz="2000" dirty="0" err="1"/>
              <a:t>indicated</a:t>
            </a:r>
            <a:r>
              <a:rPr lang="tr-TR" sz="2000" dirty="0"/>
              <a:t>. </a:t>
            </a:r>
          </a:p>
          <a:p>
            <a:pPr algn="just">
              <a:lnSpc>
                <a:spcPct val="150000"/>
              </a:lnSpc>
            </a:pPr>
            <a:endParaRPr lang="en-US" sz="2000" dirty="0"/>
          </a:p>
        </p:txBody>
      </p:sp>
    </p:spTree>
    <p:extLst>
      <p:ext uri="{BB962C8B-B14F-4D97-AF65-F5344CB8AC3E}">
        <p14:creationId xmlns:p14="http://schemas.microsoft.com/office/powerpoint/2010/main" val="41677050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B823456C-488A-F044-95E1-71BC28E2FF3D}"/>
              </a:ext>
            </a:extLst>
          </p:cNvPr>
          <p:cNvGraphicFramePr>
            <a:graphicFrameLocks noGrp="1"/>
          </p:cNvGraphicFramePr>
          <p:nvPr>
            <p:ph idx="1"/>
            <p:extLst>
              <p:ext uri="{D42A27DB-BD31-4B8C-83A1-F6EECF244321}">
                <p14:modId xmlns:p14="http://schemas.microsoft.com/office/powerpoint/2010/main" val="1022083201"/>
              </p:ext>
            </p:extLst>
          </p:nvPr>
        </p:nvGraphicFramePr>
        <p:xfrm>
          <a:off x="256672" y="802105"/>
          <a:ext cx="11614486" cy="5791199"/>
        </p:xfrm>
        <a:graphic>
          <a:graphicData uri="http://schemas.openxmlformats.org/drawingml/2006/table">
            <a:tbl>
              <a:tblPr/>
              <a:tblGrid>
                <a:gridCol w="1151841">
                  <a:extLst>
                    <a:ext uri="{9D8B030D-6E8A-4147-A177-3AD203B41FA5}">
                      <a16:colId xmlns:a16="http://schemas.microsoft.com/office/drawing/2014/main" val="4270077530"/>
                    </a:ext>
                  </a:extLst>
                </a:gridCol>
                <a:gridCol w="2341691">
                  <a:extLst>
                    <a:ext uri="{9D8B030D-6E8A-4147-A177-3AD203B41FA5}">
                      <a16:colId xmlns:a16="http://schemas.microsoft.com/office/drawing/2014/main" val="988974502"/>
                    </a:ext>
                  </a:extLst>
                </a:gridCol>
                <a:gridCol w="8120954">
                  <a:extLst>
                    <a:ext uri="{9D8B030D-6E8A-4147-A177-3AD203B41FA5}">
                      <a16:colId xmlns:a16="http://schemas.microsoft.com/office/drawing/2014/main" val="2459248258"/>
                    </a:ext>
                  </a:extLst>
                </a:gridCol>
              </a:tblGrid>
              <a:tr h="857855">
                <a:tc>
                  <a:txBody>
                    <a:bodyPr/>
                    <a:lstStyle/>
                    <a:p>
                      <a:endParaRPr lang="tr-TR" sz="1000" b="1" dirty="0">
                        <a:effectLst/>
                      </a:endParaRPr>
                    </a:p>
                  </a:txBody>
                  <a:tcPr marL="49258" marR="49258" marT="24629" marB="24629" anchor="ctr">
                    <a:lnL>
                      <a:noFill/>
                    </a:lnL>
                    <a:lnR>
                      <a:noFill/>
                    </a:lnR>
                    <a:lnT w="28575" cap="flat" cmpd="sng" algn="ctr">
                      <a:solidFill>
                        <a:srgbClr val="9BA3A9"/>
                      </a:solidFill>
                      <a:prstDash val="solid"/>
                      <a:round/>
                      <a:headEnd type="none" w="med" len="med"/>
                      <a:tailEnd type="none" w="med" len="med"/>
                    </a:lnT>
                    <a:lnB w="28575" cap="flat" cmpd="sng" algn="ctr">
                      <a:solidFill>
                        <a:srgbClr val="9BA3A9"/>
                      </a:solidFill>
                      <a:prstDash val="solid"/>
                      <a:round/>
                      <a:headEnd type="none" w="med" len="med"/>
                      <a:tailEnd type="none" w="med" len="med"/>
                    </a:lnB>
                    <a:solidFill>
                      <a:srgbClr val="F8F8F8"/>
                    </a:solidFill>
                  </a:tcPr>
                </a:tc>
                <a:tc>
                  <a:txBody>
                    <a:bodyPr/>
                    <a:lstStyle/>
                    <a:p>
                      <a:endParaRPr lang="tr-TR" sz="1000" b="1" dirty="0">
                        <a:effectLst/>
                      </a:endParaRPr>
                    </a:p>
                  </a:txBody>
                  <a:tcPr marL="49258" marR="49258" marT="24629" marB="24629" anchor="ctr">
                    <a:lnL>
                      <a:noFill/>
                    </a:lnL>
                    <a:lnR>
                      <a:noFill/>
                    </a:lnR>
                    <a:lnT w="28575" cap="flat" cmpd="sng" algn="ctr">
                      <a:solidFill>
                        <a:srgbClr val="9BA3A9"/>
                      </a:solidFill>
                      <a:prstDash val="solid"/>
                      <a:round/>
                      <a:headEnd type="none" w="med" len="med"/>
                      <a:tailEnd type="none" w="med" len="med"/>
                    </a:lnT>
                    <a:lnB w="28575" cap="flat" cmpd="sng" algn="ctr">
                      <a:solidFill>
                        <a:srgbClr val="9BA3A9"/>
                      </a:solidFill>
                      <a:prstDash val="solid"/>
                      <a:round/>
                      <a:headEnd type="none" w="med" len="med"/>
                      <a:tailEnd type="none" w="med" len="med"/>
                    </a:lnB>
                    <a:solidFill>
                      <a:srgbClr val="F8F8F8"/>
                    </a:solidFill>
                  </a:tcPr>
                </a:tc>
                <a:tc>
                  <a:txBody>
                    <a:bodyPr/>
                    <a:lstStyle/>
                    <a:p>
                      <a:endParaRPr lang="tr-TR" sz="1000" b="1" dirty="0">
                        <a:effectLst/>
                      </a:endParaRPr>
                    </a:p>
                  </a:txBody>
                  <a:tcPr marL="49258" marR="49258" marT="24629" marB="24629" anchor="ctr">
                    <a:lnL>
                      <a:noFill/>
                    </a:lnL>
                    <a:lnR>
                      <a:noFill/>
                    </a:lnR>
                    <a:lnT w="28575" cap="flat" cmpd="sng" algn="ctr">
                      <a:solidFill>
                        <a:srgbClr val="9BA3A9"/>
                      </a:solidFill>
                      <a:prstDash val="solid"/>
                      <a:round/>
                      <a:headEnd type="none" w="med" len="med"/>
                      <a:tailEnd type="none" w="med" len="med"/>
                    </a:lnT>
                    <a:lnB w="28575" cap="flat" cmpd="sng" algn="ctr">
                      <a:solidFill>
                        <a:srgbClr val="9BA3A9"/>
                      </a:solidFill>
                      <a:prstDash val="solid"/>
                      <a:round/>
                      <a:headEnd type="none" w="med" len="med"/>
                      <a:tailEnd type="none" w="med" len="med"/>
                    </a:lnB>
                    <a:solidFill>
                      <a:srgbClr val="F8F8F8"/>
                    </a:solidFill>
                  </a:tcPr>
                </a:tc>
                <a:extLst>
                  <a:ext uri="{0D108BD9-81ED-4DB2-BD59-A6C34878D82A}">
                    <a16:rowId xmlns:a16="http://schemas.microsoft.com/office/drawing/2014/main" val="1652352589"/>
                  </a:ext>
                </a:extLst>
              </a:tr>
              <a:tr h="857855">
                <a:tc>
                  <a:txBody>
                    <a:bodyPr/>
                    <a:lstStyle/>
                    <a:p>
                      <a:r>
                        <a:rPr lang="tr-TR" sz="1000" b="1">
                          <a:effectLst/>
                        </a:rPr>
                        <a:t>Method of Collection</a:t>
                      </a:r>
                    </a:p>
                  </a:txBody>
                  <a:tcPr marL="49258" marR="49258" marT="24629" marB="24629" anchor="ctr">
                    <a:lnL>
                      <a:noFill/>
                    </a:lnL>
                    <a:lnR>
                      <a:noFill/>
                    </a:lnR>
                    <a:lnT w="28575" cap="flat" cmpd="sng" algn="ctr">
                      <a:solidFill>
                        <a:srgbClr val="9BA3A9"/>
                      </a:solidFill>
                      <a:prstDash val="solid"/>
                      <a:round/>
                      <a:headEnd type="none" w="med" len="med"/>
                      <a:tailEnd type="none" w="med" len="med"/>
                    </a:lnT>
                    <a:lnB w="28575" cap="flat" cmpd="sng" algn="ctr">
                      <a:solidFill>
                        <a:srgbClr val="9BA3A9"/>
                      </a:solidFill>
                      <a:prstDash val="solid"/>
                      <a:round/>
                      <a:headEnd type="none" w="med" len="med"/>
                      <a:tailEnd type="none" w="med" len="med"/>
                    </a:lnB>
                    <a:solidFill>
                      <a:srgbClr val="F8F8F8"/>
                    </a:solidFill>
                  </a:tcPr>
                </a:tc>
                <a:tc>
                  <a:txBody>
                    <a:bodyPr/>
                    <a:lstStyle/>
                    <a:p>
                      <a:r>
                        <a:rPr lang="tr-TR" sz="1000" b="1">
                          <a:effectLst/>
                        </a:rPr>
                        <a:t>Advantages</a:t>
                      </a:r>
                    </a:p>
                  </a:txBody>
                  <a:tcPr marL="49258" marR="49258" marT="24629" marB="24629" anchor="ctr">
                    <a:lnL>
                      <a:noFill/>
                    </a:lnL>
                    <a:lnR>
                      <a:noFill/>
                    </a:lnR>
                    <a:lnT w="28575" cap="flat" cmpd="sng" algn="ctr">
                      <a:solidFill>
                        <a:srgbClr val="9BA3A9"/>
                      </a:solidFill>
                      <a:prstDash val="solid"/>
                      <a:round/>
                      <a:headEnd type="none" w="med" len="med"/>
                      <a:tailEnd type="none" w="med" len="med"/>
                    </a:lnT>
                    <a:lnB w="28575" cap="flat" cmpd="sng" algn="ctr">
                      <a:solidFill>
                        <a:srgbClr val="9BA3A9"/>
                      </a:solidFill>
                      <a:prstDash val="solid"/>
                      <a:round/>
                      <a:headEnd type="none" w="med" len="med"/>
                      <a:tailEnd type="none" w="med" len="med"/>
                    </a:lnB>
                    <a:solidFill>
                      <a:srgbClr val="F8F8F8"/>
                    </a:solidFill>
                  </a:tcPr>
                </a:tc>
                <a:tc>
                  <a:txBody>
                    <a:bodyPr/>
                    <a:lstStyle/>
                    <a:p>
                      <a:r>
                        <a:rPr lang="tr-TR" sz="1000" b="1" dirty="0" err="1">
                          <a:effectLst/>
                        </a:rPr>
                        <a:t>Disadvantages</a:t>
                      </a:r>
                      <a:endParaRPr lang="tr-TR" sz="1000" b="1" dirty="0">
                        <a:effectLst/>
                      </a:endParaRPr>
                    </a:p>
                  </a:txBody>
                  <a:tcPr marL="49258" marR="49258" marT="24629" marB="24629" anchor="ctr">
                    <a:lnL>
                      <a:noFill/>
                    </a:lnL>
                    <a:lnR>
                      <a:noFill/>
                    </a:lnR>
                    <a:lnT w="28575" cap="flat" cmpd="sng" algn="ctr">
                      <a:solidFill>
                        <a:srgbClr val="9BA3A9"/>
                      </a:solidFill>
                      <a:prstDash val="solid"/>
                      <a:round/>
                      <a:headEnd type="none" w="med" len="med"/>
                      <a:tailEnd type="none" w="med" len="med"/>
                    </a:lnT>
                    <a:lnB w="28575" cap="flat" cmpd="sng" algn="ctr">
                      <a:solidFill>
                        <a:srgbClr val="9BA3A9"/>
                      </a:solidFill>
                      <a:prstDash val="solid"/>
                      <a:round/>
                      <a:headEnd type="none" w="med" len="med"/>
                      <a:tailEnd type="none" w="med" len="med"/>
                    </a:lnB>
                    <a:solidFill>
                      <a:srgbClr val="F8F8F8"/>
                    </a:solidFill>
                  </a:tcPr>
                </a:tc>
                <a:extLst>
                  <a:ext uri="{0D108BD9-81ED-4DB2-BD59-A6C34878D82A}">
                    <a16:rowId xmlns:a16="http://schemas.microsoft.com/office/drawing/2014/main" val="2436161271"/>
                  </a:ext>
                </a:extLst>
              </a:tr>
              <a:tr h="820443">
                <a:tc>
                  <a:txBody>
                    <a:bodyPr/>
                    <a:lstStyle/>
                    <a:p>
                      <a:pPr algn="l" fontAlgn="t"/>
                      <a:r>
                        <a:rPr lang="tr-TR" sz="1000">
                          <a:effectLst/>
                        </a:rPr>
                        <a:t>Spontaneous micturition</a:t>
                      </a:r>
                    </a:p>
                  </a:txBody>
                  <a:tcPr marL="49258" marR="49258" marT="10262" marB="10262">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28575" cap="flat" cmpd="sng" algn="ctr">
                      <a:solidFill>
                        <a:srgbClr val="9BA3A9"/>
                      </a:solidFill>
                      <a:prstDash val="solid"/>
                      <a:round/>
                      <a:headEnd type="none" w="med" len="med"/>
                      <a:tailEnd type="none" w="med" len="med"/>
                    </a:lnT>
                    <a:lnB w="9525" cap="flat" cmpd="sng" algn="ctr">
                      <a:solidFill>
                        <a:srgbClr val="999999"/>
                      </a:solidFill>
                      <a:prstDash val="solid"/>
                      <a:round/>
                      <a:headEnd type="none" w="med" len="med"/>
                      <a:tailEnd type="none" w="med" len="med"/>
                    </a:lnB>
                    <a:solidFill>
                      <a:srgbClr val="F8F8F8"/>
                    </a:solidFill>
                  </a:tcPr>
                </a:tc>
                <a:tc>
                  <a:txBody>
                    <a:bodyPr/>
                    <a:lstStyle/>
                    <a:p>
                      <a:pPr algn="l" fontAlgn="t"/>
                      <a:r>
                        <a:rPr lang="tr-TR" sz="1000">
                          <a:effectLst/>
                        </a:rPr>
                        <a:t>No risk (eg, trauma, bacterial infection) to animal. Avoids iatrogenic hematuria.</a:t>
                      </a:r>
                    </a:p>
                  </a:txBody>
                  <a:tcPr marL="49258" marR="49258" marT="10262" marB="10262">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28575" cap="flat" cmpd="sng" algn="ctr">
                      <a:solidFill>
                        <a:srgbClr val="9BA3A9"/>
                      </a:solidFill>
                      <a:prstDash val="solid"/>
                      <a:round/>
                      <a:headEnd type="none" w="med" len="med"/>
                      <a:tailEnd type="none" w="med" len="med"/>
                    </a:lnT>
                    <a:lnB w="9525" cap="flat" cmpd="sng" algn="ctr">
                      <a:solidFill>
                        <a:srgbClr val="999999"/>
                      </a:solidFill>
                      <a:prstDash val="solid"/>
                      <a:round/>
                      <a:headEnd type="none" w="med" len="med"/>
                      <a:tailEnd type="none" w="med" len="med"/>
                    </a:lnB>
                    <a:solidFill>
                      <a:srgbClr val="F8F8F8"/>
                    </a:solidFill>
                  </a:tcPr>
                </a:tc>
                <a:tc>
                  <a:txBody>
                    <a:bodyPr/>
                    <a:lstStyle/>
                    <a:p>
                      <a:pPr algn="l" fontAlgn="t"/>
                      <a:r>
                        <a:rPr lang="tr-TR" sz="1000">
                          <a:effectLst/>
                        </a:rPr>
                        <a:t>May contain debris (eg, bacteria, exudate) from lower urinary and genital tract. If bacterial growth appears on urine culture, must differentiate between urethral contamination and urinary tract infection. Quantitative urine culture required.</a:t>
                      </a:r>
                    </a:p>
                  </a:txBody>
                  <a:tcPr marL="49258" marR="49258" marT="10262" marB="10262">
                    <a:lnL w="9525" cap="flat" cmpd="sng" algn="ctr">
                      <a:solidFill>
                        <a:srgbClr val="FFFFFF"/>
                      </a:solidFill>
                      <a:prstDash val="solid"/>
                      <a:round/>
                      <a:headEnd type="none" w="med" len="med"/>
                      <a:tailEnd type="none" w="med" len="med"/>
                    </a:lnL>
                    <a:lnR>
                      <a:noFill/>
                    </a:lnR>
                    <a:lnT w="28575" cap="flat" cmpd="sng" algn="ctr">
                      <a:solidFill>
                        <a:srgbClr val="9BA3A9"/>
                      </a:solidFill>
                      <a:prstDash val="solid"/>
                      <a:round/>
                      <a:headEnd type="none" w="med" len="med"/>
                      <a:tailEnd type="none" w="med" len="med"/>
                    </a:lnT>
                    <a:lnB w="9525" cap="flat" cmpd="sng" algn="ctr">
                      <a:solidFill>
                        <a:srgbClr val="999999"/>
                      </a:solidFill>
                      <a:prstDash val="solid"/>
                      <a:round/>
                      <a:headEnd type="none" w="med" len="med"/>
                      <a:tailEnd type="none" w="med" len="med"/>
                    </a:lnB>
                    <a:solidFill>
                      <a:srgbClr val="F8F8F8"/>
                    </a:solidFill>
                  </a:tcPr>
                </a:tc>
                <a:extLst>
                  <a:ext uri="{0D108BD9-81ED-4DB2-BD59-A6C34878D82A}">
                    <a16:rowId xmlns:a16="http://schemas.microsoft.com/office/drawing/2014/main" val="3148080940"/>
                  </a:ext>
                </a:extLst>
              </a:tr>
              <a:tr h="1018872">
                <a:tc>
                  <a:txBody>
                    <a:bodyPr/>
                    <a:lstStyle/>
                    <a:p>
                      <a:pPr algn="l" fontAlgn="t"/>
                      <a:r>
                        <a:rPr lang="tr-TR" sz="1000">
                          <a:effectLst/>
                        </a:rPr>
                        <a:t>Manual compression of urinary bladder</a:t>
                      </a:r>
                    </a:p>
                  </a:txBody>
                  <a:tcPr marL="49258" marR="49258" marT="10262" marB="10262">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999999"/>
                      </a:solidFill>
                      <a:prstDash val="solid"/>
                      <a:round/>
                      <a:headEnd type="none" w="med" len="med"/>
                      <a:tailEnd type="none" w="med" len="med"/>
                    </a:lnT>
                    <a:lnB w="9525" cap="flat" cmpd="sng" algn="ctr">
                      <a:solidFill>
                        <a:srgbClr val="999999"/>
                      </a:solidFill>
                      <a:prstDash val="solid"/>
                      <a:round/>
                      <a:headEnd type="none" w="med" len="med"/>
                      <a:tailEnd type="none" w="med" len="med"/>
                    </a:lnB>
                    <a:solidFill>
                      <a:srgbClr val="F8F8F8"/>
                    </a:solidFill>
                  </a:tcPr>
                </a:tc>
                <a:tc>
                  <a:txBody>
                    <a:bodyPr/>
                    <a:lstStyle/>
                    <a:p>
                      <a:pPr algn="l" fontAlgn="t"/>
                      <a:r>
                        <a:rPr lang="tr-TR" sz="1000">
                          <a:effectLst/>
                        </a:rPr>
                        <a:t>Provides method to obtain urine sample when voluntary micturition has not occurred.</a:t>
                      </a:r>
                    </a:p>
                  </a:txBody>
                  <a:tcPr marL="49258" marR="49258" marT="10262" marB="10262">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999999"/>
                      </a:solidFill>
                      <a:prstDash val="solid"/>
                      <a:round/>
                      <a:headEnd type="none" w="med" len="med"/>
                      <a:tailEnd type="none" w="med" len="med"/>
                    </a:lnT>
                    <a:lnB w="9525" cap="flat" cmpd="sng" algn="ctr">
                      <a:solidFill>
                        <a:srgbClr val="999999"/>
                      </a:solidFill>
                      <a:prstDash val="solid"/>
                      <a:round/>
                      <a:headEnd type="none" w="med" len="med"/>
                      <a:tailEnd type="none" w="med" len="med"/>
                    </a:lnB>
                    <a:solidFill>
                      <a:srgbClr val="F8F8F8"/>
                    </a:solidFill>
                  </a:tcPr>
                </a:tc>
                <a:tc>
                  <a:txBody>
                    <a:bodyPr/>
                    <a:lstStyle/>
                    <a:p>
                      <a:pPr algn="l" fontAlgn="t"/>
                      <a:r>
                        <a:rPr lang="tr-TR" sz="1000" dirty="0">
                          <a:effectLst/>
                        </a:rPr>
                        <a:t>May </a:t>
                      </a:r>
                      <a:r>
                        <a:rPr lang="tr-TR" sz="1000" dirty="0" err="1">
                          <a:effectLst/>
                        </a:rPr>
                        <a:t>induce</a:t>
                      </a:r>
                      <a:r>
                        <a:rPr lang="tr-TR" sz="1000" dirty="0">
                          <a:effectLst/>
                        </a:rPr>
                        <a:t> </a:t>
                      </a:r>
                      <a:r>
                        <a:rPr lang="tr-TR" sz="1000" dirty="0" err="1">
                          <a:effectLst/>
                        </a:rPr>
                        <a:t>trauma</a:t>
                      </a:r>
                      <a:r>
                        <a:rPr lang="tr-TR" sz="1000" dirty="0">
                          <a:effectLst/>
                        </a:rPr>
                        <a:t> </a:t>
                      </a:r>
                      <a:r>
                        <a:rPr lang="tr-TR" sz="1000" dirty="0" err="1">
                          <a:effectLst/>
                        </a:rPr>
                        <a:t>to</a:t>
                      </a:r>
                      <a:r>
                        <a:rPr lang="tr-TR" sz="1000" dirty="0">
                          <a:effectLst/>
                        </a:rPr>
                        <a:t> </a:t>
                      </a:r>
                      <a:r>
                        <a:rPr lang="tr-TR" sz="1000" dirty="0" err="1">
                          <a:effectLst/>
                        </a:rPr>
                        <a:t>urinary</a:t>
                      </a:r>
                      <a:r>
                        <a:rPr lang="tr-TR" sz="1000" dirty="0">
                          <a:effectLst/>
                        </a:rPr>
                        <a:t> </a:t>
                      </a:r>
                      <a:r>
                        <a:rPr lang="tr-TR" sz="1000" dirty="0" err="1">
                          <a:effectLst/>
                        </a:rPr>
                        <a:t>tract</a:t>
                      </a:r>
                      <a:r>
                        <a:rPr lang="tr-TR" sz="1000" dirty="0">
                          <a:effectLst/>
                        </a:rPr>
                        <a:t>, </a:t>
                      </a:r>
                      <a:r>
                        <a:rPr lang="tr-TR" sz="1000" dirty="0" err="1">
                          <a:effectLst/>
                        </a:rPr>
                        <a:t>resulting</a:t>
                      </a:r>
                      <a:r>
                        <a:rPr lang="tr-TR" sz="1000" dirty="0">
                          <a:effectLst/>
                        </a:rPr>
                        <a:t> in </a:t>
                      </a:r>
                      <a:r>
                        <a:rPr lang="tr-TR" sz="1000" dirty="0" err="1">
                          <a:effectLst/>
                        </a:rPr>
                        <a:t>hematuria</a:t>
                      </a:r>
                      <a:r>
                        <a:rPr lang="tr-TR" sz="1000" dirty="0">
                          <a:effectLst/>
                        </a:rPr>
                        <a:t>. May be </a:t>
                      </a:r>
                      <a:r>
                        <a:rPr lang="tr-TR" sz="1000" dirty="0" err="1">
                          <a:effectLst/>
                        </a:rPr>
                        <a:t>stressful</a:t>
                      </a:r>
                      <a:r>
                        <a:rPr lang="tr-TR" sz="1000" dirty="0">
                          <a:effectLst/>
                        </a:rPr>
                        <a:t> </a:t>
                      </a:r>
                      <a:r>
                        <a:rPr lang="tr-TR" sz="1000" dirty="0" err="1">
                          <a:effectLst/>
                        </a:rPr>
                        <a:t>for</a:t>
                      </a:r>
                      <a:r>
                        <a:rPr lang="tr-TR" sz="1000" dirty="0">
                          <a:effectLst/>
                        </a:rPr>
                        <a:t> </a:t>
                      </a:r>
                      <a:r>
                        <a:rPr lang="tr-TR" sz="1000" dirty="0" err="1">
                          <a:effectLst/>
                        </a:rPr>
                        <a:t>animal</a:t>
                      </a:r>
                      <a:r>
                        <a:rPr lang="tr-TR" sz="1000" dirty="0">
                          <a:effectLst/>
                        </a:rPr>
                        <a:t>, </a:t>
                      </a:r>
                      <a:r>
                        <a:rPr lang="tr-TR" sz="1000" dirty="0" err="1">
                          <a:effectLst/>
                        </a:rPr>
                        <a:t>especially</a:t>
                      </a:r>
                      <a:r>
                        <a:rPr lang="tr-TR" sz="1000" dirty="0">
                          <a:effectLst/>
                        </a:rPr>
                        <a:t> </a:t>
                      </a:r>
                      <a:r>
                        <a:rPr lang="tr-TR" sz="1000" dirty="0" err="1">
                          <a:effectLst/>
                        </a:rPr>
                        <a:t>if</a:t>
                      </a:r>
                      <a:r>
                        <a:rPr lang="tr-TR" sz="1000" dirty="0">
                          <a:effectLst/>
                        </a:rPr>
                        <a:t> </a:t>
                      </a:r>
                      <a:r>
                        <a:rPr lang="tr-TR" sz="1000" dirty="0" err="1">
                          <a:effectLst/>
                        </a:rPr>
                        <a:t>bladder</a:t>
                      </a:r>
                      <a:r>
                        <a:rPr lang="tr-TR" sz="1000" dirty="0">
                          <a:effectLst/>
                        </a:rPr>
                        <a:t> is </a:t>
                      </a:r>
                      <a:r>
                        <a:rPr lang="tr-TR" sz="1000" dirty="0" err="1">
                          <a:effectLst/>
                        </a:rPr>
                        <a:t>painful</a:t>
                      </a:r>
                      <a:r>
                        <a:rPr lang="tr-TR" sz="1000" dirty="0">
                          <a:effectLst/>
                        </a:rPr>
                        <a:t>. </a:t>
                      </a:r>
                      <a:r>
                        <a:rPr lang="tr-TR" sz="1000" dirty="0" err="1">
                          <a:effectLst/>
                        </a:rPr>
                        <a:t>If</a:t>
                      </a:r>
                      <a:r>
                        <a:rPr lang="tr-TR" sz="1000" dirty="0">
                          <a:effectLst/>
                        </a:rPr>
                        <a:t> </a:t>
                      </a:r>
                      <a:r>
                        <a:rPr lang="tr-TR" sz="1000" dirty="0" err="1">
                          <a:effectLst/>
                        </a:rPr>
                        <a:t>bacterial</a:t>
                      </a:r>
                      <a:r>
                        <a:rPr lang="tr-TR" sz="1000" dirty="0">
                          <a:effectLst/>
                        </a:rPr>
                        <a:t> </a:t>
                      </a:r>
                      <a:r>
                        <a:rPr lang="tr-TR" sz="1000" dirty="0" err="1">
                          <a:effectLst/>
                        </a:rPr>
                        <a:t>growth</a:t>
                      </a:r>
                      <a:r>
                        <a:rPr lang="tr-TR" sz="1000" dirty="0">
                          <a:effectLst/>
                        </a:rPr>
                        <a:t> </a:t>
                      </a:r>
                      <a:r>
                        <a:rPr lang="tr-TR" sz="1000" dirty="0" err="1">
                          <a:effectLst/>
                        </a:rPr>
                        <a:t>appears</a:t>
                      </a:r>
                      <a:r>
                        <a:rPr lang="tr-TR" sz="1000" dirty="0">
                          <a:effectLst/>
                        </a:rPr>
                        <a:t> on </a:t>
                      </a:r>
                      <a:r>
                        <a:rPr lang="tr-TR" sz="1000" dirty="0" err="1">
                          <a:effectLst/>
                        </a:rPr>
                        <a:t>urine</a:t>
                      </a:r>
                      <a:r>
                        <a:rPr lang="tr-TR" sz="1000" dirty="0">
                          <a:effectLst/>
                        </a:rPr>
                        <a:t> </a:t>
                      </a:r>
                      <a:r>
                        <a:rPr lang="tr-TR" sz="1000" dirty="0" err="1">
                          <a:effectLst/>
                        </a:rPr>
                        <a:t>culture</a:t>
                      </a:r>
                      <a:r>
                        <a:rPr lang="tr-TR" sz="1000" dirty="0">
                          <a:effectLst/>
                        </a:rPr>
                        <a:t>, </a:t>
                      </a:r>
                      <a:r>
                        <a:rPr lang="tr-TR" sz="1000" dirty="0" err="1">
                          <a:effectLst/>
                        </a:rPr>
                        <a:t>must</a:t>
                      </a:r>
                      <a:r>
                        <a:rPr lang="tr-TR" sz="1000" dirty="0">
                          <a:effectLst/>
                        </a:rPr>
                        <a:t> </a:t>
                      </a:r>
                      <a:r>
                        <a:rPr lang="tr-TR" sz="1000" dirty="0" err="1">
                          <a:effectLst/>
                        </a:rPr>
                        <a:t>differentiate</a:t>
                      </a:r>
                      <a:r>
                        <a:rPr lang="tr-TR" sz="1000" dirty="0">
                          <a:effectLst/>
                        </a:rPr>
                        <a:t> </a:t>
                      </a:r>
                      <a:r>
                        <a:rPr lang="tr-TR" sz="1000" dirty="0" err="1">
                          <a:effectLst/>
                        </a:rPr>
                        <a:t>between</a:t>
                      </a:r>
                      <a:r>
                        <a:rPr lang="tr-TR" sz="1000" dirty="0">
                          <a:effectLst/>
                        </a:rPr>
                        <a:t> </a:t>
                      </a:r>
                      <a:r>
                        <a:rPr lang="tr-TR" sz="1000" dirty="0" err="1">
                          <a:effectLst/>
                        </a:rPr>
                        <a:t>urethral</a:t>
                      </a:r>
                      <a:r>
                        <a:rPr lang="tr-TR" sz="1000" dirty="0">
                          <a:effectLst/>
                        </a:rPr>
                        <a:t> </a:t>
                      </a:r>
                      <a:r>
                        <a:rPr lang="tr-TR" sz="1000" dirty="0" err="1">
                          <a:effectLst/>
                        </a:rPr>
                        <a:t>contamination</a:t>
                      </a:r>
                      <a:r>
                        <a:rPr lang="tr-TR" sz="1000" dirty="0">
                          <a:effectLst/>
                        </a:rPr>
                        <a:t> </a:t>
                      </a:r>
                      <a:r>
                        <a:rPr lang="tr-TR" sz="1000" dirty="0" err="1">
                          <a:effectLst/>
                        </a:rPr>
                        <a:t>and</a:t>
                      </a:r>
                      <a:r>
                        <a:rPr lang="tr-TR" sz="1000" dirty="0">
                          <a:effectLst/>
                        </a:rPr>
                        <a:t> </a:t>
                      </a:r>
                      <a:r>
                        <a:rPr lang="tr-TR" sz="1000" dirty="0" err="1">
                          <a:effectLst/>
                        </a:rPr>
                        <a:t>urinary</a:t>
                      </a:r>
                      <a:r>
                        <a:rPr lang="tr-TR" sz="1000" dirty="0">
                          <a:effectLst/>
                        </a:rPr>
                        <a:t> </a:t>
                      </a:r>
                      <a:r>
                        <a:rPr lang="tr-TR" sz="1000" dirty="0" err="1">
                          <a:effectLst/>
                        </a:rPr>
                        <a:t>tract</a:t>
                      </a:r>
                      <a:r>
                        <a:rPr lang="tr-TR" sz="1000" dirty="0">
                          <a:effectLst/>
                        </a:rPr>
                        <a:t> </a:t>
                      </a:r>
                      <a:r>
                        <a:rPr lang="tr-TR" sz="1000" dirty="0" err="1">
                          <a:effectLst/>
                        </a:rPr>
                        <a:t>infection</a:t>
                      </a:r>
                      <a:r>
                        <a:rPr lang="tr-TR" sz="1000" dirty="0">
                          <a:effectLst/>
                        </a:rPr>
                        <a:t>. </a:t>
                      </a:r>
                      <a:r>
                        <a:rPr lang="tr-TR" sz="1000" dirty="0" err="1">
                          <a:effectLst/>
                        </a:rPr>
                        <a:t>Quantitative</a:t>
                      </a:r>
                      <a:r>
                        <a:rPr lang="tr-TR" sz="1000" dirty="0">
                          <a:effectLst/>
                        </a:rPr>
                        <a:t> </a:t>
                      </a:r>
                      <a:r>
                        <a:rPr lang="tr-TR" sz="1000" dirty="0" err="1">
                          <a:effectLst/>
                        </a:rPr>
                        <a:t>urine</a:t>
                      </a:r>
                      <a:r>
                        <a:rPr lang="tr-TR" sz="1000" dirty="0">
                          <a:effectLst/>
                        </a:rPr>
                        <a:t> </a:t>
                      </a:r>
                      <a:r>
                        <a:rPr lang="tr-TR" sz="1000" dirty="0" err="1">
                          <a:effectLst/>
                        </a:rPr>
                        <a:t>culture</a:t>
                      </a:r>
                      <a:r>
                        <a:rPr lang="tr-TR" sz="1000" dirty="0">
                          <a:effectLst/>
                        </a:rPr>
                        <a:t> </a:t>
                      </a:r>
                      <a:r>
                        <a:rPr lang="tr-TR" sz="1000" dirty="0" err="1">
                          <a:effectLst/>
                        </a:rPr>
                        <a:t>required</a:t>
                      </a:r>
                      <a:r>
                        <a:rPr lang="tr-TR" sz="1000" dirty="0">
                          <a:effectLst/>
                        </a:rPr>
                        <a:t>.</a:t>
                      </a:r>
                    </a:p>
                  </a:txBody>
                  <a:tcPr marL="49258" marR="49258" marT="10262" marB="10262">
                    <a:lnL w="9525" cap="flat" cmpd="sng" algn="ctr">
                      <a:solidFill>
                        <a:srgbClr val="FFFFFF"/>
                      </a:solidFill>
                      <a:prstDash val="solid"/>
                      <a:round/>
                      <a:headEnd type="none" w="med" len="med"/>
                      <a:tailEnd type="none" w="med" len="med"/>
                    </a:lnL>
                    <a:lnR>
                      <a:noFill/>
                    </a:lnR>
                    <a:lnT w="9525" cap="flat" cmpd="sng" algn="ctr">
                      <a:solidFill>
                        <a:srgbClr val="999999"/>
                      </a:solidFill>
                      <a:prstDash val="solid"/>
                      <a:round/>
                      <a:headEnd type="none" w="med" len="med"/>
                      <a:tailEnd type="none" w="med" len="med"/>
                    </a:lnT>
                    <a:lnB w="9525" cap="flat" cmpd="sng" algn="ctr">
                      <a:solidFill>
                        <a:srgbClr val="999999"/>
                      </a:solidFill>
                      <a:prstDash val="solid"/>
                      <a:round/>
                      <a:headEnd type="none" w="med" len="med"/>
                      <a:tailEnd type="none" w="med" len="med"/>
                    </a:lnB>
                    <a:solidFill>
                      <a:srgbClr val="F8F8F8"/>
                    </a:solidFill>
                  </a:tcPr>
                </a:tc>
                <a:extLst>
                  <a:ext uri="{0D108BD9-81ED-4DB2-BD59-A6C34878D82A}">
                    <a16:rowId xmlns:a16="http://schemas.microsoft.com/office/drawing/2014/main" val="3881517663"/>
                  </a:ext>
                </a:extLst>
              </a:tr>
              <a:tr h="1018872">
                <a:tc>
                  <a:txBody>
                    <a:bodyPr/>
                    <a:lstStyle/>
                    <a:p>
                      <a:pPr algn="l" fontAlgn="t"/>
                      <a:r>
                        <a:rPr lang="tr-TR" sz="1000">
                          <a:effectLst/>
                        </a:rPr>
                        <a:t>Catheterization</a:t>
                      </a:r>
                    </a:p>
                  </a:txBody>
                  <a:tcPr marL="49258" marR="49258" marT="10262" marB="10262">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999999"/>
                      </a:solidFill>
                      <a:prstDash val="solid"/>
                      <a:round/>
                      <a:headEnd type="none" w="med" len="med"/>
                      <a:tailEnd type="none" w="med" len="med"/>
                    </a:lnT>
                    <a:lnB w="9525" cap="flat" cmpd="sng" algn="ctr">
                      <a:solidFill>
                        <a:srgbClr val="999999"/>
                      </a:solidFill>
                      <a:prstDash val="solid"/>
                      <a:round/>
                      <a:headEnd type="none" w="med" len="med"/>
                      <a:tailEnd type="none" w="med" len="med"/>
                    </a:lnB>
                    <a:solidFill>
                      <a:srgbClr val="F8F8F8"/>
                    </a:solidFill>
                  </a:tcPr>
                </a:tc>
                <a:tc>
                  <a:txBody>
                    <a:bodyPr/>
                    <a:lstStyle/>
                    <a:p>
                      <a:pPr algn="l" fontAlgn="t"/>
                      <a:r>
                        <a:rPr lang="tr-TR" sz="1000">
                          <a:effectLst/>
                        </a:rPr>
                        <a:t>Provides method to obtain urine sample when other methods of collection have failed.</a:t>
                      </a:r>
                    </a:p>
                  </a:txBody>
                  <a:tcPr marL="49258" marR="49258" marT="10262" marB="10262">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999999"/>
                      </a:solidFill>
                      <a:prstDash val="solid"/>
                      <a:round/>
                      <a:headEnd type="none" w="med" len="med"/>
                      <a:tailEnd type="none" w="med" len="med"/>
                    </a:lnT>
                    <a:lnB w="9525" cap="flat" cmpd="sng" algn="ctr">
                      <a:solidFill>
                        <a:srgbClr val="999999"/>
                      </a:solidFill>
                      <a:prstDash val="solid"/>
                      <a:round/>
                      <a:headEnd type="none" w="med" len="med"/>
                      <a:tailEnd type="none" w="med" len="med"/>
                    </a:lnB>
                    <a:solidFill>
                      <a:srgbClr val="F8F8F8"/>
                    </a:solidFill>
                  </a:tcPr>
                </a:tc>
                <a:tc>
                  <a:txBody>
                    <a:bodyPr/>
                    <a:lstStyle/>
                    <a:p>
                      <a:pPr algn="l" fontAlgn="t"/>
                      <a:r>
                        <a:rPr lang="tr-TR" sz="1000">
                          <a:effectLst/>
                        </a:rPr>
                        <a:t>Potential for trauma to urinary tract, especially urethra. More invasive than other methods; sedation may be required. Risk of introducing bladder infection. If bacterial growth appears on urine culture, must differentiate between urethral contamination and urinary tract infection. Quantitative urine culture required. Least desirable method of urine collection.</a:t>
                      </a:r>
                    </a:p>
                  </a:txBody>
                  <a:tcPr marL="49258" marR="49258" marT="10262" marB="10262">
                    <a:lnL w="9525" cap="flat" cmpd="sng" algn="ctr">
                      <a:solidFill>
                        <a:srgbClr val="FFFFFF"/>
                      </a:solidFill>
                      <a:prstDash val="solid"/>
                      <a:round/>
                      <a:headEnd type="none" w="med" len="med"/>
                      <a:tailEnd type="none" w="med" len="med"/>
                    </a:lnL>
                    <a:lnR>
                      <a:noFill/>
                    </a:lnR>
                    <a:lnT w="9525" cap="flat" cmpd="sng" algn="ctr">
                      <a:solidFill>
                        <a:srgbClr val="999999"/>
                      </a:solidFill>
                      <a:prstDash val="solid"/>
                      <a:round/>
                      <a:headEnd type="none" w="med" len="med"/>
                      <a:tailEnd type="none" w="med" len="med"/>
                    </a:lnT>
                    <a:lnB w="9525" cap="flat" cmpd="sng" algn="ctr">
                      <a:solidFill>
                        <a:srgbClr val="999999"/>
                      </a:solidFill>
                      <a:prstDash val="solid"/>
                      <a:round/>
                      <a:headEnd type="none" w="med" len="med"/>
                      <a:tailEnd type="none" w="med" len="med"/>
                    </a:lnB>
                    <a:solidFill>
                      <a:srgbClr val="F8F8F8"/>
                    </a:solidFill>
                  </a:tcPr>
                </a:tc>
                <a:extLst>
                  <a:ext uri="{0D108BD9-81ED-4DB2-BD59-A6C34878D82A}">
                    <a16:rowId xmlns:a16="http://schemas.microsoft.com/office/drawing/2014/main" val="2602538311"/>
                  </a:ext>
                </a:extLst>
              </a:tr>
              <a:tr h="1217302">
                <a:tc>
                  <a:txBody>
                    <a:bodyPr/>
                    <a:lstStyle/>
                    <a:p>
                      <a:pPr algn="l" fontAlgn="t"/>
                      <a:r>
                        <a:rPr lang="tr-TR" sz="1000">
                          <a:effectLst/>
                        </a:rPr>
                        <a:t>Cystocentesis</a:t>
                      </a:r>
                    </a:p>
                  </a:txBody>
                  <a:tcPr marL="49258" marR="49258" marT="10262" marB="10262">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999999"/>
                      </a:solidFill>
                      <a:prstDash val="solid"/>
                      <a:round/>
                      <a:headEnd type="none" w="med" len="med"/>
                      <a:tailEnd type="none" w="med" len="med"/>
                    </a:lnT>
                    <a:lnB w="9525" cap="flat" cmpd="sng" algn="ctr">
                      <a:solidFill>
                        <a:srgbClr val="999999"/>
                      </a:solidFill>
                      <a:prstDash val="solid"/>
                      <a:round/>
                      <a:headEnd type="none" w="med" len="med"/>
                      <a:tailEnd type="none" w="med" len="med"/>
                    </a:lnB>
                    <a:solidFill>
                      <a:srgbClr val="F8F8F8"/>
                    </a:solidFill>
                  </a:tcPr>
                </a:tc>
                <a:tc>
                  <a:txBody>
                    <a:bodyPr/>
                    <a:lstStyle/>
                    <a:p>
                      <a:pPr algn="l" fontAlgn="t"/>
                      <a:r>
                        <a:rPr lang="tr-TR" sz="1000">
                          <a:effectLst/>
                        </a:rPr>
                        <a:t>Preferred method of collection for urine culture. Avoids contamination of sample from lower urinary tract.</a:t>
                      </a:r>
                    </a:p>
                  </a:txBody>
                  <a:tcPr marL="49258" marR="49258" marT="10262" marB="10262">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999999"/>
                      </a:solidFill>
                      <a:prstDash val="solid"/>
                      <a:round/>
                      <a:headEnd type="none" w="med" len="med"/>
                      <a:tailEnd type="none" w="med" len="med"/>
                    </a:lnT>
                    <a:lnB w="9525" cap="flat" cmpd="sng" algn="ctr">
                      <a:solidFill>
                        <a:srgbClr val="999999"/>
                      </a:solidFill>
                      <a:prstDash val="solid"/>
                      <a:round/>
                      <a:headEnd type="none" w="med" len="med"/>
                      <a:tailEnd type="none" w="med" len="med"/>
                    </a:lnB>
                    <a:solidFill>
                      <a:srgbClr val="F8F8F8"/>
                    </a:solidFill>
                  </a:tcPr>
                </a:tc>
                <a:tc>
                  <a:txBody>
                    <a:bodyPr/>
                    <a:lstStyle/>
                    <a:p>
                      <a:pPr algn="l" fontAlgn="t"/>
                      <a:r>
                        <a:rPr lang="tr-TR" sz="1000" dirty="0" err="1">
                          <a:effectLst/>
                        </a:rPr>
                        <a:t>Potential</a:t>
                      </a:r>
                      <a:r>
                        <a:rPr lang="tr-TR" sz="1000" dirty="0">
                          <a:effectLst/>
                        </a:rPr>
                        <a:t> risk of </a:t>
                      </a:r>
                      <a:r>
                        <a:rPr lang="tr-TR" sz="1000" dirty="0" err="1">
                          <a:effectLst/>
                        </a:rPr>
                        <a:t>trauma</a:t>
                      </a:r>
                      <a:r>
                        <a:rPr lang="tr-TR" sz="1000" dirty="0">
                          <a:effectLst/>
                        </a:rPr>
                        <a:t> </a:t>
                      </a:r>
                      <a:r>
                        <a:rPr lang="tr-TR" sz="1000" dirty="0" err="1">
                          <a:effectLst/>
                        </a:rPr>
                        <a:t>if</a:t>
                      </a:r>
                      <a:r>
                        <a:rPr lang="tr-TR" sz="1000" dirty="0">
                          <a:effectLst/>
                        </a:rPr>
                        <a:t> </a:t>
                      </a:r>
                      <a:r>
                        <a:rPr lang="tr-TR" sz="1000" dirty="0" err="1">
                          <a:effectLst/>
                        </a:rPr>
                        <a:t>performed</a:t>
                      </a:r>
                      <a:r>
                        <a:rPr lang="tr-TR" sz="1000" dirty="0">
                          <a:effectLst/>
                        </a:rPr>
                        <a:t> </a:t>
                      </a:r>
                      <a:r>
                        <a:rPr lang="tr-TR" sz="1000" dirty="0" err="1">
                          <a:effectLst/>
                        </a:rPr>
                        <a:t>incorrectly</a:t>
                      </a:r>
                      <a:r>
                        <a:rPr lang="tr-TR" sz="1000" dirty="0">
                          <a:effectLst/>
                        </a:rPr>
                        <a:t> </a:t>
                      </a:r>
                      <a:r>
                        <a:rPr lang="tr-TR" sz="1000" dirty="0" err="1">
                          <a:effectLst/>
                        </a:rPr>
                        <a:t>or</a:t>
                      </a:r>
                      <a:r>
                        <a:rPr lang="tr-TR" sz="1000" dirty="0">
                          <a:effectLst/>
                        </a:rPr>
                        <a:t> </a:t>
                      </a:r>
                      <a:r>
                        <a:rPr lang="tr-TR" sz="1000" dirty="0" err="1">
                          <a:effectLst/>
                        </a:rPr>
                        <a:t>animal</a:t>
                      </a:r>
                      <a:r>
                        <a:rPr lang="tr-TR" sz="1000" dirty="0">
                          <a:effectLst/>
                        </a:rPr>
                        <a:t> </a:t>
                      </a:r>
                      <a:r>
                        <a:rPr lang="tr-TR" sz="1000" dirty="0" err="1">
                          <a:effectLst/>
                        </a:rPr>
                        <a:t>moves</a:t>
                      </a:r>
                      <a:r>
                        <a:rPr lang="tr-TR" sz="1000" dirty="0">
                          <a:effectLst/>
                        </a:rPr>
                        <a:t> </a:t>
                      </a:r>
                      <a:r>
                        <a:rPr lang="tr-TR" sz="1000" dirty="0" err="1">
                          <a:effectLst/>
                        </a:rPr>
                        <a:t>during</a:t>
                      </a:r>
                      <a:r>
                        <a:rPr lang="tr-TR" sz="1000" dirty="0">
                          <a:effectLst/>
                        </a:rPr>
                        <a:t> </a:t>
                      </a:r>
                      <a:r>
                        <a:rPr lang="tr-TR" sz="1000" dirty="0" err="1">
                          <a:effectLst/>
                        </a:rPr>
                        <a:t>procedure</a:t>
                      </a:r>
                      <a:r>
                        <a:rPr lang="tr-TR" sz="1000" dirty="0">
                          <a:effectLst/>
                        </a:rPr>
                        <a:t>. </a:t>
                      </a:r>
                      <a:r>
                        <a:rPr lang="tr-TR" sz="1000" dirty="0" err="1">
                          <a:effectLst/>
                        </a:rPr>
                        <a:t>Potential</a:t>
                      </a:r>
                      <a:r>
                        <a:rPr lang="tr-TR" sz="1000" dirty="0">
                          <a:effectLst/>
                        </a:rPr>
                        <a:t> </a:t>
                      </a:r>
                      <a:r>
                        <a:rPr lang="tr-TR" sz="1000" dirty="0" err="1">
                          <a:effectLst/>
                        </a:rPr>
                        <a:t>for</a:t>
                      </a:r>
                      <a:r>
                        <a:rPr lang="tr-TR" sz="1000" dirty="0">
                          <a:effectLst/>
                        </a:rPr>
                        <a:t> </a:t>
                      </a:r>
                      <a:r>
                        <a:rPr lang="tr-TR" sz="1000" dirty="0" err="1">
                          <a:effectLst/>
                        </a:rPr>
                        <a:t>iatrogenic</a:t>
                      </a:r>
                      <a:r>
                        <a:rPr lang="tr-TR" sz="1000" dirty="0">
                          <a:effectLst/>
                        </a:rPr>
                        <a:t> </a:t>
                      </a:r>
                      <a:r>
                        <a:rPr lang="tr-TR" sz="1000" dirty="0" err="1">
                          <a:effectLst/>
                        </a:rPr>
                        <a:t>hematuria</a:t>
                      </a:r>
                      <a:r>
                        <a:rPr lang="tr-TR" sz="1000" dirty="0">
                          <a:effectLst/>
                        </a:rPr>
                        <a:t>. </a:t>
                      </a:r>
                      <a:r>
                        <a:rPr lang="tr-TR" sz="1000" dirty="0" err="1">
                          <a:effectLst/>
                        </a:rPr>
                        <a:t>More</a:t>
                      </a:r>
                      <a:r>
                        <a:rPr lang="tr-TR" sz="1000" dirty="0">
                          <a:effectLst/>
                        </a:rPr>
                        <a:t> </a:t>
                      </a:r>
                      <a:r>
                        <a:rPr lang="tr-TR" sz="1000" dirty="0" err="1">
                          <a:effectLst/>
                        </a:rPr>
                        <a:t>invasive</a:t>
                      </a:r>
                      <a:r>
                        <a:rPr lang="tr-TR" sz="1000" dirty="0">
                          <a:effectLst/>
                        </a:rPr>
                        <a:t> </a:t>
                      </a:r>
                      <a:r>
                        <a:rPr lang="tr-TR" sz="1000" dirty="0" err="1">
                          <a:effectLst/>
                        </a:rPr>
                        <a:t>than</a:t>
                      </a:r>
                      <a:r>
                        <a:rPr lang="tr-TR" sz="1000" dirty="0">
                          <a:effectLst/>
                        </a:rPr>
                        <a:t> </a:t>
                      </a:r>
                      <a:r>
                        <a:rPr lang="tr-TR" sz="1000" dirty="0" err="1">
                          <a:effectLst/>
                        </a:rPr>
                        <a:t>spontaneous</a:t>
                      </a:r>
                      <a:r>
                        <a:rPr lang="tr-TR" sz="1000" dirty="0">
                          <a:effectLst/>
                        </a:rPr>
                        <a:t> </a:t>
                      </a:r>
                      <a:r>
                        <a:rPr lang="tr-TR" sz="1000" dirty="0" err="1">
                          <a:effectLst/>
                        </a:rPr>
                        <a:t>micturition</a:t>
                      </a:r>
                      <a:r>
                        <a:rPr lang="tr-TR" sz="1000" dirty="0">
                          <a:effectLst/>
                        </a:rPr>
                        <a:t>. </a:t>
                      </a:r>
                      <a:r>
                        <a:rPr lang="tr-TR" sz="1000" dirty="0" err="1">
                          <a:effectLst/>
                        </a:rPr>
                        <a:t>Potential</a:t>
                      </a:r>
                      <a:r>
                        <a:rPr lang="tr-TR" sz="1000" dirty="0">
                          <a:effectLst/>
                        </a:rPr>
                        <a:t> </a:t>
                      </a:r>
                      <a:r>
                        <a:rPr lang="tr-TR" sz="1000" dirty="0" err="1">
                          <a:effectLst/>
                        </a:rPr>
                        <a:t>for</a:t>
                      </a:r>
                      <a:r>
                        <a:rPr lang="tr-TR" sz="1000" dirty="0">
                          <a:effectLst/>
                        </a:rPr>
                        <a:t> </a:t>
                      </a:r>
                      <a:r>
                        <a:rPr lang="tr-TR" sz="1000" dirty="0" err="1">
                          <a:effectLst/>
                        </a:rPr>
                        <a:t>bacterial</a:t>
                      </a:r>
                      <a:r>
                        <a:rPr lang="tr-TR" sz="1000" dirty="0">
                          <a:effectLst/>
                        </a:rPr>
                        <a:t> </a:t>
                      </a:r>
                      <a:r>
                        <a:rPr lang="tr-TR" sz="1000" dirty="0" err="1">
                          <a:effectLst/>
                        </a:rPr>
                        <a:t>contamination</a:t>
                      </a:r>
                      <a:r>
                        <a:rPr lang="tr-TR" sz="1000" dirty="0">
                          <a:effectLst/>
                        </a:rPr>
                        <a:t> of </a:t>
                      </a:r>
                      <a:r>
                        <a:rPr lang="tr-TR" sz="1000" dirty="0" err="1">
                          <a:effectLst/>
                        </a:rPr>
                        <a:t>sample</a:t>
                      </a:r>
                      <a:r>
                        <a:rPr lang="tr-TR" sz="1000" dirty="0">
                          <a:effectLst/>
                        </a:rPr>
                        <a:t> </a:t>
                      </a:r>
                      <a:r>
                        <a:rPr lang="tr-TR" sz="1000" dirty="0" err="1">
                          <a:effectLst/>
                        </a:rPr>
                        <a:t>if</a:t>
                      </a:r>
                      <a:r>
                        <a:rPr lang="tr-TR" sz="1000" dirty="0">
                          <a:effectLst/>
                        </a:rPr>
                        <a:t> </a:t>
                      </a:r>
                      <a:r>
                        <a:rPr lang="tr-TR" sz="1000" dirty="0" err="1">
                          <a:effectLst/>
                        </a:rPr>
                        <a:t>needle</a:t>
                      </a:r>
                      <a:r>
                        <a:rPr lang="tr-TR" sz="1000" dirty="0">
                          <a:effectLst/>
                        </a:rPr>
                        <a:t> </a:t>
                      </a:r>
                      <a:r>
                        <a:rPr lang="tr-TR" sz="1000" dirty="0" err="1">
                          <a:effectLst/>
                        </a:rPr>
                        <a:t>penetrates</a:t>
                      </a:r>
                      <a:r>
                        <a:rPr lang="tr-TR" sz="1000" dirty="0">
                          <a:effectLst/>
                        </a:rPr>
                        <a:t> </a:t>
                      </a:r>
                      <a:r>
                        <a:rPr lang="tr-TR" sz="1000" dirty="0" err="1">
                          <a:effectLst/>
                        </a:rPr>
                        <a:t>colon</a:t>
                      </a:r>
                      <a:r>
                        <a:rPr lang="tr-TR" sz="1000" dirty="0">
                          <a:effectLst/>
                        </a:rPr>
                        <a:t> </a:t>
                      </a:r>
                      <a:r>
                        <a:rPr lang="tr-TR" sz="1000" dirty="0" err="1">
                          <a:effectLst/>
                        </a:rPr>
                        <a:t>during</a:t>
                      </a:r>
                      <a:r>
                        <a:rPr lang="tr-TR" sz="1000" dirty="0">
                          <a:effectLst/>
                        </a:rPr>
                        <a:t> </a:t>
                      </a:r>
                      <a:r>
                        <a:rPr lang="tr-TR" sz="1000" dirty="0" err="1">
                          <a:effectLst/>
                        </a:rPr>
                        <a:t>procedure</a:t>
                      </a:r>
                      <a:r>
                        <a:rPr lang="tr-TR" sz="1000" dirty="0">
                          <a:effectLst/>
                        </a:rPr>
                        <a:t>.</a:t>
                      </a:r>
                    </a:p>
                  </a:txBody>
                  <a:tcPr marL="49258" marR="49258" marT="10262" marB="10262">
                    <a:lnL w="9525" cap="flat" cmpd="sng" algn="ctr">
                      <a:solidFill>
                        <a:srgbClr val="FFFFFF"/>
                      </a:solidFill>
                      <a:prstDash val="solid"/>
                      <a:round/>
                      <a:headEnd type="none" w="med" len="med"/>
                      <a:tailEnd type="none" w="med" len="med"/>
                    </a:lnL>
                    <a:lnR>
                      <a:noFill/>
                    </a:lnR>
                    <a:lnT w="9525" cap="flat" cmpd="sng" algn="ctr">
                      <a:solidFill>
                        <a:srgbClr val="999999"/>
                      </a:solidFill>
                      <a:prstDash val="solid"/>
                      <a:round/>
                      <a:headEnd type="none" w="med" len="med"/>
                      <a:tailEnd type="none" w="med" len="med"/>
                    </a:lnT>
                    <a:lnB w="9525" cap="flat" cmpd="sng" algn="ctr">
                      <a:solidFill>
                        <a:srgbClr val="999999"/>
                      </a:solidFill>
                      <a:prstDash val="solid"/>
                      <a:round/>
                      <a:headEnd type="none" w="med" len="med"/>
                      <a:tailEnd type="none" w="med" len="med"/>
                    </a:lnB>
                    <a:solidFill>
                      <a:srgbClr val="F8F8F8"/>
                    </a:solidFill>
                  </a:tcPr>
                </a:tc>
                <a:extLst>
                  <a:ext uri="{0D108BD9-81ED-4DB2-BD59-A6C34878D82A}">
                    <a16:rowId xmlns:a16="http://schemas.microsoft.com/office/drawing/2014/main" val="1473933445"/>
                  </a:ext>
                </a:extLst>
              </a:tr>
            </a:tbl>
          </a:graphicData>
        </a:graphic>
      </p:graphicFrame>
      <p:sp>
        <p:nvSpPr>
          <p:cNvPr id="8" name="Rectangle 7">
            <a:extLst>
              <a:ext uri="{FF2B5EF4-FFF2-40B4-BE49-F238E27FC236}">
                <a16:creationId xmlns:a16="http://schemas.microsoft.com/office/drawing/2014/main" id="{7B683186-4D55-7B45-A471-B95BC74EEE54}"/>
              </a:ext>
            </a:extLst>
          </p:cNvPr>
          <p:cNvSpPr/>
          <p:nvPr/>
        </p:nvSpPr>
        <p:spPr>
          <a:xfrm>
            <a:off x="2452187" y="256674"/>
            <a:ext cx="6533648" cy="400110"/>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pPr algn="ctr"/>
            <a:r>
              <a:rPr lang="tr-TR" sz="2000" b="1" dirty="0" err="1">
                <a:solidFill>
                  <a:srgbClr val="0070C0"/>
                </a:solidFill>
                <a:latin typeface="Open Sans"/>
              </a:rPr>
              <a:t>Advantages</a:t>
            </a:r>
            <a:r>
              <a:rPr lang="tr-TR" sz="2000" b="1" dirty="0">
                <a:solidFill>
                  <a:srgbClr val="0070C0"/>
                </a:solidFill>
                <a:latin typeface="Open Sans"/>
              </a:rPr>
              <a:t> </a:t>
            </a:r>
            <a:r>
              <a:rPr lang="tr-TR" sz="2000" b="1" dirty="0" err="1">
                <a:solidFill>
                  <a:srgbClr val="0070C0"/>
                </a:solidFill>
                <a:latin typeface="Open Sans"/>
              </a:rPr>
              <a:t>and</a:t>
            </a:r>
            <a:r>
              <a:rPr lang="tr-TR" sz="2000" b="1" dirty="0">
                <a:solidFill>
                  <a:srgbClr val="0070C0"/>
                </a:solidFill>
                <a:latin typeface="Open Sans"/>
              </a:rPr>
              <a:t> </a:t>
            </a:r>
            <a:r>
              <a:rPr lang="tr-TR" sz="2000" b="1" dirty="0" err="1">
                <a:solidFill>
                  <a:srgbClr val="0070C0"/>
                </a:solidFill>
                <a:latin typeface="Open Sans"/>
              </a:rPr>
              <a:t>Disadvantages</a:t>
            </a:r>
            <a:r>
              <a:rPr lang="tr-TR" sz="2000" b="1" dirty="0">
                <a:solidFill>
                  <a:srgbClr val="0070C0"/>
                </a:solidFill>
                <a:latin typeface="Open Sans"/>
              </a:rPr>
              <a:t> of </a:t>
            </a:r>
            <a:r>
              <a:rPr lang="tr-TR" sz="2000" b="1" dirty="0" err="1">
                <a:solidFill>
                  <a:srgbClr val="0070C0"/>
                </a:solidFill>
                <a:latin typeface="Open Sans"/>
              </a:rPr>
              <a:t>Urine</a:t>
            </a:r>
            <a:r>
              <a:rPr lang="tr-TR" sz="2000" b="1" dirty="0">
                <a:solidFill>
                  <a:srgbClr val="0070C0"/>
                </a:solidFill>
                <a:latin typeface="Open Sans"/>
              </a:rPr>
              <a:t> Collection </a:t>
            </a:r>
            <a:r>
              <a:rPr lang="tr-TR" sz="2000" b="1" dirty="0" err="1">
                <a:solidFill>
                  <a:srgbClr val="0070C0"/>
                </a:solidFill>
                <a:latin typeface="Open Sans"/>
              </a:rPr>
              <a:t>Methods</a:t>
            </a:r>
            <a:endParaRPr lang="tr-TR" sz="2000" b="1" i="0" u="none" strike="noStrike" dirty="0">
              <a:solidFill>
                <a:srgbClr val="0070C0"/>
              </a:solidFill>
              <a:effectLst/>
              <a:latin typeface="Open Sans"/>
            </a:endParaRPr>
          </a:p>
        </p:txBody>
      </p:sp>
    </p:spTree>
    <p:extLst>
      <p:ext uri="{BB962C8B-B14F-4D97-AF65-F5344CB8AC3E}">
        <p14:creationId xmlns:p14="http://schemas.microsoft.com/office/powerpoint/2010/main" val="27043480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08F8381-B2B4-2644-9B5D-1ACD566196B7}"/>
              </a:ext>
            </a:extLst>
          </p:cNvPr>
          <p:cNvSpPr>
            <a:spLocks noGrp="1"/>
          </p:cNvSpPr>
          <p:nvPr>
            <p:ph type="title"/>
          </p:nvPr>
        </p:nvSpPr>
        <p:spPr/>
        <p:txBody>
          <a:bodyPr/>
          <a:lstStyle/>
          <a:p>
            <a:r>
              <a:rPr lang="tr-TR" b="1" dirty="0"/>
              <a:t>COMPLETE URINALYSIS PANEL </a:t>
            </a:r>
            <a:br>
              <a:rPr lang="tr-TR" dirty="0"/>
            </a:br>
            <a:endParaRPr lang="en-US" dirty="0"/>
          </a:p>
        </p:txBody>
      </p:sp>
    </p:spTree>
    <p:extLst>
      <p:ext uri="{BB962C8B-B14F-4D97-AF65-F5344CB8AC3E}">
        <p14:creationId xmlns:p14="http://schemas.microsoft.com/office/powerpoint/2010/main" val="18464906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A2DCC8-1CA3-EB46-BB8E-33FD217D196C}"/>
              </a:ext>
            </a:extLst>
          </p:cNvPr>
          <p:cNvSpPr>
            <a:spLocks noGrp="1"/>
          </p:cNvSpPr>
          <p:nvPr>
            <p:ph type="title"/>
          </p:nvPr>
        </p:nvSpPr>
        <p:spPr>
          <a:xfrm>
            <a:off x="761684" y="340584"/>
            <a:ext cx="9720072" cy="540565"/>
          </a:xfrm>
        </p:spPr>
        <p:style>
          <a:lnRef idx="2">
            <a:schemeClr val="accent1"/>
          </a:lnRef>
          <a:fillRef idx="1">
            <a:schemeClr val="lt1"/>
          </a:fillRef>
          <a:effectRef idx="0">
            <a:schemeClr val="accent1"/>
          </a:effectRef>
          <a:fontRef idx="minor">
            <a:schemeClr val="dk1"/>
          </a:fontRef>
        </p:style>
        <p:txBody>
          <a:bodyPr>
            <a:normAutofit/>
          </a:bodyPr>
          <a:lstStyle/>
          <a:p>
            <a:r>
              <a:rPr lang="tr-TR" sz="2800" b="1" dirty="0" err="1">
                <a:solidFill>
                  <a:srgbClr val="0070C0"/>
                </a:solidFill>
              </a:rPr>
              <a:t>Urine</a:t>
            </a:r>
            <a:r>
              <a:rPr lang="tr-TR" sz="2800" b="1" dirty="0">
                <a:solidFill>
                  <a:srgbClr val="0070C0"/>
                </a:solidFill>
              </a:rPr>
              <a:t> </a:t>
            </a:r>
            <a:r>
              <a:rPr lang="tr-TR" sz="2800" b="1" dirty="0" err="1">
                <a:solidFill>
                  <a:srgbClr val="0070C0"/>
                </a:solidFill>
              </a:rPr>
              <a:t>Clarity</a:t>
            </a:r>
            <a:r>
              <a:rPr lang="tr-TR" sz="2800" b="1" dirty="0">
                <a:solidFill>
                  <a:srgbClr val="0070C0"/>
                </a:solidFill>
              </a:rPr>
              <a:t> </a:t>
            </a:r>
            <a:endParaRPr lang="en-US" sz="2800" b="1" dirty="0">
              <a:solidFill>
                <a:srgbClr val="0070C0"/>
              </a:solidFill>
            </a:endParaRPr>
          </a:p>
        </p:txBody>
      </p:sp>
      <p:sp>
        <p:nvSpPr>
          <p:cNvPr id="3" name="Content Placeholder 2">
            <a:extLst>
              <a:ext uri="{FF2B5EF4-FFF2-40B4-BE49-F238E27FC236}">
                <a16:creationId xmlns:a16="http://schemas.microsoft.com/office/drawing/2014/main" id="{7C1EA0BA-9E21-7B48-9F69-6DC7847B4D32}"/>
              </a:ext>
            </a:extLst>
          </p:cNvPr>
          <p:cNvSpPr>
            <a:spLocks noGrp="1"/>
          </p:cNvSpPr>
          <p:nvPr>
            <p:ph idx="1"/>
          </p:nvPr>
        </p:nvSpPr>
        <p:spPr>
          <a:xfrm>
            <a:off x="919625" y="1008590"/>
            <a:ext cx="11100579" cy="5009949"/>
          </a:xfrm>
        </p:spPr>
        <p:txBody>
          <a:bodyPr>
            <a:normAutofit lnSpcReduction="10000"/>
          </a:bodyPr>
          <a:lstStyle/>
          <a:p>
            <a:pPr marL="0" indent="0">
              <a:lnSpc>
                <a:spcPct val="150000"/>
              </a:lnSpc>
              <a:buNone/>
            </a:pPr>
            <a:r>
              <a:rPr lang="en-US" dirty="0"/>
              <a:t>In most animals, normal urine is clear to slightly cloudy </a:t>
            </a:r>
          </a:p>
          <a:p>
            <a:pPr marL="0" indent="0">
              <a:lnSpc>
                <a:spcPct val="150000"/>
              </a:lnSpc>
              <a:buNone/>
            </a:pPr>
            <a:r>
              <a:rPr lang="en-US" b="1" dirty="0">
                <a:solidFill>
                  <a:srgbClr val="FF0000"/>
                </a:solidFill>
              </a:rPr>
              <a:t>Values Below Reference Range </a:t>
            </a:r>
            <a:endParaRPr lang="en-US" dirty="0">
              <a:solidFill>
                <a:srgbClr val="FF0000"/>
              </a:solidFill>
            </a:endParaRPr>
          </a:p>
          <a:p>
            <a:pPr marL="0" indent="0">
              <a:lnSpc>
                <a:spcPct val="150000"/>
              </a:lnSpc>
              <a:buNone/>
            </a:pPr>
            <a:r>
              <a:rPr lang="en-US" dirty="0"/>
              <a:t>In an animal that typically shows cloudy urine, a clear urine would suggest absence of crystalluria. </a:t>
            </a:r>
          </a:p>
          <a:p>
            <a:pPr marL="0" indent="0">
              <a:lnSpc>
                <a:spcPct val="150000"/>
              </a:lnSpc>
              <a:buNone/>
            </a:pPr>
            <a:r>
              <a:rPr lang="en-US" b="1" dirty="0">
                <a:solidFill>
                  <a:srgbClr val="FF0000"/>
                </a:solidFill>
              </a:rPr>
              <a:t>Values Above Reference Range </a:t>
            </a:r>
            <a:endParaRPr lang="en-US" dirty="0">
              <a:solidFill>
                <a:srgbClr val="FF0000"/>
              </a:solidFill>
            </a:endParaRPr>
          </a:p>
          <a:p>
            <a:pPr marL="0" indent="0">
              <a:lnSpc>
                <a:spcPct val="150000"/>
              </a:lnSpc>
              <a:buNone/>
            </a:pPr>
            <a:r>
              <a:rPr lang="en-US" dirty="0"/>
              <a:t>Excessively cloudy urine can be the result of high numbers of crystals, leukocytes, erythrocytes, bacteria, mucus, casts, lipids, or possibly sperm. </a:t>
            </a:r>
          </a:p>
          <a:p>
            <a:pPr marL="0" indent="0">
              <a:lnSpc>
                <a:spcPct val="150000"/>
              </a:lnSpc>
              <a:buNone/>
            </a:pPr>
            <a:r>
              <a:rPr lang="en-US" b="1" dirty="0">
                <a:solidFill>
                  <a:srgbClr val="00B0F0"/>
                </a:solidFill>
              </a:rPr>
              <a:t>Other Laboratory Tests </a:t>
            </a:r>
            <a:endParaRPr lang="en-US" dirty="0">
              <a:solidFill>
                <a:srgbClr val="00B0F0"/>
              </a:solidFill>
            </a:endParaRPr>
          </a:p>
          <a:p>
            <a:pPr marL="0" indent="0">
              <a:lnSpc>
                <a:spcPct val="150000"/>
              </a:lnSpc>
              <a:buNone/>
            </a:pPr>
            <a:r>
              <a:rPr lang="en-US" dirty="0"/>
              <a:t>Microscopic examination of the urine sediment is advised. </a:t>
            </a:r>
          </a:p>
          <a:p>
            <a:pPr>
              <a:lnSpc>
                <a:spcPct val="150000"/>
              </a:lnSpc>
              <a:buFont typeface="Arial" panose="020B0604020202020204" pitchFamily="34" charset="0"/>
              <a:buChar char="•"/>
            </a:pPr>
            <a:endParaRPr lang="en-US" dirty="0"/>
          </a:p>
        </p:txBody>
      </p:sp>
    </p:spTree>
    <p:extLst>
      <p:ext uri="{BB962C8B-B14F-4D97-AF65-F5344CB8AC3E}">
        <p14:creationId xmlns:p14="http://schemas.microsoft.com/office/powerpoint/2010/main" val="1709168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E0DBF9-6216-5C4F-809A-1557DE0905E2}"/>
              </a:ext>
            </a:extLst>
          </p:cNvPr>
          <p:cNvSpPr>
            <a:spLocks noGrp="1"/>
          </p:cNvSpPr>
          <p:nvPr>
            <p:ph type="title"/>
          </p:nvPr>
        </p:nvSpPr>
        <p:spPr>
          <a:xfrm>
            <a:off x="766434" y="426253"/>
            <a:ext cx="10863072" cy="579587"/>
          </a:xfrm>
        </p:spPr>
        <p:style>
          <a:lnRef idx="2">
            <a:schemeClr val="accent1"/>
          </a:lnRef>
          <a:fillRef idx="1">
            <a:schemeClr val="lt1"/>
          </a:fillRef>
          <a:effectRef idx="0">
            <a:schemeClr val="accent1"/>
          </a:effectRef>
          <a:fontRef idx="minor">
            <a:schemeClr val="dk1"/>
          </a:fontRef>
        </p:style>
        <p:txBody>
          <a:bodyPr>
            <a:normAutofit/>
          </a:bodyPr>
          <a:lstStyle/>
          <a:p>
            <a:r>
              <a:rPr lang="tr-TR" sz="2800" b="1" dirty="0" err="1">
                <a:solidFill>
                  <a:srgbClr val="0070C0"/>
                </a:solidFill>
              </a:rPr>
              <a:t>UrIne</a:t>
            </a:r>
            <a:r>
              <a:rPr lang="tr-TR" sz="2800" b="1" dirty="0">
                <a:solidFill>
                  <a:srgbClr val="0070C0"/>
                </a:solidFill>
              </a:rPr>
              <a:t> </a:t>
            </a:r>
            <a:r>
              <a:rPr lang="tr-TR" sz="2800" b="1" dirty="0" err="1">
                <a:solidFill>
                  <a:srgbClr val="0070C0"/>
                </a:solidFill>
              </a:rPr>
              <a:t>SpecIfIc</a:t>
            </a:r>
            <a:r>
              <a:rPr lang="tr-TR" sz="2800" b="1" dirty="0">
                <a:solidFill>
                  <a:srgbClr val="0070C0"/>
                </a:solidFill>
              </a:rPr>
              <a:t> </a:t>
            </a:r>
            <a:r>
              <a:rPr lang="tr-TR" sz="2800" b="1" dirty="0" err="1">
                <a:solidFill>
                  <a:srgbClr val="0070C0"/>
                </a:solidFill>
              </a:rPr>
              <a:t>GravIty</a:t>
            </a:r>
            <a:r>
              <a:rPr lang="tr-TR" sz="2800" b="1" dirty="0">
                <a:solidFill>
                  <a:srgbClr val="0070C0"/>
                </a:solidFill>
              </a:rPr>
              <a:t> </a:t>
            </a:r>
            <a:endParaRPr lang="en-US" sz="2800" b="1" dirty="0">
              <a:solidFill>
                <a:srgbClr val="0070C0"/>
              </a:solidFill>
            </a:endParaRPr>
          </a:p>
        </p:txBody>
      </p:sp>
      <p:sp>
        <p:nvSpPr>
          <p:cNvPr id="3" name="Content Placeholder 2">
            <a:extLst>
              <a:ext uri="{FF2B5EF4-FFF2-40B4-BE49-F238E27FC236}">
                <a16:creationId xmlns:a16="http://schemas.microsoft.com/office/drawing/2014/main" id="{20369FCF-7942-F348-931D-35374C81C1FB}"/>
              </a:ext>
            </a:extLst>
          </p:cNvPr>
          <p:cNvSpPr>
            <a:spLocks noGrp="1"/>
          </p:cNvSpPr>
          <p:nvPr>
            <p:ph idx="1"/>
          </p:nvPr>
        </p:nvSpPr>
        <p:spPr>
          <a:xfrm>
            <a:off x="857874" y="1138843"/>
            <a:ext cx="10771632" cy="5162203"/>
          </a:xfrm>
        </p:spPr>
        <p:txBody>
          <a:bodyPr>
            <a:normAutofit/>
          </a:bodyPr>
          <a:lstStyle/>
          <a:p>
            <a:pPr>
              <a:lnSpc>
                <a:spcPct val="150000"/>
              </a:lnSpc>
              <a:buFont typeface="Arial" panose="020B0604020202020204" pitchFamily="34" charset="0"/>
              <a:buChar char="•"/>
            </a:pPr>
            <a:r>
              <a:rPr lang="tr-TR" dirty="0" err="1"/>
              <a:t>Specific</a:t>
            </a:r>
            <a:r>
              <a:rPr lang="tr-TR" dirty="0"/>
              <a:t> </a:t>
            </a:r>
            <a:r>
              <a:rPr lang="tr-TR" dirty="0" err="1"/>
              <a:t>gravity</a:t>
            </a:r>
            <a:r>
              <a:rPr lang="tr-TR" dirty="0"/>
              <a:t> is a </a:t>
            </a:r>
            <a:r>
              <a:rPr lang="tr-TR" dirty="0" err="1"/>
              <a:t>reflection</a:t>
            </a:r>
            <a:r>
              <a:rPr lang="tr-TR" dirty="0"/>
              <a:t> of </a:t>
            </a:r>
            <a:r>
              <a:rPr lang="tr-TR" dirty="0" err="1"/>
              <a:t>solute</a:t>
            </a:r>
            <a:r>
              <a:rPr lang="tr-TR" dirty="0"/>
              <a:t> </a:t>
            </a:r>
            <a:r>
              <a:rPr lang="tr-TR" dirty="0" err="1"/>
              <a:t>concentration</a:t>
            </a:r>
            <a:r>
              <a:rPr lang="tr-TR" dirty="0"/>
              <a:t>. </a:t>
            </a:r>
          </a:p>
          <a:p>
            <a:pPr>
              <a:lnSpc>
                <a:spcPct val="150000"/>
              </a:lnSpc>
              <a:buFont typeface="Arial" panose="020B0604020202020204" pitchFamily="34" charset="0"/>
              <a:buChar char="•"/>
            </a:pPr>
            <a:r>
              <a:rPr lang="tr-TR" dirty="0" err="1"/>
              <a:t>It</a:t>
            </a:r>
            <a:r>
              <a:rPr lang="tr-TR" dirty="0"/>
              <a:t> </a:t>
            </a:r>
            <a:r>
              <a:rPr lang="tr-TR" dirty="0" err="1"/>
              <a:t>should</a:t>
            </a:r>
            <a:r>
              <a:rPr lang="tr-TR" dirty="0"/>
              <a:t> be </a:t>
            </a:r>
            <a:r>
              <a:rPr lang="tr-TR" dirty="0" err="1"/>
              <a:t>determined</a:t>
            </a:r>
            <a:r>
              <a:rPr lang="tr-TR" dirty="0"/>
              <a:t> </a:t>
            </a:r>
            <a:r>
              <a:rPr lang="tr-TR" dirty="0" err="1"/>
              <a:t>by</a:t>
            </a:r>
            <a:r>
              <a:rPr lang="tr-TR" dirty="0"/>
              <a:t> </a:t>
            </a:r>
            <a:r>
              <a:rPr lang="tr-TR" dirty="0" err="1"/>
              <a:t>refractometry</a:t>
            </a:r>
            <a:r>
              <a:rPr lang="tr-TR" dirty="0"/>
              <a:t> as </a:t>
            </a:r>
            <a:r>
              <a:rPr lang="tr-TR" dirty="0" err="1"/>
              <a:t>dipsticks</a:t>
            </a:r>
            <a:r>
              <a:rPr lang="tr-TR" dirty="0"/>
              <a:t> </a:t>
            </a:r>
            <a:r>
              <a:rPr lang="tr-TR" dirty="0" err="1"/>
              <a:t>are</a:t>
            </a:r>
            <a:r>
              <a:rPr lang="tr-TR" dirty="0"/>
              <a:t> </a:t>
            </a:r>
            <a:r>
              <a:rPr lang="tr-TR" dirty="0" err="1"/>
              <a:t>inaccurate</a:t>
            </a:r>
            <a:r>
              <a:rPr lang="tr-TR" dirty="0"/>
              <a:t>. </a:t>
            </a:r>
          </a:p>
          <a:p>
            <a:pPr>
              <a:lnSpc>
                <a:spcPct val="150000"/>
              </a:lnSpc>
              <a:buFont typeface="Arial" panose="020B0604020202020204" pitchFamily="34" charset="0"/>
              <a:buChar char="•"/>
            </a:pPr>
            <a:r>
              <a:rPr lang="tr-TR" dirty="0" err="1"/>
              <a:t>Assuming</a:t>
            </a:r>
            <a:r>
              <a:rPr lang="tr-TR" dirty="0"/>
              <a:t> normal </a:t>
            </a:r>
            <a:r>
              <a:rPr lang="tr-TR" dirty="0" err="1"/>
              <a:t>hydration</a:t>
            </a:r>
            <a:r>
              <a:rPr lang="tr-TR" dirty="0"/>
              <a:t> </a:t>
            </a:r>
            <a:r>
              <a:rPr lang="tr-TR" dirty="0" err="1"/>
              <a:t>status</a:t>
            </a:r>
            <a:r>
              <a:rPr lang="tr-TR" dirty="0"/>
              <a:t> </a:t>
            </a:r>
            <a:r>
              <a:rPr lang="tr-TR" dirty="0" err="1"/>
              <a:t>and</a:t>
            </a:r>
            <a:r>
              <a:rPr lang="tr-TR" dirty="0"/>
              <a:t> </a:t>
            </a:r>
            <a:r>
              <a:rPr lang="tr-TR" dirty="0" err="1"/>
              <a:t>no</a:t>
            </a:r>
            <a:r>
              <a:rPr lang="tr-TR" dirty="0"/>
              <a:t> </a:t>
            </a:r>
            <a:r>
              <a:rPr lang="tr-TR" dirty="0" err="1"/>
              <a:t>treatments</a:t>
            </a:r>
            <a:r>
              <a:rPr lang="tr-TR" dirty="0"/>
              <a:t> </a:t>
            </a:r>
            <a:r>
              <a:rPr lang="tr-TR" dirty="0" err="1"/>
              <a:t>that</a:t>
            </a:r>
            <a:r>
              <a:rPr lang="tr-TR" dirty="0"/>
              <a:t> </a:t>
            </a:r>
            <a:r>
              <a:rPr lang="tr-TR" dirty="0" err="1"/>
              <a:t>alter</a:t>
            </a:r>
            <a:r>
              <a:rPr lang="tr-TR" dirty="0"/>
              <a:t> </a:t>
            </a:r>
            <a:r>
              <a:rPr lang="tr-TR" dirty="0" err="1"/>
              <a:t>water</a:t>
            </a:r>
            <a:r>
              <a:rPr lang="tr-TR" dirty="0"/>
              <a:t> </a:t>
            </a:r>
            <a:r>
              <a:rPr lang="tr-TR" dirty="0" err="1"/>
              <a:t>resorption</a:t>
            </a:r>
            <a:r>
              <a:rPr lang="tr-TR" dirty="0"/>
              <a:t> </a:t>
            </a:r>
            <a:r>
              <a:rPr lang="tr-TR" dirty="0" err="1"/>
              <a:t>by</a:t>
            </a:r>
            <a:r>
              <a:rPr lang="tr-TR" dirty="0"/>
              <a:t> </a:t>
            </a:r>
            <a:r>
              <a:rPr lang="tr-TR" dirty="0" err="1"/>
              <a:t>the</a:t>
            </a:r>
            <a:r>
              <a:rPr lang="tr-TR" dirty="0"/>
              <a:t> </a:t>
            </a:r>
            <a:r>
              <a:rPr lang="tr-TR" dirty="0" err="1"/>
              <a:t>kidneys</a:t>
            </a:r>
            <a:r>
              <a:rPr lang="tr-TR" dirty="0"/>
              <a:t>, </a:t>
            </a:r>
            <a:r>
              <a:rPr lang="tr-TR" dirty="0" err="1"/>
              <a:t>expected</a:t>
            </a:r>
            <a:r>
              <a:rPr lang="tr-TR" dirty="0"/>
              <a:t> </a:t>
            </a:r>
            <a:r>
              <a:rPr lang="tr-TR" dirty="0" err="1"/>
              <a:t>specific</a:t>
            </a:r>
            <a:r>
              <a:rPr lang="tr-TR" dirty="0"/>
              <a:t> </a:t>
            </a:r>
            <a:r>
              <a:rPr lang="tr-TR" dirty="0" err="1"/>
              <a:t>gravity</a:t>
            </a:r>
            <a:r>
              <a:rPr lang="tr-TR" dirty="0"/>
              <a:t> </a:t>
            </a:r>
            <a:r>
              <a:rPr lang="tr-TR" dirty="0" err="1"/>
              <a:t>results</a:t>
            </a:r>
            <a:r>
              <a:rPr lang="tr-TR" dirty="0"/>
              <a:t> </a:t>
            </a:r>
            <a:r>
              <a:rPr lang="tr-TR" dirty="0" err="1"/>
              <a:t>are</a:t>
            </a:r>
            <a:r>
              <a:rPr lang="tr-TR" dirty="0"/>
              <a:t>: </a:t>
            </a:r>
          </a:p>
          <a:p>
            <a:pPr marL="0" indent="0" algn="ctr">
              <a:lnSpc>
                <a:spcPct val="150000"/>
              </a:lnSpc>
              <a:buNone/>
            </a:pPr>
            <a:r>
              <a:rPr lang="tr-TR" dirty="0">
                <a:solidFill>
                  <a:srgbClr val="FF0000"/>
                </a:solidFill>
              </a:rPr>
              <a:t>Dogs: 1.015–1.045 </a:t>
            </a:r>
          </a:p>
          <a:p>
            <a:pPr marL="0" indent="0" algn="ctr">
              <a:lnSpc>
                <a:spcPct val="150000"/>
              </a:lnSpc>
              <a:buNone/>
            </a:pPr>
            <a:r>
              <a:rPr lang="tr-TR" dirty="0" err="1">
                <a:solidFill>
                  <a:srgbClr val="FF0000"/>
                </a:solidFill>
              </a:rPr>
              <a:t>Cats</a:t>
            </a:r>
            <a:r>
              <a:rPr lang="tr-TR" dirty="0">
                <a:solidFill>
                  <a:srgbClr val="FF0000"/>
                </a:solidFill>
              </a:rPr>
              <a:t>: 1.035–1.060</a:t>
            </a:r>
          </a:p>
          <a:p>
            <a:pPr algn="just">
              <a:lnSpc>
                <a:spcPct val="150000"/>
              </a:lnSpc>
              <a:buFont typeface="Arial" panose="020B0604020202020204" pitchFamily="34" charset="0"/>
              <a:buChar char="•"/>
            </a:pPr>
            <a:r>
              <a:rPr lang="tr-TR" dirty="0" err="1"/>
              <a:t>The</a:t>
            </a:r>
            <a:r>
              <a:rPr lang="tr-TR" dirty="0"/>
              <a:t> </a:t>
            </a:r>
            <a:r>
              <a:rPr lang="tr-TR" dirty="0" err="1"/>
              <a:t>amount</a:t>
            </a:r>
            <a:r>
              <a:rPr lang="tr-TR" dirty="0"/>
              <a:t> of </a:t>
            </a:r>
            <a:r>
              <a:rPr lang="tr-TR" dirty="0" err="1"/>
              <a:t>other</a:t>
            </a:r>
            <a:r>
              <a:rPr lang="tr-TR" dirty="0"/>
              <a:t> </a:t>
            </a:r>
            <a:r>
              <a:rPr lang="tr-TR" dirty="0" err="1"/>
              <a:t>substances</a:t>
            </a:r>
            <a:r>
              <a:rPr lang="tr-TR" dirty="0"/>
              <a:t> in </a:t>
            </a:r>
            <a:r>
              <a:rPr lang="tr-TR" dirty="0" err="1"/>
              <a:t>urine</a:t>
            </a:r>
            <a:r>
              <a:rPr lang="tr-TR" dirty="0"/>
              <a:t> </a:t>
            </a:r>
            <a:r>
              <a:rPr lang="tr-TR" dirty="0" err="1"/>
              <a:t>should</a:t>
            </a:r>
            <a:r>
              <a:rPr lang="tr-TR" dirty="0"/>
              <a:t> be </a:t>
            </a:r>
            <a:r>
              <a:rPr lang="tr-TR" dirty="0" err="1"/>
              <a:t>interpreted</a:t>
            </a:r>
            <a:r>
              <a:rPr lang="tr-TR" dirty="0"/>
              <a:t> in </a:t>
            </a:r>
            <a:r>
              <a:rPr lang="tr-TR" dirty="0" err="1"/>
              <a:t>consideration</a:t>
            </a:r>
            <a:r>
              <a:rPr lang="tr-TR" dirty="0"/>
              <a:t> of </a:t>
            </a:r>
            <a:r>
              <a:rPr lang="tr-TR" dirty="0" err="1"/>
              <a:t>the</a:t>
            </a:r>
            <a:r>
              <a:rPr lang="tr-TR" dirty="0"/>
              <a:t> </a:t>
            </a:r>
            <a:r>
              <a:rPr lang="tr-TR" dirty="0" err="1"/>
              <a:t>specific</a:t>
            </a:r>
            <a:r>
              <a:rPr lang="tr-TR" dirty="0"/>
              <a:t> </a:t>
            </a:r>
            <a:r>
              <a:rPr lang="tr-TR" dirty="0" err="1"/>
              <a:t>gravity</a:t>
            </a:r>
            <a:r>
              <a:rPr lang="tr-TR" dirty="0"/>
              <a:t> </a:t>
            </a:r>
          </a:p>
          <a:p>
            <a:pPr>
              <a:lnSpc>
                <a:spcPct val="150000"/>
              </a:lnSpc>
            </a:pPr>
            <a:endParaRPr lang="en-US" dirty="0"/>
          </a:p>
        </p:txBody>
      </p:sp>
    </p:spTree>
    <p:extLst>
      <p:ext uri="{BB962C8B-B14F-4D97-AF65-F5344CB8AC3E}">
        <p14:creationId xmlns:p14="http://schemas.microsoft.com/office/powerpoint/2010/main" val="20761031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8A7ED7-D338-A34C-8718-8B5150B2F1F5}"/>
              </a:ext>
            </a:extLst>
          </p:cNvPr>
          <p:cNvSpPr>
            <a:spLocks noGrp="1"/>
          </p:cNvSpPr>
          <p:nvPr>
            <p:ph type="title"/>
          </p:nvPr>
        </p:nvSpPr>
        <p:spPr>
          <a:xfrm>
            <a:off x="770020" y="834306"/>
            <a:ext cx="9903521" cy="470794"/>
          </a:xfrm>
        </p:spPr>
        <p:style>
          <a:lnRef idx="2">
            <a:schemeClr val="accent1"/>
          </a:lnRef>
          <a:fillRef idx="1">
            <a:schemeClr val="lt1"/>
          </a:fillRef>
          <a:effectRef idx="0">
            <a:schemeClr val="accent1"/>
          </a:effectRef>
          <a:fontRef idx="minor">
            <a:schemeClr val="dk1"/>
          </a:fontRef>
        </p:style>
        <p:txBody>
          <a:bodyPr>
            <a:normAutofit/>
          </a:bodyPr>
          <a:lstStyle/>
          <a:p>
            <a:r>
              <a:rPr lang="tr-TR" sz="2000" b="1" cap="none" dirty="0" err="1">
                <a:solidFill>
                  <a:srgbClr val="0070C0"/>
                </a:solidFill>
              </a:rPr>
              <a:t>Values</a:t>
            </a:r>
            <a:r>
              <a:rPr lang="tr-TR" sz="2000" b="1" cap="none" dirty="0">
                <a:solidFill>
                  <a:srgbClr val="0070C0"/>
                </a:solidFill>
              </a:rPr>
              <a:t> </a:t>
            </a:r>
            <a:r>
              <a:rPr lang="tr-TR" sz="2000" b="1" cap="none" dirty="0" err="1">
                <a:solidFill>
                  <a:srgbClr val="0070C0"/>
                </a:solidFill>
              </a:rPr>
              <a:t>Below</a:t>
            </a:r>
            <a:r>
              <a:rPr lang="tr-TR" sz="2000" b="1" cap="none" dirty="0">
                <a:solidFill>
                  <a:srgbClr val="0070C0"/>
                </a:solidFill>
              </a:rPr>
              <a:t> Reference </a:t>
            </a:r>
            <a:r>
              <a:rPr lang="tr-TR" sz="2000" b="1" cap="none" dirty="0" err="1">
                <a:solidFill>
                  <a:srgbClr val="0070C0"/>
                </a:solidFill>
              </a:rPr>
              <a:t>Range</a:t>
            </a:r>
            <a:r>
              <a:rPr lang="tr-TR" sz="2000" b="1" cap="none" dirty="0">
                <a:solidFill>
                  <a:srgbClr val="0070C0"/>
                </a:solidFill>
              </a:rPr>
              <a:t> </a:t>
            </a:r>
            <a:endParaRPr lang="en-US" sz="2000" dirty="0"/>
          </a:p>
        </p:txBody>
      </p:sp>
      <p:sp>
        <p:nvSpPr>
          <p:cNvPr id="3" name="Content Placeholder 2">
            <a:extLst>
              <a:ext uri="{FF2B5EF4-FFF2-40B4-BE49-F238E27FC236}">
                <a16:creationId xmlns:a16="http://schemas.microsoft.com/office/drawing/2014/main" id="{85E96C61-CD4E-2F4B-969A-96A268F43069}"/>
              </a:ext>
            </a:extLst>
          </p:cNvPr>
          <p:cNvSpPr>
            <a:spLocks noGrp="1"/>
          </p:cNvSpPr>
          <p:nvPr>
            <p:ph idx="1"/>
          </p:nvPr>
        </p:nvSpPr>
        <p:spPr>
          <a:xfrm>
            <a:off x="770021" y="1720735"/>
            <a:ext cx="9903521" cy="4788131"/>
          </a:xfrm>
        </p:spPr>
        <p:txBody>
          <a:bodyPr>
            <a:normAutofit/>
          </a:bodyPr>
          <a:lstStyle/>
          <a:p>
            <a:pPr algn="just">
              <a:lnSpc>
                <a:spcPct val="160000"/>
              </a:lnSpc>
              <a:buFont typeface="Arial" panose="020B0604020202020204" pitchFamily="34" charset="0"/>
              <a:buChar char="•"/>
            </a:pPr>
            <a:r>
              <a:rPr lang="en-US" dirty="0" err="1"/>
              <a:t>Hyposthenuria</a:t>
            </a:r>
            <a:r>
              <a:rPr lang="en-US" dirty="0"/>
              <a:t> indicates that the kidney can dilute the glomerular filtrate, but cannot concentrate it. </a:t>
            </a:r>
          </a:p>
          <a:p>
            <a:pPr algn="just">
              <a:lnSpc>
                <a:spcPct val="160000"/>
              </a:lnSpc>
              <a:buFont typeface="Arial" panose="020B0604020202020204" pitchFamily="34" charset="0"/>
              <a:buChar char="•"/>
            </a:pPr>
            <a:r>
              <a:rPr lang="en-US" dirty="0" err="1"/>
              <a:t>Hyposthenuria</a:t>
            </a:r>
            <a:r>
              <a:rPr lang="en-US" dirty="0"/>
              <a:t> can be indicated by: </a:t>
            </a:r>
          </a:p>
          <a:p>
            <a:pPr lvl="1" algn="just">
              <a:lnSpc>
                <a:spcPct val="160000"/>
              </a:lnSpc>
              <a:buFont typeface="Arial" panose="020B0604020202020204" pitchFamily="34" charset="0"/>
              <a:buChar char="•"/>
            </a:pPr>
            <a:r>
              <a:rPr lang="en-US" dirty="0"/>
              <a:t>Lack of ADH (primary diabetes insipidus)</a:t>
            </a:r>
          </a:p>
          <a:p>
            <a:pPr lvl="1" algn="just">
              <a:lnSpc>
                <a:spcPct val="160000"/>
              </a:lnSpc>
              <a:buFont typeface="Arial" panose="020B0604020202020204" pitchFamily="34" charset="0"/>
              <a:buChar char="•"/>
            </a:pPr>
            <a:r>
              <a:rPr lang="en-US" dirty="0"/>
              <a:t>Resistance to ADH (renal diabetes insipidus)</a:t>
            </a:r>
          </a:p>
          <a:p>
            <a:pPr lvl="1" algn="just">
              <a:lnSpc>
                <a:spcPct val="160000"/>
              </a:lnSpc>
              <a:buFont typeface="Arial" panose="020B0604020202020204" pitchFamily="34" charset="0"/>
              <a:buChar char="•"/>
            </a:pPr>
            <a:r>
              <a:rPr lang="en-US" dirty="0"/>
              <a:t>Increased water consumption (primary polydipsia) </a:t>
            </a:r>
          </a:p>
          <a:p>
            <a:pPr lvl="1" algn="just">
              <a:lnSpc>
                <a:spcPct val="160000"/>
              </a:lnSpc>
              <a:buFont typeface="Arial" panose="020B0604020202020204" pitchFamily="34" charset="0"/>
              <a:buChar char="•"/>
            </a:pPr>
            <a:r>
              <a:rPr lang="en-US" dirty="0"/>
              <a:t>Lack of medullary concentrating ability </a:t>
            </a:r>
          </a:p>
          <a:p>
            <a:pPr algn="just"/>
            <a:endParaRPr lang="en-US" dirty="0"/>
          </a:p>
        </p:txBody>
      </p:sp>
    </p:spTree>
    <p:extLst>
      <p:ext uri="{BB962C8B-B14F-4D97-AF65-F5344CB8AC3E}">
        <p14:creationId xmlns:p14="http://schemas.microsoft.com/office/powerpoint/2010/main" val="38225279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078614C-39E7-CA45-B44A-D8CE2A8F9793}"/>
              </a:ext>
            </a:extLst>
          </p:cNvPr>
          <p:cNvSpPr>
            <a:spLocks noGrp="1"/>
          </p:cNvSpPr>
          <p:nvPr>
            <p:ph idx="1"/>
          </p:nvPr>
        </p:nvSpPr>
        <p:spPr>
          <a:xfrm>
            <a:off x="770021" y="1604356"/>
            <a:ext cx="9720073" cy="4023360"/>
          </a:xfrm>
        </p:spPr>
        <p:txBody>
          <a:bodyPr/>
          <a:lstStyle/>
          <a:p>
            <a:pPr algn="just">
              <a:lnSpc>
                <a:spcPct val="160000"/>
              </a:lnSpc>
              <a:buFont typeface="Arial" panose="020B0604020202020204" pitchFamily="34" charset="0"/>
              <a:buChar char="•"/>
            </a:pPr>
            <a:r>
              <a:rPr lang="en-US" dirty="0" err="1"/>
              <a:t>Isosthenuria</a:t>
            </a:r>
            <a:r>
              <a:rPr lang="en-US" dirty="0"/>
              <a:t> indicates that the kidney can neither dilute nor concentrate the glomerular filtrate. </a:t>
            </a:r>
          </a:p>
          <a:p>
            <a:pPr algn="just">
              <a:lnSpc>
                <a:spcPct val="160000"/>
              </a:lnSpc>
              <a:buFont typeface="Arial" panose="020B0604020202020204" pitchFamily="34" charset="0"/>
              <a:buChar char="•"/>
            </a:pPr>
            <a:r>
              <a:rPr lang="en-US" dirty="0"/>
              <a:t>Specific gravity above </a:t>
            </a:r>
            <a:r>
              <a:rPr lang="en-US" dirty="0" err="1"/>
              <a:t>isosthenuria</a:t>
            </a:r>
            <a:r>
              <a:rPr lang="en-US" dirty="0"/>
              <a:t> but below normal specific gravity reflects inadequate renal tubular function. </a:t>
            </a:r>
          </a:p>
          <a:p>
            <a:r>
              <a:rPr lang="tr-TR" dirty="0" err="1">
                <a:solidFill>
                  <a:srgbClr val="00B0F0"/>
                </a:solidFill>
              </a:rPr>
              <a:t>Related</a:t>
            </a:r>
            <a:r>
              <a:rPr lang="tr-TR" dirty="0">
                <a:solidFill>
                  <a:srgbClr val="00B0F0"/>
                </a:solidFill>
              </a:rPr>
              <a:t> </a:t>
            </a:r>
            <a:r>
              <a:rPr lang="tr-TR" dirty="0" err="1">
                <a:solidFill>
                  <a:srgbClr val="00B0F0"/>
                </a:solidFill>
              </a:rPr>
              <a:t>Findings</a:t>
            </a:r>
            <a:r>
              <a:rPr lang="tr-TR" dirty="0">
                <a:solidFill>
                  <a:srgbClr val="00B0F0"/>
                </a:solidFill>
              </a:rPr>
              <a:t> </a:t>
            </a:r>
          </a:p>
          <a:p>
            <a:pPr lvl="1"/>
            <a:r>
              <a:rPr lang="tr-TR" dirty="0" err="1"/>
              <a:t>Low</a:t>
            </a:r>
            <a:r>
              <a:rPr lang="tr-TR" dirty="0"/>
              <a:t> </a:t>
            </a:r>
            <a:r>
              <a:rPr lang="tr-TR" dirty="0" err="1"/>
              <a:t>specific</a:t>
            </a:r>
            <a:r>
              <a:rPr lang="tr-TR" dirty="0"/>
              <a:t> </a:t>
            </a:r>
            <a:r>
              <a:rPr lang="tr-TR" dirty="0" err="1"/>
              <a:t>gravity</a:t>
            </a:r>
            <a:r>
              <a:rPr lang="tr-TR" dirty="0"/>
              <a:t> can be </a:t>
            </a:r>
            <a:r>
              <a:rPr lang="tr-TR" dirty="0" err="1"/>
              <a:t>caused</a:t>
            </a:r>
            <a:r>
              <a:rPr lang="tr-TR" dirty="0"/>
              <a:t> </a:t>
            </a:r>
            <a:r>
              <a:rPr lang="tr-TR" dirty="0" err="1"/>
              <a:t>by</a:t>
            </a:r>
            <a:r>
              <a:rPr lang="tr-TR" dirty="0"/>
              <a:t> </a:t>
            </a:r>
            <a:r>
              <a:rPr lang="tr-TR" dirty="0" err="1"/>
              <a:t>diuretics</a:t>
            </a:r>
            <a:r>
              <a:rPr lang="tr-TR" dirty="0"/>
              <a:t>, </a:t>
            </a:r>
            <a:r>
              <a:rPr lang="tr-TR" dirty="0" err="1"/>
              <a:t>glucocorticoids</a:t>
            </a:r>
            <a:r>
              <a:rPr lang="tr-TR" dirty="0"/>
              <a:t> </a:t>
            </a:r>
            <a:r>
              <a:rPr lang="tr-TR" dirty="0" err="1"/>
              <a:t>and</a:t>
            </a:r>
            <a:r>
              <a:rPr lang="tr-TR" dirty="0"/>
              <a:t> </a:t>
            </a:r>
            <a:r>
              <a:rPr lang="tr-TR" dirty="0" err="1"/>
              <a:t>fluid</a:t>
            </a:r>
            <a:r>
              <a:rPr lang="tr-TR" dirty="0"/>
              <a:t> </a:t>
            </a:r>
            <a:r>
              <a:rPr lang="tr-TR" dirty="0" err="1"/>
              <a:t>therapy</a:t>
            </a:r>
            <a:r>
              <a:rPr lang="tr-TR" dirty="0"/>
              <a:t>. </a:t>
            </a:r>
          </a:p>
          <a:p>
            <a:pPr lvl="1"/>
            <a:r>
              <a:rPr lang="tr-TR" dirty="0" err="1"/>
              <a:t>It</a:t>
            </a:r>
            <a:r>
              <a:rPr lang="tr-TR" dirty="0"/>
              <a:t> is </a:t>
            </a:r>
            <a:r>
              <a:rPr lang="tr-TR" dirty="0" err="1"/>
              <a:t>important</a:t>
            </a:r>
            <a:r>
              <a:rPr lang="tr-TR" dirty="0"/>
              <a:t> </a:t>
            </a:r>
            <a:r>
              <a:rPr lang="tr-TR" dirty="0" err="1"/>
              <a:t>to</a:t>
            </a:r>
            <a:r>
              <a:rPr lang="tr-TR" dirty="0"/>
              <a:t> </a:t>
            </a:r>
            <a:r>
              <a:rPr lang="tr-TR" dirty="0" err="1"/>
              <a:t>check</a:t>
            </a:r>
            <a:r>
              <a:rPr lang="tr-TR" dirty="0"/>
              <a:t> </a:t>
            </a:r>
            <a:r>
              <a:rPr lang="tr-TR" dirty="0" err="1"/>
              <a:t>specific</a:t>
            </a:r>
            <a:r>
              <a:rPr lang="tr-TR" dirty="0"/>
              <a:t> </a:t>
            </a:r>
            <a:r>
              <a:rPr lang="tr-TR" dirty="0" err="1"/>
              <a:t>gravity</a:t>
            </a:r>
            <a:r>
              <a:rPr lang="tr-TR" dirty="0"/>
              <a:t> </a:t>
            </a:r>
            <a:r>
              <a:rPr lang="tr-TR" dirty="0" err="1"/>
              <a:t>before</a:t>
            </a:r>
            <a:r>
              <a:rPr lang="tr-TR" dirty="0"/>
              <a:t> </a:t>
            </a:r>
            <a:r>
              <a:rPr lang="tr-TR" dirty="0" err="1"/>
              <a:t>administration</a:t>
            </a:r>
            <a:r>
              <a:rPr lang="tr-TR" dirty="0"/>
              <a:t> of </a:t>
            </a:r>
            <a:r>
              <a:rPr lang="tr-TR" dirty="0" err="1"/>
              <a:t>any</a:t>
            </a:r>
            <a:r>
              <a:rPr lang="tr-TR" dirty="0"/>
              <a:t> of </a:t>
            </a:r>
            <a:r>
              <a:rPr lang="tr-TR" dirty="0" err="1"/>
              <a:t>these</a:t>
            </a:r>
            <a:r>
              <a:rPr lang="tr-TR" dirty="0"/>
              <a:t> </a:t>
            </a:r>
            <a:r>
              <a:rPr lang="tr-TR" dirty="0" err="1"/>
              <a:t>treatments</a:t>
            </a:r>
            <a:r>
              <a:rPr lang="tr-TR" dirty="0"/>
              <a:t>. </a:t>
            </a:r>
          </a:p>
          <a:p>
            <a:endParaRPr lang="en-US" dirty="0"/>
          </a:p>
        </p:txBody>
      </p:sp>
      <p:sp>
        <p:nvSpPr>
          <p:cNvPr id="4" name="Title 1">
            <a:extLst>
              <a:ext uri="{FF2B5EF4-FFF2-40B4-BE49-F238E27FC236}">
                <a16:creationId xmlns:a16="http://schemas.microsoft.com/office/drawing/2014/main" id="{48000963-1805-A440-907A-284098DF3C78}"/>
              </a:ext>
            </a:extLst>
          </p:cNvPr>
          <p:cNvSpPr>
            <a:spLocks noGrp="1"/>
          </p:cNvSpPr>
          <p:nvPr>
            <p:ph type="title"/>
          </p:nvPr>
        </p:nvSpPr>
        <p:spPr>
          <a:xfrm>
            <a:off x="770021" y="834306"/>
            <a:ext cx="9853644" cy="470794"/>
          </a:xfrm>
        </p:spPr>
        <p:style>
          <a:lnRef idx="2">
            <a:schemeClr val="accent1"/>
          </a:lnRef>
          <a:fillRef idx="1">
            <a:schemeClr val="lt1"/>
          </a:fillRef>
          <a:effectRef idx="0">
            <a:schemeClr val="accent1"/>
          </a:effectRef>
          <a:fontRef idx="minor">
            <a:schemeClr val="dk1"/>
          </a:fontRef>
        </p:style>
        <p:txBody>
          <a:bodyPr>
            <a:normAutofit/>
          </a:bodyPr>
          <a:lstStyle/>
          <a:p>
            <a:r>
              <a:rPr lang="tr-TR" sz="2000" b="1" cap="none" dirty="0" err="1">
                <a:solidFill>
                  <a:srgbClr val="0070C0"/>
                </a:solidFill>
              </a:rPr>
              <a:t>Values</a:t>
            </a:r>
            <a:r>
              <a:rPr lang="tr-TR" sz="2000" b="1" cap="none" dirty="0">
                <a:solidFill>
                  <a:srgbClr val="0070C0"/>
                </a:solidFill>
              </a:rPr>
              <a:t> </a:t>
            </a:r>
            <a:r>
              <a:rPr lang="tr-TR" sz="2000" b="1" cap="none" dirty="0" err="1">
                <a:solidFill>
                  <a:srgbClr val="0070C0"/>
                </a:solidFill>
              </a:rPr>
              <a:t>Below</a:t>
            </a:r>
            <a:r>
              <a:rPr lang="tr-TR" sz="2000" b="1" cap="none" dirty="0">
                <a:solidFill>
                  <a:srgbClr val="0070C0"/>
                </a:solidFill>
              </a:rPr>
              <a:t> Reference </a:t>
            </a:r>
            <a:r>
              <a:rPr lang="tr-TR" sz="2000" b="1" cap="none" dirty="0" err="1">
                <a:solidFill>
                  <a:srgbClr val="0070C0"/>
                </a:solidFill>
              </a:rPr>
              <a:t>Range</a:t>
            </a:r>
            <a:r>
              <a:rPr lang="tr-TR" sz="2000" b="1" cap="none" dirty="0">
                <a:solidFill>
                  <a:srgbClr val="0070C0"/>
                </a:solidFill>
              </a:rPr>
              <a:t> </a:t>
            </a:r>
            <a:endParaRPr lang="en-US" sz="2000" dirty="0"/>
          </a:p>
        </p:txBody>
      </p:sp>
    </p:spTree>
    <p:extLst>
      <p:ext uri="{BB962C8B-B14F-4D97-AF65-F5344CB8AC3E}">
        <p14:creationId xmlns:p14="http://schemas.microsoft.com/office/powerpoint/2010/main" val="10401840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8A7ED7-D338-A34C-8718-8B5150B2F1F5}"/>
              </a:ext>
            </a:extLst>
          </p:cNvPr>
          <p:cNvSpPr>
            <a:spLocks noGrp="1"/>
          </p:cNvSpPr>
          <p:nvPr>
            <p:ph type="title"/>
          </p:nvPr>
        </p:nvSpPr>
        <p:spPr>
          <a:xfrm>
            <a:off x="761124" y="475838"/>
            <a:ext cx="9720072" cy="471814"/>
          </a:xfrm>
        </p:spPr>
        <p:style>
          <a:lnRef idx="2">
            <a:schemeClr val="accent1"/>
          </a:lnRef>
          <a:fillRef idx="1">
            <a:schemeClr val="lt1"/>
          </a:fillRef>
          <a:effectRef idx="0">
            <a:schemeClr val="accent1"/>
          </a:effectRef>
          <a:fontRef idx="minor">
            <a:schemeClr val="dk1"/>
          </a:fontRef>
        </p:style>
        <p:txBody>
          <a:bodyPr>
            <a:normAutofit/>
          </a:bodyPr>
          <a:lstStyle/>
          <a:p>
            <a:r>
              <a:rPr lang="tr-TR" sz="2000" b="1" cap="none" dirty="0" err="1">
                <a:solidFill>
                  <a:srgbClr val="0070C0"/>
                </a:solidFill>
              </a:rPr>
              <a:t>Values</a:t>
            </a:r>
            <a:r>
              <a:rPr lang="tr-TR" sz="2000" b="1" cap="none" dirty="0">
                <a:solidFill>
                  <a:srgbClr val="0070C0"/>
                </a:solidFill>
              </a:rPr>
              <a:t> </a:t>
            </a:r>
            <a:r>
              <a:rPr lang="tr-TR" sz="2000" b="1" cap="none" dirty="0" err="1">
                <a:solidFill>
                  <a:srgbClr val="0070C0"/>
                </a:solidFill>
              </a:rPr>
              <a:t>Above</a:t>
            </a:r>
            <a:r>
              <a:rPr lang="tr-TR" sz="2000" b="1" cap="none" dirty="0">
                <a:solidFill>
                  <a:srgbClr val="0070C0"/>
                </a:solidFill>
              </a:rPr>
              <a:t> Reference </a:t>
            </a:r>
            <a:r>
              <a:rPr lang="tr-TR" sz="2000" b="1" cap="none" dirty="0" err="1">
                <a:solidFill>
                  <a:srgbClr val="0070C0"/>
                </a:solidFill>
              </a:rPr>
              <a:t>Range</a:t>
            </a:r>
            <a:r>
              <a:rPr lang="tr-TR" sz="2000" b="1" cap="none" dirty="0">
                <a:solidFill>
                  <a:srgbClr val="0070C0"/>
                </a:solidFill>
              </a:rPr>
              <a:t> </a:t>
            </a:r>
          </a:p>
        </p:txBody>
      </p:sp>
      <p:sp>
        <p:nvSpPr>
          <p:cNvPr id="3" name="Content Placeholder 2">
            <a:extLst>
              <a:ext uri="{FF2B5EF4-FFF2-40B4-BE49-F238E27FC236}">
                <a16:creationId xmlns:a16="http://schemas.microsoft.com/office/drawing/2014/main" id="{85E96C61-CD4E-2F4B-969A-96A268F43069}"/>
              </a:ext>
            </a:extLst>
          </p:cNvPr>
          <p:cNvSpPr>
            <a:spLocks noGrp="1"/>
          </p:cNvSpPr>
          <p:nvPr>
            <p:ph idx="1"/>
          </p:nvPr>
        </p:nvSpPr>
        <p:spPr>
          <a:xfrm>
            <a:off x="761124" y="1288473"/>
            <a:ext cx="10571748" cy="5145578"/>
          </a:xfrm>
        </p:spPr>
        <p:txBody>
          <a:bodyPr>
            <a:normAutofit/>
          </a:bodyPr>
          <a:lstStyle/>
          <a:p>
            <a:pPr algn="just">
              <a:lnSpc>
                <a:spcPct val="150000"/>
              </a:lnSpc>
              <a:buFont typeface="Arial" panose="020B0604020202020204" pitchFamily="34" charset="0"/>
              <a:buChar char="•"/>
            </a:pPr>
            <a:r>
              <a:rPr lang="en-US" dirty="0"/>
              <a:t>Elevated specific gravity must be interpreted in light of BUN, creatinine concentrations and hydration status. </a:t>
            </a:r>
          </a:p>
          <a:p>
            <a:pPr algn="just">
              <a:lnSpc>
                <a:spcPct val="150000"/>
              </a:lnSpc>
              <a:buFont typeface="Arial" panose="020B0604020202020204" pitchFamily="34" charset="0"/>
              <a:buChar char="•"/>
            </a:pPr>
            <a:r>
              <a:rPr lang="en-US" dirty="0"/>
              <a:t>High specific gravity does not rule out the presence of diseases associated with PU/PD, such as: </a:t>
            </a:r>
            <a:endParaRPr lang="tr-TR" dirty="0"/>
          </a:p>
          <a:p>
            <a:pPr lvl="1">
              <a:lnSpc>
                <a:spcPct val="150000"/>
              </a:lnSpc>
            </a:pPr>
            <a:r>
              <a:rPr lang="tr-TR" dirty="0" err="1"/>
              <a:t>Hepatic</a:t>
            </a:r>
            <a:r>
              <a:rPr lang="tr-TR" dirty="0"/>
              <a:t> </a:t>
            </a:r>
            <a:r>
              <a:rPr lang="tr-TR" dirty="0" err="1"/>
              <a:t>insufficiency</a:t>
            </a:r>
            <a:endParaRPr lang="tr-TR" dirty="0"/>
          </a:p>
          <a:p>
            <a:pPr lvl="1">
              <a:lnSpc>
                <a:spcPct val="150000"/>
              </a:lnSpc>
            </a:pPr>
            <a:r>
              <a:rPr lang="tr-TR" dirty="0" err="1"/>
              <a:t>Hyperadrenocorticism</a:t>
            </a:r>
            <a:r>
              <a:rPr lang="tr-TR" dirty="0"/>
              <a:t> </a:t>
            </a:r>
          </a:p>
          <a:p>
            <a:pPr lvl="1">
              <a:lnSpc>
                <a:spcPct val="150000"/>
              </a:lnSpc>
            </a:pPr>
            <a:r>
              <a:rPr lang="tr-TR" dirty="0" err="1"/>
              <a:t>Hyperthyroidism</a:t>
            </a:r>
            <a:r>
              <a:rPr lang="tr-TR" dirty="0"/>
              <a:t> </a:t>
            </a:r>
          </a:p>
          <a:p>
            <a:pPr>
              <a:lnSpc>
                <a:spcPct val="150000"/>
              </a:lnSpc>
            </a:pPr>
            <a:r>
              <a:rPr lang="tr-TR" dirty="0" err="1">
                <a:solidFill>
                  <a:srgbClr val="00B0F0"/>
                </a:solidFill>
              </a:rPr>
              <a:t>Related</a:t>
            </a:r>
            <a:r>
              <a:rPr lang="tr-TR" dirty="0">
                <a:solidFill>
                  <a:srgbClr val="00B0F0"/>
                </a:solidFill>
              </a:rPr>
              <a:t> </a:t>
            </a:r>
            <a:r>
              <a:rPr lang="tr-TR" dirty="0" err="1">
                <a:solidFill>
                  <a:srgbClr val="00B0F0"/>
                </a:solidFill>
              </a:rPr>
              <a:t>Findings</a:t>
            </a:r>
            <a:r>
              <a:rPr lang="tr-TR" dirty="0">
                <a:solidFill>
                  <a:srgbClr val="00B0F0"/>
                </a:solidFill>
              </a:rPr>
              <a:t> </a:t>
            </a:r>
          </a:p>
          <a:p>
            <a:pPr>
              <a:lnSpc>
                <a:spcPct val="150000"/>
              </a:lnSpc>
            </a:pPr>
            <a:r>
              <a:rPr lang="tr-TR" dirty="0" err="1"/>
              <a:t>Very</a:t>
            </a:r>
            <a:r>
              <a:rPr lang="tr-TR" dirty="0"/>
              <a:t> </a:t>
            </a:r>
            <a:r>
              <a:rPr lang="tr-TR" dirty="0" err="1"/>
              <a:t>concentrated</a:t>
            </a:r>
            <a:r>
              <a:rPr lang="tr-TR" dirty="0"/>
              <a:t> </a:t>
            </a:r>
            <a:r>
              <a:rPr lang="tr-TR" dirty="0" err="1"/>
              <a:t>urine</a:t>
            </a:r>
            <a:r>
              <a:rPr lang="tr-TR" dirty="0"/>
              <a:t> is </a:t>
            </a:r>
            <a:r>
              <a:rPr lang="tr-TR" dirty="0" err="1"/>
              <a:t>often</a:t>
            </a:r>
            <a:r>
              <a:rPr lang="tr-TR" dirty="0"/>
              <a:t> </a:t>
            </a:r>
            <a:r>
              <a:rPr lang="tr-TR" dirty="0" err="1"/>
              <a:t>associated</a:t>
            </a:r>
            <a:r>
              <a:rPr lang="tr-TR" dirty="0"/>
              <a:t> </a:t>
            </a:r>
            <a:r>
              <a:rPr lang="tr-TR" dirty="0" err="1"/>
              <a:t>with</a:t>
            </a:r>
            <a:r>
              <a:rPr lang="tr-TR" dirty="0"/>
              <a:t> </a:t>
            </a:r>
            <a:r>
              <a:rPr lang="tr-TR" dirty="0" err="1"/>
              <a:t>dehydration</a:t>
            </a:r>
            <a:r>
              <a:rPr lang="tr-TR" dirty="0"/>
              <a:t> </a:t>
            </a:r>
          </a:p>
          <a:p>
            <a:pPr algn="just"/>
            <a:endParaRPr lang="en-US" dirty="0"/>
          </a:p>
        </p:txBody>
      </p:sp>
    </p:spTree>
    <p:extLst>
      <p:ext uri="{BB962C8B-B14F-4D97-AF65-F5344CB8AC3E}">
        <p14:creationId xmlns:p14="http://schemas.microsoft.com/office/powerpoint/2010/main" val="302844837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{77972DEB-2CC4-1449-AD3E-F3222DCE8A53}tf10001079</Template>
  <TotalTime>7405</TotalTime>
  <Words>2024</Words>
  <Application>Microsoft Macintosh PowerPoint</Application>
  <PresentationFormat>Widescreen</PresentationFormat>
  <Paragraphs>200</Paragraphs>
  <Slides>26</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26</vt:i4>
      </vt:variant>
    </vt:vector>
  </HeadingPairs>
  <TitlesOfParts>
    <vt:vector size="34" baseType="lpstr">
      <vt:lpstr>Arial</vt:lpstr>
      <vt:lpstr>Calibri</vt:lpstr>
      <vt:lpstr>Open Sans</vt:lpstr>
      <vt:lpstr>Tw Cen MT</vt:lpstr>
      <vt:lpstr>Tw Cen MT Condensed</vt:lpstr>
      <vt:lpstr>Wingdings</vt:lpstr>
      <vt:lpstr>Wingdings 3</vt:lpstr>
      <vt:lpstr>Integral</vt:lpstr>
      <vt:lpstr>Overview of the Urinary System</vt:lpstr>
      <vt:lpstr>Primary functions of the urinary system</vt:lpstr>
      <vt:lpstr>PowerPoint Presentation</vt:lpstr>
      <vt:lpstr>COMPLETE URINALYSIS PANEL  </vt:lpstr>
      <vt:lpstr>Urine Clarity </vt:lpstr>
      <vt:lpstr>UrIne SpecIfIc GravIty </vt:lpstr>
      <vt:lpstr>Values Below Reference Range </vt:lpstr>
      <vt:lpstr>Values Below Reference Range </vt:lpstr>
      <vt:lpstr>Values Above Reference Range </vt:lpstr>
      <vt:lpstr>Urine pH </vt:lpstr>
      <vt:lpstr>Values Below Reference Range </vt:lpstr>
      <vt:lpstr>Urine Leukocytes </vt:lpstr>
      <vt:lpstr>Values Below Reference Range </vt:lpstr>
      <vt:lpstr>PowerPoint Presentation</vt:lpstr>
      <vt:lpstr>Urine Protein </vt:lpstr>
      <vt:lpstr>PowerPoint Presentation</vt:lpstr>
      <vt:lpstr>PowerPoint Presentation</vt:lpstr>
      <vt:lpstr>Urine Glucose </vt:lpstr>
      <vt:lpstr>PowerPoint Presentation</vt:lpstr>
      <vt:lpstr>Urine Ketones </vt:lpstr>
      <vt:lpstr>PowerPoint Presentation</vt:lpstr>
      <vt:lpstr>Urine Urobilinogen </vt:lpstr>
      <vt:lpstr>PowerPoint Presentation</vt:lpstr>
      <vt:lpstr>Urine Bilirubin </vt:lpstr>
      <vt:lpstr>PowerPoint Presentation</vt:lpstr>
      <vt:lpstr>PowerPoint Presentation</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Urolithiasis in Small Animals</dc:title>
  <dc:creator>idil bastan</dc:creator>
  <cp:lastModifiedBy>Microsoft Office User</cp:lastModifiedBy>
  <cp:revision>121</cp:revision>
  <dcterms:created xsi:type="dcterms:W3CDTF">2018-11-24T08:24:20Z</dcterms:created>
  <dcterms:modified xsi:type="dcterms:W3CDTF">2019-03-08T09:18:25Z</dcterms:modified>
</cp:coreProperties>
</file>