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0" r:id="rId2"/>
    <p:sldId id="266" r:id="rId3"/>
    <p:sldId id="267" r:id="rId4"/>
    <p:sldId id="257" r:id="rId5"/>
    <p:sldId id="268" r:id="rId6"/>
    <p:sldId id="259" r:id="rId7"/>
    <p:sldId id="269" r:id="rId8"/>
    <p:sldId id="270" r:id="rId9"/>
    <p:sldId id="271" r:id="rId10"/>
    <p:sldId id="272" r:id="rId11"/>
    <p:sldId id="261" r:id="rId12"/>
    <p:sldId id="273" r:id="rId13"/>
    <p:sldId id="274" r:id="rId14"/>
    <p:sldId id="275" r:id="rId15"/>
    <p:sldId id="276" r:id="rId16"/>
    <p:sldId id="277" r:id="rId17"/>
    <p:sldId id="278" r:id="rId18"/>
    <p:sldId id="279" r:id="rId19"/>
    <p:sldId id="280"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3C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180" autoAdjust="0"/>
  </p:normalViewPr>
  <p:slideViewPr>
    <p:cSldViewPr snapToGrid="0">
      <p:cViewPr>
        <p:scale>
          <a:sx n="62" d="100"/>
          <a:sy n="62" d="100"/>
        </p:scale>
        <p:origin x="-996" y="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DA0305-D5BE-4C0A-981B-D9E99A398B0B}" type="datetimeFigureOut">
              <a:rPr lang="tr-TR" smtClean="0"/>
              <a:t>06.05.2020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2508DB-A779-415D-9AE1-8AED8F89085A}" type="slidenum">
              <a:rPr lang="tr-TR" smtClean="0"/>
              <a:t>‹#›</a:t>
            </a:fld>
            <a:endParaRPr lang="tr-TR"/>
          </a:p>
        </p:txBody>
      </p:sp>
    </p:spTree>
    <p:extLst>
      <p:ext uri="{BB962C8B-B14F-4D97-AF65-F5344CB8AC3E}">
        <p14:creationId xmlns:p14="http://schemas.microsoft.com/office/powerpoint/2010/main" val="3034520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Genel olarak yaşama hakkının elinden alınması, ırkçılık yapılması, onur kırıcı davranışların sergilenmesi (üzerine işeme ve kusma), kişi güvenliğinin tehlikeye atılması (hapishaneden kaçış) gibi kurallar ihmal edilmiştir.</a:t>
            </a:r>
          </a:p>
        </p:txBody>
      </p:sp>
      <p:sp>
        <p:nvSpPr>
          <p:cNvPr id="4" name="Slayt Numarası Yer Tutucusu 3"/>
          <p:cNvSpPr>
            <a:spLocks noGrp="1"/>
          </p:cNvSpPr>
          <p:nvPr>
            <p:ph type="sldNum" sz="quarter" idx="5"/>
          </p:nvPr>
        </p:nvSpPr>
        <p:spPr/>
        <p:txBody>
          <a:bodyPr/>
          <a:lstStyle/>
          <a:p>
            <a:fld id="{F12508DB-A779-415D-9AE1-8AED8F89085A}" type="slidenum">
              <a:rPr lang="tr-TR" smtClean="0"/>
              <a:t>18</a:t>
            </a:fld>
            <a:endParaRPr lang="tr-TR"/>
          </a:p>
        </p:txBody>
      </p:sp>
    </p:spTree>
    <p:extLst>
      <p:ext uri="{BB962C8B-B14F-4D97-AF65-F5344CB8AC3E}">
        <p14:creationId xmlns:p14="http://schemas.microsoft.com/office/powerpoint/2010/main" val="240050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85B80E3F-C230-42AD-BAAD-A46C037E6E6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 xmlns:a16="http://schemas.microsoft.com/office/drawing/2014/main" id="{119665E5-A8DF-4DA3-B5EB-1171135848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 xmlns:a16="http://schemas.microsoft.com/office/drawing/2014/main" id="{C5845F6B-B769-4F2E-BE6A-50C018A77561}"/>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D78D0B44-87AD-49FA-BB0E-2767969E3F2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AFB979EC-3DAD-4EF5-9EAD-03274BC3C9FB}"/>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3876242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45EF612-2C0B-4139-A743-4E5CC7EB246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827C35C5-F1DD-4B90-9972-74781F2F2DA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C7B3C06-2FA1-4E37-91A1-01C872DFDBF7}"/>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95B91DEB-59E7-4EB5-BF86-81F6AD83111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E83E0541-B0CC-4FB7-BA96-C64EF937F2E5}"/>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1500863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 xmlns:a16="http://schemas.microsoft.com/office/drawing/2014/main" id="{A3A35135-9030-45B6-8629-761578082085}"/>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 xmlns:a16="http://schemas.microsoft.com/office/drawing/2014/main" id="{D23C2197-CBE4-4320-AAD8-906A116A53D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308D5A77-0E4A-4565-8103-81F748C48D20}"/>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A568E5E9-3DC6-410F-B1A1-8B0261BA0C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13167912-40AD-4459-B6B3-BC36D6D107BE}"/>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1883234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204DF4F-E12E-4C64-BE28-65D4064F74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7367FC8F-9BEB-4138-9604-E2A61AB8624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01D3A926-0BD5-4E5E-A706-091F514EF2EE}"/>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0B1793DB-7FAC-4750-9584-DC1B347D177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BF493C29-5DB2-43AE-BB80-FC7BBAAACCC4}"/>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3543643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C73917D4-EEB5-47FB-AAB9-76CA8112DCD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 xmlns:a16="http://schemas.microsoft.com/office/drawing/2014/main" id="{E6D3D635-F78F-41DA-ACB3-A7F878A785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 xmlns:a16="http://schemas.microsoft.com/office/drawing/2014/main" id="{8B785207-C6D2-4E74-B285-CD35CB2D7683}"/>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D27A056B-C792-44DD-9828-870F59D2A2C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 xmlns:a16="http://schemas.microsoft.com/office/drawing/2014/main" id="{352094B6-3242-4C68-BEB1-7BDB6CB8F116}"/>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2976621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782E95C-E3D1-4C1D-9B77-881B4B2A9AD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3301F09D-C1F1-49A7-9226-BB7E5A704AE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 xmlns:a16="http://schemas.microsoft.com/office/drawing/2014/main" id="{004BCEDE-0A8F-4D4C-9C62-3C045A613125}"/>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 xmlns:a16="http://schemas.microsoft.com/office/drawing/2014/main" id="{CB13E8B6-9F1A-4910-85B8-C58A5DEA13FF}"/>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6" name="Alt Bilgi Yer Tutucusu 5">
            <a:extLst>
              <a:ext uri="{FF2B5EF4-FFF2-40B4-BE49-F238E27FC236}">
                <a16:creationId xmlns="" xmlns:a16="http://schemas.microsoft.com/office/drawing/2014/main" id="{7B474BD2-83C4-4193-83B7-03633185B0B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989DA5F6-040D-419B-B7DE-8563B781DB9A}"/>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2147918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F2C654D3-569C-4747-AF44-263113537B7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3ECEA71C-2E6D-41E3-9F34-9E14ED5858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 xmlns:a16="http://schemas.microsoft.com/office/drawing/2014/main" id="{D9858DE5-7BD0-4755-8997-0BE14A14890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 xmlns:a16="http://schemas.microsoft.com/office/drawing/2014/main" id="{F8AAA9DE-1C4E-4D66-BFE0-17B097E149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 xmlns:a16="http://schemas.microsoft.com/office/drawing/2014/main" id="{0A25809B-64A9-4CE5-9F9A-9200CF71EF6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 xmlns:a16="http://schemas.microsoft.com/office/drawing/2014/main" id="{8FBD3443-DBCC-43F4-8D5D-A83DFDCC963F}"/>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8" name="Alt Bilgi Yer Tutucusu 7">
            <a:extLst>
              <a:ext uri="{FF2B5EF4-FFF2-40B4-BE49-F238E27FC236}">
                <a16:creationId xmlns="" xmlns:a16="http://schemas.microsoft.com/office/drawing/2014/main" id="{05396160-659C-4DFC-90A6-F5BD5DB2B3E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 xmlns:a16="http://schemas.microsoft.com/office/drawing/2014/main" id="{F35213E4-D860-404E-9DC9-9F88455D13E3}"/>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398347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69BE6989-C313-424A-A567-B4EE211A683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 xmlns:a16="http://schemas.microsoft.com/office/drawing/2014/main" id="{8101E6C2-BDD7-4B41-966B-9B5394A60F2B}"/>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4" name="Alt Bilgi Yer Tutucusu 3">
            <a:extLst>
              <a:ext uri="{FF2B5EF4-FFF2-40B4-BE49-F238E27FC236}">
                <a16:creationId xmlns="" xmlns:a16="http://schemas.microsoft.com/office/drawing/2014/main" id="{A1B1C33E-1036-4AC6-BBEA-232CB836CBF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 xmlns:a16="http://schemas.microsoft.com/office/drawing/2014/main" id="{C5618B78-BA25-4388-9D75-7427B0CC07CD}"/>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392583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 xmlns:a16="http://schemas.microsoft.com/office/drawing/2014/main" id="{CEF2CED9-A34A-45DA-8277-C281FC11387C}"/>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3" name="Alt Bilgi Yer Tutucusu 2">
            <a:extLst>
              <a:ext uri="{FF2B5EF4-FFF2-40B4-BE49-F238E27FC236}">
                <a16:creationId xmlns="" xmlns:a16="http://schemas.microsoft.com/office/drawing/2014/main" id="{9C11A017-4F49-4034-90CE-7B72BC406EB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 xmlns:a16="http://schemas.microsoft.com/office/drawing/2014/main" id="{2DF4057F-1BF3-46DA-BF1E-13EA24C71F05}"/>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3413057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59BAD175-588A-4654-AD02-81898E116CC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 xmlns:a16="http://schemas.microsoft.com/office/drawing/2014/main" id="{1E8271C2-CCD6-423F-9408-62858BA6DB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 xmlns:a16="http://schemas.microsoft.com/office/drawing/2014/main" id="{15D1FF94-8DC4-43B9-B4A0-D53DB1A35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8F9940A0-20C7-4B61-8930-CCB8506E54B6}"/>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6" name="Alt Bilgi Yer Tutucusu 5">
            <a:extLst>
              <a:ext uri="{FF2B5EF4-FFF2-40B4-BE49-F238E27FC236}">
                <a16:creationId xmlns="" xmlns:a16="http://schemas.microsoft.com/office/drawing/2014/main" id="{0A54C9D7-FC0C-4B0B-9E37-781EC36F11E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F9C21218-0B9B-44A6-863D-EEAD2AF87335}"/>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48849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24A1AB75-DA48-406C-A595-B24971EB47E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 xmlns:a16="http://schemas.microsoft.com/office/drawing/2014/main" id="{FCB5B5BF-8D5F-4419-A88E-B049115BFE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 xmlns:a16="http://schemas.microsoft.com/office/drawing/2014/main" id="{D2AE4A47-CDEE-42CE-BD18-EDA966C5A4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 xmlns:a16="http://schemas.microsoft.com/office/drawing/2014/main" id="{A462F319-CC8F-4AD9-88C2-25D6D7EF487D}"/>
              </a:ext>
            </a:extLst>
          </p:cNvPr>
          <p:cNvSpPr>
            <a:spLocks noGrp="1"/>
          </p:cNvSpPr>
          <p:nvPr>
            <p:ph type="dt" sz="half" idx="10"/>
          </p:nvPr>
        </p:nvSpPr>
        <p:spPr/>
        <p:txBody>
          <a:bodyPr/>
          <a:lstStyle/>
          <a:p>
            <a:fld id="{1E4890C6-6272-47E2-A0F0-2B7272E96D82}" type="datetimeFigureOut">
              <a:rPr lang="tr-TR" smtClean="0"/>
              <a:t>06.05.2020</a:t>
            </a:fld>
            <a:endParaRPr lang="tr-TR"/>
          </a:p>
        </p:txBody>
      </p:sp>
      <p:sp>
        <p:nvSpPr>
          <p:cNvPr id="6" name="Alt Bilgi Yer Tutucusu 5">
            <a:extLst>
              <a:ext uri="{FF2B5EF4-FFF2-40B4-BE49-F238E27FC236}">
                <a16:creationId xmlns="" xmlns:a16="http://schemas.microsoft.com/office/drawing/2014/main" id="{04C6F5DB-668B-43EC-A141-09C59CE308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 xmlns:a16="http://schemas.microsoft.com/office/drawing/2014/main" id="{372E49D4-47B2-492A-8B24-17EBD3D9589D}"/>
              </a:ext>
            </a:extLst>
          </p:cNvPr>
          <p:cNvSpPr>
            <a:spLocks noGrp="1"/>
          </p:cNvSpPr>
          <p:nvPr>
            <p:ph type="sldNum" sz="quarter" idx="12"/>
          </p:nvPr>
        </p:nvSpPr>
        <p:spPr/>
        <p:txBody>
          <a:bodyPr/>
          <a:lstStyle/>
          <a:p>
            <a:fld id="{A6BB324D-7C74-4459-9C5B-8A3748559D7A}" type="slidenum">
              <a:rPr lang="tr-TR" smtClean="0"/>
              <a:t>‹#›</a:t>
            </a:fld>
            <a:endParaRPr lang="tr-TR"/>
          </a:p>
        </p:txBody>
      </p:sp>
    </p:spTree>
    <p:extLst>
      <p:ext uri="{BB962C8B-B14F-4D97-AF65-F5344CB8AC3E}">
        <p14:creationId xmlns:p14="http://schemas.microsoft.com/office/powerpoint/2010/main" val="2294843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 xmlns:a16="http://schemas.microsoft.com/office/drawing/2014/main" id="{5419C911-8080-4E85-8DCB-A657778BC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 xmlns:a16="http://schemas.microsoft.com/office/drawing/2014/main" id="{73BFEE40-D37B-40C4-A221-4FC5BDAC2C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 xmlns:a16="http://schemas.microsoft.com/office/drawing/2014/main" id="{FAFC1E4F-C1CF-42D6-9439-6B95F1D785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4890C6-6272-47E2-A0F0-2B7272E96D82}" type="datetimeFigureOut">
              <a:rPr lang="tr-TR" smtClean="0"/>
              <a:t>06.05.2020</a:t>
            </a:fld>
            <a:endParaRPr lang="tr-TR"/>
          </a:p>
        </p:txBody>
      </p:sp>
      <p:sp>
        <p:nvSpPr>
          <p:cNvPr id="5" name="Alt Bilgi Yer Tutucusu 4">
            <a:extLst>
              <a:ext uri="{FF2B5EF4-FFF2-40B4-BE49-F238E27FC236}">
                <a16:creationId xmlns="" xmlns:a16="http://schemas.microsoft.com/office/drawing/2014/main" id="{44651D17-D6C4-4327-815A-B1AD7318FF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 xmlns:a16="http://schemas.microsoft.com/office/drawing/2014/main" id="{28FBABAA-E5DC-42AF-AE3E-55C87EBF73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B324D-7C74-4459-9C5B-8A3748559D7A}" type="slidenum">
              <a:rPr lang="tr-TR" smtClean="0"/>
              <a:t>‹#›</a:t>
            </a:fld>
            <a:endParaRPr lang="tr-TR"/>
          </a:p>
        </p:txBody>
      </p:sp>
    </p:spTree>
    <p:extLst>
      <p:ext uri="{BB962C8B-B14F-4D97-AF65-F5344CB8AC3E}">
        <p14:creationId xmlns:p14="http://schemas.microsoft.com/office/powerpoint/2010/main" val="861047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eyazperde.com/sanatcilar/sanatci-31406/"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4">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descr="bina, tuğla, dar, tezgah içeren bir resim&#10;&#10;Açıklama otomatik olarak oluşturuldu">
            <a:extLst>
              <a:ext uri="{FF2B5EF4-FFF2-40B4-BE49-F238E27FC236}">
                <a16:creationId xmlns="" xmlns:a16="http://schemas.microsoft.com/office/drawing/2014/main" id="{9F5D5E49-6244-4AA9-A8C4-A19ACDCAEB24}"/>
              </a:ext>
            </a:extLst>
          </p:cNvPr>
          <p:cNvPicPr>
            <a:picLocks noGrp="1" noChangeAspect="1"/>
          </p:cNvPicPr>
          <p:nvPr>
            <p:ph idx="1"/>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C4FEBB7C-4AB1-445B-8EB0-CE3FE29B5171}"/>
              </a:ext>
            </a:extLst>
          </p:cNvPr>
          <p:cNvSpPr>
            <a:spLocks noGrp="1"/>
          </p:cNvSpPr>
          <p:nvPr>
            <p:ph type="title"/>
          </p:nvPr>
        </p:nvSpPr>
        <p:spPr>
          <a:xfrm>
            <a:off x="838201" y="1065862"/>
            <a:ext cx="3313164" cy="4726276"/>
          </a:xfrm>
        </p:spPr>
        <p:txBody>
          <a:bodyPr vert="horz" lIns="91440" tIns="45720" rIns="91440" bIns="45720" rtlCol="0" anchor="ctr">
            <a:normAutofit/>
          </a:bodyPr>
          <a:lstStyle/>
          <a:p>
            <a:pPr algn="r"/>
            <a:r>
              <a:rPr lang="en-US" sz="4000">
                <a:solidFill>
                  <a:srgbClr val="FFFFFF"/>
                </a:solidFill>
              </a:rPr>
              <a:t>GERÇEK HİKAYE</a:t>
            </a:r>
          </a:p>
        </p:txBody>
      </p:sp>
      <p:cxnSp>
        <p:nvCxnSpPr>
          <p:cNvPr id="37" name="Straight Connector 26">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 xmlns:a16="http://schemas.microsoft.com/office/drawing/2014/main" id="{E64055DC-544D-4A94-8360-90209B99ECB9}"/>
              </a:ext>
            </a:extLst>
          </p:cNvPr>
          <p:cNvSpPr txBox="1"/>
          <p:nvPr/>
        </p:nvSpPr>
        <p:spPr>
          <a:xfrm>
            <a:off x="5155379" y="1065862"/>
            <a:ext cx="5744685" cy="4726276"/>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2000">
                <a:solidFill>
                  <a:srgbClr val="FFFFFF"/>
                </a:solidFill>
              </a:rPr>
              <a:t>81 gün hapiste kaldı. Kimseyi görmesine izin vermediler. Siyahi düşmanlığının zirvede olduğu bir dönemde, iki küçük beyaz kızı öldüren bir zenci, onlar için şeytandı. Tek kişilik hücrede, elinde sadece İncil vardı. Kardeşi, “George olay saatinde hep yanımdaydı.” diye ifade verse de dikkate alınmadı. Stinney ağzından bir itiraf mektubu kaleme alındı ama bundan Stinney’in haberi yoktu. Artık bir umut yoktu, yeşil yol görünmüştü.</a:t>
            </a:r>
          </a:p>
          <a:p>
            <a:pPr indent="-228600">
              <a:lnSpc>
                <a:spcPct val="90000"/>
              </a:lnSpc>
              <a:spcAft>
                <a:spcPts val="600"/>
              </a:spcAft>
              <a:buFont typeface="Arial" panose="020B0604020202020204" pitchFamily="34" charset="0"/>
              <a:buChar char="•"/>
            </a:pPr>
            <a:r>
              <a:rPr lang="en-US" sz="2000">
                <a:solidFill>
                  <a:srgbClr val="FFFFFF"/>
                </a:solidFill>
              </a:rPr>
              <a:t>George Stinney’in mahkemesi sadece 2 saat sürdü. Yargıç ve tüm jüriler beyazdı. Lehine yapılan şahitlikler dikkate alınmadı. Dedektifler, Stinney’ in 19 kiloluk demir çubukla kızları öldürdüğünü tespit etmişlerdi. Oysa o sadece 40 kilo olan bir çocuktu. Karar verildi ve elektrikli sandalye hazırlandı.</a:t>
            </a:r>
          </a:p>
        </p:txBody>
      </p:sp>
    </p:spTree>
    <p:extLst>
      <p:ext uri="{BB962C8B-B14F-4D97-AF65-F5344CB8AC3E}">
        <p14:creationId xmlns:p14="http://schemas.microsoft.com/office/powerpoint/2010/main" val="29196496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bina, bilgisayar, oda içeren bir resim&#10;&#10;Açıklama otomatik olarak oluşturuldu">
            <a:extLst>
              <a:ext uri="{FF2B5EF4-FFF2-40B4-BE49-F238E27FC236}">
                <a16:creationId xmlns="" xmlns:a16="http://schemas.microsoft.com/office/drawing/2014/main" id="{8F90DB0B-5CC8-43E3-AB6D-605B1AA6BE8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96CDAE01-24C8-4AE3-B0BE-AE94C9402B96}"/>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FİLMİN ÖZETİ</a:t>
            </a:r>
          </a:p>
        </p:txBody>
      </p:sp>
      <p:cxnSp>
        <p:nvCxnSpPr>
          <p:cNvPr id="62" name="Straight Connector 6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F9A8CEF0-2BAD-4998-8DD9-892A206C3B54}"/>
              </a:ext>
            </a:extLst>
          </p:cNvPr>
          <p:cNvSpPr>
            <a:spLocks noGrp="1"/>
          </p:cNvSpPr>
          <p:nvPr>
            <p:ph idx="1"/>
          </p:nvPr>
        </p:nvSpPr>
        <p:spPr>
          <a:xfrm>
            <a:off x="5299340" y="1206539"/>
            <a:ext cx="5744685" cy="4726276"/>
          </a:xfrm>
        </p:spPr>
        <p:txBody>
          <a:bodyPr anchor="ctr">
            <a:normAutofit/>
          </a:bodyPr>
          <a:lstStyle/>
          <a:p>
            <a:r>
              <a:rPr lang="tr-TR" sz="2000" dirty="0"/>
              <a:t>Onun için bir şeyler yapmak isteyen gardiyanların ısrarı sonucu sinema filmi izlemek istediğini söyler, gardiyanlar onun bu isteğini yerine getirir. John’un idam günü gelir John her şeyin farkındadır, John’u idam sandalyesine bağlarlar ve kafasına örtüyü geçirmek isterler ama John ‘Karanlıktan korkuyorum patron lütfen ışıkları kapatma ‘der onun isteğine yerine getirirler ve gardiyanların ve idam salonundakiler Paul’un emri ile idamın gerçekleşir ve John </a:t>
            </a:r>
            <a:r>
              <a:rPr lang="tr-TR" sz="2000" dirty="0" err="1"/>
              <a:t>Coffey</a:t>
            </a:r>
            <a:r>
              <a:rPr lang="tr-TR" sz="2000" dirty="0"/>
              <a:t> ölmüştür. John ‘u öldürdüğü için tüm sevdiklerinin ölümünü gören Paul kendinin Tanrı tarafından lanetlendiğini düşünür.</a:t>
            </a:r>
          </a:p>
        </p:txBody>
      </p:sp>
    </p:spTree>
    <p:extLst>
      <p:ext uri="{BB962C8B-B14F-4D97-AF65-F5344CB8AC3E}">
        <p14:creationId xmlns:p14="http://schemas.microsoft.com/office/powerpoint/2010/main" val="1769853029"/>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309789" cy="4726276"/>
          </a:xfrm>
        </p:spPr>
        <p:txBody>
          <a:bodyPr anchor="ctr">
            <a:normAutofit/>
          </a:bodyPr>
          <a:lstStyle/>
          <a:p>
            <a:r>
              <a:rPr lang="tr-TR" sz="2000" dirty="0">
                <a:solidFill>
                  <a:srgbClr val="FFFFFF"/>
                </a:solidFill>
              </a:rPr>
              <a:t>Öncelikle, </a:t>
            </a:r>
          </a:p>
          <a:p>
            <a:r>
              <a:rPr lang="tr-TR" sz="2000" dirty="0">
                <a:solidFill>
                  <a:srgbClr val="FFFFFF"/>
                </a:solidFill>
              </a:rPr>
              <a:t>"İnsan Hakları Evrensel Bildirgesi" 6 Nisan 1949 tarihinde yayınlanmıştır. Film 1935 yılını konu almaktadır.</a:t>
            </a:r>
          </a:p>
        </p:txBody>
      </p:sp>
    </p:spTree>
    <p:extLst>
      <p:ext uri="{BB962C8B-B14F-4D97-AF65-F5344CB8AC3E}">
        <p14:creationId xmlns:p14="http://schemas.microsoft.com/office/powerpoint/2010/main" val="4021636846"/>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309788" cy="4726276"/>
          </a:xfrm>
        </p:spPr>
        <p:txBody>
          <a:bodyPr anchor="ctr">
            <a:normAutofit/>
          </a:bodyPr>
          <a:lstStyle/>
          <a:p>
            <a:pPr marL="0" indent="0">
              <a:buNone/>
            </a:pPr>
            <a:r>
              <a:rPr lang="tr-TR" sz="2000" b="1" dirty="0"/>
              <a:t>Madde 1: </a:t>
            </a:r>
            <a:r>
              <a:rPr lang="tr-TR" sz="2000" dirty="0"/>
              <a:t>Bütün insanlar özgür, onur ve haklar bakımından eşit doğarlar. Akıl ve vicdana sahiptirler, birbirlerine karşı kardeşlik anlayışıyla davranmalıdırlar.</a:t>
            </a:r>
          </a:p>
          <a:p>
            <a:pPr marL="0" indent="0">
              <a:buNone/>
            </a:pPr>
            <a:r>
              <a:rPr lang="tr-TR" sz="2000" dirty="0"/>
              <a:t>Filmde; </a:t>
            </a:r>
          </a:p>
          <a:p>
            <a:r>
              <a:rPr lang="tr-TR" sz="2000" dirty="0"/>
              <a:t>Mahkumların idamlarının halka açık şekilde yapılması, </a:t>
            </a:r>
          </a:p>
          <a:p>
            <a:r>
              <a:rPr lang="tr-TR" sz="2000" dirty="0"/>
              <a:t>Gardiyan </a:t>
            </a:r>
            <a:r>
              <a:rPr lang="tr-TR" sz="2000" dirty="0" err="1"/>
              <a:t>Percy</a:t>
            </a:r>
            <a:r>
              <a:rPr lang="tr-TR" sz="2000" dirty="0"/>
              <a:t> tarafından mahkumlara ve diğer gardiyanlara sergilenen davranışlar onur kırıcıdır.</a:t>
            </a:r>
          </a:p>
        </p:txBody>
      </p:sp>
    </p:spTree>
    <p:extLst>
      <p:ext uri="{BB962C8B-B14F-4D97-AF65-F5344CB8AC3E}">
        <p14:creationId xmlns:p14="http://schemas.microsoft.com/office/powerpoint/2010/main" val="110939652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323852" cy="4726276"/>
          </a:xfrm>
        </p:spPr>
        <p:txBody>
          <a:bodyPr anchor="ctr">
            <a:normAutofit lnSpcReduction="10000"/>
          </a:bodyPr>
          <a:lstStyle/>
          <a:p>
            <a:pPr marL="0" indent="0">
              <a:buNone/>
            </a:pPr>
            <a:r>
              <a:rPr lang="tr-TR" sz="2000" b="1" dirty="0"/>
              <a:t>Madde 2: </a:t>
            </a:r>
            <a:r>
              <a:rPr lang="tr-TR" sz="2000" dirty="0"/>
              <a:t>Herkes, ırk, renk, cinsiyet, dil, din, siyasal veya başka bir görüş, ulusal veya sosyal köken, mülkiyet, doğuş veya herhangi başka bir ayrım gözetmeksizin bu Bildirge ile ilan olunan bütün haklardan ve bütün özgürlüklerden yararlanabilir. Ayrıca, ister bağımsız olsun, ister vesayet altında veya özerk olmayan ya da başka bir egemenlik kısıtlamasına bağlı ülke yurttaşı olsun, bir kimse hakkında, uyruğunda bulunduğu devlet veya 203 İnsan Hakları Evrensel Beyannamesi ülkenin siyasal, hukuksal veya uluslararası statüsü bakımından hiçbir ayrım gözetilmeyecektir.</a:t>
            </a:r>
          </a:p>
          <a:p>
            <a:r>
              <a:rPr lang="tr-TR" sz="2000" dirty="0"/>
              <a:t>John </a:t>
            </a:r>
            <a:r>
              <a:rPr lang="tr-TR" sz="2000" dirty="0" err="1"/>
              <a:t>Coffey</a:t>
            </a:r>
            <a:r>
              <a:rPr lang="tr-TR" sz="2000" dirty="0"/>
              <a:t> siyahi olduğu için Gardiyan </a:t>
            </a:r>
            <a:r>
              <a:rPr lang="tr-TR" sz="2000" dirty="0" err="1"/>
              <a:t>Percy</a:t>
            </a:r>
            <a:r>
              <a:rPr lang="tr-TR" sz="2000" dirty="0"/>
              <a:t> ve Mahkum Bill tarafından ırkçı söylemlere maruz kalması,</a:t>
            </a:r>
          </a:p>
          <a:p>
            <a:r>
              <a:rPr lang="tr-TR" sz="2000" dirty="0"/>
              <a:t>Gardiyan </a:t>
            </a:r>
            <a:r>
              <a:rPr lang="tr-TR" sz="2000" dirty="0" err="1"/>
              <a:t>Percy</a:t>
            </a:r>
            <a:r>
              <a:rPr lang="tr-TR" sz="2000" dirty="0"/>
              <a:t> valinin yeğeni olduğu için diğer çalışanlardan üstünmüş gibi davranıp onları tehdit etmesi bu maddeye aykırıdır.</a:t>
            </a:r>
          </a:p>
        </p:txBody>
      </p:sp>
    </p:spTree>
    <p:extLst>
      <p:ext uri="{BB962C8B-B14F-4D97-AF65-F5344CB8AC3E}">
        <p14:creationId xmlns:p14="http://schemas.microsoft.com/office/powerpoint/2010/main" val="196550854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408257" cy="4726276"/>
          </a:xfrm>
        </p:spPr>
        <p:txBody>
          <a:bodyPr anchor="ctr">
            <a:normAutofit/>
          </a:bodyPr>
          <a:lstStyle/>
          <a:p>
            <a:pPr marL="0" indent="0">
              <a:buNone/>
            </a:pPr>
            <a:r>
              <a:rPr lang="tr-TR" sz="2000" b="1" dirty="0"/>
              <a:t>Madde 3: </a:t>
            </a:r>
            <a:r>
              <a:rPr lang="tr-TR" sz="2000" dirty="0"/>
              <a:t>Yaşamak, özgürlük ve kişi güvenliği herkesin hakkıdır. </a:t>
            </a:r>
          </a:p>
          <a:p>
            <a:r>
              <a:rPr lang="tr-TR" sz="2000" dirty="0"/>
              <a:t>Gardiyan </a:t>
            </a:r>
            <a:r>
              <a:rPr lang="tr-TR" sz="2000" dirty="0" err="1"/>
              <a:t>Percy’nin</a:t>
            </a:r>
            <a:r>
              <a:rPr lang="tr-TR" sz="2000" dirty="0"/>
              <a:t>, Mahkum Bill’i öldürerek yaşama hakkını elinden alması bu maddeye aykırıdır.</a:t>
            </a:r>
          </a:p>
          <a:p>
            <a:r>
              <a:rPr lang="tr-TR" sz="2000" dirty="0"/>
              <a:t>Bill’in gardiyanları kandırması ve onlara saldırması bu maddeye aykırıdır.</a:t>
            </a:r>
          </a:p>
        </p:txBody>
      </p:sp>
    </p:spTree>
    <p:extLst>
      <p:ext uri="{BB962C8B-B14F-4D97-AF65-F5344CB8AC3E}">
        <p14:creationId xmlns:p14="http://schemas.microsoft.com/office/powerpoint/2010/main" val="758912364"/>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80" y="1065862"/>
            <a:ext cx="6422332" cy="4726276"/>
          </a:xfrm>
        </p:spPr>
        <p:txBody>
          <a:bodyPr anchor="ctr">
            <a:normAutofit/>
          </a:bodyPr>
          <a:lstStyle/>
          <a:p>
            <a:pPr marL="0" indent="0">
              <a:buNone/>
            </a:pPr>
            <a:r>
              <a:rPr lang="tr-TR" sz="2000" b="1" dirty="0"/>
              <a:t>Madde 5: </a:t>
            </a:r>
            <a:r>
              <a:rPr lang="tr-TR" sz="2000" dirty="0"/>
              <a:t>Hiç kimseye işkence yapılamaz, zalimce, insanlık dışı veya onur kırıcı davranışlarda bulunulamaz ve ceza verilemez.</a:t>
            </a:r>
          </a:p>
          <a:p>
            <a:r>
              <a:rPr lang="tr-TR" sz="2000" dirty="0"/>
              <a:t>Mahkum Bill’in gardiyanların üzerine işemesi ve onlara sürekli saldırması,</a:t>
            </a:r>
          </a:p>
          <a:p>
            <a:r>
              <a:rPr lang="tr-TR" sz="2000" dirty="0"/>
              <a:t>Gardiyan </a:t>
            </a:r>
            <a:r>
              <a:rPr lang="tr-TR" sz="2000" dirty="0" err="1"/>
              <a:t>Percy’nin</a:t>
            </a:r>
            <a:r>
              <a:rPr lang="tr-TR" sz="2000" dirty="0"/>
              <a:t> Mahkum </a:t>
            </a:r>
            <a:r>
              <a:rPr lang="tr-TR" sz="2000" dirty="0" err="1"/>
              <a:t>Dell’in</a:t>
            </a:r>
            <a:r>
              <a:rPr lang="tr-TR" sz="2000" dirty="0"/>
              <a:t> parmaklarını kırması ve </a:t>
            </a:r>
            <a:r>
              <a:rPr lang="tr-TR" sz="2000" dirty="0" err="1"/>
              <a:t>Dell</a:t>
            </a:r>
            <a:r>
              <a:rPr lang="tr-TR" sz="2000" dirty="0"/>
              <a:t> idam edilirken, ıslatılıp başına konulması gereken süngeri kasten ıslatmadan başına koyarak feci şekilde can vermesine sebep olması bu maddeye aykırıdır. </a:t>
            </a:r>
          </a:p>
          <a:p>
            <a:pPr marL="0" indent="0">
              <a:buNone/>
            </a:pPr>
            <a:endParaRPr lang="tr-TR" sz="2000" dirty="0"/>
          </a:p>
        </p:txBody>
      </p:sp>
    </p:spTree>
    <p:extLst>
      <p:ext uri="{BB962C8B-B14F-4D97-AF65-F5344CB8AC3E}">
        <p14:creationId xmlns:p14="http://schemas.microsoft.com/office/powerpoint/2010/main" val="4099123062"/>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478598" cy="4726276"/>
          </a:xfrm>
        </p:spPr>
        <p:txBody>
          <a:bodyPr anchor="ctr">
            <a:normAutofit/>
          </a:bodyPr>
          <a:lstStyle/>
          <a:p>
            <a:pPr marL="0" indent="0">
              <a:buNone/>
            </a:pPr>
            <a:r>
              <a:rPr lang="tr-TR" sz="2000" b="1" dirty="0"/>
              <a:t>Madde 6: </a:t>
            </a:r>
            <a:r>
              <a:rPr lang="tr-TR" sz="2000" dirty="0"/>
              <a:t>Herkesin, her nerede olursa olsun, hukuksal kişiliğinin tanınması hakkı vardır. </a:t>
            </a:r>
          </a:p>
          <a:p>
            <a:pPr marL="0" indent="0">
              <a:buNone/>
            </a:pPr>
            <a:r>
              <a:rPr lang="tr-TR" sz="2000" b="1" dirty="0"/>
              <a:t>Madde 7: </a:t>
            </a:r>
            <a:r>
              <a:rPr lang="tr-TR" sz="2000" dirty="0"/>
              <a:t>Herkes yasa önünde eşittir ve ayrım gözetilmeksizin yasanın korunmasından eşit olarak yararlanma hakkına sahiptir. Herkesin bu Bildirgeye aykırı her türlü ayrım gözetici işleme karşı ve böyle işlemler için yapılacak her türlü kışkırtmaya karşı eşit korunma hakkı vardır.</a:t>
            </a:r>
          </a:p>
          <a:p>
            <a:pPr marL="0" indent="0">
              <a:buNone/>
            </a:pPr>
            <a:r>
              <a:rPr lang="tr-TR" sz="2000" b="1" dirty="0"/>
              <a:t>Madde 8: </a:t>
            </a:r>
            <a:r>
              <a:rPr lang="tr-TR" sz="2000" dirty="0"/>
              <a:t>Herkesin anayasa yada yasayla tanınmış temel haklarını çiğneyen eylemlere karşı yetkili ulusal mahkemeler eliyle etkin bir yargı yoluna başvurma hakkı vardır. </a:t>
            </a:r>
          </a:p>
          <a:p>
            <a:r>
              <a:rPr lang="tr-TR" sz="2000" dirty="0"/>
              <a:t>Filmde bu maddelere aykırı bir sahne bulunmuyor fakat John </a:t>
            </a:r>
            <a:r>
              <a:rPr lang="tr-TR" sz="2000" dirty="0" err="1"/>
              <a:t>Coffey’nin</a:t>
            </a:r>
            <a:r>
              <a:rPr lang="tr-TR" sz="2000" dirty="0"/>
              <a:t> hakkı olmasına rağmen avukatı bile ona inanmıyordu.</a:t>
            </a:r>
          </a:p>
        </p:txBody>
      </p:sp>
    </p:spTree>
    <p:extLst>
      <p:ext uri="{BB962C8B-B14F-4D97-AF65-F5344CB8AC3E}">
        <p14:creationId xmlns:p14="http://schemas.microsoft.com/office/powerpoint/2010/main" val="2103732444"/>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478598" cy="4726276"/>
          </a:xfrm>
        </p:spPr>
        <p:txBody>
          <a:bodyPr anchor="ctr">
            <a:normAutofit/>
          </a:bodyPr>
          <a:lstStyle/>
          <a:p>
            <a:pPr marL="0" indent="0">
              <a:buNone/>
            </a:pPr>
            <a:r>
              <a:rPr lang="tr-TR" sz="2000" b="1" dirty="0"/>
              <a:t>Madde 23.1: </a:t>
            </a:r>
            <a:r>
              <a:rPr lang="tr-TR" sz="2000" dirty="0"/>
              <a:t>Herkesin çalışma, işini serbestçe seçme, adaletli ve elverişli koşullarda çalışma ve işsizliğe karşı korunma hakkı vardır.</a:t>
            </a:r>
          </a:p>
          <a:p>
            <a:r>
              <a:rPr lang="tr-TR" sz="2000" dirty="0"/>
              <a:t> Gardiyan </a:t>
            </a:r>
            <a:r>
              <a:rPr lang="tr-TR" sz="2000" dirty="0" err="1"/>
              <a:t>Percy’nin</a:t>
            </a:r>
            <a:r>
              <a:rPr lang="tr-TR" sz="2000" dirty="0"/>
              <a:t> diğer gardiyanları sürekli tehdit ederek adaletsiz bir ortam oluşturması bu maddeye aykırıdır.</a:t>
            </a:r>
          </a:p>
          <a:p>
            <a:pPr marL="0" indent="0">
              <a:buNone/>
            </a:pPr>
            <a:endParaRPr lang="tr-TR" sz="2000" dirty="0"/>
          </a:p>
        </p:txBody>
      </p:sp>
    </p:spTree>
    <p:extLst>
      <p:ext uri="{BB962C8B-B14F-4D97-AF65-F5344CB8AC3E}">
        <p14:creationId xmlns:p14="http://schemas.microsoft.com/office/powerpoint/2010/main" val="1824636170"/>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3">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478598" cy="4726276"/>
          </a:xfrm>
        </p:spPr>
        <p:txBody>
          <a:bodyPr anchor="ctr">
            <a:normAutofit/>
          </a:bodyPr>
          <a:lstStyle/>
          <a:p>
            <a:pPr marL="0" indent="0">
              <a:buNone/>
            </a:pPr>
            <a:r>
              <a:rPr lang="tr-TR" sz="2000" b="1" dirty="0"/>
              <a:t>Madde 28: </a:t>
            </a:r>
            <a:r>
              <a:rPr lang="tr-TR" sz="2000" dirty="0"/>
              <a:t>Herkesin bu Bildirgede öngörülen hak ve özgürlüklerin gerçekleşeceği bir toplumsal ve uluslararası düzene hakkı vardır. </a:t>
            </a:r>
          </a:p>
        </p:txBody>
      </p:sp>
    </p:spTree>
    <p:extLst>
      <p:ext uri="{BB962C8B-B14F-4D97-AF65-F5344CB8AC3E}">
        <p14:creationId xmlns:p14="http://schemas.microsoft.com/office/powerpoint/2010/main" val="1747341024"/>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tutma, giyme, siyah, adam içeren bir resim&#10;&#10;Açıklama otomatik olarak oluşturuldu">
            <a:extLst>
              <a:ext uri="{FF2B5EF4-FFF2-40B4-BE49-F238E27FC236}">
                <a16:creationId xmlns="" xmlns:a16="http://schemas.microsoft.com/office/drawing/2014/main" id="{48DC144A-8E4F-4674-B9C4-F8AC2F57A43F}"/>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5E7728C5-4971-40A4-8B89-9705A5FFDFEB}"/>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İNSAN HAKLARININ İHLAL EDİLDİĞİ DURUMLAR</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0A51FBA8-7A6D-4B00-90CE-50AEC345A241}"/>
              </a:ext>
            </a:extLst>
          </p:cNvPr>
          <p:cNvSpPr>
            <a:spLocks noGrp="1"/>
          </p:cNvSpPr>
          <p:nvPr>
            <p:ph idx="1"/>
          </p:nvPr>
        </p:nvSpPr>
        <p:spPr>
          <a:xfrm>
            <a:off x="5155379" y="1065862"/>
            <a:ext cx="6478598" cy="4726276"/>
          </a:xfrm>
        </p:spPr>
        <p:txBody>
          <a:bodyPr anchor="ctr">
            <a:normAutofit/>
          </a:bodyPr>
          <a:lstStyle/>
          <a:p>
            <a:pPr marL="0" indent="0">
              <a:buNone/>
            </a:pPr>
            <a:r>
              <a:rPr lang="tr-TR" sz="2000" b="1" dirty="0"/>
              <a:t>Madde 29.2: </a:t>
            </a:r>
            <a:r>
              <a:rPr lang="tr-TR" sz="2000" dirty="0"/>
              <a:t>Herkes haklarını kullanırken ve özgürlüklerinden yararlanırken, başkalarının hak ve özgürlüklerinin tanınması ve bunlara saygı gösterilmesinin sağlanması ve demokratik bir toplumda genel ahlak ve kamu düzeniyle genel refahın gereklerinin karşılanması amacıyla yalnız yasayla belirlenmiş sınırlamalara bağlı olur.</a:t>
            </a:r>
          </a:p>
          <a:p>
            <a:r>
              <a:rPr lang="tr-TR" sz="2000" dirty="0"/>
              <a:t>Gardiyan </a:t>
            </a:r>
            <a:r>
              <a:rPr lang="tr-TR" sz="2000" dirty="0" err="1"/>
              <a:t>Percy’nin</a:t>
            </a:r>
            <a:r>
              <a:rPr lang="tr-TR" sz="2000" dirty="0"/>
              <a:t> diğer gardiyan ve mahkumlara tavrı,</a:t>
            </a:r>
          </a:p>
          <a:p>
            <a:r>
              <a:rPr lang="tr-TR" sz="2000" dirty="0"/>
              <a:t>Gardiyanların </a:t>
            </a:r>
            <a:r>
              <a:rPr lang="tr-TR" sz="2000" dirty="0" err="1"/>
              <a:t>Percy’i</a:t>
            </a:r>
            <a:r>
              <a:rPr lang="tr-TR" sz="2000" dirty="0"/>
              <a:t> hücreye </a:t>
            </a:r>
            <a:r>
              <a:rPr lang="tr-TR" sz="2000" dirty="0" err="1"/>
              <a:t>kitlemesi</a:t>
            </a:r>
            <a:r>
              <a:rPr lang="tr-TR" sz="2000" dirty="0"/>
              <a:t>, Mahkum Bill’i bayıltması onların özgürlüklerini kısıtlamaktadır ve bu maddeye aykırıdır.</a:t>
            </a:r>
          </a:p>
        </p:txBody>
      </p:sp>
    </p:spTree>
    <p:extLst>
      <p:ext uri="{BB962C8B-B14F-4D97-AF65-F5344CB8AC3E}">
        <p14:creationId xmlns:p14="http://schemas.microsoft.com/office/powerpoint/2010/main" val="41147820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4">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descr="bina, tuğla, dar, tezgah içeren bir resim&#10;&#10;Açıklama otomatik olarak oluşturuldu">
            <a:extLst>
              <a:ext uri="{FF2B5EF4-FFF2-40B4-BE49-F238E27FC236}">
                <a16:creationId xmlns="" xmlns:a16="http://schemas.microsoft.com/office/drawing/2014/main" id="{9F5D5E49-6244-4AA9-A8C4-A19ACDCAEB24}"/>
              </a:ext>
            </a:extLst>
          </p:cNvPr>
          <p:cNvPicPr>
            <a:picLocks noGrp="1" noChangeAspect="1"/>
          </p:cNvPicPr>
          <p:nvPr>
            <p:ph idx="1"/>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C4FEBB7C-4AB1-445B-8EB0-CE3FE29B5171}"/>
              </a:ext>
            </a:extLst>
          </p:cNvPr>
          <p:cNvSpPr>
            <a:spLocks noGrp="1"/>
          </p:cNvSpPr>
          <p:nvPr>
            <p:ph type="title"/>
          </p:nvPr>
        </p:nvSpPr>
        <p:spPr>
          <a:xfrm>
            <a:off x="838201" y="1065862"/>
            <a:ext cx="3313164" cy="4726276"/>
          </a:xfrm>
        </p:spPr>
        <p:txBody>
          <a:bodyPr vert="horz" lIns="91440" tIns="45720" rIns="91440" bIns="45720" rtlCol="0" anchor="ctr">
            <a:normAutofit/>
          </a:bodyPr>
          <a:lstStyle/>
          <a:p>
            <a:pPr algn="r"/>
            <a:r>
              <a:rPr lang="en-US" sz="4000">
                <a:solidFill>
                  <a:srgbClr val="FFFFFF"/>
                </a:solidFill>
              </a:rPr>
              <a:t>GERÇEK HİKAYE</a:t>
            </a:r>
          </a:p>
        </p:txBody>
      </p:sp>
      <p:cxnSp>
        <p:nvCxnSpPr>
          <p:cNvPr id="37" name="Straight Connector 26">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 xmlns:a16="http://schemas.microsoft.com/office/drawing/2014/main" id="{E64055DC-544D-4A94-8360-90209B99ECB9}"/>
              </a:ext>
            </a:extLst>
          </p:cNvPr>
          <p:cNvSpPr txBox="1"/>
          <p:nvPr/>
        </p:nvSpPr>
        <p:spPr>
          <a:xfrm>
            <a:off x="5155379" y="1065862"/>
            <a:ext cx="5744685" cy="4726276"/>
          </a:xfrm>
          <a:prstGeom prst="rect">
            <a:avLst/>
          </a:prstGeom>
        </p:spPr>
        <p:txBody>
          <a:bodyPr vert="horz" lIns="91440" tIns="45720" rIns="91440" bIns="45720" rtlCol="0" anchor="ctr">
            <a:normAutofit/>
          </a:bodyPr>
          <a:lstStyle/>
          <a:p>
            <a:pPr>
              <a:buFont typeface="Arial" panose="020B0604020202020204" pitchFamily="34" charset="0"/>
              <a:buChar char="•"/>
            </a:pPr>
            <a:r>
              <a:rPr lang="tr-TR" sz="2000" dirty="0"/>
              <a:t>Ancak koca koca adamlar için hazırlanan düzenek, bu çocuk için uygun değildi. Boyu bile yetişmiyordu. Elinde taşıdığı İncil’i, altına koyarak yükselti yaptılar. Gözyaşları içinde hayata gözlerini yumdu George </a:t>
            </a:r>
            <a:r>
              <a:rPr lang="tr-TR" sz="2000" dirty="0" err="1"/>
              <a:t>Stinney</a:t>
            </a:r>
            <a:r>
              <a:rPr lang="tr-TR" sz="2000" dirty="0"/>
              <a:t>.</a:t>
            </a:r>
          </a:p>
          <a:p>
            <a:pPr>
              <a:buFont typeface="Arial" panose="020B0604020202020204" pitchFamily="34" charset="0"/>
              <a:buChar char="•"/>
            </a:pPr>
            <a:r>
              <a:rPr lang="tr-TR" sz="2000" dirty="0"/>
              <a:t>Aradan yıllar geçti ve 2014 yılında </a:t>
            </a:r>
            <a:r>
              <a:rPr lang="tr-TR" sz="2000" dirty="0" err="1"/>
              <a:t>Stinney</a:t>
            </a:r>
            <a:r>
              <a:rPr lang="tr-TR" sz="2000" dirty="0"/>
              <a:t>’ in ailesi yeniden mahkemeye başvurdu. Mahkeme sonucu, </a:t>
            </a:r>
            <a:r>
              <a:rPr lang="tr-TR" sz="2000" dirty="0" err="1"/>
              <a:t>Stinney</a:t>
            </a:r>
            <a:r>
              <a:rPr lang="tr-TR" sz="2000" dirty="0"/>
              <a:t>’ in aleyhine yeterli deliller olmadığı ve lehine yapılan gerçekçi şahitliklerin de dikkate alınmadığı için 70 yıl önceki yargılamanın geçerli olmadığına karar verildi.  Belki hak yolunu buldu ama geç gelen adalet üzüntü ve pişmanlıktan başka bir şeye yaramadı.</a:t>
            </a:r>
          </a:p>
        </p:txBody>
      </p:sp>
    </p:spTree>
    <p:extLst>
      <p:ext uri="{BB962C8B-B14F-4D97-AF65-F5344CB8AC3E}">
        <p14:creationId xmlns:p14="http://schemas.microsoft.com/office/powerpoint/2010/main" val="82548260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4">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descr="bina, tuğla, dar, tezgah içeren bir resim&#10;&#10;Açıklama otomatik olarak oluşturuldu">
            <a:extLst>
              <a:ext uri="{FF2B5EF4-FFF2-40B4-BE49-F238E27FC236}">
                <a16:creationId xmlns="" xmlns:a16="http://schemas.microsoft.com/office/drawing/2014/main" id="{9F5D5E49-6244-4AA9-A8C4-A19ACDCAEB24}"/>
              </a:ext>
            </a:extLst>
          </p:cNvPr>
          <p:cNvPicPr>
            <a:picLocks noGrp="1" noChangeAspect="1"/>
          </p:cNvPicPr>
          <p:nvPr>
            <p:ph idx="1"/>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C4FEBB7C-4AB1-445B-8EB0-CE3FE29B5171}"/>
              </a:ext>
            </a:extLst>
          </p:cNvPr>
          <p:cNvSpPr>
            <a:spLocks noGrp="1"/>
          </p:cNvSpPr>
          <p:nvPr>
            <p:ph type="title"/>
          </p:nvPr>
        </p:nvSpPr>
        <p:spPr>
          <a:xfrm>
            <a:off x="838201" y="1065862"/>
            <a:ext cx="3313164" cy="4726276"/>
          </a:xfrm>
        </p:spPr>
        <p:txBody>
          <a:bodyPr vert="horz" lIns="91440" tIns="45720" rIns="91440" bIns="45720" rtlCol="0" anchor="ctr">
            <a:normAutofit/>
          </a:bodyPr>
          <a:lstStyle/>
          <a:p>
            <a:pPr algn="r"/>
            <a:r>
              <a:rPr lang="en-US" sz="4000">
                <a:solidFill>
                  <a:srgbClr val="FFFFFF"/>
                </a:solidFill>
              </a:rPr>
              <a:t>GERÇEK HİKAYE</a:t>
            </a:r>
          </a:p>
        </p:txBody>
      </p:sp>
      <p:cxnSp>
        <p:nvCxnSpPr>
          <p:cNvPr id="37" name="Straight Connector 26">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 xmlns:a16="http://schemas.microsoft.com/office/drawing/2014/main" id="{E64055DC-544D-4A94-8360-90209B99ECB9}"/>
              </a:ext>
            </a:extLst>
          </p:cNvPr>
          <p:cNvSpPr txBox="1"/>
          <p:nvPr/>
        </p:nvSpPr>
        <p:spPr>
          <a:xfrm>
            <a:off x="5155379" y="1065862"/>
            <a:ext cx="5744685" cy="4726276"/>
          </a:xfrm>
          <a:prstGeom prst="rect">
            <a:avLst/>
          </a:prstGeom>
        </p:spPr>
        <p:txBody>
          <a:bodyPr vert="horz" lIns="91440" tIns="45720" rIns="91440" bIns="45720" rtlCol="0" anchor="ctr">
            <a:normAutofit/>
          </a:bodyPr>
          <a:lstStyle/>
          <a:p>
            <a:pPr>
              <a:buFont typeface="Arial" panose="020B0604020202020204" pitchFamily="34" charset="0"/>
              <a:buChar char="•"/>
            </a:pPr>
            <a:endParaRPr lang="tr-TR" sz="2000" dirty="0"/>
          </a:p>
        </p:txBody>
      </p:sp>
      <p:pic>
        <p:nvPicPr>
          <p:cNvPr id="7" name="Picture 2">
            <a:extLst>
              <a:ext uri="{FF2B5EF4-FFF2-40B4-BE49-F238E27FC236}">
                <a16:creationId xmlns="" xmlns:a16="http://schemas.microsoft.com/office/drawing/2014/main" id="{1CA8E74E-AA5E-4AEA-A1EA-083F269C7A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1351" y="1013461"/>
            <a:ext cx="4831078" cy="48310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602771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bina, bilgisayar, oda içeren bir resim&#10;&#10;Açıklama otomatik olarak oluşturuldu">
            <a:extLst>
              <a:ext uri="{FF2B5EF4-FFF2-40B4-BE49-F238E27FC236}">
                <a16:creationId xmlns="" xmlns:a16="http://schemas.microsoft.com/office/drawing/2014/main" id="{6849AF8D-BF06-45A1-AF54-02DE51C7A8D8}"/>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Başlık 1">
            <a:extLst>
              <a:ext uri="{FF2B5EF4-FFF2-40B4-BE49-F238E27FC236}">
                <a16:creationId xmlns="" xmlns:a16="http://schemas.microsoft.com/office/drawing/2014/main" id="{F7A4862C-7504-4203-A0FB-07DB9108C65D}"/>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FİLM HAKKINDA BİLGİ</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ADF82FA8-D05D-4855-80C3-1B71177EF4C1}"/>
              </a:ext>
            </a:extLst>
          </p:cNvPr>
          <p:cNvSpPr>
            <a:spLocks noGrp="1"/>
          </p:cNvSpPr>
          <p:nvPr>
            <p:ph idx="1"/>
          </p:nvPr>
        </p:nvSpPr>
        <p:spPr>
          <a:xfrm>
            <a:off x="5155379" y="1065862"/>
            <a:ext cx="5744685" cy="4726276"/>
          </a:xfrm>
        </p:spPr>
        <p:txBody>
          <a:bodyPr anchor="ctr">
            <a:normAutofit/>
          </a:bodyPr>
          <a:lstStyle/>
          <a:p>
            <a:r>
              <a:rPr lang="tr-TR" sz="2400" dirty="0">
                <a:hlinkClick r:id="rId3">
                  <a:extLst>
                    <a:ext uri="{A12FA001-AC4F-418D-AE19-62706E023703}">
                      <ahyp:hlinkClr xmlns="" xmlns:ahyp="http://schemas.microsoft.com/office/drawing/2018/hyperlinkcolor" val="tx"/>
                    </a:ext>
                  </a:extLst>
                </a:hlinkClick>
              </a:rPr>
              <a:t>Frank </a:t>
            </a:r>
            <a:r>
              <a:rPr lang="tr-TR" sz="2400" dirty="0" err="1">
                <a:hlinkClick r:id="rId3">
                  <a:extLst>
                    <a:ext uri="{A12FA001-AC4F-418D-AE19-62706E023703}">
                      <ahyp:hlinkClr xmlns="" xmlns:ahyp="http://schemas.microsoft.com/office/drawing/2018/hyperlinkcolor" val="tx"/>
                    </a:ext>
                  </a:extLst>
                </a:hlinkClick>
              </a:rPr>
              <a:t>Darabont</a:t>
            </a:r>
            <a:r>
              <a:rPr lang="tr-TR" sz="2400" dirty="0" err="1"/>
              <a:t>’un</a:t>
            </a:r>
            <a:r>
              <a:rPr lang="tr-TR" sz="2400" dirty="0"/>
              <a:t> yönetmenliğini üstlendiği,</a:t>
            </a:r>
          </a:p>
          <a:p>
            <a:r>
              <a:rPr lang="tr-TR" sz="2400" dirty="0"/>
              <a:t>1999 yılında vizyona çıkan,</a:t>
            </a:r>
          </a:p>
          <a:p>
            <a:r>
              <a:rPr lang="tr-TR" sz="2400" dirty="0"/>
              <a:t>Suç, dram, gizem barındıran bir filmdir.</a:t>
            </a:r>
          </a:p>
          <a:p>
            <a:r>
              <a:rPr lang="tr-TR" sz="2400" dirty="0" err="1"/>
              <a:t>Stephen</a:t>
            </a:r>
            <a:r>
              <a:rPr lang="tr-TR" sz="2400" dirty="0"/>
              <a:t> </a:t>
            </a:r>
            <a:r>
              <a:rPr lang="tr-TR" sz="2400" dirty="0" err="1"/>
              <a:t>King’in</a:t>
            </a:r>
            <a:r>
              <a:rPr lang="tr-TR" sz="2400" dirty="0"/>
              <a:t> Yeşil Yol adlı romanından beyaz perdeye aktarılmıştır.</a:t>
            </a:r>
          </a:p>
        </p:txBody>
      </p:sp>
    </p:spTree>
    <p:extLst>
      <p:ext uri="{BB962C8B-B14F-4D97-AF65-F5344CB8AC3E}">
        <p14:creationId xmlns:p14="http://schemas.microsoft.com/office/powerpoint/2010/main" val="3707487537"/>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Resim 4" descr="bina, bilgisayar, oda içeren bir resim&#10;&#10;Açıklama otomatik olarak oluşturuldu">
            <a:extLst>
              <a:ext uri="{FF2B5EF4-FFF2-40B4-BE49-F238E27FC236}">
                <a16:creationId xmlns="" xmlns:a16="http://schemas.microsoft.com/office/drawing/2014/main" id="{6849AF8D-BF06-45A1-AF54-02DE51C7A8D8}"/>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2" name="Başlık 1">
            <a:extLst>
              <a:ext uri="{FF2B5EF4-FFF2-40B4-BE49-F238E27FC236}">
                <a16:creationId xmlns="" xmlns:a16="http://schemas.microsoft.com/office/drawing/2014/main" id="{F7A4862C-7504-4203-A0FB-07DB9108C65D}"/>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FİLMİN ANA KARAKTERLERİ</a:t>
            </a:r>
          </a:p>
        </p:txBody>
      </p:sp>
      <p:cxnSp>
        <p:nvCxnSpPr>
          <p:cNvPr id="12" name="Straight Connector 1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pic>
        <p:nvPicPr>
          <p:cNvPr id="7" name="İçerik Yer Tutucusu 4" descr="kişi, adam, iç mekan, bakarken içeren bir resim&#10;&#10;Açıklama otomatik olarak oluşturuldu">
            <a:extLst>
              <a:ext uri="{FF2B5EF4-FFF2-40B4-BE49-F238E27FC236}">
                <a16:creationId xmlns="" xmlns:a16="http://schemas.microsoft.com/office/drawing/2014/main" id="{00EB320E-6832-4C18-89B4-5CF2DBB92EC9}"/>
              </a:ext>
            </a:extLst>
          </p:cNvPr>
          <p:cNvPicPr>
            <a:picLocks noChangeAspect="1"/>
          </p:cNvPicPr>
          <p:nvPr/>
        </p:nvPicPr>
        <p:blipFill rotWithShape="1">
          <a:blip r:embed="rId3">
            <a:extLst>
              <a:ext uri="{28A0092B-C50C-407E-A947-70E740481C1C}">
                <a14:useLocalDpi xmlns:a14="http://schemas.microsoft.com/office/drawing/2010/main" val="0"/>
              </a:ext>
            </a:extLst>
          </a:blip>
          <a:srcRect l="27741" r="31245" b="2"/>
          <a:stretch/>
        </p:blipFill>
        <p:spPr>
          <a:xfrm>
            <a:off x="5991803" y="792409"/>
            <a:ext cx="1555992" cy="1858903"/>
          </a:xfrm>
          <a:prstGeom prst="rect">
            <a:avLst/>
          </a:prstGeom>
        </p:spPr>
      </p:pic>
      <p:pic>
        <p:nvPicPr>
          <p:cNvPr id="8" name="Resim 7" descr="iç mekan, adam, takım, kıyafet içeren bir resim&#10;&#10;Açıklama otomatik olarak oluşturuldu">
            <a:extLst>
              <a:ext uri="{FF2B5EF4-FFF2-40B4-BE49-F238E27FC236}">
                <a16:creationId xmlns="" xmlns:a16="http://schemas.microsoft.com/office/drawing/2014/main" id="{951383FC-B877-4CAD-A97A-8DC99EF65DB4}"/>
              </a:ext>
            </a:extLst>
          </p:cNvPr>
          <p:cNvPicPr>
            <a:picLocks noChangeAspect="1"/>
          </p:cNvPicPr>
          <p:nvPr/>
        </p:nvPicPr>
        <p:blipFill rotWithShape="1">
          <a:blip r:embed="rId4">
            <a:extLst>
              <a:ext uri="{28A0092B-C50C-407E-A947-70E740481C1C}">
                <a14:useLocalDpi xmlns:a14="http://schemas.microsoft.com/office/drawing/2010/main" val="0"/>
              </a:ext>
            </a:extLst>
          </a:blip>
          <a:srcRect t="6399" r="-3" b="15646"/>
          <a:stretch/>
        </p:blipFill>
        <p:spPr>
          <a:xfrm>
            <a:off x="9382979" y="777689"/>
            <a:ext cx="1568314" cy="1873623"/>
          </a:xfrm>
          <a:prstGeom prst="rect">
            <a:avLst/>
          </a:prstGeom>
        </p:spPr>
      </p:pic>
      <p:pic>
        <p:nvPicPr>
          <p:cNvPr id="9" name="Resim 8" descr="kişi, adam, kıyafet, takım içeren bir resim&#10;&#10;Açıklama otomatik olarak oluşturuldu">
            <a:extLst>
              <a:ext uri="{FF2B5EF4-FFF2-40B4-BE49-F238E27FC236}">
                <a16:creationId xmlns="" xmlns:a16="http://schemas.microsoft.com/office/drawing/2014/main" id="{E7BA0CC7-E057-4EC9-81A9-4F09D10F0104}"/>
              </a:ext>
            </a:extLst>
          </p:cNvPr>
          <p:cNvPicPr>
            <a:picLocks noChangeAspect="1"/>
          </p:cNvPicPr>
          <p:nvPr/>
        </p:nvPicPr>
        <p:blipFill rotWithShape="1">
          <a:blip r:embed="rId5">
            <a:extLst>
              <a:ext uri="{28A0092B-C50C-407E-A947-70E740481C1C}">
                <a14:useLocalDpi xmlns:a14="http://schemas.microsoft.com/office/drawing/2010/main" val="0"/>
              </a:ext>
            </a:extLst>
          </a:blip>
          <a:srcRect r="-4" b="20253"/>
          <a:stretch/>
        </p:blipFill>
        <p:spPr>
          <a:xfrm>
            <a:off x="9375911" y="3429000"/>
            <a:ext cx="1568314" cy="1873624"/>
          </a:xfrm>
          <a:prstGeom prst="rect">
            <a:avLst/>
          </a:prstGeom>
        </p:spPr>
      </p:pic>
      <p:pic>
        <p:nvPicPr>
          <p:cNvPr id="11" name="Resim 10" descr="kişi, adam, bakarken, giyme içeren bir resim&#10;&#10;Açıklama otomatik olarak oluşturuldu">
            <a:extLst>
              <a:ext uri="{FF2B5EF4-FFF2-40B4-BE49-F238E27FC236}">
                <a16:creationId xmlns="" xmlns:a16="http://schemas.microsoft.com/office/drawing/2014/main" id="{447582E8-9F72-491D-8A18-955C536FA756}"/>
              </a:ext>
            </a:extLst>
          </p:cNvPr>
          <p:cNvPicPr>
            <a:picLocks noChangeAspect="1"/>
          </p:cNvPicPr>
          <p:nvPr/>
        </p:nvPicPr>
        <p:blipFill rotWithShape="1">
          <a:blip r:embed="rId6">
            <a:extLst>
              <a:ext uri="{28A0092B-C50C-407E-A947-70E740481C1C}">
                <a14:useLocalDpi xmlns:a14="http://schemas.microsoft.com/office/drawing/2010/main" val="0"/>
              </a:ext>
            </a:extLst>
          </a:blip>
          <a:srcRect r="-1" b="4425"/>
          <a:stretch/>
        </p:blipFill>
        <p:spPr>
          <a:xfrm>
            <a:off x="5979480" y="3429000"/>
            <a:ext cx="1568315" cy="1873625"/>
          </a:xfrm>
          <a:prstGeom prst="rect">
            <a:avLst/>
          </a:prstGeom>
        </p:spPr>
      </p:pic>
      <p:sp>
        <p:nvSpPr>
          <p:cNvPr id="4" name="Metin kutusu 3">
            <a:extLst>
              <a:ext uri="{FF2B5EF4-FFF2-40B4-BE49-F238E27FC236}">
                <a16:creationId xmlns="" xmlns:a16="http://schemas.microsoft.com/office/drawing/2014/main" id="{364E49D8-79CF-4ED4-A1EF-EDC5ABF08E3C}"/>
              </a:ext>
            </a:extLst>
          </p:cNvPr>
          <p:cNvSpPr txBox="1"/>
          <p:nvPr/>
        </p:nvSpPr>
        <p:spPr>
          <a:xfrm>
            <a:off x="6088698" y="2763602"/>
            <a:ext cx="1555992" cy="369332"/>
          </a:xfrm>
          <a:prstGeom prst="rect">
            <a:avLst/>
          </a:prstGeom>
          <a:noFill/>
        </p:spPr>
        <p:txBody>
          <a:bodyPr wrap="square" rtlCol="0">
            <a:spAutoFit/>
          </a:bodyPr>
          <a:lstStyle/>
          <a:p>
            <a:r>
              <a:rPr lang="tr-TR" dirty="0"/>
              <a:t>JOHN COFFEY</a:t>
            </a:r>
          </a:p>
        </p:txBody>
      </p:sp>
      <p:sp>
        <p:nvSpPr>
          <p:cNvPr id="13" name="Metin kutusu 12">
            <a:extLst>
              <a:ext uri="{FF2B5EF4-FFF2-40B4-BE49-F238E27FC236}">
                <a16:creationId xmlns="" xmlns:a16="http://schemas.microsoft.com/office/drawing/2014/main" id="{B06F3C49-7171-42D9-A352-FABD365CDD4E}"/>
              </a:ext>
            </a:extLst>
          </p:cNvPr>
          <p:cNvSpPr txBox="1"/>
          <p:nvPr/>
        </p:nvSpPr>
        <p:spPr>
          <a:xfrm>
            <a:off x="9224566" y="2763602"/>
            <a:ext cx="1871004" cy="369332"/>
          </a:xfrm>
          <a:prstGeom prst="rect">
            <a:avLst/>
          </a:prstGeom>
          <a:noFill/>
        </p:spPr>
        <p:txBody>
          <a:bodyPr wrap="square" rtlCol="0">
            <a:spAutoFit/>
          </a:bodyPr>
          <a:lstStyle/>
          <a:p>
            <a:r>
              <a:rPr lang="tr-TR" dirty="0"/>
              <a:t>PAUL EDGECOMB</a:t>
            </a:r>
          </a:p>
        </p:txBody>
      </p:sp>
      <p:sp>
        <p:nvSpPr>
          <p:cNvPr id="14" name="Metin kutusu 13">
            <a:extLst>
              <a:ext uri="{FF2B5EF4-FFF2-40B4-BE49-F238E27FC236}">
                <a16:creationId xmlns="" xmlns:a16="http://schemas.microsoft.com/office/drawing/2014/main" id="{B5330E64-C50A-4007-8917-51D32F4E2882}"/>
              </a:ext>
            </a:extLst>
          </p:cNvPr>
          <p:cNvSpPr txBox="1"/>
          <p:nvPr/>
        </p:nvSpPr>
        <p:spPr>
          <a:xfrm>
            <a:off x="9224566" y="5598690"/>
            <a:ext cx="1944637" cy="369332"/>
          </a:xfrm>
          <a:prstGeom prst="rect">
            <a:avLst/>
          </a:prstGeom>
          <a:noFill/>
        </p:spPr>
        <p:txBody>
          <a:bodyPr wrap="square" rtlCol="0">
            <a:spAutoFit/>
          </a:bodyPr>
          <a:lstStyle/>
          <a:p>
            <a:r>
              <a:rPr lang="tr-TR" dirty="0"/>
              <a:t>PERCY WETMORE</a:t>
            </a:r>
          </a:p>
        </p:txBody>
      </p:sp>
      <p:sp>
        <p:nvSpPr>
          <p:cNvPr id="15" name="Metin kutusu 14">
            <a:extLst>
              <a:ext uri="{FF2B5EF4-FFF2-40B4-BE49-F238E27FC236}">
                <a16:creationId xmlns="" xmlns:a16="http://schemas.microsoft.com/office/drawing/2014/main" id="{BA6F7E1B-9239-4FB9-A1EC-78D976FE814D}"/>
              </a:ext>
            </a:extLst>
          </p:cNvPr>
          <p:cNvSpPr txBox="1"/>
          <p:nvPr/>
        </p:nvSpPr>
        <p:spPr>
          <a:xfrm>
            <a:off x="5705400" y="5598690"/>
            <a:ext cx="2335237" cy="369332"/>
          </a:xfrm>
          <a:prstGeom prst="rect">
            <a:avLst/>
          </a:prstGeom>
          <a:noFill/>
        </p:spPr>
        <p:txBody>
          <a:bodyPr wrap="square" rtlCol="0">
            <a:spAutoFit/>
          </a:bodyPr>
          <a:lstStyle/>
          <a:p>
            <a:r>
              <a:rPr lang="tr-TR" dirty="0"/>
              <a:t>WİLD BİLL (WHARTON)</a:t>
            </a:r>
            <a:endParaRPr lang="en-US" dirty="0"/>
          </a:p>
        </p:txBody>
      </p:sp>
    </p:spTree>
    <p:extLst>
      <p:ext uri="{BB962C8B-B14F-4D97-AF65-F5344CB8AC3E}">
        <p14:creationId xmlns:p14="http://schemas.microsoft.com/office/powerpoint/2010/main" val="72752392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bina, bilgisayar, oda içeren bir resim&#10;&#10;Açıklama otomatik olarak oluşturuldu">
            <a:extLst>
              <a:ext uri="{FF2B5EF4-FFF2-40B4-BE49-F238E27FC236}">
                <a16:creationId xmlns="" xmlns:a16="http://schemas.microsoft.com/office/drawing/2014/main" id="{8F90DB0B-5CC8-43E3-AB6D-605B1AA6BE8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96CDAE01-24C8-4AE3-B0BE-AE94C9402B96}"/>
              </a:ext>
            </a:extLst>
          </p:cNvPr>
          <p:cNvSpPr>
            <a:spLocks noGrp="1"/>
          </p:cNvSpPr>
          <p:nvPr>
            <p:ph type="title"/>
          </p:nvPr>
        </p:nvSpPr>
        <p:spPr>
          <a:xfrm>
            <a:off x="838201" y="1065862"/>
            <a:ext cx="3313164" cy="4726276"/>
          </a:xfrm>
        </p:spPr>
        <p:txBody>
          <a:bodyPr>
            <a:normAutofit/>
          </a:bodyPr>
          <a:lstStyle/>
          <a:p>
            <a:pPr algn="r"/>
            <a:r>
              <a:rPr lang="tr-TR" sz="4000">
                <a:solidFill>
                  <a:srgbClr val="FFFFFF"/>
                </a:solidFill>
              </a:rPr>
              <a:t>FİLMİN ÖZETİ</a:t>
            </a:r>
          </a:p>
        </p:txBody>
      </p:sp>
      <p:cxnSp>
        <p:nvCxnSpPr>
          <p:cNvPr id="62" name="Straight Connector 6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F9A8CEF0-2BAD-4998-8DD9-892A206C3B54}"/>
              </a:ext>
            </a:extLst>
          </p:cNvPr>
          <p:cNvSpPr>
            <a:spLocks noGrp="1"/>
          </p:cNvSpPr>
          <p:nvPr>
            <p:ph idx="1"/>
          </p:nvPr>
        </p:nvSpPr>
        <p:spPr>
          <a:xfrm>
            <a:off x="5155379" y="1065862"/>
            <a:ext cx="5744685" cy="4726276"/>
          </a:xfrm>
        </p:spPr>
        <p:txBody>
          <a:bodyPr anchor="ctr">
            <a:normAutofit/>
          </a:bodyPr>
          <a:lstStyle/>
          <a:p>
            <a:r>
              <a:rPr lang="tr-TR" sz="2000">
                <a:solidFill>
                  <a:srgbClr val="FFFFFF"/>
                </a:solidFill>
              </a:rPr>
              <a:t>Filmimiz 1930’lu yıllarda ABD’de ağır suçlar işlemiş ve idam cezaları almış mahkumların bulunduğu Could Mountain Hapisanesinin E Koğuşunda geçmektedir ve hapishane gardiyanlarından Paul Edgecomb’un ağzından olaylar anlatılmaktadır.</a:t>
            </a:r>
          </a:p>
          <a:p>
            <a:r>
              <a:rPr lang="tr-TR" sz="2000">
                <a:solidFill>
                  <a:srgbClr val="FFFFFF"/>
                </a:solidFill>
              </a:rPr>
              <a:t> Bir gün hapishaneye yeni bir mahkum gelmektedir, bu mahkum dev cüsseli John Coffey’dir. John Coffey iki küçük kıza tecavüz ederek öldürmek suçundan yargılanıp idam cezasına mahkum edilmiştir. John Coffey bir gün Gardiyan Paul’un idrar yolu sıkıntısı çektiğini görür ve onu yanına çağırır yanına gelen gardiyanı kendisine doğru çeker ve onu iyileştirir, iyileştiğini anlayan gardiyan neye uğradığını şaşırır. </a:t>
            </a:r>
          </a:p>
          <a:p>
            <a:endParaRPr lang="tr-TR" sz="2000">
              <a:solidFill>
                <a:srgbClr val="FFFFFF"/>
              </a:solidFill>
            </a:endParaRPr>
          </a:p>
        </p:txBody>
      </p:sp>
    </p:spTree>
    <p:extLst>
      <p:ext uri="{BB962C8B-B14F-4D97-AF65-F5344CB8AC3E}">
        <p14:creationId xmlns:p14="http://schemas.microsoft.com/office/powerpoint/2010/main" val="336321465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bina, bilgisayar, oda içeren bir resim&#10;&#10;Açıklama otomatik olarak oluşturuldu">
            <a:extLst>
              <a:ext uri="{FF2B5EF4-FFF2-40B4-BE49-F238E27FC236}">
                <a16:creationId xmlns="" xmlns:a16="http://schemas.microsoft.com/office/drawing/2014/main" id="{8F90DB0B-5CC8-43E3-AB6D-605B1AA6BE8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96CDAE01-24C8-4AE3-B0BE-AE94C9402B96}"/>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FİLMİN ÖZETİ</a:t>
            </a:r>
          </a:p>
        </p:txBody>
      </p:sp>
      <p:cxnSp>
        <p:nvCxnSpPr>
          <p:cNvPr id="62" name="Straight Connector 6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F9A8CEF0-2BAD-4998-8DD9-892A206C3B54}"/>
              </a:ext>
            </a:extLst>
          </p:cNvPr>
          <p:cNvSpPr>
            <a:spLocks noGrp="1"/>
          </p:cNvSpPr>
          <p:nvPr>
            <p:ph idx="1"/>
          </p:nvPr>
        </p:nvSpPr>
        <p:spPr>
          <a:xfrm>
            <a:off x="5299340" y="1206539"/>
            <a:ext cx="5744685" cy="4726276"/>
          </a:xfrm>
        </p:spPr>
        <p:txBody>
          <a:bodyPr anchor="ctr">
            <a:normAutofit lnSpcReduction="10000"/>
          </a:bodyPr>
          <a:lstStyle/>
          <a:p>
            <a:r>
              <a:rPr lang="tr-TR" sz="2000" dirty="0"/>
              <a:t>Mahkumlar hapishaneye getirilirken ‘Yürüyen  ölü geliyor’ diyerek bağıran Gardiyan </a:t>
            </a:r>
            <a:r>
              <a:rPr lang="tr-TR" sz="2000" dirty="0" err="1"/>
              <a:t>Percy’nin</a:t>
            </a:r>
            <a:r>
              <a:rPr lang="tr-TR" sz="2000" dirty="0"/>
              <a:t> öldürdüğü fareyi dirilten John </a:t>
            </a:r>
            <a:r>
              <a:rPr lang="tr-TR" sz="2000" dirty="0" err="1"/>
              <a:t>Coffey</a:t>
            </a:r>
            <a:r>
              <a:rPr lang="tr-TR" sz="2000" dirty="0"/>
              <a:t> gardiyanların ve mahkumların sempatisini kazanır. </a:t>
            </a:r>
            <a:r>
              <a:rPr lang="tr-TR" sz="2000" dirty="0" err="1"/>
              <a:t>Percy’nin</a:t>
            </a:r>
            <a:r>
              <a:rPr lang="tr-TR" sz="2000" dirty="0"/>
              <a:t> idam yönetmesi şartıyla başka bir kuruma gitmesi üzerine Paul ile anlaşma yapar. </a:t>
            </a:r>
          </a:p>
          <a:p>
            <a:r>
              <a:rPr lang="tr-TR" sz="2000" dirty="0"/>
              <a:t>Mahkumlardan </a:t>
            </a:r>
            <a:r>
              <a:rPr lang="tr-TR" sz="2000" dirty="0" err="1"/>
              <a:t>Del’in</a:t>
            </a:r>
            <a:r>
              <a:rPr lang="tr-TR" sz="2000" dirty="0"/>
              <a:t> idam kararı kesinleşir ve bu idamı </a:t>
            </a:r>
            <a:r>
              <a:rPr lang="tr-TR" sz="2000" dirty="0" err="1"/>
              <a:t>Percy’nin</a:t>
            </a:r>
            <a:r>
              <a:rPr lang="tr-TR" sz="2000" dirty="0"/>
              <a:t> yönetmesi kararlaştırılır. Gardiyan Paul  ve </a:t>
            </a:r>
            <a:r>
              <a:rPr lang="tr-TR" sz="2000" dirty="0" err="1"/>
              <a:t>Brutal</a:t>
            </a:r>
            <a:r>
              <a:rPr lang="tr-TR" sz="2000" dirty="0"/>
              <a:t> mahkumlar idam edilmeden önce onlarla konuşarak telkin etmeye çalışıyorlar ama </a:t>
            </a:r>
            <a:r>
              <a:rPr lang="tr-TR" sz="2000" dirty="0" err="1"/>
              <a:t>Percy</a:t>
            </a:r>
            <a:r>
              <a:rPr lang="tr-TR" sz="2000" dirty="0"/>
              <a:t> Del idam sandalyesine oturunca onların konuştuğu </a:t>
            </a:r>
            <a:r>
              <a:rPr lang="tr-TR" sz="2000" dirty="0" err="1"/>
              <a:t>herşeyin</a:t>
            </a:r>
            <a:r>
              <a:rPr lang="tr-TR" sz="2000" dirty="0"/>
              <a:t> bir yalandan ibaret olduğunu söyleyerek mahkumu kızdırır ayrıca mahkumun daha az acı çekerek ölmesine neden olan başın üstüne konulan süngeri ıslatmadan koyar ve mahkumun kızararak ölmesine sebep olur, </a:t>
            </a:r>
            <a:r>
              <a:rPr lang="tr-TR" sz="2000" dirty="0" err="1"/>
              <a:t>Percy</a:t>
            </a:r>
            <a:r>
              <a:rPr lang="tr-TR" sz="2000" dirty="0"/>
              <a:t> ona sorulduğunda  hiçbir şey olmamış gibi unuttum demektedir. </a:t>
            </a:r>
          </a:p>
        </p:txBody>
      </p:sp>
    </p:spTree>
    <p:extLst>
      <p:ext uri="{BB962C8B-B14F-4D97-AF65-F5344CB8AC3E}">
        <p14:creationId xmlns:p14="http://schemas.microsoft.com/office/powerpoint/2010/main" val="57191692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bina, bilgisayar, oda içeren bir resim&#10;&#10;Açıklama otomatik olarak oluşturuldu">
            <a:extLst>
              <a:ext uri="{FF2B5EF4-FFF2-40B4-BE49-F238E27FC236}">
                <a16:creationId xmlns="" xmlns:a16="http://schemas.microsoft.com/office/drawing/2014/main" id="{8F90DB0B-5CC8-43E3-AB6D-605B1AA6BE8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96CDAE01-24C8-4AE3-B0BE-AE94C9402B96}"/>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FİLMİN ÖZETİ</a:t>
            </a:r>
          </a:p>
        </p:txBody>
      </p:sp>
      <p:cxnSp>
        <p:nvCxnSpPr>
          <p:cNvPr id="62" name="Straight Connector 6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F9A8CEF0-2BAD-4998-8DD9-892A206C3B54}"/>
              </a:ext>
            </a:extLst>
          </p:cNvPr>
          <p:cNvSpPr>
            <a:spLocks noGrp="1"/>
          </p:cNvSpPr>
          <p:nvPr>
            <p:ph idx="1"/>
          </p:nvPr>
        </p:nvSpPr>
        <p:spPr>
          <a:xfrm>
            <a:off x="5299340" y="1206539"/>
            <a:ext cx="5744685" cy="4726276"/>
          </a:xfrm>
        </p:spPr>
        <p:txBody>
          <a:bodyPr anchor="ctr">
            <a:normAutofit fontScale="92500" lnSpcReduction="10000"/>
          </a:bodyPr>
          <a:lstStyle/>
          <a:p>
            <a:r>
              <a:rPr lang="tr-TR" sz="2000" dirty="0"/>
              <a:t>Hapishane Müdürü </a:t>
            </a:r>
            <a:r>
              <a:rPr lang="tr-TR" sz="2000" dirty="0" err="1"/>
              <a:t>Hal’ın</a:t>
            </a:r>
            <a:r>
              <a:rPr lang="tr-TR" sz="2000" dirty="0"/>
              <a:t> karısının hastalığını bile Paul ne yapabileceğini </a:t>
            </a:r>
            <a:r>
              <a:rPr lang="tr-TR" sz="2000" dirty="0" err="1"/>
              <a:t>düşünüren</a:t>
            </a:r>
            <a:r>
              <a:rPr lang="tr-TR" sz="2000" dirty="0"/>
              <a:t> aklına John </a:t>
            </a:r>
            <a:r>
              <a:rPr lang="tr-TR" sz="2000" dirty="0" err="1"/>
              <a:t>Coffey</a:t>
            </a:r>
            <a:r>
              <a:rPr lang="tr-TR" sz="2000" dirty="0"/>
              <a:t> ‘i hapisten kaçırmak gelir ve John </a:t>
            </a:r>
            <a:r>
              <a:rPr lang="tr-TR" sz="2000" dirty="0" err="1"/>
              <a:t>Coffey’i</a:t>
            </a:r>
            <a:r>
              <a:rPr lang="tr-TR" sz="2000" dirty="0"/>
              <a:t> diğer gardiyanlar ile birlikte </a:t>
            </a:r>
            <a:r>
              <a:rPr lang="tr-TR" sz="2000" dirty="0" err="1"/>
              <a:t>Percy</a:t>
            </a:r>
            <a:r>
              <a:rPr lang="tr-TR" sz="2000" dirty="0"/>
              <a:t> hariç kaçırmaya koyulurlar. Gerekli hazırlıkları yaparlar ve  John </a:t>
            </a:r>
            <a:r>
              <a:rPr lang="tr-TR" sz="2000" dirty="0" err="1"/>
              <a:t>Coffey</a:t>
            </a:r>
            <a:r>
              <a:rPr lang="tr-TR" sz="2000" dirty="0"/>
              <a:t> haricinde koğuşta olan mahkum Bill’e uyku ilacı verirler. John’u hücresinden çıkarılır yeşil yolda yürürken birden Bill John’un kolunu tutar, John güçleri sayesinde </a:t>
            </a:r>
            <a:r>
              <a:rPr lang="tr-TR" sz="2000" dirty="0" err="1"/>
              <a:t>Bill’nin</a:t>
            </a:r>
            <a:r>
              <a:rPr lang="tr-TR" sz="2000" dirty="0"/>
              <a:t> neler yaptığını görür. Hapisten çıkarılan John </a:t>
            </a:r>
            <a:r>
              <a:rPr lang="tr-TR" sz="2000" dirty="0" err="1"/>
              <a:t>Hal’ın</a:t>
            </a:r>
            <a:r>
              <a:rPr lang="tr-TR" sz="2000" dirty="0"/>
              <a:t> karısını iyileştirir. </a:t>
            </a:r>
          </a:p>
          <a:p>
            <a:r>
              <a:rPr lang="tr-TR" sz="2000" dirty="0"/>
              <a:t>Normalde John iyileştirdiği hastalıkları öksürerek kendi vücudundan atar John bu sefer atamaz ve hücresine getirilir. </a:t>
            </a:r>
            <a:r>
              <a:rPr lang="tr-TR" sz="2000" dirty="0" err="1"/>
              <a:t>Percy’i</a:t>
            </a:r>
            <a:r>
              <a:rPr lang="tr-TR" sz="2000" dirty="0"/>
              <a:t> kilitledikleri tecrit hücresinden çıkarırlar ve John </a:t>
            </a:r>
            <a:r>
              <a:rPr lang="tr-TR" sz="2000" dirty="0" err="1"/>
              <a:t>Percy’i</a:t>
            </a:r>
            <a:r>
              <a:rPr lang="tr-TR" sz="2000" dirty="0"/>
              <a:t> kendine çekerek </a:t>
            </a:r>
            <a:r>
              <a:rPr lang="tr-TR" sz="2000" dirty="0" err="1"/>
              <a:t>Hal’ın</a:t>
            </a:r>
            <a:r>
              <a:rPr lang="tr-TR" sz="2000" dirty="0"/>
              <a:t> karısından çektiği hastalığı </a:t>
            </a:r>
            <a:r>
              <a:rPr lang="tr-TR" sz="2000" dirty="0" err="1"/>
              <a:t>Percy</a:t>
            </a:r>
            <a:r>
              <a:rPr lang="tr-TR" sz="2000" dirty="0"/>
              <a:t> aktararak onu kontrolü altına alır. </a:t>
            </a:r>
            <a:r>
              <a:rPr lang="tr-TR" sz="2000" dirty="0" err="1"/>
              <a:t>Percy’i</a:t>
            </a:r>
            <a:r>
              <a:rPr lang="tr-TR" sz="2000" dirty="0"/>
              <a:t> kontrol eden John yaptıklarından ötürü Bill’i </a:t>
            </a:r>
            <a:r>
              <a:rPr lang="tr-TR" sz="2000" dirty="0" err="1"/>
              <a:t>Percy’e</a:t>
            </a:r>
            <a:r>
              <a:rPr lang="tr-TR" sz="2000" dirty="0"/>
              <a:t> öldürtür. </a:t>
            </a:r>
            <a:r>
              <a:rPr lang="tr-TR" sz="2000" dirty="0" err="1"/>
              <a:t>Billy</a:t>
            </a:r>
            <a:r>
              <a:rPr lang="tr-TR" sz="2000" dirty="0"/>
              <a:t> ölmüştür </a:t>
            </a:r>
            <a:r>
              <a:rPr lang="tr-TR" sz="2000" dirty="0" err="1"/>
              <a:t>Percy</a:t>
            </a:r>
            <a:r>
              <a:rPr lang="tr-TR" sz="2000" dirty="0"/>
              <a:t> ise akıl sağlığını kaybetmiştir. </a:t>
            </a:r>
          </a:p>
        </p:txBody>
      </p:sp>
    </p:spTree>
    <p:extLst>
      <p:ext uri="{BB962C8B-B14F-4D97-AF65-F5344CB8AC3E}">
        <p14:creationId xmlns:p14="http://schemas.microsoft.com/office/powerpoint/2010/main" val="1055060598"/>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 xmlns:a16="http://schemas.microsoft.com/office/drawing/2014/main" id="{C5E6CFF1-2F42-4E10-9A97-F116F46F53F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Resim 5" descr="bina, bilgisayar, oda içeren bir resim&#10;&#10;Açıklama otomatik olarak oluşturuldu">
            <a:extLst>
              <a:ext uri="{FF2B5EF4-FFF2-40B4-BE49-F238E27FC236}">
                <a16:creationId xmlns="" xmlns:a16="http://schemas.microsoft.com/office/drawing/2014/main" id="{8F90DB0B-5CC8-43E3-AB6D-605B1AA6BE84}"/>
              </a:ext>
            </a:extLst>
          </p:cNvPr>
          <p:cNvPicPr>
            <a:picLocks noChangeAspect="1"/>
          </p:cNvPicPr>
          <p:nvPr/>
        </p:nvPicPr>
        <p:blipFill rotWithShape="1">
          <a:blip r:embed="rId2">
            <a:alphaModFix amt="35000"/>
            <a:extLst>
              <a:ext uri="{28A0092B-C50C-407E-A947-70E740481C1C}">
                <a14:useLocalDpi xmlns:a14="http://schemas.microsoft.com/office/drawing/2010/main" val="0"/>
              </a:ext>
            </a:extLst>
          </a:blip>
          <a:srcRect/>
          <a:stretch/>
        </p:blipFill>
        <p:spPr>
          <a:xfrm>
            <a:off x="20" y="1"/>
            <a:ext cx="12191980" cy="6857999"/>
          </a:xfrm>
          <a:prstGeom prst="rect">
            <a:avLst/>
          </a:prstGeom>
        </p:spPr>
      </p:pic>
      <p:sp>
        <p:nvSpPr>
          <p:cNvPr id="2" name="Başlık 1">
            <a:extLst>
              <a:ext uri="{FF2B5EF4-FFF2-40B4-BE49-F238E27FC236}">
                <a16:creationId xmlns="" xmlns:a16="http://schemas.microsoft.com/office/drawing/2014/main" id="{96CDAE01-24C8-4AE3-B0BE-AE94C9402B96}"/>
              </a:ext>
            </a:extLst>
          </p:cNvPr>
          <p:cNvSpPr>
            <a:spLocks noGrp="1"/>
          </p:cNvSpPr>
          <p:nvPr>
            <p:ph type="title"/>
          </p:nvPr>
        </p:nvSpPr>
        <p:spPr>
          <a:xfrm>
            <a:off x="838201" y="1065862"/>
            <a:ext cx="3313164" cy="4726276"/>
          </a:xfrm>
        </p:spPr>
        <p:txBody>
          <a:bodyPr>
            <a:normAutofit/>
          </a:bodyPr>
          <a:lstStyle/>
          <a:p>
            <a:pPr algn="r"/>
            <a:r>
              <a:rPr lang="tr-TR" sz="4000" dirty="0">
                <a:solidFill>
                  <a:srgbClr val="FFFFFF"/>
                </a:solidFill>
              </a:rPr>
              <a:t>FİLMİN ÖZETİ</a:t>
            </a:r>
          </a:p>
        </p:txBody>
      </p:sp>
      <p:cxnSp>
        <p:nvCxnSpPr>
          <p:cNvPr id="62" name="Straight Connector 61">
            <a:extLst>
              <a:ext uri="{FF2B5EF4-FFF2-40B4-BE49-F238E27FC236}">
                <a16:creationId xmlns="" xmlns:a16="http://schemas.microsoft.com/office/drawing/2014/main" id="{67182200-4859-4C8D-BCBB-55B245C28BA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 xmlns:a16="http://schemas.microsoft.com/office/drawing/2014/main" id="{F9A8CEF0-2BAD-4998-8DD9-892A206C3B54}"/>
              </a:ext>
            </a:extLst>
          </p:cNvPr>
          <p:cNvSpPr>
            <a:spLocks noGrp="1"/>
          </p:cNvSpPr>
          <p:nvPr>
            <p:ph idx="1"/>
          </p:nvPr>
        </p:nvSpPr>
        <p:spPr>
          <a:xfrm>
            <a:off x="5299340" y="1206539"/>
            <a:ext cx="5744685" cy="4726276"/>
          </a:xfrm>
        </p:spPr>
        <p:txBody>
          <a:bodyPr anchor="ctr">
            <a:normAutofit lnSpcReduction="10000"/>
          </a:bodyPr>
          <a:lstStyle/>
          <a:p>
            <a:r>
              <a:rPr lang="tr-TR" sz="2000" dirty="0"/>
              <a:t> Paul John’un yanına gider John Paul’un kolundan tutarak güçleri ile Bill ona dokunduğunda gördüklerini Paul’a gösterir. John Paul’a idam cezasına mahkum edilmesinin sebebinin Bill olduğunu yani o iki küçük kıza tecavüz ederek öldürenin Bill olduğunu gösterir. Paul John’un gösterdikleri karşısında John’un suçsuz olduğuna inanan ve kendi günahlarından dolayı acı çeker ve John yardım etmek ister. Hapisten kaçırmayı teklif eder ama John istemediğini ‘Yoruldum, patron. Yollarda yağmurdaki bir serçe kadar yalnız olmaktan yoruldum. Yanımda hiç arkadaş olmamasından bıktım. Nereye gideceğimizi, nereden geldiğimizi söyleyecek biri. İnsanların birbirine kötü davranmasından bıktım. Her gün dünyada hissettiğim ve duyduğum acılardan bıktım. Çok fazla var, sanki her an için kafama cam parçaları batıyor. Anlıyor musun?’ diyerek reddeder. </a:t>
            </a:r>
          </a:p>
        </p:txBody>
      </p:sp>
    </p:spTree>
    <p:extLst>
      <p:ext uri="{BB962C8B-B14F-4D97-AF65-F5344CB8AC3E}">
        <p14:creationId xmlns:p14="http://schemas.microsoft.com/office/powerpoint/2010/main" val="100164892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1401</Words>
  <Application>Microsoft Office PowerPoint</Application>
  <PresentationFormat>Özel</PresentationFormat>
  <Paragraphs>66</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GERÇEK HİKAYE</vt:lpstr>
      <vt:lpstr>GERÇEK HİKAYE</vt:lpstr>
      <vt:lpstr>GERÇEK HİKAYE</vt:lpstr>
      <vt:lpstr>FİLM HAKKINDA BİLGİ</vt:lpstr>
      <vt:lpstr>FİLMİN ANA KARAKTERLERİ</vt:lpstr>
      <vt:lpstr>FİLMİN ÖZETİ</vt:lpstr>
      <vt:lpstr>FİLMİN ÖZETİ</vt:lpstr>
      <vt:lpstr>FİLMİN ÖZETİ</vt:lpstr>
      <vt:lpstr>FİLMİN ÖZETİ</vt:lpstr>
      <vt:lpstr>FİLMİN ÖZETİ</vt:lpstr>
      <vt:lpstr>İNSAN HAKLARININ İHLAL EDİLDİĞİ DURUMLAR</vt:lpstr>
      <vt:lpstr>İNSAN HAKLARININ İHLAL EDİLDİĞİ DURUMLAR</vt:lpstr>
      <vt:lpstr>İNSAN HAKLARININ İHLAL EDİLDİĞİ DURUMLAR</vt:lpstr>
      <vt:lpstr>İNSAN HAKLARININ İHLAL EDİLDİĞİ DURUMLAR</vt:lpstr>
      <vt:lpstr>İNSAN HAKLARININ İHLAL EDİLDİĞİ DURUMLAR</vt:lpstr>
      <vt:lpstr>İNSAN HAKLARININ İHLAL EDİLDİĞİ DURUMLAR</vt:lpstr>
      <vt:lpstr>İNSAN HAKLARININ İHLAL EDİLDİĞİ DURUMLAR</vt:lpstr>
      <vt:lpstr>İNSAN HAKLARININ İHLAL EDİLDİĞİ DURUMLAR</vt:lpstr>
      <vt:lpstr>İNSAN HAKLARININ İHLAL EDİLDİĞİ DURUMLAR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YEŞİL YOL</dc:title>
  <dc:creator>zeynep çiğdem</dc:creator>
  <cp:lastModifiedBy>PC</cp:lastModifiedBy>
  <cp:revision>2</cp:revision>
  <dcterms:created xsi:type="dcterms:W3CDTF">2020-04-15T20:13:40Z</dcterms:created>
  <dcterms:modified xsi:type="dcterms:W3CDTF">2020-05-06T14:33:31Z</dcterms:modified>
</cp:coreProperties>
</file>