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5"/>
  </p:notesMasterIdLst>
  <p:handoutMasterIdLst>
    <p:handoutMasterId r:id="rId26"/>
  </p:handoutMasterIdLst>
  <p:sldIdLst>
    <p:sldId id="307" r:id="rId2"/>
    <p:sldId id="596" r:id="rId3"/>
    <p:sldId id="597" r:id="rId4"/>
    <p:sldId id="411" r:id="rId5"/>
    <p:sldId id="385" r:id="rId6"/>
    <p:sldId id="598" r:id="rId7"/>
    <p:sldId id="584" r:id="rId8"/>
    <p:sldId id="599" r:id="rId9"/>
    <p:sldId id="600" r:id="rId10"/>
    <p:sldId id="601" r:id="rId11"/>
    <p:sldId id="402" r:id="rId12"/>
    <p:sldId id="425" r:id="rId13"/>
    <p:sldId id="387" r:id="rId14"/>
    <p:sldId id="447" r:id="rId15"/>
    <p:sldId id="521" r:id="rId16"/>
    <p:sldId id="525" r:id="rId17"/>
    <p:sldId id="551" r:id="rId18"/>
    <p:sldId id="529" r:id="rId19"/>
    <p:sldId id="602" r:id="rId20"/>
    <p:sldId id="567" r:id="rId21"/>
    <p:sldId id="579" r:id="rId22"/>
    <p:sldId id="595" r:id="rId23"/>
    <p:sldId id="594" r:id="rId24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EE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59507" autoAdjust="0"/>
  </p:normalViewPr>
  <p:slideViewPr>
    <p:cSldViewPr>
      <p:cViewPr varScale="1">
        <p:scale>
          <a:sx n="55" d="100"/>
          <a:sy n="55" d="100"/>
        </p:scale>
        <p:origin x="245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 eaLnBrk="1" hangingPunct="1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 eaLnBrk="1" hangingPunct="1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fld id="{FF3D754A-FDA5-4388-866E-51226B518B82}" type="datetimeFigureOut">
              <a:rPr lang="tr-TR"/>
              <a:pPr>
                <a:defRPr/>
              </a:pPr>
              <a:t>17/05/2020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 eaLnBrk="1" hangingPunct="1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 eaLnBrk="1" hangingPunct="1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fld id="{6D7F4931-5BE9-4A0E-A388-9335B957CEB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178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fld id="{9BEF90E4-CFA5-4049-9FB2-B0D2C74B03C5}" type="datetimeFigureOut">
              <a:rPr lang="tr-TR"/>
              <a:pPr>
                <a:defRPr/>
              </a:pPr>
              <a:t>17/05/2020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45"/>
            <a:ext cx="5438140" cy="3908861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fld id="{E3BD5897-E47F-420F-ADCE-985DE3D6044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583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51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E89895C2-9C36-4272-BEC5-77DF7039F9B9}" type="slidenum">
              <a:rPr lang="tr-TR" altLang="tr-TR" smtClean="0"/>
              <a:pPr/>
              <a:t>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36692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altLang="tr-TR" smtClean="0"/>
              <a:t>-</a:t>
            </a:r>
            <a:endParaRPr lang="tr-TR" altLang="tr-TR" dirty="0" smtClean="0"/>
          </a:p>
        </p:txBody>
      </p:sp>
      <p:sp>
        <p:nvSpPr>
          <p:cNvPr id="215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16D078BB-F0C1-4C83-8AD3-826BE500D596}" type="slidenum">
              <a:rPr lang="tr-TR" altLang="tr-TR" smtClean="0"/>
              <a:pPr/>
              <a:t>10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771584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0627" indent="-170627" defTabSz="910011">
              <a:buFontTx/>
              <a:buChar char="-"/>
            </a:pPr>
            <a:endParaRPr lang="tr-TR" altLang="tr-TR" dirty="0" smtClean="0"/>
          </a:p>
        </p:txBody>
      </p:sp>
      <p:sp>
        <p:nvSpPr>
          <p:cNvPr id="337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2AFAEC32-FF7C-454E-A47C-E5C65DBF8E5D}" type="slidenum">
              <a:rPr lang="tr-TR" altLang="tr-TR" smtClean="0"/>
              <a:pPr/>
              <a:t>11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1323097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0627" indent="-170627">
              <a:buFontTx/>
              <a:buChar char="-"/>
            </a:pPr>
            <a:endParaRPr lang="tr-TR" altLang="tr-TR" dirty="0" smtClean="0"/>
          </a:p>
        </p:txBody>
      </p:sp>
      <p:sp>
        <p:nvSpPr>
          <p:cNvPr id="399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913B5579-2CB9-4EED-88FA-AE00F8F8F4EA}" type="slidenum">
              <a:rPr lang="tr-TR" altLang="tr-TR" smtClean="0"/>
              <a:pPr/>
              <a:t>12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0843463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614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3A4B94E4-24C7-4A55-AB00-EA76905BC2F3}" type="slidenum">
              <a:rPr lang="tr-TR" altLang="tr-TR" smtClean="0"/>
              <a:pPr/>
              <a:t>13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600669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7273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/>
            </a:r>
            <a:br>
              <a:rPr lang="tr-TR" smtClean="0"/>
            </a:b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5797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0627" indent="-170627">
              <a:buFontTx/>
              <a:buChar char="-"/>
            </a:pPr>
            <a:endParaRPr lang="tr-TR" baseline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b="1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7010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2560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E29EE4C9-C6B7-4F40-982B-E2C96760EF65}" type="slidenum">
              <a:rPr lang="tr-TR" altLang="tr-TR" smtClean="0"/>
              <a:pPr/>
              <a:t>17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345414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3942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tr-TR" alt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5067E3-7A7C-4436-90FD-96F7AD180A98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706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71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E86C90FD-F529-4566-8403-92EA78EA57A9}" type="slidenum">
              <a:rPr lang="tr-TR" altLang="tr-TR" smtClean="0"/>
              <a:pPr/>
              <a:t>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368330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155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baseline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74C22E-ADA1-4D7E-97E2-0962ACF50364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685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175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597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548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0627" indent="-170627">
              <a:buFontTx/>
              <a:buChar char="-"/>
            </a:pPr>
            <a:endParaRPr lang="tr-TR" altLang="tr-TR" smtClean="0"/>
          </a:p>
          <a:p>
            <a:r>
              <a:rPr lang="tr-TR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tr-TR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tr-TR" altLang="tr-TR" dirty="0" smtClean="0"/>
          </a:p>
        </p:txBody>
      </p:sp>
      <p:sp>
        <p:nvSpPr>
          <p:cNvPr id="92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71DD1B35-EF6E-4C66-AE20-22EC2C5944FC}" type="slidenum">
              <a:rPr lang="tr-TR" altLang="tr-TR" smtClean="0"/>
              <a:pPr/>
              <a:t>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63896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331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300C9690-BECD-4C5E-8A32-A911854C3A8B}" type="slidenum">
              <a:rPr lang="tr-TR" altLang="tr-TR" smtClean="0"/>
              <a:pPr/>
              <a:t>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49474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536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1DC88BAB-28B0-454E-8964-85B086C8EF83}" type="slidenum">
              <a:rPr lang="tr-TR" altLang="tr-TR" smtClean="0"/>
              <a:pPr/>
              <a:t>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6416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tr-TR" sz="1200" b="0" i="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tr-TR" smtClean="0"/>
              <a:t/>
            </a:r>
            <a:br>
              <a:rPr lang="tr-TR" smtClean="0"/>
            </a:br>
            <a:endParaRPr lang="tr-TR" dirty="0"/>
          </a:p>
        </p:txBody>
      </p:sp>
      <p:sp>
        <p:nvSpPr>
          <p:cNvPr id="1085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C94A7056-81BE-4C70-987A-5EB29A7AE072}" type="slidenum">
              <a:rPr lang="tr-TR" altLang="tr-TR" smtClean="0"/>
              <a:pPr/>
              <a:t>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553432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2083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E5579A59-A31E-4DC1-9871-96ADDC881F56}" type="slidenum">
              <a:rPr lang="tr-TR" altLang="tr-TR" smtClean="0"/>
              <a:pPr/>
              <a:t>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389963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0627" indent="-170627" eaLnBrk="1" hangingPunct="1">
              <a:spcBef>
                <a:spcPct val="0"/>
              </a:spcBef>
              <a:buFontTx/>
              <a:buChar char="-"/>
            </a:pPr>
            <a:endParaRPr lang="tr-TR" altLang="tr-TR" dirty="0" smtClean="0"/>
          </a:p>
        </p:txBody>
      </p:sp>
      <p:sp>
        <p:nvSpPr>
          <p:cNvPr id="1946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906D6DF7-C71E-4B4E-8F26-8A62D49FB9C7}" type="slidenum">
              <a:rPr lang="tr-TR" altLang="tr-TR" smtClean="0"/>
              <a:pPr/>
              <a:t>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969486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6109E4-8620-43C8-A877-99DAA914664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9273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AF7F5-627C-47A3-B5F1-45C0FE556A6A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9169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7A54A0-0FEB-41B8-87FA-C2BFB16E6791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2908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25579E-066E-4567-833B-F6C7B2463B8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3192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4B7-79A5-414D-B10F-C4475AA884AA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6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952180-8C31-49FA-BE32-3F5F72087C4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2344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4ADC58-3609-4400-A14A-C7E03F18EA7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6883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44D63-CB80-45E0-9080-F43EB9053EE6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3872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2C9CF7-00DE-4308-AE83-E26161F7D80D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05070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5A08EA3-4344-4B3D-903B-6C456FBA97E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6600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AB8D76-74A0-47FB-9AA2-C7B79D60C396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9871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D200281-1159-4708-AFD8-FB4ACD3FBB32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4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phweb.bumc.bu.edu/otlt/mph-modules/ph/ph709_basiccellbiology/PH709_BasicCellBIology7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22139560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Başlık 1"/>
          <p:cNvSpPr>
            <a:spLocks noGrp="1"/>
          </p:cNvSpPr>
          <p:nvPr>
            <p:ph type="ctrTitle"/>
          </p:nvPr>
        </p:nvSpPr>
        <p:spPr>
          <a:xfrm>
            <a:off x="1143000" y="762000"/>
            <a:ext cx="7543800" cy="356616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4400" smtClean="0">
                <a:solidFill>
                  <a:srgbClr val="7030A0"/>
                </a:solidFill>
              </a:rPr>
              <a:t>PROTEIN METABOLISM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Unvan 1"/>
          <p:cNvSpPr>
            <a:spLocks noGrp="1"/>
          </p:cNvSpPr>
          <p:nvPr>
            <p:ph type="title"/>
          </p:nvPr>
        </p:nvSpPr>
        <p:spPr>
          <a:xfrm>
            <a:off x="457200" y="477838"/>
            <a:ext cx="8229600" cy="1143000"/>
          </a:xfrm>
        </p:spPr>
        <p:txBody>
          <a:bodyPr>
            <a:normAutofit/>
          </a:bodyPr>
          <a:lstStyle/>
          <a:p>
            <a:r>
              <a:rPr lang="tr-TR" altLang="tr-TR" sz="3200">
                <a:solidFill>
                  <a:srgbClr val="7030A0"/>
                </a:solidFill>
              </a:rPr>
              <a:t>Proteolytic </a:t>
            </a:r>
            <a:r>
              <a:rPr lang="tr-TR" altLang="tr-TR" sz="3200" smtClean="0">
                <a:solidFill>
                  <a:srgbClr val="7030A0"/>
                </a:solidFill>
              </a:rPr>
              <a:t>enzymes</a:t>
            </a:r>
            <a:r>
              <a:rPr lang="tr-TR" altLang="tr-TR" sz="3200">
                <a:solidFill>
                  <a:srgbClr val="7030A0"/>
                </a:solidFill>
              </a:rPr>
              <a:t/>
            </a:r>
            <a:br>
              <a:rPr lang="tr-TR" altLang="tr-TR" sz="3200">
                <a:solidFill>
                  <a:srgbClr val="7030A0"/>
                </a:solidFill>
              </a:rPr>
            </a:br>
            <a:endParaRPr lang="tr-TR" altLang="tr-TR" sz="320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tr-TR" dirty="0" err="1"/>
              <a:t>Responsible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degrading</a:t>
            </a:r>
            <a:r>
              <a:rPr lang="tr-TR" dirty="0"/>
              <a:t> </a:t>
            </a:r>
            <a:r>
              <a:rPr lang="tr-TR" dirty="0" err="1"/>
              <a:t>proteins</a:t>
            </a:r>
            <a:endParaRPr lang="tr-TR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tr-TR" smtClean="0"/>
              <a:t>They are </a:t>
            </a:r>
            <a:r>
              <a:rPr lang="tr-TR" dirty="0" err="1"/>
              <a:t>produced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 </a:t>
            </a:r>
            <a:r>
              <a:rPr lang="tr-TR" dirty="0" err="1"/>
              <a:t>stomach</a:t>
            </a:r>
            <a:r>
              <a:rPr lang="tr-TR" dirty="0"/>
              <a:t>, </a:t>
            </a:r>
            <a:r>
              <a:rPr lang="tr-TR" dirty="0" err="1"/>
              <a:t>pancreas</a:t>
            </a:r>
            <a:r>
              <a:rPr lang="tr-TR" dirty="0"/>
              <a:t>,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intestine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07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304800" y="685800"/>
            <a:ext cx="537749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200" smtClean="0">
                <a:solidFill>
                  <a:srgbClr val="7030A0"/>
                </a:solidFill>
                <a:latin typeface="+mj-lt"/>
                <a:ea typeface="+mn-ea"/>
                <a:cs typeface="JasmineUPC" pitchFamily="18" charset="-34"/>
              </a:rPr>
              <a:t>Digestion of Proteins (Stomach)</a:t>
            </a:r>
            <a:endParaRPr lang="tr-TR" sz="3200" dirty="0">
              <a:solidFill>
                <a:srgbClr val="7030A0"/>
              </a:solidFill>
              <a:latin typeface="+mj-lt"/>
              <a:ea typeface="+mn-ea"/>
              <a:cs typeface="JasmineUPC" pitchFamily="18" charset="-34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762000" y="18288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altLang="tr-TR" sz="2000" b="1">
                <a:solidFill>
                  <a:srgbClr val="92D050"/>
                </a:solidFill>
                <a:latin typeface="+mn-lt"/>
              </a:rPr>
              <a:t>Pepsin</a:t>
            </a:r>
            <a:r>
              <a:rPr lang="tr-TR" altLang="tr-TR" sz="2000">
                <a:solidFill>
                  <a:srgbClr val="222222"/>
                </a:solidFill>
                <a:latin typeface="+mn-lt"/>
              </a:rPr>
              <a:t> is the digestive enzyme in the stomach</a:t>
            </a:r>
            <a:r>
              <a:rPr lang="tr-TR" altLang="tr-TR" sz="2000">
                <a:latin typeface="+mn-lt"/>
              </a:rPr>
              <a:t> </a:t>
            </a:r>
          </a:p>
          <a:p>
            <a:endParaRPr lang="tr-TR" sz="2000" smtClean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2000" smtClean="0">
                <a:latin typeface="+mn-lt"/>
              </a:rPr>
              <a:t>Pepsin, pH 2-3 active, pH&gt; 5 inactive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sz="2000" smtClean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2000" b="1" smtClean="0">
                <a:solidFill>
                  <a:srgbClr val="92D050"/>
                </a:solidFill>
                <a:latin typeface="+mn-lt"/>
              </a:rPr>
              <a:t>HCl;</a:t>
            </a:r>
            <a:r>
              <a:rPr lang="tr-TR" sz="2000" smtClean="0">
                <a:latin typeface="+mn-lt"/>
              </a:rPr>
              <a:t> </a:t>
            </a:r>
            <a:r>
              <a:rPr lang="en-US" sz="2000" smtClean="0">
                <a:latin typeface="+mn-lt"/>
              </a:rPr>
              <a:t>killing </a:t>
            </a:r>
            <a:r>
              <a:rPr lang="en-US" sz="2000">
                <a:latin typeface="+mn-lt"/>
              </a:rPr>
              <a:t>bacteria, protein denaturation, partial activation of pepsinogen</a:t>
            </a:r>
            <a:endParaRPr lang="tr-TR" sz="2000" smtClean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sz="2000" smtClean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2000" b="1">
                <a:solidFill>
                  <a:srgbClr val="92D050"/>
                </a:solidFill>
                <a:latin typeface="+mn-lt"/>
              </a:rPr>
              <a:t>Pepsinojen,</a:t>
            </a:r>
            <a:r>
              <a:rPr lang="tr-TR" sz="2000" smtClean="0">
                <a:solidFill>
                  <a:srgbClr val="92D050"/>
                </a:solidFill>
                <a:latin typeface="+mn-lt"/>
              </a:rPr>
              <a:t> </a:t>
            </a:r>
            <a:r>
              <a:rPr lang="en-US" sz="2000" smtClean="0">
                <a:latin typeface="+mn-lt"/>
              </a:rPr>
              <a:t>is </a:t>
            </a:r>
            <a:r>
              <a:rPr lang="en-US" sz="2000">
                <a:latin typeface="+mn-lt"/>
              </a:rPr>
              <a:t>the inactive form of pepsin, activated by HCl and a partially active pepsin enzyme.</a:t>
            </a:r>
            <a:endParaRPr lang="tr-TR" sz="2000">
              <a:latin typeface="+mn-lt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06125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Unvan 1"/>
          <p:cNvSpPr>
            <a:spLocks noGrp="1"/>
          </p:cNvSpPr>
          <p:nvPr>
            <p:ph type="title"/>
          </p:nvPr>
        </p:nvSpPr>
        <p:spPr>
          <a:xfrm>
            <a:off x="228600" y="-152400"/>
            <a:ext cx="6376987" cy="1143000"/>
          </a:xfrm>
        </p:spPr>
        <p:txBody>
          <a:bodyPr>
            <a:normAutofit/>
          </a:bodyPr>
          <a:lstStyle/>
          <a:p>
            <a:r>
              <a:rPr lang="tr-TR" altLang="tr-TR" sz="3200">
                <a:solidFill>
                  <a:srgbClr val="7030A0"/>
                </a:solidFill>
                <a:ea typeface="+mn-ea"/>
                <a:cs typeface="JasmineUPC" pitchFamily="18" charset="-34"/>
              </a:rPr>
              <a:t>DIGESTION BY PANCREATIC ENZYMES</a:t>
            </a:r>
            <a:endParaRPr lang="tr-TR" altLang="tr-TR" sz="3200" dirty="0">
              <a:solidFill>
                <a:srgbClr val="7030A0"/>
              </a:solidFill>
              <a:ea typeface="+mn-ea"/>
              <a:cs typeface="JasmineUPC" pitchFamily="18" charset="-34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762000" y="1143000"/>
            <a:ext cx="67818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0011">
              <a:buFont typeface="Wingdings" panose="05000000000000000000" pitchFamily="2" charset="2"/>
              <a:buChar char="v"/>
            </a:pPr>
            <a:r>
              <a:rPr lang="tr-TR" sz="2000">
                <a:latin typeface="+mn-lt"/>
              </a:rPr>
              <a:t>The pancreas secretes pancreatic digestive enzymes. </a:t>
            </a:r>
            <a:r>
              <a:rPr lang="tr-TR" sz="2000">
                <a:solidFill>
                  <a:srgbClr val="0070C0"/>
                </a:solidFill>
                <a:latin typeface="+mn-lt"/>
              </a:rPr>
              <a:t>Trypsin, chymotrypsin, carboxypeptidase, elastase. </a:t>
            </a:r>
          </a:p>
          <a:p>
            <a:pPr marL="285750" indent="-285750" defTabSz="910011">
              <a:buFont typeface="Wingdings" panose="05000000000000000000" pitchFamily="2" charset="2"/>
              <a:buChar char="v"/>
            </a:pPr>
            <a:endParaRPr lang="tr-TR" altLang="tr-TR" sz="2000" smtClean="0">
              <a:solidFill>
                <a:srgbClr val="0070C0"/>
              </a:solidFill>
              <a:latin typeface="+mn-lt"/>
            </a:endParaRPr>
          </a:p>
          <a:p>
            <a:pPr marL="285750" indent="-285750" defTabSz="910011">
              <a:buFont typeface="Wingdings" panose="05000000000000000000" pitchFamily="2" charset="2"/>
              <a:buChar char="v"/>
            </a:pPr>
            <a:r>
              <a:rPr lang="tr-TR" sz="2000" smtClean="0">
                <a:latin typeface="+mn-lt"/>
              </a:rPr>
              <a:t>These </a:t>
            </a:r>
            <a:r>
              <a:rPr lang="tr-TR" sz="2000">
                <a:latin typeface="+mn-lt"/>
              </a:rPr>
              <a:t>proteolytic enzymes are responsible for breaking down polypeptides into smaller peptides. </a:t>
            </a:r>
          </a:p>
          <a:p>
            <a:pPr defTabSz="910011"/>
            <a:endParaRPr lang="tr-TR" altLang="tr-TR" sz="2000" smtClean="0">
              <a:latin typeface="+mn-lt"/>
            </a:endParaRPr>
          </a:p>
          <a:p>
            <a:pPr marL="285750" indent="-285750" defTabSz="910011">
              <a:buFont typeface="Wingdings" panose="05000000000000000000" pitchFamily="2" charset="2"/>
              <a:buChar char="v"/>
            </a:pPr>
            <a:r>
              <a:rPr lang="tr-TR" sz="2000" smtClean="0">
                <a:solidFill>
                  <a:srgbClr val="00B050"/>
                </a:solidFill>
                <a:latin typeface="+mn-lt"/>
              </a:rPr>
              <a:t>Secretin and cholecystokinin </a:t>
            </a:r>
            <a:r>
              <a:rPr lang="tr-TR" sz="2000" smtClean="0">
                <a:latin typeface="+mn-lt"/>
              </a:rPr>
              <a:t>are </a:t>
            </a:r>
            <a:r>
              <a:rPr lang="tr-TR" sz="2000">
                <a:latin typeface="+mn-lt"/>
              </a:rPr>
              <a:t>hormones secreted by the small intestine.</a:t>
            </a:r>
            <a:endParaRPr lang="tr-TR" altLang="tr-TR" sz="2000" smtClean="0">
              <a:latin typeface="+mn-lt"/>
            </a:endParaRPr>
          </a:p>
          <a:p>
            <a:pPr marL="285750" indent="-285750" defTabSz="910011">
              <a:buFont typeface="Wingdings" panose="05000000000000000000" pitchFamily="2" charset="2"/>
              <a:buChar char="v"/>
            </a:pPr>
            <a:endParaRPr lang="tr-TR" altLang="tr-TR" sz="2000" smtClean="0">
              <a:latin typeface="+mn-lt"/>
            </a:endParaRPr>
          </a:p>
          <a:p>
            <a:pPr marL="285750" indent="-285750" defTabSz="910011">
              <a:buFont typeface="Wingdings" panose="05000000000000000000" pitchFamily="2" charset="2"/>
              <a:buChar char="v"/>
            </a:pPr>
            <a:r>
              <a:rPr lang="tr-TR" sz="2000" smtClean="0">
                <a:latin typeface="+mn-lt"/>
              </a:rPr>
              <a:t>The </a:t>
            </a:r>
            <a:r>
              <a:rPr lang="tr-TR" sz="2000">
                <a:latin typeface="+mn-lt"/>
              </a:rPr>
              <a:t>secretin stimulates </a:t>
            </a:r>
            <a:r>
              <a:rPr lang="tr-TR" sz="2000">
                <a:solidFill>
                  <a:schemeClr val="accent5">
                    <a:lumMod val="50000"/>
                  </a:schemeClr>
                </a:solidFill>
                <a:latin typeface="+mn-lt"/>
              </a:rPr>
              <a:t>the release of bicarbonate </a:t>
            </a:r>
            <a:r>
              <a:rPr lang="tr-TR" sz="2000">
                <a:latin typeface="+mn-lt"/>
              </a:rPr>
              <a:t>by the </a:t>
            </a:r>
            <a:r>
              <a:rPr lang="tr-TR" sz="2000" smtClean="0">
                <a:latin typeface="+mn-lt"/>
              </a:rPr>
              <a:t>pancreas</a:t>
            </a:r>
          </a:p>
          <a:p>
            <a:pPr defTabSz="910011"/>
            <a:endParaRPr lang="tr-TR" altLang="tr-TR" sz="2000" smtClean="0">
              <a:latin typeface="+mn-lt"/>
            </a:endParaRPr>
          </a:p>
          <a:p>
            <a:pPr marL="285750" indent="-285750" defTabSz="910011">
              <a:buFont typeface="Wingdings" panose="05000000000000000000" pitchFamily="2" charset="2"/>
              <a:buChar char="v"/>
            </a:pPr>
            <a:r>
              <a:rPr lang="tr-TR" sz="2000" smtClean="0">
                <a:latin typeface="+mn-lt"/>
              </a:rPr>
              <a:t>Cholecystokinin </a:t>
            </a:r>
            <a:r>
              <a:rPr lang="tr-TR" sz="2000">
                <a:latin typeface="+mn-lt"/>
              </a:rPr>
              <a:t>causes </a:t>
            </a:r>
            <a:r>
              <a:rPr lang="tr-TR" sz="2000">
                <a:solidFill>
                  <a:schemeClr val="accent6">
                    <a:lumMod val="75000"/>
                  </a:schemeClr>
                </a:solidFill>
                <a:latin typeface="+mn-lt"/>
              </a:rPr>
              <a:t>digestive enzymes </a:t>
            </a:r>
            <a:r>
              <a:rPr lang="tr-TR" sz="2000">
                <a:latin typeface="+mn-lt"/>
              </a:rPr>
              <a:t>to reach the small intestine by the pancreas</a:t>
            </a:r>
            <a:r>
              <a:rPr lang="tr-TR" sz="2000" smtClean="0">
                <a:latin typeface="+mn-lt"/>
              </a:rPr>
              <a:t>.</a:t>
            </a:r>
          </a:p>
          <a:p>
            <a:pPr defTabSz="910011"/>
            <a:endParaRPr lang="tr-TR" sz="2000" smtClean="0">
              <a:latin typeface="+mn-lt"/>
            </a:endParaRPr>
          </a:p>
          <a:p>
            <a:pPr marL="285750" indent="-285750" defTabSz="910011">
              <a:buFont typeface="Wingdings" panose="05000000000000000000" pitchFamily="2" charset="2"/>
              <a:buChar char="v"/>
            </a:pPr>
            <a:r>
              <a:rPr lang="tr-TR" sz="2000" smtClean="0">
                <a:latin typeface="+mn-lt"/>
              </a:rPr>
              <a:t>It </a:t>
            </a:r>
            <a:r>
              <a:rPr lang="tr-TR" sz="2000">
                <a:latin typeface="+mn-lt"/>
              </a:rPr>
              <a:t>contains </a:t>
            </a:r>
            <a:r>
              <a:rPr lang="tr-TR" sz="2000">
                <a:solidFill>
                  <a:srgbClr val="FF0000"/>
                </a:solidFill>
                <a:latin typeface="+mn-lt"/>
              </a:rPr>
              <a:t>pancreatic fluid, water, bicarbonate and digestive enzymes.</a:t>
            </a:r>
            <a:endParaRPr lang="tr-TR" altLang="tr-TR" sz="2000">
              <a:solidFill>
                <a:srgbClr val="FF0000"/>
              </a:solidFill>
              <a:latin typeface="+mn-lt"/>
            </a:endParaRPr>
          </a:p>
          <a:p>
            <a:pPr marL="285750" indent="-285750" defTabSz="910011">
              <a:buFont typeface="Wingdings" panose="05000000000000000000" pitchFamily="2" charset="2"/>
              <a:buChar char="v"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09600" y="2118852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tr-TR" altLang="tr-TR" sz="2000">
              <a:solidFill>
                <a:srgbClr val="222222"/>
              </a:solidFill>
              <a:latin typeface="inherit"/>
            </a:endParaRPr>
          </a:p>
          <a:p>
            <a:pPr marL="0" indent="0">
              <a:buNone/>
            </a:pPr>
            <a:r>
              <a:rPr lang="tr-TR" altLang="tr-TR" sz="2000" smtClean="0">
                <a:solidFill>
                  <a:srgbClr val="222222"/>
                </a:solidFill>
              </a:rPr>
              <a:t>Zymogens;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2000" smtClean="0">
                <a:solidFill>
                  <a:srgbClr val="222222"/>
                </a:solidFill>
              </a:rPr>
              <a:t>Include </a:t>
            </a:r>
            <a:r>
              <a:rPr lang="tr-TR" altLang="tr-TR" sz="2000">
                <a:solidFill>
                  <a:srgbClr val="222222"/>
                </a:solidFill>
              </a:rPr>
              <a:t>extra amino </a:t>
            </a:r>
            <a:r>
              <a:rPr lang="tr-TR" altLang="tr-TR" sz="2000" smtClean="0">
                <a:solidFill>
                  <a:srgbClr val="222222"/>
                </a:solidFill>
              </a:rPr>
              <a:t>acids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2000" smtClean="0">
                <a:solidFill>
                  <a:srgbClr val="222222"/>
                </a:solidFill>
              </a:rPr>
              <a:t>Catalytically inactive form of an anzyme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2000" smtClean="0">
                <a:solidFill>
                  <a:srgbClr val="222222"/>
                </a:solidFill>
              </a:rPr>
              <a:t>Removal of extra amino acid sequence → appropriate folding → catalytically active enzyme</a:t>
            </a:r>
            <a:endParaRPr lang="tr-TR" altLang="tr-TR" sz="2000">
              <a:solidFill>
                <a:srgbClr val="222222"/>
              </a:solidFill>
            </a:endParaRPr>
          </a:p>
          <a:p>
            <a:pPr>
              <a:buFontTx/>
              <a:buChar char="-"/>
            </a:pPr>
            <a:endParaRPr lang="tr-TR" altLang="tr-TR" sz="2000" smtClean="0">
              <a:solidFill>
                <a:srgbClr val="222222"/>
              </a:solidFill>
              <a:latin typeface="inherit"/>
            </a:endParaRPr>
          </a:p>
          <a:p>
            <a:pPr marL="0" indent="0">
              <a:buNone/>
            </a:pPr>
            <a:endParaRPr lang="tr-TR" sz="2000">
              <a:latin typeface="Tahoma" panose="020B0604030504040204" pitchFamily="34" charset="0"/>
              <a:ea typeface="JasmineUPC"/>
              <a:cs typeface="JasmineUPC"/>
            </a:endParaRPr>
          </a:p>
          <a:p>
            <a:endParaRPr lang="tr-TR"/>
          </a:p>
        </p:txBody>
      </p:sp>
      <p:sp>
        <p:nvSpPr>
          <p:cNvPr id="4" name="Unvan 1"/>
          <p:cNvSpPr txBox="1">
            <a:spLocks/>
          </p:cNvSpPr>
          <p:nvPr/>
        </p:nvSpPr>
        <p:spPr bwMode="auto">
          <a:xfrm>
            <a:off x="609600" y="457200"/>
            <a:ext cx="4038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altLang="tr-TR" sz="3200" spc="-50">
                <a:solidFill>
                  <a:srgbClr val="7030A0"/>
                </a:solidFill>
                <a:ea typeface="+mn-ea"/>
                <a:cs typeface="JasmineUPC" pitchFamily="18" charset="-34"/>
              </a:rPr>
              <a:t>Activation of Zymogens</a:t>
            </a:r>
            <a:endParaRPr lang="tr-TR" altLang="tr-TR" sz="3200" spc="-50" dirty="0">
              <a:solidFill>
                <a:srgbClr val="7030A0"/>
              </a:solidFill>
              <a:ea typeface="+mn-ea"/>
              <a:cs typeface="JasmineUPC" pitchFamily="18" charset="-34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6125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52800" cy="1143000"/>
          </a:xfrm>
        </p:spPr>
        <p:txBody>
          <a:bodyPr>
            <a:normAutofit/>
          </a:bodyPr>
          <a:lstStyle/>
          <a:p>
            <a:r>
              <a:rPr lang="tr-TR" altLang="tr-TR" sz="3200">
                <a:solidFill>
                  <a:srgbClr val="7030A0"/>
                </a:solidFill>
                <a:ea typeface="+mn-ea"/>
                <a:cs typeface="JasmineUPC" pitchFamily="18" charset="-34"/>
              </a:rPr>
              <a:t>PANCREATITIS</a:t>
            </a:r>
            <a:endParaRPr lang="tr-TR" altLang="tr-TR" sz="3200" dirty="0">
              <a:solidFill>
                <a:srgbClr val="7030A0"/>
              </a:solidFill>
              <a:ea typeface="+mn-ea"/>
              <a:cs typeface="JasmineUPC" pitchFamily="18" charset="-34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48000" y="502763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876300" y="211079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Pancreatic Zymogens</a:t>
            </a:r>
            <a:endParaRPr lang="tr-TR"/>
          </a:p>
        </p:txBody>
      </p:sp>
      <p:cxnSp>
        <p:nvCxnSpPr>
          <p:cNvPr id="6" name="Düz Ok Bağlayıcısı 5"/>
          <p:cNvCxnSpPr/>
          <p:nvPr/>
        </p:nvCxnSpPr>
        <p:spPr>
          <a:xfrm>
            <a:off x="2003322" y="2514600"/>
            <a:ext cx="0" cy="943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etin kutusu 6"/>
          <p:cNvSpPr txBox="1"/>
          <p:nvPr/>
        </p:nvSpPr>
        <p:spPr>
          <a:xfrm>
            <a:off x="695632" y="3641847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Reach to the small intestine</a:t>
            </a:r>
            <a:endParaRPr lang="tr-TR"/>
          </a:p>
        </p:txBody>
      </p:sp>
      <p:cxnSp>
        <p:nvCxnSpPr>
          <p:cNvPr id="9" name="Düz Ok Bağlayıcısı 8"/>
          <p:cNvCxnSpPr/>
          <p:nvPr/>
        </p:nvCxnSpPr>
        <p:spPr>
          <a:xfrm>
            <a:off x="1956619" y="4140560"/>
            <a:ext cx="0" cy="943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685800" y="5083813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Then they are normally activated</a:t>
            </a:r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5309419" y="2107467"/>
            <a:ext cx="3645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I</a:t>
            </a:r>
            <a:r>
              <a:rPr lang="tr-TR" smtClean="0"/>
              <a:t>nappropriate activation of trypsin</a:t>
            </a:r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6781800" y="1738135"/>
            <a:ext cx="186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u="sng" smtClean="0">
                <a:solidFill>
                  <a:schemeClr val="accent1"/>
                </a:solidFill>
              </a:rPr>
              <a:t>Pancreatitis</a:t>
            </a:r>
            <a:endParaRPr lang="tr-TR" i="1" u="sng">
              <a:solidFill>
                <a:schemeClr val="accent1"/>
              </a:solidFill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1524000" y="1754032"/>
            <a:ext cx="186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u="sng" smtClean="0">
                <a:solidFill>
                  <a:schemeClr val="accent1"/>
                </a:solidFill>
              </a:rPr>
              <a:t>Normally</a:t>
            </a:r>
            <a:endParaRPr lang="tr-TR" i="1" u="sng">
              <a:solidFill>
                <a:schemeClr val="accent1"/>
              </a:solidFill>
            </a:endParaRPr>
          </a:p>
        </p:txBody>
      </p:sp>
      <p:cxnSp>
        <p:nvCxnSpPr>
          <p:cNvPr id="16" name="Düz Ok Bağlayıcısı 15"/>
          <p:cNvCxnSpPr/>
          <p:nvPr/>
        </p:nvCxnSpPr>
        <p:spPr>
          <a:xfrm>
            <a:off x="7391400" y="2514600"/>
            <a:ext cx="0" cy="943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etin kutusu 16"/>
          <p:cNvSpPr txBox="1"/>
          <p:nvPr/>
        </p:nvSpPr>
        <p:spPr>
          <a:xfrm>
            <a:off x="5676900" y="3585689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Dangeorus sitution occurs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33400" y="1219200"/>
            <a:ext cx="1484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Trypsinogen </a:t>
            </a:r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4343400" y="1219200"/>
            <a:ext cx="980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Trypsin </a:t>
            </a:r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2127266" y="601525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smtClean="0">
                <a:solidFill>
                  <a:srgbClr val="00B050"/>
                </a:solidFill>
              </a:rPr>
              <a:t>Enterokinase</a:t>
            </a:r>
            <a:endParaRPr lang="tr-TR" b="1" i="1">
              <a:solidFill>
                <a:srgbClr val="00B050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4343400" y="2710044"/>
            <a:ext cx="980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Trypsin </a:t>
            </a:r>
            <a:endParaRPr lang="tr-TR"/>
          </a:p>
        </p:txBody>
      </p:sp>
      <p:sp>
        <p:nvSpPr>
          <p:cNvPr id="17" name="Metin kutusu 16"/>
          <p:cNvSpPr txBox="1"/>
          <p:nvPr/>
        </p:nvSpPr>
        <p:spPr>
          <a:xfrm>
            <a:off x="6396528" y="3962400"/>
            <a:ext cx="213827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Chymotrypsin</a:t>
            </a:r>
          </a:p>
          <a:p>
            <a:r>
              <a:rPr lang="tr-TR" smtClean="0"/>
              <a:t>Elastase</a:t>
            </a:r>
          </a:p>
          <a:p>
            <a:r>
              <a:rPr lang="tr-TR" smtClean="0"/>
              <a:t>Carboxipeptidase A</a:t>
            </a:r>
          </a:p>
          <a:p>
            <a:r>
              <a:rPr lang="tr-TR" smtClean="0"/>
              <a:t>Carboxipeptidase B</a:t>
            </a:r>
          </a:p>
          <a:p>
            <a:endParaRPr lang="tr-TR"/>
          </a:p>
        </p:txBody>
      </p:sp>
      <p:sp>
        <p:nvSpPr>
          <p:cNvPr id="19" name="Metin kutusu 18"/>
          <p:cNvSpPr txBox="1"/>
          <p:nvPr/>
        </p:nvSpPr>
        <p:spPr>
          <a:xfrm>
            <a:off x="1587280" y="3962400"/>
            <a:ext cx="24497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mtClean="0"/>
              <a:t>Chymotrypsinogen</a:t>
            </a:r>
          </a:p>
          <a:p>
            <a:pPr algn="ctr"/>
            <a:r>
              <a:rPr lang="tr-TR" smtClean="0"/>
              <a:t>Proelastase</a:t>
            </a:r>
          </a:p>
          <a:p>
            <a:pPr algn="ctr"/>
            <a:r>
              <a:rPr lang="tr-TR" smtClean="0"/>
              <a:t>Procarboxipeptidase A</a:t>
            </a:r>
          </a:p>
          <a:p>
            <a:pPr algn="ctr"/>
            <a:r>
              <a:rPr lang="tr-TR" smtClean="0"/>
              <a:t>Procarboxpeptidase B</a:t>
            </a:r>
          </a:p>
          <a:p>
            <a:pPr algn="ctr"/>
            <a:endParaRPr lang="tr-TR"/>
          </a:p>
        </p:txBody>
      </p:sp>
      <p:sp>
        <p:nvSpPr>
          <p:cNvPr id="3" name="Serbest Form 2"/>
          <p:cNvSpPr/>
          <p:nvPr/>
        </p:nvSpPr>
        <p:spPr>
          <a:xfrm>
            <a:off x="3186953" y="1411941"/>
            <a:ext cx="1532965" cy="753035"/>
          </a:xfrm>
          <a:custGeom>
            <a:avLst/>
            <a:gdLst>
              <a:gd name="connsiteX0" fmla="*/ 1532965 w 1532965"/>
              <a:gd name="connsiteY0" fmla="*/ 161365 h 753035"/>
              <a:gd name="connsiteX1" fmla="*/ 1532965 w 1532965"/>
              <a:gd name="connsiteY1" fmla="*/ 161365 h 753035"/>
              <a:gd name="connsiteX2" fmla="*/ 1452282 w 1532965"/>
              <a:gd name="connsiteY2" fmla="*/ 295835 h 753035"/>
              <a:gd name="connsiteX3" fmla="*/ 1411941 w 1532965"/>
              <a:gd name="connsiteY3" fmla="*/ 336177 h 753035"/>
              <a:gd name="connsiteX4" fmla="*/ 1358153 w 1532965"/>
              <a:gd name="connsiteY4" fmla="*/ 416859 h 753035"/>
              <a:gd name="connsiteX5" fmla="*/ 1317812 w 1532965"/>
              <a:gd name="connsiteY5" fmla="*/ 457200 h 753035"/>
              <a:gd name="connsiteX6" fmla="*/ 1277471 w 1532965"/>
              <a:gd name="connsiteY6" fmla="*/ 510988 h 753035"/>
              <a:gd name="connsiteX7" fmla="*/ 1196788 w 1532965"/>
              <a:gd name="connsiteY7" fmla="*/ 564777 h 753035"/>
              <a:gd name="connsiteX8" fmla="*/ 1169894 w 1532965"/>
              <a:gd name="connsiteY8" fmla="*/ 605118 h 753035"/>
              <a:gd name="connsiteX9" fmla="*/ 1129553 w 1532965"/>
              <a:gd name="connsiteY9" fmla="*/ 618565 h 753035"/>
              <a:gd name="connsiteX10" fmla="*/ 1089212 w 1532965"/>
              <a:gd name="connsiteY10" fmla="*/ 645459 h 753035"/>
              <a:gd name="connsiteX11" fmla="*/ 995082 w 1532965"/>
              <a:gd name="connsiteY11" fmla="*/ 699247 h 753035"/>
              <a:gd name="connsiteX12" fmla="*/ 954741 w 1532965"/>
              <a:gd name="connsiteY12" fmla="*/ 726141 h 753035"/>
              <a:gd name="connsiteX13" fmla="*/ 833718 w 1532965"/>
              <a:gd name="connsiteY13" fmla="*/ 753035 h 753035"/>
              <a:gd name="connsiteX14" fmla="*/ 457200 w 1532965"/>
              <a:gd name="connsiteY14" fmla="*/ 739588 h 753035"/>
              <a:gd name="connsiteX15" fmla="*/ 403412 w 1532965"/>
              <a:gd name="connsiteY15" fmla="*/ 726141 h 753035"/>
              <a:gd name="connsiteX16" fmla="*/ 309282 w 1532965"/>
              <a:gd name="connsiteY16" fmla="*/ 658906 h 753035"/>
              <a:gd name="connsiteX17" fmla="*/ 268941 w 1532965"/>
              <a:gd name="connsiteY17" fmla="*/ 645459 h 753035"/>
              <a:gd name="connsiteX18" fmla="*/ 228600 w 1532965"/>
              <a:gd name="connsiteY18" fmla="*/ 605118 h 753035"/>
              <a:gd name="connsiteX19" fmla="*/ 161365 w 1532965"/>
              <a:gd name="connsiteY19" fmla="*/ 524435 h 753035"/>
              <a:gd name="connsiteX20" fmla="*/ 147918 w 1532965"/>
              <a:gd name="connsiteY20" fmla="*/ 484094 h 753035"/>
              <a:gd name="connsiteX21" fmla="*/ 121023 w 1532965"/>
              <a:gd name="connsiteY21" fmla="*/ 457200 h 753035"/>
              <a:gd name="connsiteX22" fmla="*/ 80682 w 1532965"/>
              <a:gd name="connsiteY22" fmla="*/ 403412 h 753035"/>
              <a:gd name="connsiteX23" fmla="*/ 67235 w 1532965"/>
              <a:gd name="connsiteY23" fmla="*/ 363071 h 753035"/>
              <a:gd name="connsiteX24" fmla="*/ 13447 w 1532965"/>
              <a:gd name="connsiteY24" fmla="*/ 67235 h 753035"/>
              <a:gd name="connsiteX25" fmla="*/ 0 w 1532965"/>
              <a:gd name="connsiteY25" fmla="*/ 80683 h 753035"/>
              <a:gd name="connsiteX26" fmla="*/ 67235 w 1532965"/>
              <a:gd name="connsiteY26" fmla="*/ 0 h 753035"/>
              <a:gd name="connsiteX27" fmla="*/ 67235 w 1532965"/>
              <a:gd name="connsiteY27" fmla="*/ 0 h 753035"/>
              <a:gd name="connsiteX28" fmla="*/ 161365 w 1532965"/>
              <a:gd name="connsiteY28" fmla="*/ 94130 h 753035"/>
              <a:gd name="connsiteX29" fmla="*/ 161365 w 1532965"/>
              <a:gd name="connsiteY29" fmla="*/ 94130 h 753035"/>
              <a:gd name="connsiteX30" fmla="*/ 161365 w 1532965"/>
              <a:gd name="connsiteY30" fmla="*/ 94130 h 753035"/>
              <a:gd name="connsiteX31" fmla="*/ 147918 w 1532965"/>
              <a:gd name="connsiteY31" fmla="*/ 80683 h 753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532965" h="753035">
                <a:moveTo>
                  <a:pt x="1532965" y="161365"/>
                </a:moveTo>
                <a:lnTo>
                  <a:pt x="1532965" y="161365"/>
                </a:lnTo>
                <a:cubicBezTo>
                  <a:pt x="1506071" y="206188"/>
                  <a:pt x="1482036" y="252857"/>
                  <a:pt x="1452282" y="295835"/>
                </a:cubicBezTo>
                <a:cubicBezTo>
                  <a:pt x="1441457" y="311471"/>
                  <a:pt x="1423616" y="321166"/>
                  <a:pt x="1411941" y="336177"/>
                </a:cubicBezTo>
                <a:cubicBezTo>
                  <a:pt x="1392097" y="361691"/>
                  <a:pt x="1381009" y="394003"/>
                  <a:pt x="1358153" y="416859"/>
                </a:cubicBezTo>
                <a:cubicBezTo>
                  <a:pt x="1344706" y="430306"/>
                  <a:pt x="1330188" y="442761"/>
                  <a:pt x="1317812" y="457200"/>
                </a:cubicBezTo>
                <a:cubicBezTo>
                  <a:pt x="1303227" y="474216"/>
                  <a:pt x="1294222" y="496098"/>
                  <a:pt x="1277471" y="510988"/>
                </a:cubicBezTo>
                <a:cubicBezTo>
                  <a:pt x="1253312" y="532462"/>
                  <a:pt x="1196788" y="564777"/>
                  <a:pt x="1196788" y="564777"/>
                </a:cubicBezTo>
                <a:cubicBezTo>
                  <a:pt x="1187823" y="578224"/>
                  <a:pt x="1182514" y="595022"/>
                  <a:pt x="1169894" y="605118"/>
                </a:cubicBezTo>
                <a:cubicBezTo>
                  <a:pt x="1158826" y="613973"/>
                  <a:pt x="1142231" y="612226"/>
                  <a:pt x="1129553" y="618565"/>
                </a:cubicBezTo>
                <a:cubicBezTo>
                  <a:pt x="1115098" y="625793"/>
                  <a:pt x="1101627" y="635113"/>
                  <a:pt x="1089212" y="645459"/>
                </a:cubicBezTo>
                <a:cubicBezTo>
                  <a:pt x="1020543" y="702683"/>
                  <a:pt x="1082150" y="677480"/>
                  <a:pt x="995082" y="699247"/>
                </a:cubicBezTo>
                <a:cubicBezTo>
                  <a:pt x="981635" y="708212"/>
                  <a:pt x="969596" y="719775"/>
                  <a:pt x="954741" y="726141"/>
                </a:cubicBezTo>
                <a:cubicBezTo>
                  <a:pt x="938125" y="733262"/>
                  <a:pt x="845684" y="750642"/>
                  <a:pt x="833718" y="753035"/>
                </a:cubicBezTo>
                <a:cubicBezTo>
                  <a:pt x="708212" y="748553"/>
                  <a:pt x="582541" y="747422"/>
                  <a:pt x="457200" y="739588"/>
                </a:cubicBezTo>
                <a:cubicBezTo>
                  <a:pt x="438755" y="738435"/>
                  <a:pt x="420399" y="733421"/>
                  <a:pt x="403412" y="726141"/>
                </a:cubicBezTo>
                <a:cubicBezTo>
                  <a:pt x="382604" y="717223"/>
                  <a:pt x="323052" y="666775"/>
                  <a:pt x="309282" y="658906"/>
                </a:cubicBezTo>
                <a:cubicBezTo>
                  <a:pt x="296975" y="651874"/>
                  <a:pt x="282388" y="649941"/>
                  <a:pt x="268941" y="645459"/>
                </a:cubicBezTo>
                <a:cubicBezTo>
                  <a:pt x="255494" y="632012"/>
                  <a:pt x="240774" y="619727"/>
                  <a:pt x="228600" y="605118"/>
                </a:cubicBezTo>
                <a:cubicBezTo>
                  <a:pt x="134986" y="492781"/>
                  <a:pt x="279231" y="642304"/>
                  <a:pt x="161365" y="524435"/>
                </a:cubicBezTo>
                <a:cubicBezTo>
                  <a:pt x="156883" y="510988"/>
                  <a:pt x="155211" y="496248"/>
                  <a:pt x="147918" y="484094"/>
                </a:cubicBezTo>
                <a:cubicBezTo>
                  <a:pt x="141395" y="473223"/>
                  <a:pt x="129139" y="466940"/>
                  <a:pt x="121023" y="457200"/>
                </a:cubicBezTo>
                <a:cubicBezTo>
                  <a:pt x="106675" y="439983"/>
                  <a:pt x="94129" y="421341"/>
                  <a:pt x="80682" y="403412"/>
                </a:cubicBezTo>
                <a:cubicBezTo>
                  <a:pt x="76200" y="389965"/>
                  <a:pt x="68282" y="377207"/>
                  <a:pt x="67235" y="363071"/>
                </a:cubicBezTo>
                <a:cubicBezTo>
                  <a:pt x="47774" y="100350"/>
                  <a:pt x="144177" y="-30815"/>
                  <a:pt x="13447" y="67235"/>
                </a:cubicBezTo>
                <a:cubicBezTo>
                  <a:pt x="8376" y="71039"/>
                  <a:pt x="4482" y="76200"/>
                  <a:pt x="0" y="80683"/>
                </a:cubicBezTo>
                <a:lnTo>
                  <a:pt x="67235" y="0"/>
                </a:lnTo>
                <a:lnTo>
                  <a:pt x="67235" y="0"/>
                </a:lnTo>
                <a:cubicBezTo>
                  <a:pt x="139682" y="101425"/>
                  <a:pt x="95912" y="94130"/>
                  <a:pt x="161365" y="94130"/>
                </a:cubicBezTo>
                <a:lnTo>
                  <a:pt x="161365" y="94130"/>
                </a:lnTo>
                <a:lnTo>
                  <a:pt x="161365" y="94130"/>
                </a:lnTo>
                <a:lnTo>
                  <a:pt x="147918" y="8068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/>
          <p:cNvSpPr/>
          <p:nvPr/>
        </p:nvSpPr>
        <p:spPr>
          <a:xfrm>
            <a:off x="1909482" y="1331259"/>
            <a:ext cx="2514600" cy="255494"/>
          </a:xfrm>
          <a:custGeom>
            <a:avLst/>
            <a:gdLst>
              <a:gd name="connsiteX0" fmla="*/ 0 w 2514600"/>
              <a:gd name="connsiteY0" fmla="*/ 121023 h 255494"/>
              <a:gd name="connsiteX1" fmla="*/ 0 w 2514600"/>
              <a:gd name="connsiteY1" fmla="*/ 121023 h 255494"/>
              <a:gd name="connsiteX2" fmla="*/ 658906 w 2514600"/>
              <a:gd name="connsiteY2" fmla="*/ 107576 h 255494"/>
              <a:gd name="connsiteX3" fmla="*/ 726142 w 2514600"/>
              <a:gd name="connsiteY3" fmla="*/ 94129 h 255494"/>
              <a:gd name="connsiteX4" fmla="*/ 1653989 w 2514600"/>
              <a:gd name="connsiteY4" fmla="*/ 107576 h 255494"/>
              <a:gd name="connsiteX5" fmla="*/ 1882589 w 2514600"/>
              <a:gd name="connsiteY5" fmla="*/ 107576 h 255494"/>
              <a:gd name="connsiteX6" fmla="*/ 2124636 w 2514600"/>
              <a:gd name="connsiteY6" fmla="*/ 121023 h 255494"/>
              <a:gd name="connsiteX7" fmla="*/ 2460812 w 2514600"/>
              <a:gd name="connsiteY7" fmla="*/ 134470 h 255494"/>
              <a:gd name="connsiteX8" fmla="*/ 2514600 w 2514600"/>
              <a:gd name="connsiteY8" fmla="*/ 94129 h 255494"/>
              <a:gd name="connsiteX9" fmla="*/ 2407024 w 2514600"/>
              <a:gd name="connsiteY9" fmla="*/ 53788 h 255494"/>
              <a:gd name="connsiteX10" fmla="*/ 2366683 w 2514600"/>
              <a:gd name="connsiteY10" fmla="*/ 40341 h 255494"/>
              <a:gd name="connsiteX11" fmla="*/ 2259106 w 2514600"/>
              <a:gd name="connsiteY11" fmla="*/ 13447 h 255494"/>
              <a:gd name="connsiteX12" fmla="*/ 2299447 w 2514600"/>
              <a:gd name="connsiteY12" fmla="*/ 0 h 255494"/>
              <a:gd name="connsiteX13" fmla="*/ 2366683 w 2514600"/>
              <a:gd name="connsiteY13" fmla="*/ 13447 h 255494"/>
              <a:gd name="connsiteX14" fmla="*/ 2447365 w 2514600"/>
              <a:gd name="connsiteY14" fmla="*/ 53788 h 255494"/>
              <a:gd name="connsiteX15" fmla="*/ 2501153 w 2514600"/>
              <a:gd name="connsiteY15" fmla="*/ 107576 h 255494"/>
              <a:gd name="connsiteX16" fmla="*/ 2501153 w 2514600"/>
              <a:gd name="connsiteY16" fmla="*/ 107576 h 255494"/>
              <a:gd name="connsiteX17" fmla="*/ 2420471 w 2514600"/>
              <a:gd name="connsiteY17" fmla="*/ 201706 h 255494"/>
              <a:gd name="connsiteX18" fmla="*/ 2380130 w 2514600"/>
              <a:gd name="connsiteY18" fmla="*/ 215153 h 255494"/>
              <a:gd name="connsiteX19" fmla="*/ 2339789 w 2514600"/>
              <a:gd name="connsiteY19" fmla="*/ 242047 h 255494"/>
              <a:gd name="connsiteX20" fmla="*/ 2339789 w 2514600"/>
              <a:gd name="connsiteY20" fmla="*/ 255494 h 255494"/>
              <a:gd name="connsiteX21" fmla="*/ 2339789 w 2514600"/>
              <a:gd name="connsiteY21" fmla="*/ 255494 h 255494"/>
              <a:gd name="connsiteX22" fmla="*/ 2339789 w 2514600"/>
              <a:gd name="connsiteY22" fmla="*/ 255494 h 25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514600" h="255494">
                <a:moveTo>
                  <a:pt x="0" y="121023"/>
                </a:moveTo>
                <a:lnTo>
                  <a:pt x="0" y="121023"/>
                </a:lnTo>
                <a:lnTo>
                  <a:pt x="658906" y="107576"/>
                </a:lnTo>
                <a:cubicBezTo>
                  <a:pt x="681746" y="106730"/>
                  <a:pt x="703286" y="94129"/>
                  <a:pt x="726142" y="94129"/>
                </a:cubicBezTo>
                <a:cubicBezTo>
                  <a:pt x="1035457" y="94129"/>
                  <a:pt x="1344707" y="103094"/>
                  <a:pt x="1653989" y="107576"/>
                </a:cubicBezTo>
                <a:cubicBezTo>
                  <a:pt x="2101654" y="152342"/>
                  <a:pt x="1545690" y="107576"/>
                  <a:pt x="1882589" y="107576"/>
                </a:cubicBezTo>
                <a:cubicBezTo>
                  <a:pt x="1963396" y="107576"/>
                  <a:pt x="2043935" y="116885"/>
                  <a:pt x="2124636" y="121023"/>
                </a:cubicBezTo>
                <a:cubicBezTo>
                  <a:pt x="2403483" y="135323"/>
                  <a:pt x="2316869" y="134470"/>
                  <a:pt x="2460812" y="134470"/>
                </a:cubicBezTo>
                <a:lnTo>
                  <a:pt x="2514600" y="94129"/>
                </a:lnTo>
                <a:lnTo>
                  <a:pt x="2407024" y="53788"/>
                </a:lnTo>
                <a:cubicBezTo>
                  <a:pt x="2393703" y="48944"/>
                  <a:pt x="2380434" y="43779"/>
                  <a:pt x="2366683" y="40341"/>
                </a:cubicBezTo>
                <a:lnTo>
                  <a:pt x="2259106" y="13447"/>
                </a:lnTo>
                <a:cubicBezTo>
                  <a:pt x="2272553" y="8965"/>
                  <a:pt x="2285273" y="0"/>
                  <a:pt x="2299447" y="0"/>
                </a:cubicBezTo>
                <a:cubicBezTo>
                  <a:pt x="2322303" y="0"/>
                  <a:pt x="2344510" y="7904"/>
                  <a:pt x="2366683" y="13447"/>
                </a:cubicBezTo>
                <a:cubicBezTo>
                  <a:pt x="2401338" y="22111"/>
                  <a:pt x="2419194" y="30312"/>
                  <a:pt x="2447365" y="53788"/>
                </a:cubicBezTo>
                <a:lnTo>
                  <a:pt x="2501153" y="107576"/>
                </a:lnTo>
                <a:lnTo>
                  <a:pt x="2501153" y="107576"/>
                </a:lnTo>
                <a:cubicBezTo>
                  <a:pt x="2474259" y="138953"/>
                  <a:pt x="2451358" y="174251"/>
                  <a:pt x="2420471" y="201706"/>
                </a:cubicBezTo>
                <a:cubicBezTo>
                  <a:pt x="2409877" y="211123"/>
                  <a:pt x="2392808" y="208814"/>
                  <a:pt x="2380130" y="215153"/>
                </a:cubicBezTo>
                <a:cubicBezTo>
                  <a:pt x="2365675" y="222381"/>
                  <a:pt x="2351217" y="230619"/>
                  <a:pt x="2339789" y="242047"/>
                </a:cubicBezTo>
                <a:lnTo>
                  <a:pt x="2339789" y="255494"/>
                </a:lnTo>
                <a:lnTo>
                  <a:pt x="2339789" y="255494"/>
                </a:lnTo>
                <a:lnTo>
                  <a:pt x="2339789" y="25549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Serbest Form 8"/>
          <p:cNvSpPr/>
          <p:nvPr/>
        </p:nvSpPr>
        <p:spPr>
          <a:xfrm>
            <a:off x="4729078" y="1640541"/>
            <a:ext cx="327016" cy="1107434"/>
          </a:xfrm>
          <a:custGeom>
            <a:avLst/>
            <a:gdLst>
              <a:gd name="connsiteX0" fmla="*/ 152204 w 327016"/>
              <a:gd name="connsiteY0" fmla="*/ 0 h 1107434"/>
              <a:gd name="connsiteX1" fmla="*/ 152204 w 327016"/>
              <a:gd name="connsiteY1" fmla="*/ 0 h 1107434"/>
              <a:gd name="connsiteX2" fmla="*/ 165651 w 327016"/>
              <a:gd name="connsiteY2" fmla="*/ 121024 h 1107434"/>
              <a:gd name="connsiteX3" fmla="*/ 138757 w 327016"/>
              <a:gd name="connsiteY3" fmla="*/ 618565 h 1107434"/>
              <a:gd name="connsiteX4" fmla="*/ 152204 w 327016"/>
              <a:gd name="connsiteY4" fmla="*/ 981635 h 1107434"/>
              <a:gd name="connsiteX5" fmla="*/ 165651 w 327016"/>
              <a:gd name="connsiteY5" fmla="*/ 1062318 h 1107434"/>
              <a:gd name="connsiteX6" fmla="*/ 98416 w 327016"/>
              <a:gd name="connsiteY6" fmla="*/ 1048871 h 1107434"/>
              <a:gd name="connsiteX7" fmla="*/ 31181 w 327016"/>
              <a:gd name="connsiteY7" fmla="*/ 981635 h 1107434"/>
              <a:gd name="connsiteX8" fmla="*/ 4287 w 327016"/>
              <a:gd name="connsiteY8" fmla="*/ 941294 h 1107434"/>
              <a:gd name="connsiteX9" fmla="*/ 44628 w 327016"/>
              <a:gd name="connsiteY9" fmla="*/ 981635 h 1107434"/>
              <a:gd name="connsiteX10" fmla="*/ 111863 w 327016"/>
              <a:gd name="connsiteY10" fmla="*/ 1062318 h 1107434"/>
              <a:gd name="connsiteX11" fmla="*/ 152204 w 327016"/>
              <a:gd name="connsiteY11" fmla="*/ 1089212 h 1107434"/>
              <a:gd name="connsiteX12" fmla="*/ 192546 w 327016"/>
              <a:gd name="connsiteY12" fmla="*/ 1102659 h 1107434"/>
              <a:gd name="connsiteX13" fmla="*/ 152204 w 327016"/>
              <a:gd name="connsiteY13" fmla="*/ 1075765 h 1107434"/>
              <a:gd name="connsiteX14" fmla="*/ 192546 w 327016"/>
              <a:gd name="connsiteY14" fmla="*/ 1062318 h 1107434"/>
              <a:gd name="connsiteX15" fmla="*/ 219440 w 327016"/>
              <a:gd name="connsiteY15" fmla="*/ 1021977 h 1107434"/>
              <a:gd name="connsiteX16" fmla="*/ 286675 w 327016"/>
              <a:gd name="connsiteY16" fmla="*/ 941294 h 1107434"/>
              <a:gd name="connsiteX17" fmla="*/ 327016 w 327016"/>
              <a:gd name="connsiteY17" fmla="*/ 887506 h 1107434"/>
              <a:gd name="connsiteX18" fmla="*/ 327016 w 327016"/>
              <a:gd name="connsiteY18" fmla="*/ 887506 h 1107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27016" h="1107434">
                <a:moveTo>
                  <a:pt x="152204" y="0"/>
                </a:moveTo>
                <a:lnTo>
                  <a:pt x="152204" y="0"/>
                </a:lnTo>
                <a:cubicBezTo>
                  <a:pt x="156686" y="40341"/>
                  <a:pt x="165651" y="80434"/>
                  <a:pt x="165651" y="121024"/>
                </a:cubicBezTo>
                <a:cubicBezTo>
                  <a:pt x="165651" y="404042"/>
                  <a:pt x="161258" y="416053"/>
                  <a:pt x="138757" y="618565"/>
                </a:cubicBezTo>
                <a:cubicBezTo>
                  <a:pt x="143239" y="739588"/>
                  <a:pt x="144878" y="860750"/>
                  <a:pt x="152204" y="981635"/>
                </a:cubicBezTo>
                <a:cubicBezTo>
                  <a:pt x="153853" y="1008850"/>
                  <a:pt x="182683" y="1041027"/>
                  <a:pt x="165651" y="1062318"/>
                </a:cubicBezTo>
                <a:cubicBezTo>
                  <a:pt x="151373" y="1080165"/>
                  <a:pt x="120828" y="1053353"/>
                  <a:pt x="98416" y="1048871"/>
                </a:cubicBezTo>
                <a:cubicBezTo>
                  <a:pt x="76004" y="1026459"/>
                  <a:pt x="48762" y="1008007"/>
                  <a:pt x="31181" y="981635"/>
                </a:cubicBezTo>
                <a:cubicBezTo>
                  <a:pt x="22216" y="968188"/>
                  <a:pt x="-11874" y="941294"/>
                  <a:pt x="4287" y="941294"/>
                </a:cubicBezTo>
                <a:cubicBezTo>
                  <a:pt x="23304" y="941294"/>
                  <a:pt x="32454" y="967026"/>
                  <a:pt x="44628" y="981635"/>
                </a:cubicBezTo>
                <a:cubicBezTo>
                  <a:pt x="92709" y="1039333"/>
                  <a:pt x="47576" y="1008745"/>
                  <a:pt x="111863" y="1062318"/>
                </a:cubicBezTo>
                <a:cubicBezTo>
                  <a:pt x="124278" y="1072664"/>
                  <a:pt x="137749" y="1081985"/>
                  <a:pt x="152204" y="1089212"/>
                </a:cubicBezTo>
                <a:cubicBezTo>
                  <a:pt x="164882" y="1095551"/>
                  <a:pt x="192546" y="1116834"/>
                  <a:pt x="192546" y="1102659"/>
                </a:cubicBezTo>
                <a:cubicBezTo>
                  <a:pt x="192546" y="1086497"/>
                  <a:pt x="165651" y="1084730"/>
                  <a:pt x="152204" y="1075765"/>
                </a:cubicBezTo>
                <a:cubicBezTo>
                  <a:pt x="165651" y="1071283"/>
                  <a:pt x="181477" y="1071173"/>
                  <a:pt x="192546" y="1062318"/>
                </a:cubicBezTo>
                <a:cubicBezTo>
                  <a:pt x="205166" y="1052222"/>
                  <a:pt x="209094" y="1034393"/>
                  <a:pt x="219440" y="1021977"/>
                </a:cubicBezTo>
                <a:cubicBezTo>
                  <a:pt x="256613" y="977369"/>
                  <a:pt x="261636" y="991372"/>
                  <a:pt x="286675" y="941294"/>
                </a:cubicBezTo>
                <a:cubicBezTo>
                  <a:pt x="314369" y="885906"/>
                  <a:pt x="279611" y="911209"/>
                  <a:pt x="327016" y="887506"/>
                </a:cubicBezTo>
                <a:lnTo>
                  <a:pt x="327016" y="8875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Serbest Form 17"/>
          <p:cNvSpPr/>
          <p:nvPr/>
        </p:nvSpPr>
        <p:spPr>
          <a:xfrm>
            <a:off x="4729078" y="3028606"/>
            <a:ext cx="327016" cy="1107434"/>
          </a:xfrm>
          <a:custGeom>
            <a:avLst/>
            <a:gdLst>
              <a:gd name="connsiteX0" fmla="*/ 152204 w 327016"/>
              <a:gd name="connsiteY0" fmla="*/ 0 h 1107434"/>
              <a:gd name="connsiteX1" fmla="*/ 152204 w 327016"/>
              <a:gd name="connsiteY1" fmla="*/ 0 h 1107434"/>
              <a:gd name="connsiteX2" fmla="*/ 165651 w 327016"/>
              <a:gd name="connsiteY2" fmla="*/ 121024 h 1107434"/>
              <a:gd name="connsiteX3" fmla="*/ 138757 w 327016"/>
              <a:gd name="connsiteY3" fmla="*/ 618565 h 1107434"/>
              <a:gd name="connsiteX4" fmla="*/ 152204 w 327016"/>
              <a:gd name="connsiteY4" fmla="*/ 981635 h 1107434"/>
              <a:gd name="connsiteX5" fmla="*/ 165651 w 327016"/>
              <a:gd name="connsiteY5" fmla="*/ 1062318 h 1107434"/>
              <a:gd name="connsiteX6" fmla="*/ 98416 w 327016"/>
              <a:gd name="connsiteY6" fmla="*/ 1048871 h 1107434"/>
              <a:gd name="connsiteX7" fmla="*/ 31181 w 327016"/>
              <a:gd name="connsiteY7" fmla="*/ 981635 h 1107434"/>
              <a:gd name="connsiteX8" fmla="*/ 4287 w 327016"/>
              <a:gd name="connsiteY8" fmla="*/ 941294 h 1107434"/>
              <a:gd name="connsiteX9" fmla="*/ 44628 w 327016"/>
              <a:gd name="connsiteY9" fmla="*/ 981635 h 1107434"/>
              <a:gd name="connsiteX10" fmla="*/ 111863 w 327016"/>
              <a:gd name="connsiteY10" fmla="*/ 1062318 h 1107434"/>
              <a:gd name="connsiteX11" fmla="*/ 152204 w 327016"/>
              <a:gd name="connsiteY11" fmla="*/ 1089212 h 1107434"/>
              <a:gd name="connsiteX12" fmla="*/ 192546 w 327016"/>
              <a:gd name="connsiteY12" fmla="*/ 1102659 h 1107434"/>
              <a:gd name="connsiteX13" fmla="*/ 152204 w 327016"/>
              <a:gd name="connsiteY13" fmla="*/ 1075765 h 1107434"/>
              <a:gd name="connsiteX14" fmla="*/ 192546 w 327016"/>
              <a:gd name="connsiteY14" fmla="*/ 1062318 h 1107434"/>
              <a:gd name="connsiteX15" fmla="*/ 219440 w 327016"/>
              <a:gd name="connsiteY15" fmla="*/ 1021977 h 1107434"/>
              <a:gd name="connsiteX16" fmla="*/ 286675 w 327016"/>
              <a:gd name="connsiteY16" fmla="*/ 941294 h 1107434"/>
              <a:gd name="connsiteX17" fmla="*/ 327016 w 327016"/>
              <a:gd name="connsiteY17" fmla="*/ 887506 h 1107434"/>
              <a:gd name="connsiteX18" fmla="*/ 327016 w 327016"/>
              <a:gd name="connsiteY18" fmla="*/ 887506 h 1107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27016" h="1107434">
                <a:moveTo>
                  <a:pt x="152204" y="0"/>
                </a:moveTo>
                <a:lnTo>
                  <a:pt x="152204" y="0"/>
                </a:lnTo>
                <a:cubicBezTo>
                  <a:pt x="156686" y="40341"/>
                  <a:pt x="165651" y="80434"/>
                  <a:pt x="165651" y="121024"/>
                </a:cubicBezTo>
                <a:cubicBezTo>
                  <a:pt x="165651" y="404042"/>
                  <a:pt x="161258" y="416053"/>
                  <a:pt x="138757" y="618565"/>
                </a:cubicBezTo>
                <a:cubicBezTo>
                  <a:pt x="143239" y="739588"/>
                  <a:pt x="144878" y="860750"/>
                  <a:pt x="152204" y="981635"/>
                </a:cubicBezTo>
                <a:cubicBezTo>
                  <a:pt x="153853" y="1008850"/>
                  <a:pt x="182683" y="1041027"/>
                  <a:pt x="165651" y="1062318"/>
                </a:cubicBezTo>
                <a:cubicBezTo>
                  <a:pt x="151373" y="1080165"/>
                  <a:pt x="120828" y="1053353"/>
                  <a:pt x="98416" y="1048871"/>
                </a:cubicBezTo>
                <a:cubicBezTo>
                  <a:pt x="76004" y="1026459"/>
                  <a:pt x="48762" y="1008007"/>
                  <a:pt x="31181" y="981635"/>
                </a:cubicBezTo>
                <a:cubicBezTo>
                  <a:pt x="22216" y="968188"/>
                  <a:pt x="-11874" y="941294"/>
                  <a:pt x="4287" y="941294"/>
                </a:cubicBezTo>
                <a:cubicBezTo>
                  <a:pt x="23304" y="941294"/>
                  <a:pt x="32454" y="967026"/>
                  <a:pt x="44628" y="981635"/>
                </a:cubicBezTo>
                <a:cubicBezTo>
                  <a:pt x="92709" y="1039333"/>
                  <a:pt x="47576" y="1008745"/>
                  <a:pt x="111863" y="1062318"/>
                </a:cubicBezTo>
                <a:cubicBezTo>
                  <a:pt x="124278" y="1072664"/>
                  <a:pt x="137749" y="1081985"/>
                  <a:pt x="152204" y="1089212"/>
                </a:cubicBezTo>
                <a:cubicBezTo>
                  <a:pt x="164882" y="1095551"/>
                  <a:pt x="192546" y="1116834"/>
                  <a:pt x="192546" y="1102659"/>
                </a:cubicBezTo>
                <a:cubicBezTo>
                  <a:pt x="192546" y="1086497"/>
                  <a:pt x="165651" y="1084730"/>
                  <a:pt x="152204" y="1075765"/>
                </a:cubicBezTo>
                <a:cubicBezTo>
                  <a:pt x="165651" y="1071283"/>
                  <a:pt x="181477" y="1071173"/>
                  <a:pt x="192546" y="1062318"/>
                </a:cubicBezTo>
                <a:cubicBezTo>
                  <a:pt x="205166" y="1052222"/>
                  <a:pt x="209094" y="1034393"/>
                  <a:pt x="219440" y="1021977"/>
                </a:cubicBezTo>
                <a:cubicBezTo>
                  <a:pt x="256613" y="977369"/>
                  <a:pt x="261636" y="991372"/>
                  <a:pt x="286675" y="941294"/>
                </a:cubicBezTo>
                <a:cubicBezTo>
                  <a:pt x="314369" y="885906"/>
                  <a:pt x="279611" y="911209"/>
                  <a:pt x="327016" y="887506"/>
                </a:cubicBezTo>
                <a:lnTo>
                  <a:pt x="327016" y="88750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Serbest Form 19"/>
          <p:cNvSpPr/>
          <p:nvPr/>
        </p:nvSpPr>
        <p:spPr>
          <a:xfrm>
            <a:off x="3881928" y="4202717"/>
            <a:ext cx="2514600" cy="255494"/>
          </a:xfrm>
          <a:custGeom>
            <a:avLst/>
            <a:gdLst>
              <a:gd name="connsiteX0" fmla="*/ 0 w 2514600"/>
              <a:gd name="connsiteY0" fmla="*/ 121023 h 255494"/>
              <a:gd name="connsiteX1" fmla="*/ 0 w 2514600"/>
              <a:gd name="connsiteY1" fmla="*/ 121023 h 255494"/>
              <a:gd name="connsiteX2" fmla="*/ 658906 w 2514600"/>
              <a:gd name="connsiteY2" fmla="*/ 107576 h 255494"/>
              <a:gd name="connsiteX3" fmla="*/ 726142 w 2514600"/>
              <a:gd name="connsiteY3" fmla="*/ 94129 h 255494"/>
              <a:gd name="connsiteX4" fmla="*/ 1653989 w 2514600"/>
              <a:gd name="connsiteY4" fmla="*/ 107576 h 255494"/>
              <a:gd name="connsiteX5" fmla="*/ 1882589 w 2514600"/>
              <a:gd name="connsiteY5" fmla="*/ 107576 h 255494"/>
              <a:gd name="connsiteX6" fmla="*/ 2124636 w 2514600"/>
              <a:gd name="connsiteY6" fmla="*/ 121023 h 255494"/>
              <a:gd name="connsiteX7" fmla="*/ 2460812 w 2514600"/>
              <a:gd name="connsiteY7" fmla="*/ 134470 h 255494"/>
              <a:gd name="connsiteX8" fmla="*/ 2514600 w 2514600"/>
              <a:gd name="connsiteY8" fmla="*/ 94129 h 255494"/>
              <a:gd name="connsiteX9" fmla="*/ 2407024 w 2514600"/>
              <a:gd name="connsiteY9" fmla="*/ 53788 h 255494"/>
              <a:gd name="connsiteX10" fmla="*/ 2366683 w 2514600"/>
              <a:gd name="connsiteY10" fmla="*/ 40341 h 255494"/>
              <a:gd name="connsiteX11" fmla="*/ 2259106 w 2514600"/>
              <a:gd name="connsiteY11" fmla="*/ 13447 h 255494"/>
              <a:gd name="connsiteX12" fmla="*/ 2299447 w 2514600"/>
              <a:gd name="connsiteY12" fmla="*/ 0 h 255494"/>
              <a:gd name="connsiteX13" fmla="*/ 2366683 w 2514600"/>
              <a:gd name="connsiteY13" fmla="*/ 13447 h 255494"/>
              <a:gd name="connsiteX14" fmla="*/ 2447365 w 2514600"/>
              <a:gd name="connsiteY14" fmla="*/ 53788 h 255494"/>
              <a:gd name="connsiteX15" fmla="*/ 2501153 w 2514600"/>
              <a:gd name="connsiteY15" fmla="*/ 107576 h 255494"/>
              <a:gd name="connsiteX16" fmla="*/ 2501153 w 2514600"/>
              <a:gd name="connsiteY16" fmla="*/ 107576 h 255494"/>
              <a:gd name="connsiteX17" fmla="*/ 2420471 w 2514600"/>
              <a:gd name="connsiteY17" fmla="*/ 201706 h 255494"/>
              <a:gd name="connsiteX18" fmla="*/ 2380130 w 2514600"/>
              <a:gd name="connsiteY18" fmla="*/ 215153 h 255494"/>
              <a:gd name="connsiteX19" fmla="*/ 2339789 w 2514600"/>
              <a:gd name="connsiteY19" fmla="*/ 242047 h 255494"/>
              <a:gd name="connsiteX20" fmla="*/ 2339789 w 2514600"/>
              <a:gd name="connsiteY20" fmla="*/ 255494 h 255494"/>
              <a:gd name="connsiteX21" fmla="*/ 2339789 w 2514600"/>
              <a:gd name="connsiteY21" fmla="*/ 255494 h 255494"/>
              <a:gd name="connsiteX22" fmla="*/ 2339789 w 2514600"/>
              <a:gd name="connsiteY22" fmla="*/ 255494 h 25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514600" h="255494">
                <a:moveTo>
                  <a:pt x="0" y="121023"/>
                </a:moveTo>
                <a:lnTo>
                  <a:pt x="0" y="121023"/>
                </a:lnTo>
                <a:lnTo>
                  <a:pt x="658906" y="107576"/>
                </a:lnTo>
                <a:cubicBezTo>
                  <a:pt x="681746" y="106730"/>
                  <a:pt x="703286" y="94129"/>
                  <a:pt x="726142" y="94129"/>
                </a:cubicBezTo>
                <a:cubicBezTo>
                  <a:pt x="1035457" y="94129"/>
                  <a:pt x="1344707" y="103094"/>
                  <a:pt x="1653989" y="107576"/>
                </a:cubicBezTo>
                <a:cubicBezTo>
                  <a:pt x="2101654" y="152342"/>
                  <a:pt x="1545690" y="107576"/>
                  <a:pt x="1882589" y="107576"/>
                </a:cubicBezTo>
                <a:cubicBezTo>
                  <a:pt x="1963396" y="107576"/>
                  <a:pt x="2043935" y="116885"/>
                  <a:pt x="2124636" y="121023"/>
                </a:cubicBezTo>
                <a:cubicBezTo>
                  <a:pt x="2403483" y="135323"/>
                  <a:pt x="2316869" y="134470"/>
                  <a:pt x="2460812" y="134470"/>
                </a:cubicBezTo>
                <a:lnTo>
                  <a:pt x="2514600" y="94129"/>
                </a:lnTo>
                <a:lnTo>
                  <a:pt x="2407024" y="53788"/>
                </a:lnTo>
                <a:cubicBezTo>
                  <a:pt x="2393703" y="48944"/>
                  <a:pt x="2380434" y="43779"/>
                  <a:pt x="2366683" y="40341"/>
                </a:cubicBezTo>
                <a:lnTo>
                  <a:pt x="2259106" y="13447"/>
                </a:lnTo>
                <a:cubicBezTo>
                  <a:pt x="2272553" y="8965"/>
                  <a:pt x="2285273" y="0"/>
                  <a:pt x="2299447" y="0"/>
                </a:cubicBezTo>
                <a:cubicBezTo>
                  <a:pt x="2322303" y="0"/>
                  <a:pt x="2344510" y="7904"/>
                  <a:pt x="2366683" y="13447"/>
                </a:cubicBezTo>
                <a:cubicBezTo>
                  <a:pt x="2401338" y="22111"/>
                  <a:pt x="2419194" y="30312"/>
                  <a:pt x="2447365" y="53788"/>
                </a:cubicBezTo>
                <a:lnTo>
                  <a:pt x="2501153" y="107576"/>
                </a:lnTo>
                <a:lnTo>
                  <a:pt x="2501153" y="107576"/>
                </a:lnTo>
                <a:cubicBezTo>
                  <a:pt x="2474259" y="138953"/>
                  <a:pt x="2451358" y="174251"/>
                  <a:pt x="2420471" y="201706"/>
                </a:cubicBezTo>
                <a:cubicBezTo>
                  <a:pt x="2409877" y="211123"/>
                  <a:pt x="2392808" y="208814"/>
                  <a:pt x="2380130" y="215153"/>
                </a:cubicBezTo>
                <a:cubicBezTo>
                  <a:pt x="2365675" y="222381"/>
                  <a:pt x="2351217" y="230619"/>
                  <a:pt x="2339789" y="242047"/>
                </a:cubicBezTo>
                <a:lnTo>
                  <a:pt x="2339789" y="255494"/>
                </a:lnTo>
                <a:lnTo>
                  <a:pt x="2339789" y="255494"/>
                </a:lnTo>
                <a:lnTo>
                  <a:pt x="2339789" y="25549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Serbest Form 9"/>
          <p:cNvSpPr/>
          <p:nvPr/>
        </p:nvSpPr>
        <p:spPr>
          <a:xfrm>
            <a:off x="2515459" y="970857"/>
            <a:ext cx="376903" cy="420433"/>
          </a:xfrm>
          <a:custGeom>
            <a:avLst/>
            <a:gdLst>
              <a:gd name="connsiteX0" fmla="*/ 81068 w 376903"/>
              <a:gd name="connsiteY0" fmla="*/ 0 h 363070"/>
              <a:gd name="connsiteX1" fmla="*/ 81068 w 376903"/>
              <a:gd name="connsiteY1" fmla="*/ 0 h 363070"/>
              <a:gd name="connsiteX2" fmla="*/ 121409 w 376903"/>
              <a:gd name="connsiteY2" fmla="*/ 309282 h 363070"/>
              <a:gd name="connsiteX3" fmla="*/ 134856 w 376903"/>
              <a:gd name="connsiteY3" fmla="*/ 349623 h 363070"/>
              <a:gd name="connsiteX4" fmla="*/ 40727 w 376903"/>
              <a:gd name="connsiteY4" fmla="*/ 282388 h 363070"/>
              <a:gd name="connsiteX5" fmla="*/ 40727 w 376903"/>
              <a:gd name="connsiteY5" fmla="*/ 268941 h 363070"/>
              <a:gd name="connsiteX6" fmla="*/ 67621 w 376903"/>
              <a:gd name="connsiteY6" fmla="*/ 309282 h 363070"/>
              <a:gd name="connsiteX7" fmla="*/ 107962 w 376903"/>
              <a:gd name="connsiteY7" fmla="*/ 322729 h 363070"/>
              <a:gd name="connsiteX8" fmla="*/ 148303 w 376903"/>
              <a:gd name="connsiteY8" fmla="*/ 363070 h 363070"/>
              <a:gd name="connsiteX9" fmla="*/ 161750 w 376903"/>
              <a:gd name="connsiteY9" fmla="*/ 322729 h 363070"/>
              <a:gd name="connsiteX10" fmla="*/ 202091 w 376903"/>
              <a:gd name="connsiteY10" fmla="*/ 309282 h 363070"/>
              <a:gd name="connsiteX11" fmla="*/ 242433 w 376903"/>
              <a:gd name="connsiteY11" fmla="*/ 282388 h 363070"/>
              <a:gd name="connsiteX12" fmla="*/ 282774 w 376903"/>
              <a:gd name="connsiteY12" fmla="*/ 268941 h 363070"/>
              <a:gd name="connsiteX13" fmla="*/ 323115 w 376903"/>
              <a:gd name="connsiteY13" fmla="*/ 242047 h 363070"/>
              <a:gd name="connsiteX14" fmla="*/ 376903 w 376903"/>
              <a:gd name="connsiteY14" fmla="*/ 228600 h 363070"/>
              <a:gd name="connsiteX15" fmla="*/ 376903 w 376903"/>
              <a:gd name="connsiteY15" fmla="*/ 228600 h 363070"/>
              <a:gd name="connsiteX16" fmla="*/ 376903 w 376903"/>
              <a:gd name="connsiteY16" fmla="*/ 228600 h 36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6903" h="363070">
                <a:moveTo>
                  <a:pt x="81068" y="0"/>
                </a:moveTo>
                <a:lnTo>
                  <a:pt x="81068" y="0"/>
                </a:lnTo>
                <a:cubicBezTo>
                  <a:pt x="174578" y="187021"/>
                  <a:pt x="121409" y="35346"/>
                  <a:pt x="121409" y="309282"/>
                </a:cubicBezTo>
                <a:cubicBezTo>
                  <a:pt x="121409" y="323456"/>
                  <a:pt x="148303" y="345141"/>
                  <a:pt x="134856" y="349623"/>
                </a:cubicBezTo>
                <a:cubicBezTo>
                  <a:pt x="106419" y="359102"/>
                  <a:pt x="55056" y="294329"/>
                  <a:pt x="40727" y="282388"/>
                </a:cubicBezTo>
                <a:cubicBezTo>
                  <a:pt x="5970" y="253424"/>
                  <a:pt x="-30190" y="245303"/>
                  <a:pt x="40727" y="268941"/>
                </a:cubicBezTo>
                <a:cubicBezTo>
                  <a:pt x="49692" y="282388"/>
                  <a:pt x="55001" y="299186"/>
                  <a:pt x="67621" y="309282"/>
                </a:cubicBezTo>
                <a:cubicBezTo>
                  <a:pt x="78689" y="318137"/>
                  <a:pt x="96168" y="314866"/>
                  <a:pt x="107962" y="322729"/>
                </a:cubicBezTo>
                <a:cubicBezTo>
                  <a:pt x="123785" y="333278"/>
                  <a:pt x="134856" y="349623"/>
                  <a:pt x="148303" y="363070"/>
                </a:cubicBezTo>
                <a:cubicBezTo>
                  <a:pt x="152785" y="349623"/>
                  <a:pt x="151727" y="332752"/>
                  <a:pt x="161750" y="322729"/>
                </a:cubicBezTo>
                <a:cubicBezTo>
                  <a:pt x="171773" y="312706"/>
                  <a:pt x="189413" y="315621"/>
                  <a:pt x="202091" y="309282"/>
                </a:cubicBezTo>
                <a:cubicBezTo>
                  <a:pt x="216546" y="302054"/>
                  <a:pt x="227978" y="289616"/>
                  <a:pt x="242433" y="282388"/>
                </a:cubicBezTo>
                <a:cubicBezTo>
                  <a:pt x="255111" y="276049"/>
                  <a:pt x="270096" y="275280"/>
                  <a:pt x="282774" y="268941"/>
                </a:cubicBezTo>
                <a:cubicBezTo>
                  <a:pt x="297229" y="261713"/>
                  <a:pt x="308260" y="248413"/>
                  <a:pt x="323115" y="242047"/>
                </a:cubicBezTo>
                <a:cubicBezTo>
                  <a:pt x="340102" y="234767"/>
                  <a:pt x="376903" y="228600"/>
                  <a:pt x="376903" y="228600"/>
                </a:cubicBezTo>
                <a:lnTo>
                  <a:pt x="376903" y="228600"/>
                </a:lnTo>
                <a:lnTo>
                  <a:pt x="376903" y="2286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26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218553" y="211549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Tripsin </a:t>
            </a:r>
            <a:endParaRPr lang="tr-TR"/>
          </a:p>
        </p:txBody>
      </p:sp>
      <p:sp>
        <p:nvSpPr>
          <p:cNvPr id="5" name="Serbest Form 4"/>
          <p:cNvSpPr/>
          <p:nvPr/>
        </p:nvSpPr>
        <p:spPr>
          <a:xfrm>
            <a:off x="2654063" y="2133600"/>
            <a:ext cx="3035028" cy="333117"/>
          </a:xfrm>
          <a:custGeom>
            <a:avLst/>
            <a:gdLst>
              <a:gd name="connsiteX0" fmla="*/ 0 w 2514600"/>
              <a:gd name="connsiteY0" fmla="*/ 121023 h 255494"/>
              <a:gd name="connsiteX1" fmla="*/ 0 w 2514600"/>
              <a:gd name="connsiteY1" fmla="*/ 121023 h 255494"/>
              <a:gd name="connsiteX2" fmla="*/ 658906 w 2514600"/>
              <a:gd name="connsiteY2" fmla="*/ 107576 h 255494"/>
              <a:gd name="connsiteX3" fmla="*/ 726142 w 2514600"/>
              <a:gd name="connsiteY3" fmla="*/ 94129 h 255494"/>
              <a:gd name="connsiteX4" fmla="*/ 1653989 w 2514600"/>
              <a:gd name="connsiteY4" fmla="*/ 107576 h 255494"/>
              <a:gd name="connsiteX5" fmla="*/ 1882589 w 2514600"/>
              <a:gd name="connsiteY5" fmla="*/ 107576 h 255494"/>
              <a:gd name="connsiteX6" fmla="*/ 2124636 w 2514600"/>
              <a:gd name="connsiteY6" fmla="*/ 121023 h 255494"/>
              <a:gd name="connsiteX7" fmla="*/ 2460812 w 2514600"/>
              <a:gd name="connsiteY7" fmla="*/ 134470 h 255494"/>
              <a:gd name="connsiteX8" fmla="*/ 2514600 w 2514600"/>
              <a:gd name="connsiteY8" fmla="*/ 94129 h 255494"/>
              <a:gd name="connsiteX9" fmla="*/ 2407024 w 2514600"/>
              <a:gd name="connsiteY9" fmla="*/ 53788 h 255494"/>
              <a:gd name="connsiteX10" fmla="*/ 2366683 w 2514600"/>
              <a:gd name="connsiteY10" fmla="*/ 40341 h 255494"/>
              <a:gd name="connsiteX11" fmla="*/ 2259106 w 2514600"/>
              <a:gd name="connsiteY11" fmla="*/ 13447 h 255494"/>
              <a:gd name="connsiteX12" fmla="*/ 2299447 w 2514600"/>
              <a:gd name="connsiteY12" fmla="*/ 0 h 255494"/>
              <a:gd name="connsiteX13" fmla="*/ 2366683 w 2514600"/>
              <a:gd name="connsiteY13" fmla="*/ 13447 h 255494"/>
              <a:gd name="connsiteX14" fmla="*/ 2447365 w 2514600"/>
              <a:gd name="connsiteY14" fmla="*/ 53788 h 255494"/>
              <a:gd name="connsiteX15" fmla="*/ 2501153 w 2514600"/>
              <a:gd name="connsiteY15" fmla="*/ 107576 h 255494"/>
              <a:gd name="connsiteX16" fmla="*/ 2501153 w 2514600"/>
              <a:gd name="connsiteY16" fmla="*/ 107576 h 255494"/>
              <a:gd name="connsiteX17" fmla="*/ 2420471 w 2514600"/>
              <a:gd name="connsiteY17" fmla="*/ 201706 h 255494"/>
              <a:gd name="connsiteX18" fmla="*/ 2380130 w 2514600"/>
              <a:gd name="connsiteY18" fmla="*/ 215153 h 255494"/>
              <a:gd name="connsiteX19" fmla="*/ 2339789 w 2514600"/>
              <a:gd name="connsiteY19" fmla="*/ 242047 h 255494"/>
              <a:gd name="connsiteX20" fmla="*/ 2339789 w 2514600"/>
              <a:gd name="connsiteY20" fmla="*/ 255494 h 255494"/>
              <a:gd name="connsiteX21" fmla="*/ 2339789 w 2514600"/>
              <a:gd name="connsiteY21" fmla="*/ 255494 h 255494"/>
              <a:gd name="connsiteX22" fmla="*/ 2339789 w 2514600"/>
              <a:gd name="connsiteY22" fmla="*/ 255494 h 25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514600" h="255494">
                <a:moveTo>
                  <a:pt x="0" y="121023"/>
                </a:moveTo>
                <a:lnTo>
                  <a:pt x="0" y="121023"/>
                </a:lnTo>
                <a:lnTo>
                  <a:pt x="658906" y="107576"/>
                </a:lnTo>
                <a:cubicBezTo>
                  <a:pt x="681746" y="106730"/>
                  <a:pt x="703286" y="94129"/>
                  <a:pt x="726142" y="94129"/>
                </a:cubicBezTo>
                <a:cubicBezTo>
                  <a:pt x="1035457" y="94129"/>
                  <a:pt x="1344707" y="103094"/>
                  <a:pt x="1653989" y="107576"/>
                </a:cubicBezTo>
                <a:cubicBezTo>
                  <a:pt x="2101654" y="152342"/>
                  <a:pt x="1545690" y="107576"/>
                  <a:pt x="1882589" y="107576"/>
                </a:cubicBezTo>
                <a:cubicBezTo>
                  <a:pt x="1963396" y="107576"/>
                  <a:pt x="2043935" y="116885"/>
                  <a:pt x="2124636" y="121023"/>
                </a:cubicBezTo>
                <a:cubicBezTo>
                  <a:pt x="2403483" y="135323"/>
                  <a:pt x="2316869" y="134470"/>
                  <a:pt x="2460812" y="134470"/>
                </a:cubicBezTo>
                <a:lnTo>
                  <a:pt x="2514600" y="94129"/>
                </a:lnTo>
                <a:lnTo>
                  <a:pt x="2407024" y="53788"/>
                </a:lnTo>
                <a:cubicBezTo>
                  <a:pt x="2393703" y="48944"/>
                  <a:pt x="2380434" y="43779"/>
                  <a:pt x="2366683" y="40341"/>
                </a:cubicBezTo>
                <a:lnTo>
                  <a:pt x="2259106" y="13447"/>
                </a:lnTo>
                <a:cubicBezTo>
                  <a:pt x="2272553" y="8965"/>
                  <a:pt x="2285273" y="0"/>
                  <a:pt x="2299447" y="0"/>
                </a:cubicBezTo>
                <a:cubicBezTo>
                  <a:pt x="2322303" y="0"/>
                  <a:pt x="2344510" y="7904"/>
                  <a:pt x="2366683" y="13447"/>
                </a:cubicBezTo>
                <a:cubicBezTo>
                  <a:pt x="2401338" y="22111"/>
                  <a:pt x="2419194" y="30312"/>
                  <a:pt x="2447365" y="53788"/>
                </a:cubicBezTo>
                <a:lnTo>
                  <a:pt x="2501153" y="107576"/>
                </a:lnTo>
                <a:lnTo>
                  <a:pt x="2501153" y="107576"/>
                </a:lnTo>
                <a:cubicBezTo>
                  <a:pt x="2474259" y="138953"/>
                  <a:pt x="2451358" y="174251"/>
                  <a:pt x="2420471" y="201706"/>
                </a:cubicBezTo>
                <a:cubicBezTo>
                  <a:pt x="2409877" y="211123"/>
                  <a:pt x="2392808" y="208814"/>
                  <a:pt x="2380130" y="215153"/>
                </a:cubicBezTo>
                <a:cubicBezTo>
                  <a:pt x="2365675" y="222381"/>
                  <a:pt x="2351217" y="230619"/>
                  <a:pt x="2339789" y="242047"/>
                </a:cubicBezTo>
                <a:lnTo>
                  <a:pt x="2339789" y="255494"/>
                </a:lnTo>
                <a:lnTo>
                  <a:pt x="2339789" y="255494"/>
                </a:lnTo>
                <a:lnTo>
                  <a:pt x="2339789" y="25549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6019800" y="209738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Arg, lys</a:t>
            </a:r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697407" y="2756802"/>
            <a:ext cx="18178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Chymotrypsin</a:t>
            </a:r>
            <a:endParaRPr lang="tr-TR"/>
          </a:p>
          <a:p>
            <a:r>
              <a:rPr lang="tr-TR" smtClean="0"/>
              <a:t> </a:t>
            </a:r>
            <a:endParaRPr lang="tr-TR"/>
          </a:p>
        </p:txBody>
      </p:sp>
      <p:sp>
        <p:nvSpPr>
          <p:cNvPr id="8" name="Serbest Form 7"/>
          <p:cNvSpPr/>
          <p:nvPr/>
        </p:nvSpPr>
        <p:spPr>
          <a:xfrm>
            <a:off x="2666353" y="2843984"/>
            <a:ext cx="3187427" cy="287066"/>
          </a:xfrm>
          <a:custGeom>
            <a:avLst/>
            <a:gdLst>
              <a:gd name="connsiteX0" fmla="*/ 0 w 2514600"/>
              <a:gd name="connsiteY0" fmla="*/ 121023 h 255494"/>
              <a:gd name="connsiteX1" fmla="*/ 0 w 2514600"/>
              <a:gd name="connsiteY1" fmla="*/ 121023 h 255494"/>
              <a:gd name="connsiteX2" fmla="*/ 658906 w 2514600"/>
              <a:gd name="connsiteY2" fmla="*/ 107576 h 255494"/>
              <a:gd name="connsiteX3" fmla="*/ 726142 w 2514600"/>
              <a:gd name="connsiteY3" fmla="*/ 94129 h 255494"/>
              <a:gd name="connsiteX4" fmla="*/ 1653989 w 2514600"/>
              <a:gd name="connsiteY4" fmla="*/ 107576 h 255494"/>
              <a:gd name="connsiteX5" fmla="*/ 1882589 w 2514600"/>
              <a:gd name="connsiteY5" fmla="*/ 107576 h 255494"/>
              <a:gd name="connsiteX6" fmla="*/ 2124636 w 2514600"/>
              <a:gd name="connsiteY6" fmla="*/ 121023 h 255494"/>
              <a:gd name="connsiteX7" fmla="*/ 2460812 w 2514600"/>
              <a:gd name="connsiteY7" fmla="*/ 134470 h 255494"/>
              <a:gd name="connsiteX8" fmla="*/ 2514600 w 2514600"/>
              <a:gd name="connsiteY8" fmla="*/ 94129 h 255494"/>
              <a:gd name="connsiteX9" fmla="*/ 2407024 w 2514600"/>
              <a:gd name="connsiteY9" fmla="*/ 53788 h 255494"/>
              <a:gd name="connsiteX10" fmla="*/ 2366683 w 2514600"/>
              <a:gd name="connsiteY10" fmla="*/ 40341 h 255494"/>
              <a:gd name="connsiteX11" fmla="*/ 2259106 w 2514600"/>
              <a:gd name="connsiteY11" fmla="*/ 13447 h 255494"/>
              <a:gd name="connsiteX12" fmla="*/ 2299447 w 2514600"/>
              <a:gd name="connsiteY12" fmla="*/ 0 h 255494"/>
              <a:gd name="connsiteX13" fmla="*/ 2366683 w 2514600"/>
              <a:gd name="connsiteY13" fmla="*/ 13447 h 255494"/>
              <a:gd name="connsiteX14" fmla="*/ 2447365 w 2514600"/>
              <a:gd name="connsiteY14" fmla="*/ 53788 h 255494"/>
              <a:gd name="connsiteX15" fmla="*/ 2501153 w 2514600"/>
              <a:gd name="connsiteY15" fmla="*/ 107576 h 255494"/>
              <a:gd name="connsiteX16" fmla="*/ 2501153 w 2514600"/>
              <a:gd name="connsiteY16" fmla="*/ 107576 h 255494"/>
              <a:gd name="connsiteX17" fmla="*/ 2420471 w 2514600"/>
              <a:gd name="connsiteY17" fmla="*/ 201706 h 255494"/>
              <a:gd name="connsiteX18" fmla="*/ 2380130 w 2514600"/>
              <a:gd name="connsiteY18" fmla="*/ 215153 h 255494"/>
              <a:gd name="connsiteX19" fmla="*/ 2339789 w 2514600"/>
              <a:gd name="connsiteY19" fmla="*/ 242047 h 255494"/>
              <a:gd name="connsiteX20" fmla="*/ 2339789 w 2514600"/>
              <a:gd name="connsiteY20" fmla="*/ 255494 h 255494"/>
              <a:gd name="connsiteX21" fmla="*/ 2339789 w 2514600"/>
              <a:gd name="connsiteY21" fmla="*/ 255494 h 255494"/>
              <a:gd name="connsiteX22" fmla="*/ 2339789 w 2514600"/>
              <a:gd name="connsiteY22" fmla="*/ 255494 h 25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514600" h="255494">
                <a:moveTo>
                  <a:pt x="0" y="121023"/>
                </a:moveTo>
                <a:lnTo>
                  <a:pt x="0" y="121023"/>
                </a:lnTo>
                <a:lnTo>
                  <a:pt x="658906" y="107576"/>
                </a:lnTo>
                <a:cubicBezTo>
                  <a:pt x="681746" y="106730"/>
                  <a:pt x="703286" y="94129"/>
                  <a:pt x="726142" y="94129"/>
                </a:cubicBezTo>
                <a:cubicBezTo>
                  <a:pt x="1035457" y="94129"/>
                  <a:pt x="1344707" y="103094"/>
                  <a:pt x="1653989" y="107576"/>
                </a:cubicBezTo>
                <a:cubicBezTo>
                  <a:pt x="2101654" y="152342"/>
                  <a:pt x="1545690" y="107576"/>
                  <a:pt x="1882589" y="107576"/>
                </a:cubicBezTo>
                <a:cubicBezTo>
                  <a:pt x="1963396" y="107576"/>
                  <a:pt x="2043935" y="116885"/>
                  <a:pt x="2124636" y="121023"/>
                </a:cubicBezTo>
                <a:cubicBezTo>
                  <a:pt x="2403483" y="135323"/>
                  <a:pt x="2316869" y="134470"/>
                  <a:pt x="2460812" y="134470"/>
                </a:cubicBezTo>
                <a:lnTo>
                  <a:pt x="2514600" y="94129"/>
                </a:lnTo>
                <a:lnTo>
                  <a:pt x="2407024" y="53788"/>
                </a:lnTo>
                <a:cubicBezTo>
                  <a:pt x="2393703" y="48944"/>
                  <a:pt x="2380434" y="43779"/>
                  <a:pt x="2366683" y="40341"/>
                </a:cubicBezTo>
                <a:lnTo>
                  <a:pt x="2259106" y="13447"/>
                </a:lnTo>
                <a:cubicBezTo>
                  <a:pt x="2272553" y="8965"/>
                  <a:pt x="2285273" y="0"/>
                  <a:pt x="2299447" y="0"/>
                </a:cubicBezTo>
                <a:cubicBezTo>
                  <a:pt x="2322303" y="0"/>
                  <a:pt x="2344510" y="7904"/>
                  <a:pt x="2366683" y="13447"/>
                </a:cubicBezTo>
                <a:cubicBezTo>
                  <a:pt x="2401338" y="22111"/>
                  <a:pt x="2419194" y="30312"/>
                  <a:pt x="2447365" y="53788"/>
                </a:cubicBezTo>
                <a:lnTo>
                  <a:pt x="2501153" y="107576"/>
                </a:lnTo>
                <a:lnTo>
                  <a:pt x="2501153" y="107576"/>
                </a:lnTo>
                <a:cubicBezTo>
                  <a:pt x="2474259" y="138953"/>
                  <a:pt x="2451358" y="174251"/>
                  <a:pt x="2420471" y="201706"/>
                </a:cubicBezTo>
                <a:cubicBezTo>
                  <a:pt x="2409877" y="211123"/>
                  <a:pt x="2392808" y="208814"/>
                  <a:pt x="2380130" y="215153"/>
                </a:cubicBezTo>
                <a:cubicBezTo>
                  <a:pt x="2365675" y="222381"/>
                  <a:pt x="2351217" y="230619"/>
                  <a:pt x="2339789" y="242047"/>
                </a:cubicBezTo>
                <a:lnTo>
                  <a:pt x="2339789" y="255494"/>
                </a:lnTo>
                <a:lnTo>
                  <a:pt x="2339789" y="255494"/>
                </a:lnTo>
                <a:lnTo>
                  <a:pt x="2339789" y="25549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6004849" y="2756802"/>
            <a:ext cx="2857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Trp, Tyr, Phe, Met, Leu</a:t>
            </a:r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1371600" y="340766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Elastase </a:t>
            </a:r>
            <a:endParaRPr lang="tr-TR"/>
          </a:p>
        </p:txBody>
      </p:sp>
      <p:sp>
        <p:nvSpPr>
          <p:cNvPr id="11" name="Serbest Form 10"/>
          <p:cNvSpPr/>
          <p:nvPr/>
        </p:nvSpPr>
        <p:spPr>
          <a:xfrm>
            <a:off x="2628252" y="3429861"/>
            <a:ext cx="3263627" cy="184666"/>
          </a:xfrm>
          <a:custGeom>
            <a:avLst/>
            <a:gdLst>
              <a:gd name="connsiteX0" fmla="*/ 0 w 2514600"/>
              <a:gd name="connsiteY0" fmla="*/ 121023 h 255494"/>
              <a:gd name="connsiteX1" fmla="*/ 0 w 2514600"/>
              <a:gd name="connsiteY1" fmla="*/ 121023 h 255494"/>
              <a:gd name="connsiteX2" fmla="*/ 658906 w 2514600"/>
              <a:gd name="connsiteY2" fmla="*/ 107576 h 255494"/>
              <a:gd name="connsiteX3" fmla="*/ 726142 w 2514600"/>
              <a:gd name="connsiteY3" fmla="*/ 94129 h 255494"/>
              <a:gd name="connsiteX4" fmla="*/ 1653989 w 2514600"/>
              <a:gd name="connsiteY4" fmla="*/ 107576 h 255494"/>
              <a:gd name="connsiteX5" fmla="*/ 1882589 w 2514600"/>
              <a:gd name="connsiteY5" fmla="*/ 107576 h 255494"/>
              <a:gd name="connsiteX6" fmla="*/ 2124636 w 2514600"/>
              <a:gd name="connsiteY6" fmla="*/ 121023 h 255494"/>
              <a:gd name="connsiteX7" fmla="*/ 2460812 w 2514600"/>
              <a:gd name="connsiteY7" fmla="*/ 134470 h 255494"/>
              <a:gd name="connsiteX8" fmla="*/ 2514600 w 2514600"/>
              <a:gd name="connsiteY8" fmla="*/ 94129 h 255494"/>
              <a:gd name="connsiteX9" fmla="*/ 2407024 w 2514600"/>
              <a:gd name="connsiteY9" fmla="*/ 53788 h 255494"/>
              <a:gd name="connsiteX10" fmla="*/ 2366683 w 2514600"/>
              <a:gd name="connsiteY10" fmla="*/ 40341 h 255494"/>
              <a:gd name="connsiteX11" fmla="*/ 2259106 w 2514600"/>
              <a:gd name="connsiteY11" fmla="*/ 13447 h 255494"/>
              <a:gd name="connsiteX12" fmla="*/ 2299447 w 2514600"/>
              <a:gd name="connsiteY12" fmla="*/ 0 h 255494"/>
              <a:gd name="connsiteX13" fmla="*/ 2366683 w 2514600"/>
              <a:gd name="connsiteY13" fmla="*/ 13447 h 255494"/>
              <a:gd name="connsiteX14" fmla="*/ 2447365 w 2514600"/>
              <a:gd name="connsiteY14" fmla="*/ 53788 h 255494"/>
              <a:gd name="connsiteX15" fmla="*/ 2501153 w 2514600"/>
              <a:gd name="connsiteY15" fmla="*/ 107576 h 255494"/>
              <a:gd name="connsiteX16" fmla="*/ 2501153 w 2514600"/>
              <a:gd name="connsiteY16" fmla="*/ 107576 h 255494"/>
              <a:gd name="connsiteX17" fmla="*/ 2420471 w 2514600"/>
              <a:gd name="connsiteY17" fmla="*/ 201706 h 255494"/>
              <a:gd name="connsiteX18" fmla="*/ 2380130 w 2514600"/>
              <a:gd name="connsiteY18" fmla="*/ 215153 h 255494"/>
              <a:gd name="connsiteX19" fmla="*/ 2339789 w 2514600"/>
              <a:gd name="connsiteY19" fmla="*/ 242047 h 255494"/>
              <a:gd name="connsiteX20" fmla="*/ 2339789 w 2514600"/>
              <a:gd name="connsiteY20" fmla="*/ 255494 h 255494"/>
              <a:gd name="connsiteX21" fmla="*/ 2339789 w 2514600"/>
              <a:gd name="connsiteY21" fmla="*/ 255494 h 255494"/>
              <a:gd name="connsiteX22" fmla="*/ 2339789 w 2514600"/>
              <a:gd name="connsiteY22" fmla="*/ 255494 h 25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514600" h="255494">
                <a:moveTo>
                  <a:pt x="0" y="121023"/>
                </a:moveTo>
                <a:lnTo>
                  <a:pt x="0" y="121023"/>
                </a:lnTo>
                <a:lnTo>
                  <a:pt x="658906" y="107576"/>
                </a:lnTo>
                <a:cubicBezTo>
                  <a:pt x="681746" y="106730"/>
                  <a:pt x="703286" y="94129"/>
                  <a:pt x="726142" y="94129"/>
                </a:cubicBezTo>
                <a:cubicBezTo>
                  <a:pt x="1035457" y="94129"/>
                  <a:pt x="1344707" y="103094"/>
                  <a:pt x="1653989" y="107576"/>
                </a:cubicBezTo>
                <a:cubicBezTo>
                  <a:pt x="2101654" y="152342"/>
                  <a:pt x="1545690" y="107576"/>
                  <a:pt x="1882589" y="107576"/>
                </a:cubicBezTo>
                <a:cubicBezTo>
                  <a:pt x="1963396" y="107576"/>
                  <a:pt x="2043935" y="116885"/>
                  <a:pt x="2124636" y="121023"/>
                </a:cubicBezTo>
                <a:cubicBezTo>
                  <a:pt x="2403483" y="135323"/>
                  <a:pt x="2316869" y="134470"/>
                  <a:pt x="2460812" y="134470"/>
                </a:cubicBezTo>
                <a:lnTo>
                  <a:pt x="2514600" y="94129"/>
                </a:lnTo>
                <a:lnTo>
                  <a:pt x="2407024" y="53788"/>
                </a:lnTo>
                <a:cubicBezTo>
                  <a:pt x="2393703" y="48944"/>
                  <a:pt x="2380434" y="43779"/>
                  <a:pt x="2366683" y="40341"/>
                </a:cubicBezTo>
                <a:lnTo>
                  <a:pt x="2259106" y="13447"/>
                </a:lnTo>
                <a:cubicBezTo>
                  <a:pt x="2272553" y="8965"/>
                  <a:pt x="2285273" y="0"/>
                  <a:pt x="2299447" y="0"/>
                </a:cubicBezTo>
                <a:cubicBezTo>
                  <a:pt x="2322303" y="0"/>
                  <a:pt x="2344510" y="7904"/>
                  <a:pt x="2366683" y="13447"/>
                </a:cubicBezTo>
                <a:cubicBezTo>
                  <a:pt x="2401338" y="22111"/>
                  <a:pt x="2419194" y="30312"/>
                  <a:pt x="2447365" y="53788"/>
                </a:cubicBezTo>
                <a:lnTo>
                  <a:pt x="2501153" y="107576"/>
                </a:lnTo>
                <a:lnTo>
                  <a:pt x="2501153" y="107576"/>
                </a:lnTo>
                <a:cubicBezTo>
                  <a:pt x="2474259" y="138953"/>
                  <a:pt x="2451358" y="174251"/>
                  <a:pt x="2420471" y="201706"/>
                </a:cubicBezTo>
                <a:cubicBezTo>
                  <a:pt x="2409877" y="211123"/>
                  <a:pt x="2392808" y="208814"/>
                  <a:pt x="2380130" y="215153"/>
                </a:cubicBezTo>
                <a:cubicBezTo>
                  <a:pt x="2365675" y="222381"/>
                  <a:pt x="2351217" y="230619"/>
                  <a:pt x="2339789" y="242047"/>
                </a:cubicBezTo>
                <a:lnTo>
                  <a:pt x="2339789" y="255494"/>
                </a:lnTo>
                <a:lnTo>
                  <a:pt x="2339789" y="255494"/>
                </a:lnTo>
                <a:lnTo>
                  <a:pt x="2339789" y="25549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6286026" y="3353475"/>
            <a:ext cx="2857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Ala, Gly, Ser</a:t>
            </a:r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632012" y="3960209"/>
            <a:ext cx="2926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Carboxypeptidase A </a:t>
            </a:r>
            <a:endParaRPr lang="tr-TR"/>
          </a:p>
          <a:p>
            <a:r>
              <a:rPr lang="tr-TR" smtClean="0"/>
              <a:t>Carboxypeptidase B </a:t>
            </a:r>
            <a:endParaRPr lang="tr-TR"/>
          </a:p>
        </p:txBody>
      </p:sp>
      <p:sp>
        <p:nvSpPr>
          <p:cNvPr id="14" name="Serbest Form 13"/>
          <p:cNvSpPr/>
          <p:nvPr/>
        </p:nvSpPr>
        <p:spPr>
          <a:xfrm>
            <a:off x="3009252" y="4219270"/>
            <a:ext cx="2501626" cy="128210"/>
          </a:xfrm>
          <a:custGeom>
            <a:avLst/>
            <a:gdLst>
              <a:gd name="connsiteX0" fmla="*/ 0 w 2514600"/>
              <a:gd name="connsiteY0" fmla="*/ 121023 h 255494"/>
              <a:gd name="connsiteX1" fmla="*/ 0 w 2514600"/>
              <a:gd name="connsiteY1" fmla="*/ 121023 h 255494"/>
              <a:gd name="connsiteX2" fmla="*/ 658906 w 2514600"/>
              <a:gd name="connsiteY2" fmla="*/ 107576 h 255494"/>
              <a:gd name="connsiteX3" fmla="*/ 726142 w 2514600"/>
              <a:gd name="connsiteY3" fmla="*/ 94129 h 255494"/>
              <a:gd name="connsiteX4" fmla="*/ 1653989 w 2514600"/>
              <a:gd name="connsiteY4" fmla="*/ 107576 h 255494"/>
              <a:gd name="connsiteX5" fmla="*/ 1882589 w 2514600"/>
              <a:gd name="connsiteY5" fmla="*/ 107576 h 255494"/>
              <a:gd name="connsiteX6" fmla="*/ 2124636 w 2514600"/>
              <a:gd name="connsiteY6" fmla="*/ 121023 h 255494"/>
              <a:gd name="connsiteX7" fmla="*/ 2460812 w 2514600"/>
              <a:gd name="connsiteY7" fmla="*/ 134470 h 255494"/>
              <a:gd name="connsiteX8" fmla="*/ 2514600 w 2514600"/>
              <a:gd name="connsiteY8" fmla="*/ 94129 h 255494"/>
              <a:gd name="connsiteX9" fmla="*/ 2407024 w 2514600"/>
              <a:gd name="connsiteY9" fmla="*/ 53788 h 255494"/>
              <a:gd name="connsiteX10" fmla="*/ 2366683 w 2514600"/>
              <a:gd name="connsiteY10" fmla="*/ 40341 h 255494"/>
              <a:gd name="connsiteX11" fmla="*/ 2259106 w 2514600"/>
              <a:gd name="connsiteY11" fmla="*/ 13447 h 255494"/>
              <a:gd name="connsiteX12" fmla="*/ 2299447 w 2514600"/>
              <a:gd name="connsiteY12" fmla="*/ 0 h 255494"/>
              <a:gd name="connsiteX13" fmla="*/ 2366683 w 2514600"/>
              <a:gd name="connsiteY13" fmla="*/ 13447 h 255494"/>
              <a:gd name="connsiteX14" fmla="*/ 2447365 w 2514600"/>
              <a:gd name="connsiteY14" fmla="*/ 53788 h 255494"/>
              <a:gd name="connsiteX15" fmla="*/ 2501153 w 2514600"/>
              <a:gd name="connsiteY15" fmla="*/ 107576 h 255494"/>
              <a:gd name="connsiteX16" fmla="*/ 2501153 w 2514600"/>
              <a:gd name="connsiteY16" fmla="*/ 107576 h 255494"/>
              <a:gd name="connsiteX17" fmla="*/ 2420471 w 2514600"/>
              <a:gd name="connsiteY17" fmla="*/ 201706 h 255494"/>
              <a:gd name="connsiteX18" fmla="*/ 2380130 w 2514600"/>
              <a:gd name="connsiteY18" fmla="*/ 215153 h 255494"/>
              <a:gd name="connsiteX19" fmla="*/ 2339789 w 2514600"/>
              <a:gd name="connsiteY19" fmla="*/ 242047 h 255494"/>
              <a:gd name="connsiteX20" fmla="*/ 2339789 w 2514600"/>
              <a:gd name="connsiteY20" fmla="*/ 255494 h 255494"/>
              <a:gd name="connsiteX21" fmla="*/ 2339789 w 2514600"/>
              <a:gd name="connsiteY21" fmla="*/ 255494 h 255494"/>
              <a:gd name="connsiteX22" fmla="*/ 2339789 w 2514600"/>
              <a:gd name="connsiteY22" fmla="*/ 255494 h 25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514600" h="255494">
                <a:moveTo>
                  <a:pt x="0" y="121023"/>
                </a:moveTo>
                <a:lnTo>
                  <a:pt x="0" y="121023"/>
                </a:lnTo>
                <a:lnTo>
                  <a:pt x="658906" y="107576"/>
                </a:lnTo>
                <a:cubicBezTo>
                  <a:pt x="681746" y="106730"/>
                  <a:pt x="703286" y="94129"/>
                  <a:pt x="726142" y="94129"/>
                </a:cubicBezTo>
                <a:cubicBezTo>
                  <a:pt x="1035457" y="94129"/>
                  <a:pt x="1344707" y="103094"/>
                  <a:pt x="1653989" y="107576"/>
                </a:cubicBezTo>
                <a:cubicBezTo>
                  <a:pt x="2101654" y="152342"/>
                  <a:pt x="1545690" y="107576"/>
                  <a:pt x="1882589" y="107576"/>
                </a:cubicBezTo>
                <a:cubicBezTo>
                  <a:pt x="1963396" y="107576"/>
                  <a:pt x="2043935" y="116885"/>
                  <a:pt x="2124636" y="121023"/>
                </a:cubicBezTo>
                <a:cubicBezTo>
                  <a:pt x="2403483" y="135323"/>
                  <a:pt x="2316869" y="134470"/>
                  <a:pt x="2460812" y="134470"/>
                </a:cubicBezTo>
                <a:lnTo>
                  <a:pt x="2514600" y="94129"/>
                </a:lnTo>
                <a:lnTo>
                  <a:pt x="2407024" y="53788"/>
                </a:lnTo>
                <a:cubicBezTo>
                  <a:pt x="2393703" y="48944"/>
                  <a:pt x="2380434" y="43779"/>
                  <a:pt x="2366683" y="40341"/>
                </a:cubicBezTo>
                <a:lnTo>
                  <a:pt x="2259106" y="13447"/>
                </a:lnTo>
                <a:cubicBezTo>
                  <a:pt x="2272553" y="8965"/>
                  <a:pt x="2285273" y="0"/>
                  <a:pt x="2299447" y="0"/>
                </a:cubicBezTo>
                <a:cubicBezTo>
                  <a:pt x="2322303" y="0"/>
                  <a:pt x="2344510" y="7904"/>
                  <a:pt x="2366683" y="13447"/>
                </a:cubicBezTo>
                <a:cubicBezTo>
                  <a:pt x="2401338" y="22111"/>
                  <a:pt x="2419194" y="30312"/>
                  <a:pt x="2447365" y="53788"/>
                </a:cubicBezTo>
                <a:lnTo>
                  <a:pt x="2501153" y="107576"/>
                </a:lnTo>
                <a:lnTo>
                  <a:pt x="2501153" y="107576"/>
                </a:lnTo>
                <a:cubicBezTo>
                  <a:pt x="2474259" y="138953"/>
                  <a:pt x="2451358" y="174251"/>
                  <a:pt x="2420471" y="201706"/>
                </a:cubicBezTo>
                <a:cubicBezTo>
                  <a:pt x="2409877" y="211123"/>
                  <a:pt x="2392808" y="208814"/>
                  <a:pt x="2380130" y="215153"/>
                </a:cubicBezTo>
                <a:cubicBezTo>
                  <a:pt x="2365675" y="222381"/>
                  <a:pt x="2351217" y="230619"/>
                  <a:pt x="2339789" y="242047"/>
                </a:cubicBezTo>
                <a:lnTo>
                  <a:pt x="2339789" y="255494"/>
                </a:lnTo>
                <a:lnTo>
                  <a:pt x="2339789" y="255494"/>
                </a:lnTo>
                <a:lnTo>
                  <a:pt x="2339789" y="25549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/>
          <p:cNvSpPr txBox="1"/>
          <p:nvPr/>
        </p:nvSpPr>
        <p:spPr>
          <a:xfrm>
            <a:off x="5689091" y="4120521"/>
            <a:ext cx="2857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A.. Ala, Ile, Leu, Val</a:t>
            </a:r>
          </a:p>
          <a:p>
            <a:r>
              <a:rPr lang="tr-TR" smtClean="0"/>
              <a:t>B.. Arg, Lys</a:t>
            </a:r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4379962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800"/>
              <a:t>Lippincott’s Illustrated Reviews Biochemistry Denise R. Ferrier Series Editor: Richard A. Harvey, 6th Edition</a:t>
            </a:r>
          </a:p>
        </p:txBody>
      </p:sp>
    </p:spTree>
    <p:extLst>
      <p:ext uri="{BB962C8B-B14F-4D97-AF65-F5344CB8AC3E}">
        <p14:creationId xmlns:p14="http://schemas.microsoft.com/office/powerpoint/2010/main" val="424890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3200" smtClean="0">
                <a:solidFill>
                  <a:srgbClr val="7030A0"/>
                </a:solidFill>
                <a:ea typeface="JasmineUPC"/>
                <a:cs typeface="JasmineUPC"/>
              </a:rPr>
              <a:t>Absorption of Aminoacids</a:t>
            </a:r>
            <a:endParaRPr lang="tr-TR" altLang="tr-TR" sz="3200">
              <a:solidFill>
                <a:srgbClr val="7030A0"/>
              </a:solidFill>
              <a:ea typeface="JasmineUPC"/>
              <a:cs typeface="JasmineUPC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In </a:t>
            </a:r>
            <a:r>
              <a:rPr lang="en-US" smtClean="0"/>
              <a:t>enterocytes</a:t>
            </a:r>
            <a:r>
              <a:rPr lang="tr-TR" smtClean="0"/>
              <a:t>;</a:t>
            </a:r>
          </a:p>
          <a:p>
            <a:pPr marL="0" indent="0">
              <a:buNone/>
            </a:pPr>
            <a:endParaRPr lang="tr-TR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mtClean="0"/>
              <a:t>A</a:t>
            </a:r>
            <a:r>
              <a:rPr lang="en-US" smtClean="0"/>
              <a:t>mino </a:t>
            </a:r>
            <a:r>
              <a:rPr lang="en-US"/>
              <a:t>acids, </a:t>
            </a:r>
            <a:r>
              <a:rPr lang="en-US" smtClean="0"/>
              <a:t> </a:t>
            </a:r>
            <a:r>
              <a:rPr lang="en-US"/>
              <a:t>di and tripeptides are </a:t>
            </a:r>
            <a:r>
              <a:rPr lang="en-US" smtClean="0"/>
              <a:t>absorbed.</a:t>
            </a:r>
            <a:endParaRPr lang="tr-TR"/>
          </a:p>
          <a:p>
            <a:pPr>
              <a:buFont typeface="Wingdings" panose="05000000000000000000" pitchFamily="2" charset="2"/>
              <a:buChar char="v"/>
            </a:pPr>
            <a:r>
              <a:rPr lang="tr-TR" smtClean="0"/>
              <a:t>Absorption mechanisms of d</a:t>
            </a:r>
            <a:r>
              <a:rPr lang="en-US" smtClean="0"/>
              <a:t>i</a:t>
            </a:r>
            <a:r>
              <a:rPr lang="en-US"/>
              <a:t>, tripeptides and </a:t>
            </a:r>
            <a:r>
              <a:rPr lang="en-US" smtClean="0"/>
              <a:t>amino</a:t>
            </a:r>
            <a:r>
              <a:rPr lang="tr-TR" smtClean="0"/>
              <a:t>acids</a:t>
            </a:r>
            <a:r>
              <a:rPr lang="en-US" smtClean="0"/>
              <a:t> </a:t>
            </a:r>
            <a:r>
              <a:rPr lang="en-US"/>
              <a:t>are </a:t>
            </a:r>
            <a:r>
              <a:rPr lang="en-US" smtClean="0"/>
              <a:t>different 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73843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4448331" y="3997759"/>
            <a:ext cx="2631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/>
              <a:t>α</a:t>
            </a:r>
            <a:r>
              <a:rPr lang="tr-TR" smtClean="0"/>
              <a:t>-keto glutarate </a:t>
            </a:r>
            <a:endParaRPr lang="tr-TR"/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1940859" y="4224944"/>
            <a:ext cx="2438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797859" y="641503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Glutamine </a:t>
            </a:r>
            <a:endParaRPr lang="tr-TR"/>
          </a:p>
        </p:txBody>
      </p:sp>
      <p:sp>
        <p:nvSpPr>
          <p:cNvPr id="15" name="Metin kutusu 14"/>
          <p:cNvSpPr txBox="1"/>
          <p:nvPr/>
        </p:nvSpPr>
        <p:spPr>
          <a:xfrm>
            <a:off x="3005077" y="3604579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>
                <a:solidFill>
                  <a:srgbClr val="00B050"/>
                </a:solidFill>
              </a:rPr>
              <a:t>NH</a:t>
            </a:r>
            <a:r>
              <a:rPr lang="tr-TR" b="1" baseline="-25000">
                <a:solidFill>
                  <a:srgbClr val="00B050"/>
                </a:solidFill>
              </a:rPr>
              <a:t>4</a:t>
            </a:r>
            <a:r>
              <a:rPr lang="tr-TR" b="1" baseline="30000">
                <a:solidFill>
                  <a:srgbClr val="00B050"/>
                </a:solidFill>
              </a:rPr>
              <a:t>+</a:t>
            </a:r>
            <a:endParaRPr lang="tr-TR" b="1">
              <a:solidFill>
                <a:srgbClr val="00B050"/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92135" y="5224616"/>
            <a:ext cx="2652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ATP →ADP </a:t>
            </a:r>
            <a:endParaRPr lang="tr-TR"/>
          </a:p>
        </p:txBody>
      </p:sp>
      <p:cxnSp>
        <p:nvCxnSpPr>
          <p:cNvPr id="18" name="Düz Ok Bağlayıcısı 17"/>
          <p:cNvCxnSpPr/>
          <p:nvPr/>
        </p:nvCxnSpPr>
        <p:spPr>
          <a:xfrm>
            <a:off x="3005077" y="4712416"/>
            <a:ext cx="457200" cy="5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etin kutusu 19"/>
          <p:cNvSpPr txBox="1"/>
          <p:nvPr/>
        </p:nvSpPr>
        <p:spPr>
          <a:xfrm>
            <a:off x="2327446" y="4287375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smtClean="0">
                <a:solidFill>
                  <a:srgbClr val="FF0000"/>
                </a:solidFill>
              </a:rPr>
              <a:t>Glutamate dehidrogenase</a:t>
            </a:r>
            <a:endParaRPr lang="tr-TR" sz="1400" i="1">
              <a:solidFill>
                <a:srgbClr val="FF0000"/>
              </a:solidFill>
            </a:endParaRPr>
          </a:p>
        </p:txBody>
      </p:sp>
      <p:cxnSp>
        <p:nvCxnSpPr>
          <p:cNvPr id="22" name="Düz Ok Bağlayıcısı 21"/>
          <p:cNvCxnSpPr/>
          <p:nvPr/>
        </p:nvCxnSpPr>
        <p:spPr>
          <a:xfrm flipH="1">
            <a:off x="1940859" y="4293419"/>
            <a:ext cx="2438400" cy="25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/>
          <p:nvPr/>
        </p:nvCxnSpPr>
        <p:spPr>
          <a:xfrm flipH="1">
            <a:off x="1250122" y="4480516"/>
            <a:ext cx="3151" cy="1934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Metin kutusu 28"/>
          <p:cNvSpPr txBox="1"/>
          <p:nvPr/>
        </p:nvSpPr>
        <p:spPr>
          <a:xfrm>
            <a:off x="797859" y="407504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Glutamate</a:t>
            </a:r>
            <a:endParaRPr lang="tr-TR"/>
          </a:p>
        </p:txBody>
      </p:sp>
      <p:sp>
        <p:nvSpPr>
          <p:cNvPr id="31" name="Metin kutusu 30"/>
          <p:cNvSpPr txBox="1"/>
          <p:nvPr/>
        </p:nvSpPr>
        <p:spPr>
          <a:xfrm>
            <a:off x="383695" y="4736423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/>
              <a:t>NH</a:t>
            </a:r>
            <a:r>
              <a:rPr lang="tr-TR" baseline="-25000"/>
              <a:t>4</a:t>
            </a:r>
            <a:r>
              <a:rPr lang="tr-TR" baseline="30000"/>
              <a:t>+</a:t>
            </a:r>
            <a:endParaRPr lang="tr-TR"/>
          </a:p>
        </p:txBody>
      </p:sp>
      <p:sp>
        <p:nvSpPr>
          <p:cNvPr id="34" name="Metin kutusu 33"/>
          <p:cNvSpPr txBox="1"/>
          <p:nvPr/>
        </p:nvSpPr>
        <p:spPr>
          <a:xfrm>
            <a:off x="1015026" y="5803735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smtClean="0">
                <a:solidFill>
                  <a:srgbClr val="FF0000"/>
                </a:solidFill>
              </a:rPr>
              <a:t>Glutamine synthatase</a:t>
            </a:r>
            <a:endParaRPr lang="tr-TR" sz="1400" i="1">
              <a:solidFill>
                <a:srgbClr val="FF0000"/>
              </a:solidFill>
            </a:endParaRPr>
          </a:p>
        </p:txBody>
      </p:sp>
      <p:sp>
        <p:nvSpPr>
          <p:cNvPr id="36" name="Metin kutusu 35"/>
          <p:cNvSpPr txBox="1"/>
          <p:nvPr/>
        </p:nvSpPr>
        <p:spPr>
          <a:xfrm>
            <a:off x="1928982" y="4492423"/>
            <a:ext cx="2652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NAD (P)</a:t>
            </a:r>
            <a:r>
              <a:rPr lang="tr-TR" baseline="30000"/>
              <a:t> </a:t>
            </a:r>
            <a:r>
              <a:rPr lang="tr-TR" baseline="30000" smtClean="0"/>
              <a:t>+</a:t>
            </a:r>
            <a:r>
              <a:rPr lang="tr-TR" smtClean="0"/>
              <a:t>       NAD(P)H</a:t>
            </a:r>
            <a:endParaRPr lang="tr-TR"/>
          </a:p>
        </p:txBody>
      </p:sp>
      <p:sp>
        <p:nvSpPr>
          <p:cNvPr id="37" name="Unvan 1"/>
          <p:cNvSpPr>
            <a:spLocks noGrp="1"/>
          </p:cNvSpPr>
          <p:nvPr>
            <p:ph type="title"/>
          </p:nvPr>
        </p:nvSpPr>
        <p:spPr>
          <a:xfrm>
            <a:off x="474133" y="457200"/>
            <a:ext cx="8229600" cy="466000"/>
          </a:xfrm>
        </p:spPr>
        <p:txBody>
          <a:bodyPr>
            <a:noAutofit/>
          </a:bodyPr>
          <a:lstStyle/>
          <a:p>
            <a:r>
              <a:rPr lang="en-US" sz="3200">
                <a:solidFill>
                  <a:srgbClr val="7030A0"/>
                </a:solidFill>
                <a:ea typeface="JasmineUPC"/>
                <a:cs typeface="JasmineUPC"/>
              </a:rPr>
              <a:t>Ammonia toxicity</a:t>
            </a:r>
            <a:br>
              <a:rPr lang="en-US" sz="3200">
                <a:solidFill>
                  <a:srgbClr val="7030A0"/>
                </a:solidFill>
                <a:ea typeface="JasmineUPC"/>
                <a:cs typeface="JasmineUPC"/>
              </a:rPr>
            </a:br>
            <a:endParaRPr lang="tr-TR" sz="3200" dirty="0">
              <a:solidFill>
                <a:srgbClr val="7030A0"/>
              </a:solidFill>
              <a:ea typeface="JasmineUPC"/>
              <a:cs typeface="JasmineUPC"/>
            </a:endParaRPr>
          </a:p>
        </p:txBody>
      </p:sp>
      <p:sp>
        <p:nvSpPr>
          <p:cNvPr id="1027" name="Serbest Form 1026"/>
          <p:cNvSpPr/>
          <p:nvPr/>
        </p:nvSpPr>
        <p:spPr>
          <a:xfrm>
            <a:off x="2906038" y="3980381"/>
            <a:ext cx="576198" cy="240890"/>
          </a:xfrm>
          <a:custGeom>
            <a:avLst/>
            <a:gdLst>
              <a:gd name="connsiteX0" fmla="*/ 0 w 576198"/>
              <a:gd name="connsiteY0" fmla="*/ 240890 h 240890"/>
              <a:gd name="connsiteX1" fmla="*/ 0 w 576198"/>
              <a:gd name="connsiteY1" fmla="*/ 240890 h 240890"/>
              <a:gd name="connsiteX2" fmla="*/ 200417 w 576198"/>
              <a:gd name="connsiteY2" fmla="*/ 203312 h 240890"/>
              <a:gd name="connsiteX3" fmla="*/ 263047 w 576198"/>
              <a:gd name="connsiteY3" fmla="*/ 178260 h 240890"/>
              <a:gd name="connsiteX4" fmla="*/ 338203 w 576198"/>
              <a:gd name="connsiteY4" fmla="*/ 153208 h 240890"/>
              <a:gd name="connsiteX5" fmla="*/ 375781 w 576198"/>
              <a:gd name="connsiteY5" fmla="*/ 128156 h 240890"/>
              <a:gd name="connsiteX6" fmla="*/ 438411 w 576198"/>
              <a:gd name="connsiteY6" fmla="*/ 103104 h 240890"/>
              <a:gd name="connsiteX7" fmla="*/ 475989 w 576198"/>
              <a:gd name="connsiteY7" fmla="*/ 90578 h 240890"/>
              <a:gd name="connsiteX8" fmla="*/ 513567 w 576198"/>
              <a:gd name="connsiteY8" fmla="*/ 65526 h 240890"/>
              <a:gd name="connsiteX9" fmla="*/ 501041 w 576198"/>
              <a:gd name="connsiteY9" fmla="*/ 2896 h 240890"/>
              <a:gd name="connsiteX10" fmla="*/ 413359 w 576198"/>
              <a:gd name="connsiteY10" fmla="*/ 53000 h 240890"/>
              <a:gd name="connsiteX11" fmla="*/ 450937 w 576198"/>
              <a:gd name="connsiteY11" fmla="*/ 40474 h 240890"/>
              <a:gd name="connsiteX12" fmla="*/ 488515 w 576198"/>
              <a:gd name="connsiteY12" fmla="*/ 15422 h 240890"/>
              <a:gd name="connsiteX13" fmla="*/ 563672 w 576198"/>
              <a:gd name="connsiteY13" fmla="*/ 78052 h 240890"/>
              <a:gd name="connsiteX14" fmla="*/ 576198 w 576198"/>
              <a:gd name="connsiteY14" fmla="*/ 103104 h 240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76198" h="240890">
                <a:moveTo>
                  <a:pt x="0" y="240890"/>
                </a:moveTo>
                <a:lnTo>
                  <a:pt x="0" y="240890"/>
                </a:lnTo>
                <a:cubicBezTo>
                  <a:pt x="20676" y="237444"/>
                  <a:pt x="150725" y="219876"/>
                  <a:pt x="200417" y="203312"/>
                </a:cubicBezTo>
                <a:cubicBezTo>
                  <a:pt x="221748" y="196202"/>
                  <a:pt x="241916" y="185944"/>
                  <a:pt x="263047" y="178260"/>
                </a:cubicBezTo>
                <a:cubicBezTo>
                  <a:pt x="287864" y="169236"/>
                  <a:pt x="316231" y="167856"/>
                  <a:pt x="338203" y="153208"/>
                </a:cubicBezTo>
                <a:cubicBezTo>
                  <a:pt x="350729" y="144857"/>
                  <a:pt x="362316" y="134889"/>
                  <a:pt x="375781" y="128156"/>
                </a:cubicBezTo>
                <a:cubicBezTo>
                  <a:pt x="395892" y="118100"/>
                  <a:pt x="417358" y="110999"/>
                  <a:pt x="438411" y="103104"/>
                </a:cubicBezTo>
                <a:cubicBezTo>
                  <a:pt x="450774" y="98468"/>
                  <a:pt x="464179" y="96483"/>
                  <a:pt x="475989" y="90578"/>
                </a:cubicBezTo>
                <a:cubicBezTo>
                  <a:pt x="489454" y="83845"/>
                  <a:pt x="501041" y="73877"/>
                  <a:pt x="513567" y="65526"/>
                </a:cubicBezTo>
                <a:cubicBezTo>
                  <a:pt x="509392" y="44649"/>
                  <a:pt x="517666" y="16196"/>
                  <a:pt x="501041" y="2896"/>
                </a:cubicBezTo>
                <a:cubicBezTo>
                  <a:pt x="482101" y="-12256"/>
                  <a:pt x="413359" y="36150"/>
                  <a:pt x="413359" y="53000"/>
                </a:cubicBezTo>
                <a:cubicBezTo>
                  <a:pt x="413359" y="66204"/>
                  <a:pt x="439127" y="46379"/>
                  <a:pt x="450937" y="40474"/>
                </a:cubicBezTo>
                <a:cubicBezTo>
                  <a:pt x="464402" y="33741"/>
                  <a:pt x="475989" y="23773"/>
                  <a:pt x="488515" y="15422"/>
                </a:cubicBezTo>
                <a:cubicBezTo>
                  <a:pt x="548068" y="60086"/>
                  <a:pt x="523858" y="38238"/>
                  <a:pt x="563672" y="78052"/>
                </a:cubicBezTo>
                <a:lnTo>
                  <a:pt x="576198" y="10310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28" name="Serbest Form 1027"/>
          <p:cNvSpPr/>
          <p:nvPr/>
        </p:nvSpPr>
        <p:spPr>
          <a:xfrm>
            <a:off x="626301" y="5022937"/>
            <a:ext cx="631873" cy="453432"/>
          </a:xfrm>
          <a:custGeom>
            <a:avLst/>
            <a:gdLst>
              <a:gd name="connsiteX0" fmla="*/ 0 w 631873"/>
              <a:gd name="connsiteY0" fmla="*/ 0 h 453432"/>
              <a:gd name="connsiteX1" fmla="*/ 0 w 631873"/>
              <a:gd name="connsiteY1" fmla="*/ 0 h 453432"/>
              <a:gd name="connsiteX2" fmla="*/ 87683 w 631873"/>
              <a:gd name="connsiteY2" fmla="*/ 87682 h 453432"/>
              <a:gd name="connsiteX3" fmla="*/ 125261 w 631873"/>
              <a:gd name="connsiteY3" fmla="*/ 112734 h 453432"/>
              <a:gd name="connsiteX4" fmla="*/ 162839 w 631873"/>
              <a:gd name="connsiteY4" fmla="*/ 150312 h 453432"/>
              <a:gd name="connsiteX5" fmla="*/ 187891 w 631873"/>
              <a:gd name="connsiteY5" fmla="*/ 187890 h 453432"/>
              <a:gd name="connsiteX6" fmla="*/ 263047 w 631873"/>
              <a:gd name="connsiteY6" fmla="*/ 212942 h 453432"/>
              <a:gd name="connsiteX7" fmla="*/ 300625 w 631873"/>
              <a:gd name="connsiteY7" fmla="*/ 237995 h 453432"/>
              <a:gd name="connsiteX8" fmla="*/ 400833 w 631873"/>
              <a:gd name="connsiteY8" fmla="*/ 263047 h 453432"/>
              <a:gd name="connsiteX9" fmla="*/ 626302 w 631873"/>
              <a:gd name="connsiteY9" fmla="*/ 225468 h 453432"/>
              <a:gd name="connsiteX10" fmla="*/ 576198 w 631873"/>
              <a:gd name="connsiteY10" fmla="*/ 162838 h 453432"/>
              <a:gd name="connsiteX11" fmla="*/ 501041 w 631873"/>
              <a:gd name="connsiteY11" fmla="*/ 100208 h 453432"/>
              <a:gd name="connsiteX12" fmla="*/ 563672 w 631873"/>
              <a:gd name="connsiteY12" fmla="*/ 212942 h 453432"/>
              <a:gd name="connsiteX13" fmla="*/ 626302 w 631873"/>
              <a:gd name="connsiteY13" fmla="*/ 275573 h 453432"/>
              <a:gd name="connsiteX14" fmla="*/ 526094 w 631873"/>
              <a:gd name="connsiteY14" fmla="*/ 363255 h 453432"/>
              <a:gd name="connsiteX15" fmla="*/ 463463 w 631873"/>
              <a:gd name="connsiteY15" fmla="*/ 413359 h 453432"/>
              <a:gd name="connsiteX16" fmla="*/ 438411 w 631873"/>
              <a:gd name="connsiteY16" fmla="*/ 438411 h 453432"/>
              <a:gd name="connsiteX17" fmla="*/ 438411 w 631873"/>
              <a:gd name="connsiteY17" fmla="*/ 438411 h 453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31873" h="453432">
                <a:moveTo>
                  <a:pt x="0" y="0"/>
                </a:moveTo>
                <a:lnTo>
                  <a:pt x="0" y="0"/>
                </a:lnTo>
                <a:cubicBezTo>
                  <a:pt x="29228" y="29227"/>
                  <a:pt x="56960" y="60031"/>
                  <a:pt x="87683" y="87682"/>
                </a:cubicBezTo>
                <a:cubicBezTo>
                  <a:pt x="98873" y="97753"/>
                  <a:pt x="113696" y="103096"/>
                  <a:pt x="125261" y="112734"/>
                </a:cubicBezTo>
                <a:cubicBezTo>
                  <a:pt x="138870" y="124075"/>
                  <a:pt x="151498" y="136703"/>
                  <a:pt x="162839" y="150312"/>
                </a:cubicBezTo>
                <a:cubicBezTo>
                  <a:pt x="172477" y="161877"/>
                  <a:pt x="175125" y="179911"/>
                  <a:pt x="187891" y="187890"/>
                </a:cubicBezTo>
                <a:cubicBezTo>
                  <a:pt x="210284" y="201886"/>
                  <a:pt x="263047" y="212942"/>
                  <a:pt x="263047" y="212942"/>
                </a:cubicBezTo>
                <a:cubicBezTo>
                  <a:pt x="275573" y="221293"/>
                  <a:pt x="287160" y="231262"/>
                  <a:pt x="300625" y="237995"/>
                </a:cubicBezTo>
                <a:cubicBezTo>
                  <a:pt x="326302" y="250834"/>
                  <a:pt x="377013" y="258283"/>
                  <a:pt x="400833" y="263047"/>
                </a:cubicBezTo>
                <a:cubicBezTo>
                  <a:pt x="475989" y="250521"/>
                  <a:pt x="560148" y="263270"/>
                  <a:pt x="626302" y="225468"/>
                </a:cubicBezTo>
                <a:cubicBezTo>
                  <a:pt x="649515" y="212204"/>
                  <a:pt x="593803" y="182958"/>
                  <a:pt x="576198" y="162838"/>
                </a:cubicBezTo>
                <a:cubicBezTo>
                  <a:pt x="542441" y="124259"/>
                  <a:pt x="541065" y="126890"/>
                  <a:pt x="501041" y="100208"/>
                </a:cubicBezTo>
                <a:cubicBezTo>
                  <a:pt x="516793" y="147463"/>
                  <a:pt x="520599" y="169868"/>
                  <a:pt x="563672" y="212942"/>
                </a:cubicBezTo>
                <a:lnTo>
                  <a:pt x="626302" y="275573"/>
                </a:lnTo>
                <a:cubicBezTo>
                  <a:pt x="555327" y="382035"/>
                  <a:pt x="672219" y="217136"/>
                  <a:pt x="526094" y="363255"/>
                </a:cubicBezTo>
                <a:cubicBezTo>
                  <a:pt x="490396" y="398952"/>
                  <a:pt x="510867" y="381756"/>
                  <a:pt x="463463" y="413359"/>
                </a:cubicBezTo>
                <a:cubicBezTo>
                  <a:pt x="436095" y="454411"/>
                  <a:pt x="438411" y="465991"/>
                  <a:pt x="438411" y="438411"/>
                </a:cubicBezTo>
                <a:lnTo>
                  <a:pt x="438411" y="43841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29" name="Metin kutusu 1028"/>
          <p:cNvSpPr txBox="1"/>
          <p:nvPr/>
        </p:nvSpPr>
        <p:spPr>
          <a:xfrm>
            <a:off x="5450184" y="1135440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COOH</a:t>
            </a:r>
            <a:endParaRPr lang="tr-TR"/>
          </a:p>
        </p:txBody>
      </p:sp>
      <p:sp>
        <p:nvSpPr>
          <p:cNvPr id="1038" name="Serbest Form 1037"/>
          <p:cNvSpPr/>
          <p:nvPr/>
        </p:nvSpPr>
        <p:spPr>
          <a:xfrm>
            <a:off x="5634772" y="1432731"/>
            <a:ext cx="13949" cy="275572"/>
          </a:xfrm>
          <a:custGeom>
            <a:avLst/>
            <a:gdLst>
              <a:gd name="connsiteX0" fmla="*/ 1423 w 13949"/>
              <a:gd name="connsiteY0" fmla="*/ 0 h 275572"/>
              <a:gd name="connsiteX1" fmla="*/ 1423 w 13949"/>
              <a:gd name="connsiteY1" fmla="*/ 0 h 275572"/>
              <a:gd name="connsiteX2" fmla="*/ 13949 w 13949"/>
              <a:gd name="connsiteY2" fmla="*/ 112734 h 275572"/>
              <a:gd name="connsiteX3" fmla="*/ 1423 w 13949"/>
              <a:gd name="connsiteY3" fmla="*/ 150312 h 275572"/>
              <a:gd name="connsiteX4" fmla="*/ 1423 w 13949"/>
              <a:gd name="connsiteY4" fmla="*/ 275572 h 275572"/>
              <a:gd name="connsiteX5" fmla="*/ 1423 w 13949"/>
              <a:gd name="connsiteY5" fmla="*/ 275572 h 275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49" h="275572">
                <a:moveTo>
                  <a:pt x="1423" y="0"/>
                </a:moveTo>
                <a:lnTo>
                  <a:pt x="1423" y="0"/>
                </a:lnTo>
                <a:cubicBezTo>
                  <a:pt x="5598" y="37578"/>
                  <a:pt x="13949" y="74925"/>
                  <a:pt x="13949" y="112734"/>
                </a:cubicBezTo>
                <a:cubicBezTo>
                  <a:pt x="13949" y="125938"/>
                  <a:pt x="2436" y="137147"/>
                  <a:pt x="1423" y="150312"/>
                </a:cubicBezTo>
                <a:cubicBezTo>
                  <a:pt x="-1779" y="191942"/>
                  <a:pt x="1423" y="233819"/>
                  <a:pt x="1423" y="275572"/>
                </a:cubicBezTo>
                <a:lnTo>
                  <a:pt x="1423" y="2755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1" name="Metin kutusu 50"/>
          <p:cNvSpPr txBox="1"/>
          <p:nvPr/>
        </p:nvSpPr>
        <p:spPr>
          <a:xfrm>
            <a:off x="5522322" y="1664077"/>
            <a:ext cx="561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CH</a:t>
            </a:r>
            <a:r>
              <a:rPr lang="tr-TR" baseline="-25000"/>
              <a:t>2</a:t>
            </a:r>
            <a:endParaRPr lang="tr-TR"/>
          </a:p>
          <a:p>
            <a:endParaRPr lang="tr-TR"/>
          </a:p>
        </p:txBody>
      </p:sp>
      <p:sp>
        <p:nvSpPr>
          <p:cNvPr id="52" name="Serbest Form 51"/>
          <p:cNvSpPr/>
          <p:nvPr/>
        </p:nvSpPr>
        <p:spPr>
          <a:xfrm>
            <a:off x="5616565" y="2076777"/>
            <a:ext cx="13949" cy="275572"/>
          </a:xfrm>
          <a:custGeom>
            <a:avLst/>
            <a:gdLst>
              <a:gd name="connsiteX0" fmla="*/ 1423 w 13949"/>
              <a:gd name="connsiteY0" fmla="*/ 0 h 275572"/>
              <a:gd name="connsiteX1" fmla="*/ 1423 w 13949"/>
              <a:gd name="connsiteY1" fmla="*/ 0 h 275572"/>
              <a:gd name="connsiteX2" fmla="*/ 13949 w 13949"/>
              <a:gd name="connsiteY2" fmla="*/ 112734 h 275572"/>
              <a:gd name="connsiteX3" fmla="*/ 1423 w 13949"/>
              <a:gd name="connsiteY3" fmla="*/ 150312 h 275572"/>
              <a:gd name="connsiteX4" fmla="*/ 1423 w 13949"/>
              <a:gd name="connsiteY4" fmla="*/ 275572 h 275572"/>
              <a:gd name="connsiteX5" fmla="*/ 1423 w 13949"/>
              <a:gd name="connsiteY5" fmla="*/ 275572 h 275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49" h="275572">
                <a:moveTo>
                  <a:pt x="1423" y="0"/>
                </a:moveTo>
                <a:lnTo>
                  <a:pt x="1423" y="0"/>
                </a:lnTo>
                <a:cubicBezTo>
                  <a:pt x="5598" y="37578"/>
                  <a:pt x="13949" y="74925"/>
                  <a:pt x="13949" y="112734"/>
                </a:cubicBezTo>
                <a:cubicBezTo>
                  <a:pt x="13949" y="125938"/>
                  <a:pt x="2436" y="137147"/>
                  <a:pt x="1423" y="150312"/>
                </a:cubicBezTo>
                <a:cubicBezTo>
                  <a:pt x="-1779" y="191942"/>
                  <a:pt x="1423" y="233819"/>
                  <a:pt x="1423" y="275572"/>
                </a:cubicBezTo>
                <a:lnTo>
                  <a:pt x="1423" y="2755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39" name="Dikdörtgen 1038"/>
          <p:cNvSpPr/>
          <p:nvPr/>
        </p:nvSpPr>
        <p:spPr>
          <a:xfrm>
            <a:off x="5410200" y="2350370"/>
            <a:ext cx="561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/>
              <a:t>CH</a:t>
            </a:r>
            <a:r>
              <a:rPr lang="tr-TR" baseline="-25000"/>
              <a:t>2</a:t>
            </a:r>
            <a:endParaRPr lang="tr-TR"/>
          </a:p>
        </p:txBody>
      </p:sp>
      <p:sp>
        <p:nvSpPr>
          <p:cNvPr id="54" name="Serbest Form 53"/>
          <p:cNvSpPr/>
          <p:nvPr/>
        </p:nvSpPr>
        <p:spPr>
          <a:xfrm>
            <a:off x="5627797" y="2710788"/>
            <a:ext cx="13949" cy="275572"/>
          </a:xfrm>
          <a:custGeom>
            <a:avLst/>
            <a:gdLst>
              <a:gd name="connsiteX0" fmla="*/ 1423 w 13949"/>
              <a:gd name="connsiteY0" fmla="*/ 0 h 275572"/>
              <a:gd name="connsiteX1" fmla="*/ 1423 w 13949"/>
              <a:gd name="connsiteY1" fmla="*/ 0 h 275572"/>
              <a:gd name="connsiteX2" fmla="*/ 13949 w 13949"/>
              <a:gd name="connsiteY2" fmla="*/ 112734 h 275572"/>
              <a:gd name="connsiteX3" fmla="*/ 1423 w 13949"/>
              <a:gd name="connsiteY3" fmla="*/ 150312 h 275572"/>
              <a:gd name="connsiteX4" fmla="*/ 1423 w 13949"/>
              <a:gd name="connsiteY4" fmla="*/ 275572 h 275572"/>
              <a:gd name="connsiteX5" fmla="*/ 1423 w 13949"/>
              <a:gd name="connsiteY5" fmla="*/ 275572 h 275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49" h="275572">
                <a:moveTo>
                  <a:pt x="1423" y="0"/>
                </a:moveTo>
                <a:lnTo>
                  <a:pt x="1423" y="0"/>
                </a:lnTo>
                <a:cubicBezTo>
                  <a:pt x="5598" y="37578"/>
                  <a:pt x="13949" y="74925"/>
                  <a:pt x="13949" y="112734"/>
                </a:cubicBezTo>
                <a:cubicBezTo>
                  <a:pt x="13949" y="125938"/>
                  <a:pt x="2436" y="137147"/>
                  <a:pt x="1423" y="150312"/>
                </a:cubicBezTo>
                <a:cubicBezTo>
                  <a:pt x="-1779" y="191942"/>
                  <a:pt x="1423" y="233819"/>
                  <a:pt x="1423" y="275572"/>
                </a:cubicBezTo>
                <a:lnTo>
                  <a:pt x="1423" y="2755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5" name="Dikdörtgen 54"/>
          <p:cNvSpPr/>
          <p:nvPr/>
        </p:nvSpPr>
        <p:spPr>
          <a:xfrm>
            <a:off x="5480484" y="2964733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mtClean="0"/>
              <a:t>C</a:t>
            </a:r>
            <a:endParaRPr lang="tr-TR"/>
          </a:p>
        </p:txBody>
      </p:sp>
      <p:cxnSp>
        <p:nvCxnSpPr>
          <p:cNvPr id="1041" name="Düz Bağlayıcı 1040"/>
          <p:cNvCxnSpPr/>
          <p:nvPr/>
        </p:nvCxnSpPr>
        <p:spPr>
          <a:xfrm>
            <a:off x="5737171" y="3085480"/>
            <a:ext cx="278255" cy="3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Düz Bağlayıcı 59"/>
          <p:cNvCxnSpPr/>
          <p:nvPr/>
        </p:nvCxnSpPr>
        <p:spPr>
          <a:xfrm>
            <a:off x="5731158" y="3168222"/>
            <a:ext cx="284268" cy="1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6" name="Metin kutusu 1045"/>
          <p:cNvSpPr txBox="1"/>
          <p:nvPr/>
        </p:nvSpPr>
        <p:spPr>
          <a:xfrm>
            <a:off x="6007555" y="2943885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O</a:t>
            </a:r>
            <a:endParaRPr lang="tr-TR"/>
          </a:p>
        </p:txBody>
      </p:sp>
      <p:sp>
        <p:nvSpPr>
          <p:cNvPr id="65" name="Serbest Form 64"/>
          <p:cNvSpPr/>
          <p:nvPr/>
        </p:nvSpPr>
        <p:spPr>
          <a:xfrm>
            <a:off x="5670488" y="3356813"/>
            <a:ext cx="13949" cy="275572"/>
          </a:xfrm>
          <a:custGeom>
            <a:avLst/>
            <a:gdLst>
              <a:gd name="connsiteX0" fmla="*/ 1423 w 13949"/>
              <a:gd name="connsiteY0" fmla="*/ 0 h 275572"/>
              <a:gd name="connsiteX1" fmla="*/ 1423 w 13949"/>
              <a:gd name="connsiteY1" fmla="*/ 0 h 275572"/>
              <a:gd name="connsiteX2" fmla="*/ 13949 w 13949"/>
              <a:gd name="connsiteY2" fmla="*/ 112734 h 275572"/>
              <a:gd name="connsiteX3" fmla="*/ 1423 w 13949"/>
              <a:gd name="connsiteY3" fmla="*/ 150312 h 275572"/>
              <a:gd name="connsiteX4" fmla="*/ 1423 w 13949"/>
              <a:gd name="connsiteY4" fmla="*/ 275572 h 275572"/>
              <a:gd name="connsiteX5" fmla="*/ 1423 w 13949"/>
              <a:gd name="connsiteY5" fmla="*/ 275572 h 275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49" h="275572">
                <a:moveTo>
                  <a:pt x="1423" y="0"/>
                </a:moveTo>
                <a:lnTo>
                  <a:pt x="1423" y="0"/>
                </a:lnTo>
                <a:cubicBezTo>
                  <a:pt x="5598" y="37578"/>
                  <a:pt x="13949" y="74925"/>
                  <a:pt x="13949" y="112734"/>
                </a:cubicBezTo>
                <a:cubicBezTo>
                  <a:pt x="13949" y="125938"/>
                  <a:pt x="2436" y="137147"/>
                  <a:pt x="1423" y="150312"/>
                </a:cubicBezTo>
                <a:cubicBezTo>
                  <a:pt x="-1779" y="191942"/>
                  <a:pt x="1423" y="233819"/>
                  <a:pt x="1423" y="275572"/>
                </a:cubicBezTo>
                <a:lnTo>
                  <a:pt x="1423" y="2755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6" name="Metin kutusu 65"/>
          <p:cNvSpPr txBox="1"/>
          <p:nvPr/>
        </p:nvSpPr>
        <p:spPr>
          <a:xfrm>
            <a:off x="5545156" y="3655133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COOH</a:t>
            </a:r>
            <a:endParaRPr lang="tr-TR"/>
          </a:p>
        </p:txBody>
      </p:sp>
      <p:sp>
        <p:nvSpPr>
          <p:cNvPr id="1047" name="Dikdörtgen 1046"/>
          <p:cNvSpPr/>
          <p:nvPr/>
        </p:nvSpPr>
        <p:spPr>
          <a:xfrm>
            <a:off x="4987192" y="1071563"/>
            <a:ext cx="1328564" cy="29301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8" name="Metin kutusu 67"/>
          <p:cNvSpPr txBox="1"/>
          <p:nvPr/>
        </p:nvSpPr>
        <p:spPr>
          <a:xfrm>
            <a:off x="797859" y="1104992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COOH</a:t>
            </a:r>
            <a:endParaRPr lang="tr-TR"/>
          </a:p>
        </p:txBody>
      </p:sp>
      <p:sp>
        <p:nvSpPr>
          <p:cNvPr id="69" name="Serbest Form 68"/>
          <p:cNvSpPr/>
          <p:nvPr/>
        </p:nvSpPr>
        <p:spPr>
          <a:xfrm>
            <a:off x="954045" y="1395328"/>
            <a:ext cx="13949" cy="275572"/>
          </a:xfrm>
          <a:custGeom>
            <a:avLst/>
            <a:gdLst>
              <a:gd name="connsiteX0" fmla="*/ 1423 w 13949"/>
              <a:gd name="connsiteY0" fmla="*/ 0 h 275572"/>
              <a:gd name="connsiteX1" fmla="*/ 1423 w 13949"/>
              <a:gd name="connsiteY1" fmla="*/ 0 h 275572"/>
              <a:gd name="connsiteX2" fmla="*/ 13949 w 13949"/>
              <a:gd name="connsiteY2" fmla="*/ 112734 h 275572"/>
              <a:gd name="connsiteX3" fmla="*/ 1423 w 13949"/>
              <a:gd name="connsiteY3" fmla="*/ 150312 h 275572"/>
              <a:gd name="connsiteX4" fmla="*/ 1423 w 13949"/>
              <a:gd name="connsiteY4" fmla="*/ 275572 h 275572"/>
              <a:gd name="connsiteX5" fmla="*/ 1423 w 13949"/>
              <a:gd name="connsiteY5" fmla="*/ 275572 h 275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49" h="275572">
                <a:moveTo>
                  <a:pt x="1423" y="0"/>
                </a:moveTo>
                <a:lnTo>
                  <a:pt x="1423" y="0"/>
                </a:lnTo>
                <a:cubicBezTo>
                  <a:pt x="5598" y="37578"/>
                  <a:pt x="13949" y="74925"/>
                  <a:pt x="13949" y="112734"/>
                </a:cubicBezTo>
                <a:cubicBezTo>
                  <a:pt x="13949" y="125938"/>
                  <a:pt x="2436" y="137147"/>
                  <a:pt x="1423" y="150312"/>
                </a:cubicBezTo>
                <a:cubicBezTo>
                  <a:pt x="-1779" y="191942"/>
                  <a:pt x="1423" y="233819"/>
                  <a:pt x="1423" y="275572"/>
                </a:cubicBezTo>
                <a:lnTo>
                  <a:pt x="1423" y="2755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0" name="Metin kutusu 69"/>
          <p:cNvSpPr txBox="1"/>
          <p:nvPr/>
        </p:nvSpPr>
        <p:spPr>
          <a:xfrm>
            <a:off x="811449" y="1687918"/>
            <a:ext cx="561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CH</a:t>
            </a:r>
            <a:r>
              <a:rPr lang="tr-TR" baseline="-25000"/>
              <a:t>2</a:t>
            </a:r>
            <a:endParaRPr lang="tr-TR"/>
          </a:p>
          <a:p>
            <a:endParaRPr lang="tr-TR"/>
          </a:p>
        </p:txBody>
      </p:sp>
      <p:sp>
        <p:nvSpPr>
          <p:cNvPr id="71" name="Serbest Form 70"/>
          <p:cNvSpPr/>
          <p:nvPr/>
        </p:nvSpPr>
        <p:spPr>
          <a:xfrm>
            <a:off x="968713" y="1996470"/>
            <a:ext cx="13949" cy="275572"/>
          </a:xfrm>
          <a:custGeom>
            <a:avLst/>
            <a:gdLst>
              <a:gd name="connsiteX0" fmla="*/ 1423 w 13949"/>
              <a:gd name="connsiteY0" fmla="*/ 0 h 275572"/>
              <a:gd name="connsiteX1" fmla="*/ 1423 w 13949"/>
              <a:gd name="connsiteY1" fmla="*/ 0 h 275572"/>
              <a:gd name="connsiteX2" fmla="*/ 13949 w 13949"/>
              <a:gd name="connsiteY2" fmla="*/ 112734 h 275572"/>
              <a:gd name="connsiteX3" fmla="*/ 1423 w 13949"/>
              <a:gd name="connsiteY3" fmla="*/ 150312 h 275572"/>
              <a:gd name="connsiteX4" fmla="*/ 1423 w 13949"/>
              <a:gd name="connsiteY4" fmla="*/ 275572 h 275572"/>
              <a:gd name="connsiteX5" fmla="*/ 1423 w 13949"/>
              <a:gd name="connsiteY5" fmla="*/ 275572 h 275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49" h="275572">
                <a:moveTo>
                  <a:pt x="1423" y="0"/>
                </a:moveTo>
                <a:lnTo>
                  <a:pt x="1423" y="0"/>
                </a:lnTo>
                <a:cubicBezTo>
                  <a:pt x="5598" y="37578"/>
                  <a:pt x="13949" y="74925"/>
                  <a:pt x="13949" y="112734"/>
                </a:cubicBezTo>
                <a:cubicBezTo>
                  <a:pt x="13949" y="125938"/>
                  <a:pt x="2436" y="137147"/>
                  <a:pt x="1423" y="150312"/>
                </a:cubicBezTo>
                <a:cubicBezTo>
                  <a:pt x="-1779" y="191942"/>
                  <a:pt x="1423" y="233819"/>
                  <a:pt x="1423" y="275572"/>
                </a:cubicBezTo>
                <a:lnTo>
                  <a:pt x="1423" y="2755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2" name="Serbest Form 71"/>
          <p:cNvSpPr/>
          <p:nvPr/>
        </p:nvSpPr>
        <p:spPr>
          <a:xfrm>
            <a:off x="1019180" y="2554239"/>
            <a:ext cx="13949" cy="275572"/>
          </a:xfrm>
          <a:custGeom>
            <a:avLst/>
            <a:gdLst>
              <a:gd name="connsiteX0" fmla="*/ 1423 w 13949"/>
              <a:gd name="connsiteY0" fmla="*/ 0 h 275572"/>
              <a:gd name="connsiteX1" fmla="*/ 1423 w 13949"/>
              <a:gd name="connsiteY1" fmla="*/ 0 h 275572"/>
              <a:gd name="connsiteX2" fmla="*/ 13949 w 13949"/>
              <a:gd name="connsiteY2" fmla="*/ 112734 h 275572"/>
              <a:gd name="connsiteX3" fmla="*/ 1423 w 13949"/>
              <a:gd name="connsiteY3" fmla="*/ 150312 h 275572"/>
              <a:gd name="connsiteX4" fmla="*/ 1423 w 13949"/>
              <a:gd name="connsiteY4" fmla="*/ 275572 h 275572"/>
              <a:gd name="connsiteX5" fmla="*/ 1423 w 13949"/>
              <a:gd name="connsiteY5" fmla="*/ 275572 h 275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49" h="275572">
                <a:moveTo>
                  <a:pt x="1423" y="0"/>
                </a:moveTo>
                <a:lnTo>
                  <a:pt x="1423" y="0"/>
                </a:lnTo>
                <a:cubicBezTo>
                  <a:pt x="5598" y="37578"/>
                  <a:pt x="13949" y="74925"/>
                  <a:pt x="13949" y="112734"/>
                </a:cubicBezTo>
                <a:cubicBezTo>
                  <a:pt x="13949" y="125938"/>
                  <a:pt x="2436" y="137147"/>
                  <a:pt x="1423" y="150312"/>
                </a:cubicBezTo>
                <a:cubicBezTo>
                  <a:pt x="-1779" y="191942"/>
                  <a:pt x="1423" y="233819"/>
                  <a:pt x="1423" y="275572"/>
                </a:cubicBezTo>
                <a:lnTo>
                  <a:pt x="1423" y="2755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3" name="Metin kutusu 72"/>
          <p:cNvSpPr txBox="1"/>
          <p:nvPr/>
        </p:nvSpPr>
        <p:spPr>
          <a:xfrm>
            <a:off x="867768" y="2183030"/>
            <a:ext cx="561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CH</a:t>
            </a:r>
            <a:r>
              <a:rPr lang="tr-TR" baseline="-25000"/>
              <a:t>2</a:t>
            </a:r>
            <a:endParaRPr lang="tr-TR"/>
          </a:p>
          <a:p>
            <a:endParaRPr lang="tr-TR"/>
          </a:p>
        </p:txBody>
      </p:sp>
      <p:sp>
        <p:nvSpPr>
          <p:cNvPr id="74" name="Dikdörtgen 73"/>
          <p:cNvSpPr/>
          <p:nvPr/>
        </p:nvSpPr>
        <p:spPr>
          <a:xfrm>
            <a:off x="864892" y="2809360"/>
            <a:ext cx="478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mtClean="0"/>
              <a:t>CH</a:t>
            </a:r>
            <a:endParaRPr lang="tr-TR"/>
          </a:p>
        </p:txBody>
      </p:sp>
      <p:sp>
        <p:nvSpPr>
          <p:cNvPr id="77" name="Serbest Form 76"/>
          <p:cNvSpPr/>
          <p:nvPr/>
        </p:nvSpPr>
        <p:spPr>
          <a:xfrm>
            <a:off x="1033129" y="3135133"/>
            <a:ext cx="13949" cy="275572"/>
          </a:xfrm>
          <a:custGeom>
            <a:avLst/>
            <a:gdLst>
              <a:gd name="connsiteX0" fmla="*/ 1423 w 13949"/>
              <a:gd name="connsiteY0" fmla="*/ 0 h 275572"/>
              <a:gd name="connsiteX1" fmla="*/ 1423 w 13949"/>
              <a:gd name="connsiteY1" fmla="*/ 0 h 275572"/>
              <a:gd name="connsiteX2" fmla="*/ 13949 w 13949"/>
              <a:gd name="connsiteY2" fmla="*/ 112734 h 275572"/>
              <a:gd name="connsiteX3" fmla="*/ 1423 w 13949"/>
              <a:gd name="connsiteY3" fmla="*/ 150312 h 275572"/>
              <a:gd name="connsiteX4" fmla="*/ 1423 w 13949"/>
              <a:gd name="connsiteY4" fmla="*/ 275572 h 275572"/>
              <a:gd name="connsiteX5" fmla="*/ 1423 w 13949"/>
              <a:gd name="connsiteY5" fmla="*/ 275572 h 275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49" h="275572">
                <a:moveTo>
                  <a:pt x="1423" y="0"/>
                </a:moveTo>
                <a:lnTo>
                  <a:pt x="1423" y="0"/>
                </a:lnTo>
                <a:cubicBezTo>
                  <a:pt x="5598" y="37578"/>
                  <a:pt x="13949" y="74925"/>
                  <a:pt x="13949" y="112734"/>
                </a:cubicBezTo>
                <a:cubicBezTo>
                  <a:pt x="13949" y="125938"/>
                  <a:pt x="2436" y="137147"/>
                  <a:pt x="1423" y="150312"/>
                </a:cubicBezTo>
                <a:cubicBezTo>
                  <a:pt x="-1779" y="191942"/>
                  <a:pt x="1423" y="233819"/>
                  <a:pt x="1423" y="275572"/>
                </a:cubicBezTo>
                <a:lnTo>
                  <a:pt x="1423" y="2755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8" name="Metin kutusu 77"/>
          <p:cNvSpPr txBox="1"/>
          <p:nvPr/>
        </p:nvSpPr>
        <p:spPr>
          <a:xfrm>
            <a:off x="910411" y="3442204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COOH</a:t>
            </a:r>
            <a:endParaRPr lang="tr-TR"/>
          </a:p>
        </p:txBody>
      </p:sp>
      <p:cxnSp>
        <p:nvCxnSpPr>
          <p:cNvPr id="1049" name="Düz Bağlayıcı 1048"/>
          <p:cNvCxnSpPr>
            <a:stCxn id="74" idx="3"/>
          </p:cNvCxnSpPr>
          <p:nvPr/>
        </p:nvCxnSpPr>
        <p:spPr>
          <a:xfrm>
            <a:off x="1342908" y="2994026"/>
            <a:ext cx="2599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Metin kutusu 80"/>
          <p:cNvSpPr txBox="1"/>
          <p:nvPr/>
        </p:nvSpPr>
        <p:spPr>
          <a:xfrm>
            <a:off x="1595193" y="279289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smtClean="0">
                <a:solidFill>
                  <a:srgbClr val="00B050"/>
                </a:solidFill>
              </a:rPr>
              <a:t>NH</a:t>
            </a:r>
            <a:r>
              <a:rPr lang="tr-TR" b="1" baseline="-25000">
                <a:solidFill>
                  <a:srgbClr val="00B050"/>
                </a:solidFill>
              </a:rPr>
              <a:t>2</a:t>
            </a:r>
            <a:endParaRPr lang="tr-TR" b="1">
              <a:solidFill>
                <a:srgbClr val="00B050"/>
              </a:solidFill>
            </a:endParaRPr>
          </a:p>
        </p:txBody>
      </p:sp>
      <p:cxnSp>
        <p:nvCxnSpPr>
          <p:cNvPr id="1051" name="Düz Ok Bağlayıcısı 1050"/>
          <p:cNvCxnSpPr/>
          <p:nvPr/>
        </p:nvCxnSpPr>
        <p:spPr>
          <a:xfrm>
            <a:off x="626301" y="1071563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2" name="Dikdörtgen 1051"/>
          <p:cNvSpPr/>
          <p:nvPr/>
        </p:nvSpPr>
        <p:spPr>
          <a:xfrm>
            <a:off x="626301" y="1071563"/>
            <a:ext cx="1543158" cy="29023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55" name="Serbest Form 1054"/>
          <p:cNvSpPr/>
          <p:nvPr/>
        </p:nvSpPr>
        <p:spPr>
          <a:xfrm>
            <a:off x="23777" y="4196178"/>
            <a:ext cx="902208" cy="2426208"/>
          </a:xfrm>
          <a:custGeom>
            <a:avLst/>
            <a:gdLst>
              <a:gd name="connsiteX0" fmla="*/ 719328 w 902208"/>
              <a:gd name="connsiteY0" fmla="*/ 2426208 h 2426208"/>
              <a:gd name="connsiteX1" fmla="*/ 719328 w 902208"/>
              <a:gd name="connsiteY1" fmla="*/ 2426208 h 2426208"/>
              <a:gd name="connsiteX2" fmla="*/ 524256 w 902208"/>
              <a:gd name="connsiteY2" fmla="*/ 2340864 h 2426208"/>
              <a:gd name="connsiteX3" fmla="*/ 451104 w 902208"/>
              <a:gd name="connsiteY3" fmla="*/ 2292096 h 2426208"/>
              <a:gd name="connsiteX4" fmla="*/ 402336 w 902208"/>
              <a:gd name="connsiteY4" fmla="*/ 2267712 h 2426208"/>
              <a:gd name="connsiteX5" fmla="*/ 329184 w 902208"/>
              <a:gd name="connsiteY5" fmla="*/ 2231136 h 2426208"/>
              <a:gd name="connsiteX6" fmla="*/ 268224 w 902208"/>
              <a:gd name="connsiteY6" fmla="*/ 2145792 h 2426208"/>
              <a:gd name="connsiteX7" fmla="*/ 170688 w 902208"/>
              <a:gd name="connsiteY7" fmla="*/ 2036064 h 2426208"/>
              <a:gd name="connsiteX8" fmla="*/ 146304 w 902208"/>
              <a:gd name="connsiteY8" fmla="*/ 1962912 h 2426208"/>
              <a:gd name="connsiteX9" fmla="*/ 109728 w 902208"/>
              <a:gd name="connsiteY9" fmla="*/ 1889760 h 2426208"/>
              <a:gd name="connsiteX10" fmla="*/ 85344 w 902208"/>
              <a:gd name="connsiteY10" fmla="*/ 1853184 h 2426208"/>
              <a:gd name="connsiteX11" fmla="*/ 60960 w 902208"/>
              <a:gd name="connsiteY11" fmla="*/ 1767840 h 2426208"/>
              <a:gd name="connsiteX12" fmla="*/ 48768 w 902208"/>
              <a:gd name="connsiteY12" fmla="*/ 1719072 h 2426208"/>
              <a:gd name="connsiteX13" fmla="*/ 36576 w 902208"/>
              <a:gd name="connsiteY13" fmla="*/ 1572768 h 2426208"/>
              <a:gd name="connsiteX14" fmla="*/ 24384 w 902208"/>
              <a:gd name="connsiteY14" fmla="*/ 1536192 h 2426208"/>
              <a:gd name="connsiteX15" fmla="*/ 0 w 902208"/>
              <a:gd name="connsiteY15" fmla="*/ 1402080 h 2426208"/>
              <a:gd name="connsiteX16" fmla="*/ 12192 w 902208"/>
              <a:gd name="connsiteY16" fmla="*/ 1011936 h 2426208"/>
              <a:gd name="connsiteX17" fmla="*/ 48768 w 902208"/>
              <a:gd name="connsiteY17" fmla="*/ 926592 h 2426208"/>
              <a:gd name="connsiteX18" fmla="*/ 73152 w 902208"/>
              <a:gd name="connsiteY18" fmla="*/ 853440 h 2426208"/>
              <a:gd name="connsiteX19" fmla="*/ 121920 w 902208"/>
              <a:gd name="connsiteY19" fmla="*/ 707136 h 2426208"/>
              <a:gd name="connsiteX20" fmla="*/ 134112 w 902208"/>
              <a:gd name="connsiteY20" fmla="*/ 670560 h 2426208"/>
              <a:gd name="connsiteX21" fmla="*/ 146304 w 902208"/>
              <a:gd name="connsiteY21" fmla="*/ 633984 h 2426208"/>
              <a:gd name="connsiteX22" fmla="*/ 182880 w 902208"/>
              <a:gd name="connsiteY22" fmla="*/ 512064 h 2426208"/>
              <a:gd name="connsiteX23" fmla="*/ 207264 w 902208"/>
              <a:gd name="connsiteY23" fmla="*/ 475488 h 2426208"/>
              <a:gd name="connsiteX24" fmla="*/ 219456 w 902208"/>
              <a:gd name="connsiteY24" fmla="*/ 438912 h 2426208"/>
              <a:gd name="connsiteX25" fmla="*/ 256032 w 902208"/>
              <a:gd name="connsiteY25" fmla="*/ 414528 h 2426208"/>
              <a:gd name="connsiteX26" fmla="*/ 341376 w 902208"/>
              <a:gd name="connsiteY26" fmla="*/ 316992 h 2426208"/>
              <a:gd name="connsiteX27" fmla="*/ 353568 w 902208"/>
              <a:gd name="connsiteY27" fmla="*/ 280416 h 2426208"/>
              <a:gd name="connsiteX28" fmla="*/ 426720 w 902208"/>
              <a:gd name="connsiteY28" fmla="*/ 207264 h 2426208"/>
              <a:gd name="connsiteX29" fmla="*/ 536448 w 902208"/>
              <a:gd name="connsiteY29" fmla="*/ 134112 h 2426208"/>
              <a:gd name="connsiteX30" fmla="*/ 573024 w 902208"/>
              <a:gd name="connsiteY30" fmla="*/ 109728 h 2426208"/>
              <a:gd name="connsiteX31" fmla="*/ 646176 w 902208"/>
              <a:gd name="connsiteY31" fmla="*/ 73152 h 2426208"/>
              <a:gd name="connsiteX32" fmla="*/ 670560 w 902208"/>
              <a:gd name="connsiteY32" fmla="*/ 73152 h 2426208"/>
              <a:gd name="connsiteX33" fmla="*/ 902208 w 902208"/>
              <a:gd name="connsiteY33" fmla="*/ 121920 h 2426208"/>
              <a:gd name="connsiteX34" fmla="*/ 707136 w 902208"/>
              <a:gd name="connsiteY34" fmla="*/ 60960 h 2426208"/>
              <a:gd name="connsiteX35" fmla="*/ 670560 w 902208"/>
              <a:gd name="connsiteY35" fmla="*/ 36576 h 2426208"/>
              <a:gd name="connsiteX36" fmla="*/ 633984 w 902208"/>
              <a:gd name="connsiteY36" fmla="*/ 0 h 2426208"/>
              <a:gd name="connsiteX37" fmla="*/ 658368 w 902208"/>
              <a:gd name="connsiteY37" fmla="*/ 36576 h 2426208"/>
              <a:gd name="connsiteX38" fmla="*/ 731520 w 902208"/>
              <a:gd name="connsiteY38" fmla="*/ 73152 h 2426208"/>
              <a:gd name="connsiteX39" fmla="*/ 707136 w 902208"/>
              <a:gd name="connsiteY39" fmla="*/ 121920 h 2426208"/>
              <a:gd name="connsiteX40" fmla="*/ 694944 w 902208"/>
              <a:gd name="connsiteY40" fmla="*/ 158496 h 2426208"/>
              <a:gd name="connsiteX41" fmla="*/ 670560 w 902208"/>
              <a:gd name="connsiteY41" fmla="*/ 195072 h 2426208"/>
              <a:gd name="connsiteX42" fmla="*/ 670560 w 902208"/>
              <a:gd name="connsiteY42" fmla="*/ 195072 h 2426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902208" h="2426208">
                <a:moveTo>
                  <a:pt x="719328" y="2426208"/>
                </a:moveTo>
                <a:lnTo>
                  <a:pt x="719328" y="2426208"/>
                </a:lnTo>
                <a:cubicBezTo>
                  <a:pt x="453248" y="2259908"/>
                  <a:pt x="781470" y="2451098"/>
                  <a:pt x="524256" y="2340864"/>
                </a:cubicBezTo>
                <a:cubicBezTo>
                  <a:pt x="497320" y="2329320"/>
                  <a:pt x="476234" y="2307174"/>
                  <a:pt x="451104" y="2292096"/>
                </a:cubicBezTo>
                <a:cubicBezTo>
                  <a:pt x="435519" y="2282745"/>
                  <a:pt x="418116" y="2276729"/>
                  <a:pt x="402336" y="2267712"/>
                </a:cubicBezTo>
                <a:cubicBezTo>
                  <a:pt x="336159" y="2229897"/>
                  <a:pt x="396244" y="2253489"/>
                  <a:pt x="329184" y="2231136"/>
                </a:cubicBezTo>
                <a:cubicBezTo>
                  <a:pt x="312223" y="2205694"/>
                  <a:pt x="287667" y="2167396"/>
                  <a:pt x="268224" y="2145792"/>
                </a:cubicBezTo>
                <a:cubicBezTo>
                  <a:pt x="243998" y="2118875"/>
                  <a:pt x="189008" y="2077284"/>
                  <a:pt x="170688" y="2036064"/>
                </a:cubicBezTo>
                <a:cubicBezTo>
                  <a:pt x="160249" y="2012576"/>
                  <a:pt x="160561" y="1984298"/>
                  <a:pt x="146304" y="1962912"/>
                </a:cubicBezTo>
                <a:cubicBezTo>
                  <a:pt x="76423" y="1858090"/>
                  <a:pt x="160205" y="1990714"/>
                  <a:pt x="109728" y="1889760"/>
                </a:cubicBezTo>
                <a:cubicBezTo>
                  <a:pt x="103175" y="1876654"/>
                  <a:pt x="93472" y="1865376"/>
                  <a:pt x="85344" y="1853184"/>
                </a:cubicBezTo>
                <a:cubicBezTo>
                  <a:pt x="47230" y="1700727"/>
                  <a:pt x="95942" y="1890276"/>
                  <a:pt x="60960" y="1767840"/>
                </a:cubicBezTo>
                <a:cubicBezTo>
                  <a:pt x="56357" y="1751728"/>
                  <a:pt x="52832" y="1735328"/>
                  <a:pt x="48768" y="1719072"/>
                </a:cubicBezTo>
                <a:cubicBezTo>
                  <a:pt x="44704" y="1670304"/>
                  <a:pt x="43044" y="1621276"/>
                  <a:pt x="36576" y="1572768"/>
                </a:cubicBezTo>
                <a:cubicBezTo>
                  <a:pt x="34877" y="1560029"/>
                  <a:pt x="26683" y="1548836"/>
                  <a:pt x="24384" y="1536192"/>
                </a:cubicBezTo>
                <a:cubicBezTo>
                  <a:pt x="-3188" y="1384546"/>
                  <a:pt x="27961" y="1485962"/>
                  <a:pt x="0" y="1402080"/>
                </a:cubicBezTo>
                <a:cubicBezTo>
                  <a:pt x="4064" y="1272032"/>
                  <a:pt x="4975" y="1141847"/>
                  <a:pt x="12192" y="1011936"/>
                </a:cubicBezTo>
                <a:cubicBezTo>
                  <a:pt x="15775" y="947433"/>
                  <a:pt x="25725" y="978439"/>
                  <a:pt x="48768" y="926592"/>
                </a:cubicBezTo>
                <a:cubicBezTo>
                  <a:pt x="59207" y="903104"/>
                  <a:pt x="65024" y="877824"/>
                  <a:pt x="73152" y="853440"/>
                </a:cubicBezTo>
                <a:lnTo>
                  <a:pt x="121920" y="707136"/>
                </a:lnTo>
                <a:lnTo>
                  <a:pt x="134112" y="670560"/>
                </a:lnTo>
                <a:cubicBezTo>
                  <a:pt x="138176" y="658368"/>
                  <a:pt x="143187" y="646452"/>
                  <a:pt x="146304" y="633984"/>
                </a:cubicBezTo>
                <a:cubicBezTo>
                  <a:pt x="153119" y="606722"/>
                  <a:pt x="171007" y="529874"/>
                  <a:pt x="182880" y="512064"/>
                </a:cubicBezTo>
                <a:cubicBezTo>
                  <a:pt x="191008" y="499872"/>
                  <a:pt x="200711" y="488594"/>
                  <a:pt x="207264" y="475488"/>
                </a:cubicBezTo>
                <a:cubicBezTo>
                  <a:pt x="213011" y="463993"/>
                  <a:pt x="211428" y="448947"/>
                  <a:pt x="219456" y="438912"/>
                </a:cubicBezTo>
                <a:cubicBezTo>
                  <a:pt x="228610" y="427470"/>
                  <a:pt x="243840" y="422656"/>
                  <a:pt x="256032" y="414528"/>
                </a:cubicBezTo>
                <a:cubicBezTo>
                  <a:pt x="312928" y="329184"/>
                  <a:pt x="280416" y="357632"/>
                  <a:pt x="341376" y="316992"/>
                </a:cubicBezTo>
                <a:cubicBezTo>
                  <a:pt x="345440" y="304800"/>
                  <a:pt x="345678" y="290560"/>
                  <a:pt x="353568" y="280416"/>
                </a:cubicBezTo>
                <a:cubicBezTo>
                  <a:pt x="374739" y="253196"/>
                  <a:pt x="398027" y="226392"/>
                  <a:pt x="426720" y="207264"/>
                </a:cubicBezTo>
                <a:lnTo>
                  <a:pt x="536448" y="134112"/>
                </a:lnTo>
                <a:lnTo>
                  <a:pt x="573024" y="109728"/>
                </a:lnTo>
                <a:cubicBezTo>
                  <a:pt x="603849" y="89178"/>
                  <a:pt x="610121" y="80363"/>
                  <a:pt x="646176" y="73152"/>
                </a:cubicBezTo>
                <a:cubicBezTo>
                  <a:pt x="654146" y="71558"/>
                  <a:pt x="662432" y="73152"/>
                  <a:pt x="670560" y="73152"/>
                </a:cubicBezTo>
                <a:lnTo>
                  <a:pt x="902208" y="121920"/>
                </a:lnTo>
                <a:cubicBezTo>
                  <a:pt x="740008" y="67853"/>
                  <a:pt x="805775" y="85620"/>
                  <a:pt x="707136" y="60960"/>
                </a:cubicBezTo>
                <a:cubicBezTo>
                  <a:pt x="694944" y="52832"/>
                  <a:pt x="681817" y="45957"/>
                  <a:pt x="670560" y="36576"/>
                </a:cubicBezTo>
                <a:cubicBezTo>
                  <a:pt x="657314" y="25538"/>
                  <a:pt x="651226" y="0"/>
                  <a:pt x="633984" y="0"/>
                </a:cubicBezTo>
                <a:cubicBezTo>
                  <a:pt x="619331" y="0"/>
                  <a:pt x="648007" y="26215"/>
                  <a:pt x="658368" y="36576"/>
                </a:cubicBezTo>
                <a:cubicBezTo>
                  <a:pt x="682003" y="60211"/>
                  <a:pt x="701772" y="63236"/>
                  <a:pt x="731520" y="73152"/>
                </a:cubicBezTo>
                <a:cubicBezTo>
                  <a:pt x="723392" y="89408"/>
                  <a:pt x="714295" y="105215"/>
                  <a:pt x="707136" y="121920"/>
                </a:cubicBezTo>
                <a:cubicBezTo>
                  <a:pt x="702074" y="133732"/>
                  <a:pt x="700691" y="147001"/>
                  <a:pt x="694944" y="158496"/>
                </a:cubicBezTo>
                <a:cubicBezTo>
                  <a:pt x="688391" y="171602"/>
                  <a:pt x="670560" y="195072"/>
                  <a:pt x="670560" y="195072"/>
                </a:cubicBezTo>
                <a:lnTo>
                  <a:pt x="670560" y="19507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8" name="Metin kutusu 87"/>
          <p:cNvSpPr txBox="1"/>
          <p:nvPr/>
        </p:nvSpPr>
        <p:spPr>
          <a:xfrm rot="16200000">
            <a:off x="-490241" y="4984468"/>
            <a:ext cx="13879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smtClean="0">
                <a:solidFill>
                  <a:srgbClr val="FF0000"/>
                </a:solidFill>
              </a:rPr>
              <a:t>Glutaminase</a:t>
            </a:r>
            <a:endParaRPr lang="tr-TR" sz="1400" i="1">
              <a:solidFill>
                <a:srgbClr val="FF0000"/>
              </a:solidFill>
            </a:endParaRPr>
          </a:p>
        </p:txBody>
      </p:sp>
      <p:sp>
        <p:nvSpPr>
          <p:cNvPr id="32" name="Serbest Form 31"/>
          <p:cNvSpPr/>
          <p:nvPr/>
        </p:nvSpPr>
        <p:spPr>
          <a:xfrm>
            <a:off x="48768" y="5925312"/>
            <a:ext cx="256102" cy="694944"/>
          </a:xfrm>
          <a:custGeom>
            <a:avLst/>
            <a:gdLst>
              <a:gd name="connsiteX0" fmla="*/ 0 w 256102"/>
              <a:gd name="connsiteY0" fmla="*/ 0 h 694944"/>
              <a:gd name="connsiteX1" fmla="*/ 0 w 256102"/>
              <a:gd name="connsiteY1" fmla="*/ 0 h 694944"/>
              <a:gd name="connsiteX2" fmla="*/ 48768 w 256102"/>
              <a:gd name="connsiteY2" fmla="*/ 109728 h 694944"/>
              <a:gd name="connsiteX3" fmla="*/ 97536 w 256102"/>
              <a:gd name="connsiteY3" fmla="*/ 182880 h 694944"/>
              <a:gd name="connsiteX4" fmla="*/ 134112 w 256102"/>
              <a:gd name="connsiteY4" fmla="*/ 268224 h 694944"/>
              <a:gd name="connsiteX5" fmla="*/ 146304 w 256102"/>
              <a:gd name="connsiteY5" fmla="*/ 304800 h 694944"/>
              <a:gd name="connsiteX6" fmla="*/ 182880 w 256102"/>
              <a:gd name="connsiteY6" fmla="*/ 377952 h 694944"/>
              <a:gd name="connsiteX7" fmla="*/ 170688 w 256102"/>
              <a:gd name="connsiteY7" fmla="*/ 560832 h 694944"/>
              <a:gd name="connsiteX8" fmla="*/ 121920 w 256102"/>
              <a:gd name="connsiteY8" fmla="*/ 633984 h 694944"/>
              <a:gd name="connsiteX9" fmla="*/ 97536 w 256102"/>
              <a:gd name="connsiteY9" fmla="*/ 670560 h 694944"/>
              <a:gd name="connsiteX10" fmla="*/ 85344 w 256102"/>
              <a:gd name="connsiteY10" fmla="*/ 621792 h 694944"/>
              <a:gd name="connsiteX11" fmla="*/ 109728 w 256102"/>
              <a:gd name="connsiteY11" fmla="*/ 694944 h 694944"/>
              <a:gd name="connsiteX12" fmla="*/ 182880 w 256102"/>
              <a:gd name="connsiteY12" fmla="*/ 646176 h 694944"/>
              <a:gd name="connsiteX13" fmla="*/ 219456 w 256102"/>
              <a:gd name="connsiteY13" fmla="*/ 609600 h 694944"/>
              <a:gd name="connsiteX14" fmla="*/ 256032 w 256102"/>
              <a:gd name="connsiteY14" fmla="*/ 573024 h 694944"/>
              <a:gd name="connsiteX15" fmla="*/ 256032 w 256102"/>
              <a:gd name="connsiteY15" fmla="*/ 573024 h 69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56102" h="694944">
                <a:moveTo>
                  <a:pt x="0" y="0"/>
                </a:moveTo>
                <a:lnTo>
                  <a:pt x="0" y="0"/>
                </a:lnTo>
                <a:cubicBezTo>
                  <a:pt x="16256" y="36576"/>
                  <a:pt x="29932" y="74411"/>
                  <a:pt x="48768" y="109728"/>
                </a:cubicBezTo>
                <a:cubicBezTo>
                  <a:pt x="62559" y="135586"/>
                  <a:pt x="88269" y="155078"/>
                  <a:pt x="97536" y="182880"/>
                </a:cubicBezTo>
                <a:cubicBezTo>
                  <a:pt x="126128" y="268657"/>
                  <a:pt x="88915" y="162764"/>
                  <a:pt x="134112" y="268224"/>
                </a:cubicBezTo>
                <a:cubicBezTo>
                  <a:pt x="139174" y="280036"/>
                  <a:pt x="140557" y="293305"/>
                  <a:pt x="146304" y="304800"/>
                </a:cubicBezTo>
                <a:cubicBezTo>
                  <a:pt x="193573" y="399338"/>
                  <a:pt x="152235" y="286017"/>
                  <a:pt x="182880" y="377952"/>
                </a:cubicBezTo>
                <a:cubicBezTo>
                  <a:pt x="178816" y="438912"/>
                  <a:pt x="184839" y="501398"/>
                  <a:pt x="170688" y="560832"/>
                </a:cubicBezTo>
                <a:cubicBezTo>
                  <a:pt x="163900" y="589341"/>
                  <a:pt x="138176" y="609600"/>
                  <a:pt x="121920" y="633984"/>
                </a:cubicBezTo>
                <a:lnTo>
                  <a:pt x="97536" y="670560"/>
                </a:lnTo>
                <a:cubicBezTo>
                  <a:pt x="93472" y="654304"/>
                  <a:pt x="77850" y="606805"/>
                  <a:pt x="85344" y="621792"/>
                </a:cubicBezTo>
                <a:cubicBezTo>
                  <a:pt x="96839" y="644781"/>
                  <a:pt x="109728" y="694944"/>
                  <a:pt x="109728" y="694944"/>
                </a:cubicBezTo>
                <a:cubicBezTo>
                  <a:pt x="134112" y="678688"/>
                  <a:pt x="162158" y="666898"/>
                  <a:pt x="182880" y="646176"/>
                </a:cubicBezTo>
                <a:cubicBezTo>
                  <a:pt x="195072" y="633984"/>
                  <a:pt x="206210" y="620638"/>
                  <a:pt x="219456" y="609600"/>
                </a:cubicBezTo>
                <a:cubicBezTo>
                  <a:pt x="259413" y="576302"/>
                  <a:pt x="256032" y="601716"/>
                  <a:pt x="256032" y="573024"/>
                </a:cubicBezTo>
                <a:lnTo>
                  <a:pt x="256032" y="57302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0" name="Metin kutusu 89"/>
          <p:cNvSpPr txBox="1"/>
          <p:nvPr/>
        </p:nvSpPr>
        <p:spPr>
          <a:xfrm>
            <a:off x="-96331" y="655885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NH</a:t>
            </a:r>
            <a:r>
              <a:rPr lang="tr-TR" baseline="-25000"/>
              <a:t>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6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381000" y="1828800"/>
            <a:ext cx="3048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>
                <a:latin typeface="+mn-lt"/>
              </a:rPr>
              <a:t>Glutamate is formed as a result of ammonia and alpha keto glutarate </a:t>
            </a:r>
            <a:r>
              <a:rPr lang="en-US" smtClean="0">
                <a:latin typeface="+mn-lt"/>
              </a:rPr>
              <a:t>reaction</a:t>
            </a:r>
            <a:endParaRPr lang="tr-TR" smtClean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>
                <a:latin typeface="+mn-lt"/>
              </a:rPr>
              <a:t>Alpha </a:t>
            </a:r>
            <a:r>
              <a:rPr lang="tr-TR" smtClean="0">
                <a:latin typeface="+mn-lt"/>
              </a:rPr>
              <a:t>ketoglutarate</a:t>
            </a:r>
            <a:r>
              <a:rPr lang="tr-TR" smtClean="0">
                <a:latin typeface="+mn-lt"/>
                <a:cs typeface="Arial" panose="020B0604020202020204" pitchFamily="34" charset="0"/>
              </a:rPr>
              <a:t>↓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>
                <a:latin typeface="+mn-lt"/>
              </a:rPr>
              <a:t>The functions of the TCA cycle are disrupted in neurons</a:t>
            </a:r>
            <a:r>
              <a:rPr lang="en-US" smtClean="0">
                <a:latin typeface="+mn-lt"/>
              </a:rPr>
              <a:t>.</a:t>
            </a:r>
            <a:endParaRPr lang="tr-TR" smtClean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>
                <a:latin typeface="+mn-lt"/>
                <a:cs typeface="Arial" panose="020B0604020202020204" pitchFamily="34" charset="0"/>
              </a:rPr>
              <a:t>Energy production↓</a:t>
            </a:r>
          </a:p>
        </p:txBody>
      </p:sp>
      <p:sp>
        <p:nvSpPr>
          <p:cNvPr id="9" name="Dikdörtgen 8"/>
          <p:cNvSpPr/>
          <p:nvPr/>
        </p:nvSpPr>
        <p:spPr>
          <a:xfrm>
            <a:off x="3429000" y="1828800"/>
            <a:ext cx="3048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>
                <a:latin typeface="+mn-lt"/>
              </a:rPr>
              <a:t>Glutamate is </a:t>
            </a:r>
            <a:r>
              <a:rPr lang="tr-TR" smtClean="0">
                <a:latin typeface="+mn-lt"/>
              </a:rPr>
              <a:t>essential for glutamine production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smtClean="0">
              <a:latin typeface="+mn-lt"/>
            </a:endParaRPr>
          </a:p>
          <a:p>
            <a:endParaRPr lang="tr-TR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>
                <a:latin typeface="+mn-lt"/>
              </a:rPr>
              <a:t>Glutamate </a:t>
            </a:r>
            <a:r>
              <a:rPr lang="tr-TR" smtClean="0">
                <a:latin typeface="+mn-lt"/>
              </a:rPr>
              <a:t>↓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>
                <a:latin typeface="+mn-lt"/>
              </a:rPr>
              <a:t>Glutamate is necessary for GABA </a:t>
            </a:r>
            <a:r>
              <a:rPr lang="tr-TR" smtClean="0">
                <a:latin typeface="+mn-lt"/>
              </a:rPr>
              <a:t>synthesis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>
                <a:latin typeface="+mn-lt"/>
              </a:rPr>
              <a:t>GABA ↓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6467168" y="1799303"/>
            <a:ext cx="24482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>
                <a:latin typeface="+mn-lt"/>
              </a:rPr>
              <a:t>Ammonia concentration↑  Glutamine </a:t>
            </a:r>
            <a:r>
              <a:rPr lang="tr-TR" smtClean="0">
                <a:latin typeface="+mn-lt"/>
              </a:rPr>
              <a:t>↑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</a:endParaRPr>
          </a:p>
          <a:p>
            <a:endParaRPr lang="tr-TR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>
                <a:latin typeface="+mn-lt"/>
              </a:rPr>
              <a:t>Glutamine is osmotically active in brain </a:t>
            </a:r>
            <a:r>
              <a:rPr lang="tr-TR" smtClean="0">
                <a:latin typeface="+mn-lt"/>
              </a:rPr>
              <a:t>astrocytes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smtClean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>
                <a:latin typeface="+mn-lt"/>
              </a:rPr>
              <a:t>Brain Edema</a:t>
            </a:r>
          </a:p>
        </p:txBody>
      </p:sp>
      <p:cxnSp>
        <p:nvCxnSpPr>
          <p:cNvPr id="12" name="Düz Bağlayıcı 11"/>
          <p:cNvCxnSpPr/>
          <p:nvPr/>
        </p:nvCxnSpPr>
        <p:spPr>
          <a:xfrm>
            <a:off x="3429000" y="1799303"/>
            <a:ext cx="0" cy="4601497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3"/>
          <p:cNvCxnSpPr/>
          <p:nvPr/>
        </p:nvCxnSpPr>
        <p:spPr>
          <a:xfrm>
            <a:off x="6324600" y="1799303"/>
            <a:ext cx="0" cy="4601497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ikdörtgen 15"/>
          <p:cNvSpPr/>
          <p:nvPr/>
        </p:nvSpPr>
        <p:spPr>
          <a:xfrm>
            <a:off x="838200" y="838200"/>
            <a:ext cx="30548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+mj-lt"/>
              </a:rPr>
              <a:t>Ammonia toxici</a:t>
            </a:r>
            <a:r>
              <a:rPr lang="tr-TR" sz="3200">
                <a:solidFill>
                  <a:srgbClr val="7030A0"/>
                </a:solidFill>
                <a:latin typeface="+mj-lt"/>
              </a:rPr>
              <a:t>ty</a:t>
            </a:r>
            <a:endParaRPr lang="tr-TR" sz="3200" dirty="0">
              <a:solidFill>
                <a:srgbClr val="7030A0"/>
              </a:solidFill>
              <a:latin typeface="+mj-lt"/>
            </a:endParaRPr>
          </a:p>
        </p:txBody>
      </p:sp>
      <p:cxnSp>
        <p:nvCxnSpPr>
          <p:cNvPr id="19" name="Düz Bağlayıcı 18"/>
          <p:cNvCxnSpPr/>
          <p:nvPr/>
        </p:nvCxnSpPr>
        <p:spPr>
          <a:xfrm>
            <a:off x="0" y="3124200"/>
            <a:ext cx="91440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>
            <a:off x="0" y="4800600"/>
            <a:ext cx="91440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376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smtClean="0">
                <a:solidFill>
                  <a:srgbClr val="7030A0"/>
                </a:solidFill>
              </a:rPr>
              <a:t>PROTEINS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05000"/>
            <a:ext cx="6797040" cy="3352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/>
            </a:pPr>
            <a:r>
              <a:rPr lang="tr-TR" sz="8000" i="1" u="sng" smtClean="0">
                <a:solidFill>
                  <a:srgbClr val="002060"/>
                </a:solidFill>
              </a:rPr>
              <a:t>Function of Proteins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8000" smtClean="0">
                <a:solidFill>
                  <a:srgbClr val="FF0000"/>
                </a:solidFill>
              </a:rPr>
              <a:t>Catalytic </a:t>
            </a:r>
            <a:r>
              <a:rPr lang="tr-TR" sz="8000" err="1" smtClean="0">
                <a:solidFill>
                  <a:srgbClr val="FF0000"/>
                </a:solidFill>
              </a:rPr>
              <a:t>functions</a:t>
            </a:r>
            <a:r>
              <a:rPr lang="tr-TR" sz="8000" smtClean="0">
                <a:solidFill>
                  <a:srgbClr val="FF0000"/>
                </a:solidFill>
              </a:rPr>
              <a:t> </a:t>
            </a:r>
            <a:endParaRPr lang="tr-TR" sz="800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8000" smtClean="0">
                <a:solidFill>
                  <a:schemeClr val="accent1">
                    <a:lumMod val="50000"/>
                  </a:schemeClr>
                </a:solidFill>
              </a:rPr>
              <a:t>Protection</a:t>
            </a:r>
            <a:r>
              <a:rPr lang="tr-TR" sz="8000" smtClean="0"/>
              <a:t>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8000" smtClean="0">
                <a:solidFill>
                  <a:schemeClr val="accent6">
                    <a:lumMod val="50000"/>
                  </a:schemeClr>
                </a:solidFill>
              </a:rPr>
              <a:t>Transport</a:t>
            </a:r>
            <a:endParaRPr lang="tr-TR" sz="8000" dirty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8000" smtClean="0">
                <a:solidFill>
                  <a:srgbClr val="FF0000"/>
                </a:solidFill>
              </a:rPr>
              <a:t>Structure</a:t>
            </a:r>
            <a:r>
              <a:rPr lang="tr-TR" sz="8000" smtClean="0"/>
              <a:t>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8000" smtClean="0">
                <a:solidFill>
                  <a:srgbClr val="0070C0"/>
                </a:solidFill>
              </a:rPr>
              <a:t>Regulation</a:t>
            </a:r>
            <a:r>
              <a:rPr lang="tr-TR" sz="8000" smtClean="0"/>
              <a:t>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8000" smtClean="0">
                <a:solidFill>
                  <a:srgbClr val="003300"/>
                </a:solidFill>
              </a:rPr>
              <a:t>Nerve </a:t>
            </a:r>
            <a:r>
              <a:rPr lang="tr-TR" sz="8000" dirty="0" err="1" smtClean="0">
                <a:solidFill>
                  <a:srgbClr val="003300"/>
                </a:solidFill>
              </a:rPr>
              <a:t>İmpulse</a:t>
            </a:r>
            <a:r>
              <a:rPr lang="tr-TR" sz="8000" dirty="0" smtClean="0">
                <a:solidFill>
                  <a:srgbClr val="003300"/>
                </a:solidFill>
              </a:rPr>
              <a:t> </a:t>
            </a:r>
            <a:r>
              <a:rPr lang="tr-TR" sz="8000" err="1" smtClean="0">
                <a:solidFill>
                  <a:srgbClr val="003300"/>
                </a:solidFill>
              </a:rPr>
              <a:t>transmission</a:t>
            </a:r>
            <a:r>
              <a:rPr lang="tr-TR" sz="8000" smtClean="0">
                <a:solidFill>
                  <a:srgbClr val="00330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8000" smtClean="0">
                <a:solidFill>
                  <a:schemeClr val="accent3">
                    <a:lumMod val="50000"/>
                  </a:schemeClr>
                </a:solidFill>
              </a:rPr>
              <a:t>Movement</a:t>
            </a:r>
            <a:r>
              <a:rPr lang="tr-TR" sz="8000" smtClean="0"/>
              <a:t>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8000" smtClean="0">
                <a:solidFill>
                  <a:srgbClr val="002060"/>
                </a:solidFill>
              </a:rPr>
              <a:t>Receptor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8000" smtClean="0">
                <a:solidFill>
                  <a:schemeClr val="accent6">
                    <a:lumMod val="50000"/>
                  </a:schemeClr>
                </a:solidFill>
              </a:rPr>
              <a:t>Storage </a:t>
            </a:r>
            <a:endParaRPr lang="tr-TR" sz="8000" smtClean="0">
              <a:hlinkClick r:id="rId3"/>
            </a:endParaRPr>
          </a:p>
          <a:p>
            <a:pPr marL="0" indent="0">
              <a:buNone/>
              <a:defRPr/>
            </a:pPr>
            <a:endParaRPr lang="tr-TR" sz="800">
              <a:hlinkClick r:id="rId3"/>
            </a:endParaRPr>
          </a:p>
          <a:p>
            <a:pPr marL="0" indent="0">
              <a:buNone/>
              <a:defRPr/>
            </a:pPr>
            <a:r>
              <a:rPr lang="tr-TR" sz="800" smtClean="0">
                <a:hlinkClick r:id="rId3"/>
              </a:rPr>
              <a:t>http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0219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85800" y="990600"/>
            <a:ext cx="6400800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320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Ammonia  </a:t>
            </a:r>
          </a:p>
          <a:p>
            <a:pPr>
              <a:defRPr/>
            </a:pPr>
            <a:endParaRPr lang="tr-TR" sz="2400" smtClean="0">
              <a:solidFill>
                <a:srgbClr val="FF0000"/>
              </a:solidFill>
              <a:latin typeface="+mn-lt"/>
              <a:ea typeface="+mj-ea"/>
              <a:cs typeface="+mj-cs"/>
            </a:endParaRPr>
          </a:p>
          <a:p>
            <a:pPr>
              <a:defRPr/>
            </a:pPr>
            <a:endParaRPr lang="tr-TR" sz="2400">
              <a:solidFill>
                <a:srgbClr val="FF0000"/>
              </a:solidFill>
              <a:latin typeface="+mn-lt"/>
              <a:ea typeface="+mj-ea"/>
              <a:cs typeface="+mj-cs"/>
            </a:endParaRPr>
          </a:p>
          <a:p>
            <a:pPr>
              <a:defRPr/>
            </a:pPr>
            <a:r>
              <a:rPr lang="tr-TR" sz="2400" smtClean="0">
                <a:solidFill>
                  <a:srgbClr val="7030A0"/>
                </a:solidFill>
                <a:latin typeface="+mn-lt"/>
                <a:ea typeface="+mj-ea"/>
                <a:cs typeface="+mj-cs"/>
              </a:rPr>
              <a:t>Sources:</a:t>
            </a:r>
          </a:p>
          <a:p>
            <a:pPr>
              <a:defRPr/>
            </a:pPr>
            <a:endParaRPr lang="tr-TR" sz="2400" dirty="0">
              <a:solidFill>
                <a:srgbClr val="FF0000"/>
              </a:solidFill>
              <a:latin typeface="+mn-lt"/>
              <a:ea typeface="+mj-ea"/>
              <a:cs typeface="+mj-cs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tr-TR" smtClean="0"/>
              <a:t>Aminoacids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tr-TR" smtClean="0"/>
              <a:t>Glutamine</a:t>
            </a:r>
          </a:p>
          <a:p>
            <a:pPr marL="342900" indent="-342900">
              <a:buFontTx/>
              <a:buAutoNum type="arabicPeriod"/>
              <a:defRPr/>
            </a:pPr>
            <a:r>
              <a:rPr lang="tr-TR" smtClean="0"/>
              <a:t>Bacterial action (Intestine)</a:t>
            </a:r>
          </a:p>
          <a:p>
            <a:pPr marL="342900" indent="-342900">
              <a:buFontTx/>
              <a:buAutoNum type="arabicPeriod"/>
              <a:defRPr/>
            </a:pPr>
            <a:r>
              <a:rPr lang="tr-TR" smtClean="0"/>
              <a:t>Amines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tr-TR" smtClean="0"/>
              <a:t>Pürins and pirimidins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688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Unvan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7543800" cy="475396"/>
          </a:xfrm>
        </p:spPr>
        <p:txBody>
          <a:bodyPr>
            <a:noAutofit/>
          </a:bodyPr>
          <a:lstStyle/>
          <a:p>
            <a:r>
              <a:rPr lang="tr-TR" altLang="tr-TR" sz="3200" smtClean="0">
                <a:solidFill>
                  <a:srgbClr val="7030A0"/>
                </a:solidFill>
              </a:rPr>
              <a:t>Ammonia Transport</a:t>
            </a:r>
          </a:p>
        </p:txBody>
      </p:sp>
      <p:sp>
        <p:nvSpPr>
          <p:cNvPr id="150531" name="İçerik Yer Tutucusu 2"/>
          <p:cNvSpPr>
            <a:spLocks noGrp="1"/>
          </p:cNvSpPr>
          <p:nvPr>
            <p:ph idx="1"/>
          </p:nvPr>
        </p:nvSpPr>
        <p:spPr>
          <a:xfrm>
            <a:off x="457200" y="1905000"/>
            <a:ext cx="85344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smtClean="0"/>
              <a:t>Blood </a:t>
            </a:r>
            <a:r>
              <a:rPr lang="en-US" sz="2400"/>
              <a:t>ammonia is quickly cleared by the </a:t>
            </a:r>
            <a:r>
              <a:rPr lang="en-US" sz="2400" smtClean="0"/>
              <a:t>liver</a:t>
            </a:r>
            <a:endParaRPr lang="tr-TR" sz="240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smtClean="0"/>
              <a:t>The </a:t>
            </a:r>
            <a:r>
              <a:rPr lang="en-US" sz="2400"/>
              <a:t>release of ammonia from the muscles to the bloodstream occurs </a:t>
            </a:r>
            <a:r>
              <a:rPr lang="en-US" sz="2400">
                <a:solidFill>
                  <a:srgbClr val="00B050"/>
                </a:solidFill>
              </a:rPr>
              <a:t>in the form of glutamine or alanine</a:t>
            </a:r>
            <a:r>
              <a:rPr lang="en-US" sz="2400"/>
              <a:t>. </a:t>
            </a:r>
            <a:endParaRPr lang="tr-TR" sz="240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smtClean="0"/>
              <a:t>The release </a:t>
            </a:r>
            <a:r>
              <a:rPr lang="en-US" sz="2400"/>
              <a:t>of ammonia from the muscles to the bloodstream occurs </a:t>
            </a:r>
            <a:r>
              <a:rPr lang="en-US" sz="2400">
                <a:solidFill>
                  <a:srgbClr val="00B050"/>
                </a:solidFill>
              </a:rPr>
              <a:t>in the form of glutamine or alanine</a:t>
            </a:r>
            <a:r>
              <a:rPr lang="en-US" sz="2400"/>
              <a:t>. </a:t>
            </a:r>
            <a:endParaRPr lang="tr-TR" sz="240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/>
              <a:t>The main role of the </a:t>
            </a:r>
            <a:r>
              <a:rPr lang="en-US" sz="2400">
                <a:solidFill>
                  <a:srgbClr val="00B050"/>
                </a:solidFill>
              </a:rPr>
              <a:t>glucose-alanine cycle</a:t>
            </a:r>
            <a:r>
              <a:rPr lang="en-US" sz="2400"/>
              <a:t>; is to allow the </a:t>
            </a:r>
            <a:r>
              <a:rPr lang="en-US" sz="2400" smtClean="0"/>
              <a:t>skeletal </a:t>
            </a:r>
            <a:r>
              <a:rPr lang="en-US" sz="2400"/>
              <a:t>muscle to eliminate </a:t>
            </a:r>
            <a:r>
              <a:rPr lang="en-US" sz="2400" smtClean="0"/>
              <a:t>nitrogen.</a:t>
            </a:r>
            <a:endParaRPr lang="tr-TR" sz="240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smtClean="0"/>
              <a:t>The </a:t>
            </a:r>
            <a:r>
              <a:rPr lang="en-US" sz="2400"/>
              <a:t>amino acid of </a:t>
            </a:r>
            <a:r>
              <a:rPr lang="en-US" sz="2400">
                <a:solidFill>
                  <a:srgbClr val="00B050"/>
                </a:solidFill>
              </a:rPr>
              <a:t>alanine plays a role in the non-toxic transport of ammonia to the liver.</a:t>
            </a:r>
            <a:endParaRPr lang="tr-TR" altLang="tr-TR" sz="240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5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14088"/>
          </a:xfrm>
        </p:spPr>
        <p:txBody>
          <a:bodyPr/>
          <a:lstStyle/>
          <a:p>
            <a:r>
              <a:rPr lang="tr-TR" sz="3200" smtClean="0">
                <a:solidFill>
                  <a:srgbClr val="7030A0"/>
                </a:solidFill>
              </a:rPr>
              <a:t>Glucose-Alanine Cycle</a:t>
            </a:r>
            <a:endParaRPr lang="tr-TR" sz="3200">
              <a:solidFill>
                <a:srgbClr val="7030A0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514350" y="140839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Liver</a:t>
            </a:r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3566533" y="1390432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Muscle</a:t>
            </a:r>
            <a:endParaRPr lang="tr-TR"/>
          </a:p>
        </p:txBody>
      </p:sp>
      <p:sp>
        <p:nvSpPr>
          <p:cNvPr id="10" name="Oval 9"/>
          <p:cNvSpPr/>
          <p:nvPr/>
        </p:nvSpPr>
        <p:spPr>
          <a:xfrm>
            <a:off x="266700" y="1719072"/>
            <a:ext cx="1752600" cy="3124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2971800" y="1752600"/>
            <a:ext cx="1752600" cy="3124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1844047" y="1342068"/>
            <a:ext cx="1667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Blood stream</a:t>
            </a:r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4013632" y="3340608"/>
            <a:ext cx="6896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NH</a:t>
            </a:r>
            <a:r>
              <a:rPr lang="tr-TR" baseline="-25000" smtClean="0"/>
              <a:t>4</a:t>
            </a:r>
            <a:r>
              <a:rPr lang="tr-TR" baseline="30000"/>
              <a:t>+</a:t>
            </a:r>
            <a:endParaRPr lang="tr-TR"/>
          </a:p>
          <a:p>
            <a:endParaRPr lang="tr-TR"/>
          </a:p>
        </p:txBody>
      </p:sp>
      <p:sp>
        <p:nvSpPr>
          <p:cNvPr id="14" name="Metin kutusu 13"/>
          <p:cNvSpPr txBox="1"/>
          <p:nvPr/>
        </p:nvSpPr>
        <p:spPr>
          <a:xfrm>
            <a:off x="3201924" y="3086516"/>
            <a:ext cx="1217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Pyruvate</a:t>
            </a:r>
            <a:endParaRPr lang="tr-TR"/>
          </a:p>
        </p:txBody>
      </p:sp>
      <p:sp>
        <p:nvSpPr>
          <p:cNvPr id="15" name="Serbest Form 14"/>
          <p:cNvSpPr/>
          <p:nvPr/>
        </p:nvSpPr>
        <p:spPr>
          <a:xfrm>
            <a:off x="3401181" y="3450336"/>
            <a:ext cx="341763" cy="694944"/>
          </a:xfrm>
          <a:custGeom>
            <a:avLst/>
            <a:gdLst>
              <a:gd name="connsiteX0" fmla="*/ 341763 w 341763"/>
              <a:gd name="connsiteY0" fmla="*/ 0 h 694944"/>
              <a:gd name="connsiteX1" fmla="*/ 341763 w 341763"/>
              <a:gd name="connsiteY1" fmla="*/ 0 h 694944"/>
              <a:gd name="connsiteX2" fmla="*/ 329571 w 341763"/>
              <a:gd name="connsiteY2" fmla="*/ 170688 h 694944"/>
              <a:gd name="connsiteX3" fmla="*/ 317379 w 341763"/>
              <a:gd name="connsiteY3" fmla="*/ 207264 h 694944"/>
              <a:gd name="connsiteX4" fmla="*/ 292995 w 341763"/>
              <a:gd name="connsiteY4" fmla="*/ 292608 h 694944"/>
              <a:gd name="connsiteX5" fmla="*/ 268611 w 341763"/>
              <a:gd name="connsiteY5" fmla="*/ 329184 h 694944"/>
              <a:gd name="connsiteX6" fmla="*/ 256419 w 341763"/>
              <a:gd name="connsiteY6" fmla="*/ 365760 h 694944"/>
              <a:gd name="connsiteX7" fmla="*/ 232035 w 341763"/>
              <a:gd name="connsiteY7" fmla="*/ 402336 h 694944"/>
              <a:gd name="connsiteX8" fmla="*/ 219843 w 341763"/>
              <a:gd name="connsiteY8" fmla="*/ 438912 h 694944"/>
              <a:gd name="connsiteX9" fmla="*/ 146691 w 341763"/>
              <a:gd name="connsiteY9" fmla="*/ 560832 h 694944"/>
              <a:gd name="connsiteX10" fmla="*/ 110115 w 341763"/>
              <a:gd name="connsiteY10" fmla="*/ 585216 h 694944"/>
              <a:gd name="connsiteX11" fmla="*/ 85731 w 341763"/>
              <a:gd name="connsiteY11" fmla="*/ 621792 h 694944"/>
              <a:gd name="connsiteX12" fmla="*/ 12579 w 341763"/>
              <a:gd name="connsiteY12" fmla="*/ 694944 h 694944"/>
              <a:gd name="connsiteX13" fmla="*/ 36963 w 341763"/>
              <a:gd name="connsiteY13" fmla="*/ 621792 h 694944"/>
              <a:gd name="connsiteX14" fmla="*/ 61347 w 341763"/>
              <a:gd name="connsiteY14" fmla="*/ 548640 h 694944"/>
              <a:gd name="connsiteX15" fmla="*/ 49155 w 341763"/>
              <a:gd name="connsiteY15" fmla="*/ 585216 h 694944"/>
              <a:gd name="connsiteX16" fmla="*/ 12579 w 341763"/>
              <a:gd name="connsiteY16" fmla="*/ 658368 h 694944"/>
              <a:gd name="connsiteX17" fmla="*/ 49155 w 341763"/>
              <a:gd name="connsiteY17" fmla="*/ 670560 h 694944"/>
              <a:gd name="connsiteX18" fmla="*/ 146691 w 341763"/>
              <a:gd name="connsiteY18" fmla="*/ 646176 h 694944"/>
              <a:gd name="connsiteX19" fmla="*/ 171075 w 341763"/>
              <a:gd name="connsiteY19" fmla="*/ 646176 h 694944"/>
              <a:gd name="connsiteX20" fmla="*/ 171075 w 341763"/>
              <a:gd name="connsiteY20" fmla="*/ 646176 h 69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41763" h="694944">
                <a:moveTo>
                  <a:pt x="341763" y="0"/>
                </a:moveTo>
                <a:lnTo>
                  <a:pt x="341763" y="0"/>
                </a:lnTo>
                <a:cubicBezTo>
                  <a:pt x="337699" y="56896"/>
                  <a:pt x="336236" y="114038"/>
                  <a:pt x="329571" y="170688"/>
                </a:cubicBezTo>
                <a:cubicBezTo>
                  <a:pt x="328069" y="183451"/>
                  <a:pt x="320910" y="194907"/>
                  <a:pt x="317379" y="207264"/>
                </a:cubicBezTo>
                <a:cubicBezTo>
                  <a:pt x="312171" y="225494"/>
                  <a:pt x="302739" y="273120"/>
                  <a:pt x="292995" y="292608"/>
                </a:cubicBezTo>
                <a:cubicBezTo>
                  <a:pt x="286442" y="305714"/>
                  <a:pt x="275164" y="316078"/>
                  <a:pt x="268611" y="329184"/>
                </a:cubicBezTo>
                <a:cubicBezTo>
                  <a:pt x="262864" y="340679"/>
                  <a:pt x="262166" y="354265"/>
                  <a:pt x="256419" y="365760"/>
                </a:cubicBezTo>
                <a:cubicBezTo>
                  <a:pt x="249866" y="378866"/>
                  <a:pt x="238588" y="389230"/>
                  <a:pt x="232035" y="402336"/>
                </a:cubicBezTo>
                <a:cubicBezTo>
                  <a:pt x="226288" y="413831"/>
                  <a:pt x="224905" y="427100"/>
                  <a:pt x="219843" y="438912"/>
                </a:cubicBezTo>
                <a:cubicBezTo>
                  <a:pt x="208099" y="466314"/>
                  <a:pt x="164026" y="549276"/>
                  <a:pt x="146691" y="560832"/>
                </a:cubicBezTo>
                <a:lnTo>
                  <a:pt x="110115" y="585216"/>
                </a:lnTo>
                <a:cubicBezTo>
                  <a:pt x="101987" y="597408"/>
                  <a:pt x="96092" y="611431"/>
                  <a:pt x="85731" y="621792"/>
                </a:cubicBezTo>
                <a:cubicBezTo>
                  <a:pt x="-5005" y="712528"/>
                  <a:pt x="70045" y="608746"/>
                  <a:pt x="12579" y="694944"/>
                </a:cubicBezTo>
                <a:cubicBezTo>
                  <a:pt x="-10738" y="624993"/>
                  <a:pt x="-1090" y="690287"/>
                  <a:pt x="36963" y="621792"/>
                </a:cubicBezTo>
                <a:cubicBezTo>
                  <a:pt x="49445" y="599324"/>
                  <a:pt x="53219" y="573024"/>
                  <a:pt x="61347" y="548640"/>
                </a:cubicBezTo>
                <a:lnTo>
                  <a:pt x="49155" y="585216"/>
                </a:lnTo>
                <a:cubicBezTo>
                  <a:pt x="32329" y="635693"/>
                  <a:pt x="44092" y="611099"/>
                  <a:pt x="12579" y="658368"/>
                </a:cubicBezTo>
                <a:cubicBezTo>
                  <a:pt x="24771" y="662432"/>
                  <a:pt x="36304" y="670560"/>
                  <a:pt x="49155" y="670560"/>
                </a:cubicBezTo>
                <a:cubicBezTo>
                  <a:pt x="109606" y="670560"/>
                  <a:pt x="98587" y="655797"/>
                  <a:pt x="146691" y="646176"/>
                </a:cubicBezTo>
                <a:cubicBezTo>
                  <a:pt x="154661" y="644582"/>
                  <a:pt x="162947" y="646176"/>
                  <a:pt x="171075" y="646176"/>
                </a:cubicBezTo>
                <a:lnTo>
                  <a:pt x="171075" y="64617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Serbest Form 15"/>
          <p:cNvSpPr/>
          <p:nvPr/>
        </p:nvSpPr>
        <p:spPr>
          <a:xfrm>
            <a:off x="3608832" y="3511296"/>
            <a:ext cx="597408" cy="402383"/>
          </a:xfrm>
          <a:custGeom>
            <a:avLst/>
            <a:gdLst>
              <a:gd name="connsiteX0" fmla="*/ 597408 w 597408"/>
              <a:gd name="connsiteY0" fmla="*/ 0 h 402383"/>
              <a:gd name="connsiteX1" fmla="*/ 597408 w 597408"/>
              <a:gd name="connsiteY1" fmla="*/ 0 h 402383"/>
              <a:gd name="connsiteX2" fmla="*/ 499872 w 597408"/>
              <a:gd name="connsiteY2" fmla="*/ 48768 h 402383"/>
              <a:gd name="connsiteX3" fmla="*/ 463296 w 597408"/>
              <a:gd name="connsiteY3" fmla="*/ 60960 h 402383"/>
              <a:gd name="connsiteX4" fmla="*/ 451104 w 597408"/>
              <a:gd name="connsiteY4" fmla="*/ 97536 h 402383"/>
              <a:gd name="connsiteX5" fmla="*/ 390144 w 597408"/>
              <a:gd name="connsiteY5" fmla="*/ 121920 h 402383"/>
              <a:gd name="connsiteX6" fmla="*/ 292608 w 597408"/>
              <a:gd name="connsiteY6" fmla="*/ 207264 h 402383"/>
              <a:gd name="connsiteX7" fmla="*/ 231648 w 597408"/>
              <a:gd name="connsiteY7" fmla="*/ 243840 h 402383"/>
              <a:gd name="connsiteX8" fmla="*/ 158496 w 597408"/>
              <a:gd name="connsiteY8" fmla="*/ 280416 h 402383"/>
              <a:gd name="connsiteX9" fmla="*/ 109728 w 597408"/>
              <a:gd name="connsiteY9" fmla="*/ 316992 h 402383"/>
              <a:gd name="connsiteX10" fmla="*/ 60960 w 597408"/>
              <a:gd name="connsiteY10" fmla="*/ 341376 h 402383"/>
              <a:gd name="connsiteX11" fmla="*/ 48768 w 597408"/>
              <a:gd name="connsiteY11" fmla="*/ 377952 h 402383"/>
              <a:gd name="connsiteX12" fmla="*/ 0 w 597408"/>
              <a:gd name="connsiteY12" fmla="*/ 402336 h 402383"/>
              <a:gd name="connsiteX13" fmla="*/ 0 w 597408"/>
              <a:gd name="connsiteY13" fmla="*/ 402336 h 402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97408" h="402383">
                <a:moveTo>
                  <a:pt x="597408" y="0"/>
                </a:moveTo>
                <a:lnTo>
                  <a:pt x="597408" y="0"/>
                </a:lnTo>
                <a:cubicBezTo>
                  <a:pt x="564896" y="16256"/>
                  <a:pt x="532963" y="33726"/>
                  <a:pt x="499872" y="48768"/>
                </a:cubicBezTo>
                <a:cubicBezTo>
                  <a:pt x="488172" y="54086"/>
                  <a:pt x="472383" y="51873"/>
                  <a:pt x="463296" y="60960"/>
                </a:cubicBezTo>
                <a:cubicBezTo>
                  <a:pt x="454209" y="70047"/>
                  <a:pt x="460977" y="89309"/>
                  <a:pt x="451104" y="97536"/>
                </a:cubicBezTo>
                <a:cubicBezTo>
                  <a:pt x="434291" y="111547"/>
                  <a:pt x="409275" y="111292"/>
                  <a:pt x="390144" y="121920"/>
                </a:cubicBezTo>
                <a:cubicBezTo>
                  <a:pt x="325944" y="157587"/>
                  <a:pt x="352396" y="160762"/>
                  <a:pt x="292608" y="207264"/>
                </a:cubicBezTo>
                <a:cubicBezTo>
                  <a:pt x="273903" y="221813"/>
                  <a:pt x="251743" y="231281"/>
                  <a:pt x="231648" y="243840"/>
                </a:cubicBezTo>
                <a:cubicBezTo>
                  <a:pt x="177626" y="277604"/>
                  <a:pt x="214896" y="261616"/>
                  <a:pt x="158496" y="280416"/>
                </a:cubicBezTo>
                <a:cubicBezTo>
                  <a:pt x="142240" y="292608"/>
                  <a:pt x="126959" y="306222"/>
                  <a:pt x="109728" y="316992"/>
                </a:cubicBezTo>
                <a:cubicBezTo>
                  <a:pt x="94316" y="326625"/>
                  <a:pt x="73811" y="328525"/>
                  <a:pt x="60960" y="341376"/>
                </a:cubicBezTo>
                <a:cubicBezTo>
                  <a:pt x="51873" y="350463"/>
                  <a:pt x="56796" y="367917"/>
                  <a:pt x="48768" y="377952"/>
                </a:cubicBezTo>
                <a:cubicBezTo>
                  <a:pt x="27457" y="404590"/>
                  <a:pt x="21673" y="402336"/>
                  <a:pt x="0" y="402336"/>
                </a:cubicBezTo>
                <a:lnTo>
                  <a:pt x="0" y="40233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Metin kutusu 16"/>
          <p:cNvSpPr txBox="1"/>
          <p:nvPr/>
        </p:nvSpPr>
        <p:spPr>
          <a:xfrm>
            <a:off x="3267456" y="4228599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Alanine</a:t>
            </a:r>
            <a:endParaRPr lang="tr-TR"/>
          </a:p>
        </p:txBody>
      </p:sp>
      <p:sp>
        <p:nvSpPr>
          <p:cNvPr id="18" name="Serbest Form 17"/>
          <p:cNvSpPr/>
          <p:nvPr/>
        </p:nvSpPr>
        <p:spPr>
          <a:xfrm>
            <a:off x="1524000" y="4084320"/>
            <a:ext cx="1816608" cy="256032"/>
          </a:xfrm>
          <a:custGeom>
            <a:avLst/>
            <a:gdLst>
              <a:gd name="connsiteX0" fmla="*/ 1816608 w 1816608"/>
              <a:gd name="connsiteY0" fmla="*/ 146304 h 256032"/>
              <a:gd name="connsiteX1" fmla="*/ 1816608 w 1816608"/>
              <a:gd name="connsiteY1" fmla="*/ 146304 h 256032"/>
              <a:gd name="connsiteX2" fmla="*/ 1706880 w 1816608"/>
              <a:gd name="connsiteY2" fmla="*/ 134112 h 256032"/>
              <a:gd name="connsiteX3" fmla="*/ 1414272 w 1816608"/>
              <a:gd name="connsiteY3" fmla="*/ 146304 h 256032"/>
              <a:gd name="connsiteX4" fmla="*/ 1255776 w 1816608"/>
              <a:gd name="connsiteY4" fmla="*/ 170688 h 256032"/>
              <a:gd name="connsiteX5" fmla="*/ 999744 w 1816608"/>
              <a:gd name="connsiteY5" fmla="*/ 195072 h 256032"/>
              <a:gd name="connsiteX6" fmla="*/ 487680 w 1816608"/>
              <a:gd name="connsiteY6" fmla="*/ 182880 h 256032"/>
              <a:gd name="connsiteX7" fmla="*/ 438912 w 1816608"/>
              <a:gd name="connsiteY7" fmla="*/ 170688 h 256032"/>
              <a:gd name="connsiteX8" fmla="*/ 353568 w 1816608"/>
              <a:gd name="connsiteY8" fmla="*/ 158496 h 256032"/>
              <a:gd name="connsiteX9" fmla="*/ 316992 w 1816608"/>
              <a:gd name="connsiteY9" fmla="*/ 134112 h 256032"/>
              <a:gd name="connsiteX10" fmla="*/ 0 w 1816608"/>
              <a:gd name="connsiteY10" fmla="*/ 109728 h 256032"/>
              <a:gd name="connsiteX11" fmla="*/ 12192 w 1816608"/>
              <a:gd name="connsiteY11" fmla="*/ 73152 h 256032"/>
              <a:gd name="connsiteX12" fmla="*/ 97536 w 1816608"/>
              <a:gd name="connsiteY12" fmla="*/ 0 h 256032"/>
              <a:gd name="connsiteX13" fmla="*/ 60960 w 1816608"/>
              <a:gd name="connsiteY13" fmla="*/ 36576 h 256032"/>
              <a:gd name="connsiteX14" fmla="*/ 24384 w 1816608"/>
              <a:gd name="connsiteY14" fmla="*/ 109728 h 256032"/>
              <a:gd name="connsiteX15" fmla="*/ 60960 w 1816608"/>
              <a:gd name="connsiteY15" fmla="*/ 195072 h 256032"/>
              <a:gd name="connsiteX16" fmla="*/ 97536 w 1816608"/>
              <a:gd name="connsiteY16" fmla="*/ 219456 h 256032"/>
              <a:gd name="connsiteX17" fmla="*/ 121920 w 1816608"/>
              <a:gd name="connsiteY17" fmla="*/ 256032 h 256032"/>
              <a:gd name="connsiteX18" fmla="*/ 109728 w 1816608"/>
              <a:gd name="connsiteY18" fmla="*/ 219456 h 256032"/>
              <a:gd name="connsiteX19" fmla="*/ 36576 w 1816608"/>
              <a:gd name="connsiteY19" fmla="*/ 158496 h 256032"/>
              <a:gd name="connsiteX20" fmla="*/ 12192 w 1816608"/>
              <a:gd name="connsiteY20" fmla="*/ 60960 h 256032"/>
              <a:gd name="connsiteX21" fmla="*/ 12192 w 1816608"/>
              <a:gd name="connsiteY21" fmla="*/ 60960 h 256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16608" h="256032">
                <a:moveTo>
                  <a:pt x="1816608" y="146304"/>
                </a:moveTo>
                <a:lnTo>
                  <a:pt x="1816608" y="146304"/>
                </a:lnTo>
                <a:cubicBezTo>
                  <a:pt x="1780032" y="142240"/>
                  <a:pt x="1743681" y="134112"/>
                  <a:pt x="1706880" y="134112"/>
                </a:cubicBezTo>
                <a:cubicBezTo>
                  <a:pt x="1609259" y="134112"/>
                  <a:pt x="1511703" y="140215"/>
                  <a:pt x="1414272" y="146304"/>
                </a:cubicBezTo>
                <a:cubicBezTo>
                  <a:pt x="1302610" y="153283"/>
                  <a:pt x="1344794" y="156993"/>
                  <a:pt x="1255776" y="170688"/>
                </a:cubicBezTo>
                <a:cubicBezTo>
                  <a:pt x="1161954" y="185122"/>
                  <a:pt x="1099870" y="187370"/>
                  <a:pt x="999744" y="195072"/>
                </a:cubicBezTo>
                <a:lnTo>
                  <a:pt x="487680" y="182880"/>
                </a:lnTo>
                <a:cubicBezTo>
                  <a:pt x="470940" y="182152"/>
                  <a:pt x="455398" y="173685"/>
                  <a:pt x="438912" y="170688"/>
                </a:cubicBezTo>
                <a:cubicBezTo>
                  <a:pt x="410639" y="165547"/>
                  <a:pt x="382016" y="162560"/>
                  <a:pt x="353568" y="158496"/>
                </a:cubicBezTo>
                <a:cubicBezTo>
                  <a:pt x="341376" y="150368"/>
                  <a:pt x="331548" y="135792"/>
                  <a:pt x="316992" y="134112"/>
                </a:cubicBezTo>
                <a:cubicBezTo>
                  <a:pt x="-73015" y="89111"/>
                  <a:pt x="138625" y="155936"/>
                  <a:pt x="0" y="109728"/>
                </a:cubicBezTo>
                <a:cubicBezTo>
                  <a:pt x="4064" y="97536"/>
                  <a:pt x="6445" y="84647"/>
                  <a:pt x="12192" y="73152"/>
                </a:cubicBezTo>
                <a:cubicBezTo>
                  <a:pt x="26699" y="44137"/>
                  <a:pt x="61242" y="0"/>
                  <a:pt x="97536" y="0"/>
                </a:cubicBezTo>
                <a:cubicBezTo>
                  <a:pt x="114778" y="0"/>
                  <a:pt x="71998" y="23330"/>
                  <a:pt x="60960" y="36576"/>
                </a:cubicBezTo>
                <a:cubicBezTo>
                  <a:pt x="34699" y="68089"/>
                  <a:pt x="36603" y="73070"/>
                  <a:pt x="24384" y="109728"/>
                </a:cubicBezTo>
                <a:cubicBezTo>
                  <a:pt x="33711" y="147036"/>
                  <a:pt x="32894" y="167006"/>
                  <a:pt x="60960" y="195072"/>
                </a:cubicBezTo>
                <a:cubicBezTo>
                  <a:pt x="71321" y="205433"/>
                  <a:pt x="85344" y="211328"/>
                  <a:pt x="97536" y="219456"/>
                </a:cubicBezTo>
                <a:cubicBezTo>
                  <a:pt x="105664" y="231648"/>
                  <a:pt x="107267" y="256032"/>
                  <a:pt x="121920" y="256032"/>
                </a:cubicBezTo>
                <a:cubicBezTo>
                  <a:pt x="134771" y="256032"/>
                  <a:pt x="116857" y="230149"/>
                  <a:pt x="109728" y="219456"/>
                </a:cubicBezTo>
                <a:cubicBezTo>
                  <a:pt x="90953" y="191294"/>
                  <a:pt x="63565" y="176489"/>
                  <a:pt x="36576" y="158496"/>
                </a:cubicBezTo>
                <a:cubicBezTo>
                  <a:pt x="9622" y="77633"/>
                  <a:pt x="12192" y="111047"/>
                  <a:pt x="12192" y="60960"/>
                </a:cubicBezTo>
                <a:lnTo>
                  <a:pt x="12192" y="6096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Metin kutusu 18"/>
          <p:cNvSpPr txBox="1"/>
          <p:nvPr/>
        </p:nvSpPr>
        <p:spPr>
          <a:xfrm>
            <a:off x="704850" y="402767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Alanine</a:t>
            </a:r>
            <a:endParaRPr lang="tr-TR"/>
          </a:p>
        </p:txBody>
      </p:sp>
      <p:sp>
        <p:nvSpPr>
          <p:cNvPr id="20" name="Serbest Form 19"/>
          <p:cNvSpPr/>
          <p:nvPr/>
        </p:nvSpPr>
        <p:spPr>
          <a:xfrm>
            <a:off x="1093878" y="3340608"/>
            <a:ext cx="235050" cy="633984"/>
          </a:xfrm>
          <a:custGeom>
            <a:avLst/>
            <a:gdLst>
              <a:gd name="connsiteX0" fmla="*/ 88746 w 235050"/>
              <a:gd name="connsiteY0" fmla="*/ 633984 h 633984"/>
              <a:gd name="connsiteX1" fmla="*/ 88746 w 235050"/>
              <a:gd name="connsiteY1" fmla="*/ 633984 h 633984"/>
              <a:gd name="connsiteX2" fmla="*/ 52170 w 235050"/>
              <a:gd name="connsiteY2" fmla="*/ 451104 h 633984"/>
              <a:gd name="connsiteX3" fmla="*/ 39978 w 235050"/>
              <a:gd name="connsiteY3" fmla="*/ 414528 h 633984"/>
              <a:gd name="connsiteX4" fmla="*/ 27786 w 235050"/>
              <a:gd name="connsiteY4" fmla="*/ 377952 h 633984"/>
              <a:gd name="connsiteX5" fmla="*/ 64362 w 235050"/>
              <a:gd name="connsiteY5" fmla="*/ 182880 h 633984"/>
              <a:gd name="connsiteX6" fmla="*/ 52170 w 235050"/>
              <a:gd name="connsiteY6" fmla="*/ 36576 h 633984"/>
              <a:gd name="connsiteX7" fmla="*/ 3402 w 235050"/>
              <a:gd name="connsiteY7" fmla="*/ 109728 h 633984"/>
              <a:gd name="connsiteX8" fmla="*/ 64362 w 235050"/>
              <a:gd name="connsiteY8" fmla="*/ 24384 h 633984"/>
              <a:gd name="connsiteX9" fmla="*/ 100938 w 235050"/>
              <a:gd name="connsiteY9" fmla="*/ 0 h 633984"/>
              <a:gd name="connsiteX10" fmla="*/ 161898 w 235050"/>
              <a:gd name="connsiteY10" fmla="*/ 73152 h 633984"/>
              <a:gd name="connsiteX11" fmla="*/ 235050 w 235050"/>
              <a:gd name="connsiteY11" fmla="*/ 134112 h 633984"/>
              <a:gd name="connsiteX12" fmla="*/ 198474 w 235050"/>
              <a:gd name="connsiteY12" fmla="*/ 146304 h 633984"/>
              <a:gd name="connsiteX13" fmla="*/ 125322 w 235050"/>
              <a:gd name="connsiteY13" fmla="*/ 97536 h 633984"/>
              <a:gd name="connsiteX14" fmla="*/ 64362 w 235050"/>
              <a:gd name="connsiteY14" fmla="*/ 24384 h 633984"/>
              <a:gd name="connsiteX15" fmla="*/ 64362 w 235050"/>
              <a:gd name="connsiteY15" fmla="*/ 24384 h 63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5050" h="633984">
                <a:moveTo>
                  <a:pt x="88746" y="633984"/>
                </a:moveTo>
                <a:lnTo>
                  <a:pt x="88746" y="633984"/>
                </a:lnTo>
                <a:cubicBezTo>
                  <a:pt x="73716" y="498710"/>
                  <a:pt x="88192" y="559169"/>
                  <a:pt x="52170" y="451104"/>
                </a:cubicBezTo>
                <a:lnTo>
                  <a:pt x="39978" y="414528"/>
                </a:lnTo>
                <a:lnTo>
                  <a:pt x="27786" y="377952"/>
                </a:lnTo>
                <a:cubicBezTo>
                  <a:pt x="60117" y="248629"/>
                  <a:pt x="48013" y="313670"/>
                  <a:pt x="64362" y="182880"/>
                </a:cubicBezTo>
                <a:cubicBezTo>
                  <a:pt x="60298" y="134112"/>
                  <a:pt x="83499" y="74170"/>
                  <a:pt x="52170" y="36576"/>
                </a:cubicBezTo>
                <a:cubicBezTo>
                  <a:pt x="33409" y="14063"/>
                  <a:pt x="-12854" y="134112"/>
                  <a:pt x="3402" y="109728"/>
                </a:cubicBezTo>
                <a:cubicBezTo>
                  <a:pt x="17247" y="88960"/>
                  <a:pt x="49239" y="39507"/>
                  <a:pt x="64362" y="24384"/>
                </a:cubicBezTo>
                <a:cubicBezTo>
                  <a:pt x="74723" y="14023"/>
                  <a:pt x="88746" y="8128"/>
                  <a:pt x="100938" y="0"/>
                </a:cubicBezTo>
                <a:cubicBezTo>
                  <a:pt x="207795" y="106857"/>
                  <a:pt x="77028" y="-28693"/>
                  <a:pt x="161898" y="73152"/>
                </a:cubicBezTo>
                <a:cubicBezTo>
                  <a:pt x="191234" y="108355"/>
                  <a:pt x="199086" y="110136"/>
                  <a:pt x="235050" y="134112"/>
                </a:cubicBezTo>
                <a:cubicBezTo>
                  <a:pt x="222858" y="138176"/>
                  <a:pt x="210666" y="150368"/>
                  <a:pt x="198474" y="146304"/>
                </a:cubicBezTo>
                <a:cubicBezTo>
                  <a:pt x="170672" y="137037"/>
                  <a:pt x="125322" y="97536"/>
                  <a:pt x="125322" y="97536"/>
                </a:cubicBezTo>
                <a:cubicBezTo>
                  <a:pt x="74300" y="21003"/>
                  <a:pt x="105860" y="24384"/>
                  <a:pt x="64362" y="24384"/>
                </a:cubicBezTo>
                <a:lnTo>
                  <a:pt x="64362" y="24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Metin kutusu 20"/>
          <p:cNvSpPr txBox="1"/>
          <p:nvPr/>
        </p:nvSpPr>
        <p:spPr>
          <a:xfrm>
            <a:off x="790574" y="2989826"/>
            <a:ext cx="122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Pyruvate</a:t>
            </a:r>
            <a:endParaRPr lang="tr-TR"/>
          </a:p>
        </p:txBody>
      </p:sp>
      <p:sp>
        <p:nvSpPr>
          <p:cNvPr id="22" name="Serbest Form 21"/>
          <p:cNvSpPr/>
          <p:nvPr/>
        </p:nvSpPr>
        <p:spPr>
          <a:xfrm>
            <a:off x="890016" y="3517098"/>
            <a:ext cx="268224" cy="384342"/>
          </a:xfrm>
          <a:custGeom>
            <a:avLst/>
            <a:gdLst>
              <a:gd name="connsiteX0" fmla="*/ 268224 w 268224"/>
              <a:gd name="connsiteY0" fmla="*/ 384342 h 384342"/>
              <a:gd name="connsiteX1" fmla="*/ 268224 w 268224"/>
              <a:gd name="connsiteY1" fmla="*/ 384342 h 384342"/>
              <a:gd name="connsiteX2" fmla="*/ 256032 w 268224"/>
              <a:gd name="connsiteY2" fmla="*/ 262422 h 384342"/>
              <a:gd name="connsiteX3" fmla="*/ 207264 w 268224"/>
              <a:gd name="connsiteY3" fmla="*/ 189270 h 384342"/>
              <a:gd name="connsiteX4" fmla="*/ 182880 w 268224"/>
              <a:gd name="connsiteY4" fmla="*/ 152694 h 384342"/>
              <a:gd name="connsiteX5" fmla="*/ 73152 w 268224"/>
              <a:gd name="connsiteY5" fmla="*/ 91734 h 384342"/>
              <a:gd name="connsiteX6" fmla="*/ 0 w 268224"/>
              <a:gd name="connsiteY6" fmla="*/ 79542 h 384342"/>
              <a:gd name="connsiteX7" fmla="*/ 48768 w 268224"/>
              <a:gd name="connsiteY7" fmla="*/ 6390 h 384342"/>
              <a:gd name="connsiteX8" fmla="*/ 24384 w 268224"/>
              <a:gd name="connsiteY8" fmla="*/ 128310 h 384342"/>
              <a:gd name="connsiteX9" fmla="*/ 48768 w 268224"/>
              <a:gd name="connsiteY9" fmla="*/ 164886 h 384342"/>
              <a:gd name="connsiteX10" fmla="*/ 60960 w 268224"/>
              <a:gd name="connsiteY10" fmla="*/ 201462 h 384342"/>
              <a:gd name="connsiteX11" fmla="*/ 60960 w 268224"/>
              <a:gd name="connsiteY11" fmla="*/ 213654 h 384342"/>
              <a:gd name="connsiteX12" fmla="*/ 24384 w 268224"/>
              <a:gd name="connsiteY12" fmla="*/ 140502 h 384342"/>
              <a:gd name="connsiteX13" fmla="*/ 12192 w 268224"/>
              <a:gd name="connsiteY13" fmla="*/ 103926 h 384342"/>
              <a:gd name="connsiteX14" fmla="*/ 12192 w 268224"/>
              <a:gd name="connsiteY14" fmla="*/ 103926 h 38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8224" h="384342">
                <a:moveTo>
                  <a:pt x="268224" y="384342"/>
                </a:moveTo>
                <a:lnTo>
                  <a:pt x="268224" y="384342"/>
                </a:lnTo>
                <a:cubicBezTo>
                  <a:pt x="264160" y="343702"/>
                  <a:pt x="268214" y="301406"/>
                  <a:pt x="256032" y="262422"/>
                </a:cubicBezTo>
                <a:cubicBezTo>
                  <a:pt x="247291" y="234450"/>
                  <a:pt x="223520" y="213654"/>
                  <a:pt x="207264" y="189270"/>
                </a:cubicBezTo>
                <a:cubicBezTo>
                  <a:pt x="199136" y="177078"/>
                  <a:pt x="195072" y="160822"/>
                  <a:pt x="182880" y="152694"/>
                </a:cubicBezTo>
                <a:cubicBezTo>
                  <a:pt x="135736" y="121265"/>
                  <a:pt x="121436" y="102464"/>
                  <a:pt x="73152" y="91734"/>
                </a:cubicBezTo>
                <a:cubicBezTo>
                  <a:pt x="49020" y="86371"/>
                  <a:pt x="24384" y="83606"/>
                  <a:pt x="0" y="79542"/>
                </a:cubicBezTo>
                <a:cubicBezTo>
                  <a:pt x="16256" y="55158"/>
                  <a:pt x="52912" y="-22621"/>
                  <a:pt x="48768" y="6390"/>
                </a:cubicBezTo>
                <a:cubicBezTo>
                  <a:pt x="34759" y="104456"/>
                  <a:pt x="45663" y="64472"/>
                  <a:pt x="24384" y="128310"/>
                </a:cubicBezTo>
                <a:cubicBezTo>
                  <a:pt x="32512" y="140502"/>
                  <a:pt x="42215" y="151780"/>
                  <a:pt x="48768" y="164886"/>
                </a:cubicBezTo>
                <a:cubicBezTo>
                  <a:pt x="54515" y="176381"/>
                  <a:pt x="53831" y="190769"/>
                  <a:pt x="60960" y="201462"/>
                </a:cubicBezTo>
                <a:cubicBezTo>
                  <a:pt x="79735" y="229624"/>
                  <a:pt x="135816" y="263558"/>
                  <a:pt x="60960" y="213654"/>
                </a:cubicBezTo>
                <a:cubicBezTo>
                  <a:pt x="30315" y="121719"/>
                  <a:pt x="71653" y="235040"/>
                  <a:pt x="24384" y="140502"/>
                </a:cubicBezTo>
                <a:cubicBezTo>
                  <a:pt x="18637" y="129007"/>
                  <a:pt x="12192" y="103926"/>
                  <a:pt x="12192" y="103926"/>
                </a:cubicBezTo>
                <a:lnTo>
                  <a:pt x="12192" y="10392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Metin kutusu 22"/>
          <p:cNvSpPr txBox="1"/>
          <p:nvPr/>
        </p:nvSpPr>
        <p:spPr>
          <a:xfrm>
            <a:off x="-176024" y="3428476"/>
            <a:ext cx="1334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Glutamate</a:t>
            </a:r>
            <a:endParaRPr lang="tr-TR"/>
          </a:p>
        </p:txBody>
      </p:sp>
      <p:sp>
        <p:nvSpPr>
          <p:cNvPr id="25" name="Serbest Form 24"/>
          <p:cNvSpPr/>
          <p:nvPr/>
        </p:nvSpPr>
        <p:spPr>
          <a:xfrm>
            <a:off x="436469" y="3057580"/>
            <a:ext cx="246283" cy="368372"/>
          </a:xfrm>
          <a:custGeom>
            <a:avLst/>
            <a:gdLst>
              <a:gd name="connsiteX0" fmla="*/ 112171 w 246283"/>
              <a:gd name="connsiteY0" fmla="*/ 368372 h 368372"/>
              <a:gd name="connsiteX1" fmla="*/ 112171 w 246283"/>
              <a:gd name="connsiteY1" fmla="*/ 368372 h 368372"/>
              <a:gd name="connsiteX2" fmla="*/ 99979 w 246283"/>
              <a:gd name="connsiteY2" fmla="*/ 2612 h 368372"/>
              <a:gd name="connsiteX3" fmla="*/ 87787 w 246283"/>
              <a:gd name="connsiteY3" fmla="*/ 39188 h 368372"/>
              <a:gd name="connsiteX4" fmla="*/ 63403 w 246283"/>
              <a:gd name="connsiteY4" fmla="*/ 75764 h 368372"/>
              <a:gd name="connsiteX5" fmla="*/ 26827 w 246283"/>
              <a:gd name="connsiteY5" fmla="*/ 112340 h 368372"/>
              <a:gd name="connsiteX6" fmla="*/ 2443 w 246283"/>
              <a:gd name="connsiteY6" fmla="*/ 148916 h 368372"/>
              <a:gd name="connsiteX7" fmla="*/ 39019 w 246283"/>
              <a:gd name="connsiteY7" fmla="*/ 124532 h 368372"/>
              <a:gd name="connsiteX8" fmla="*/ 112171 w 246283"/>
              <a:gd name="connsiteY8" fmla="*/ 39188 h 368372"/>
              <a:gd name="connsiteX9" fmla="*/ 148747 w 246283"/>
              <a:gd name="connsiteY9" fmla="*/ 14804 h 368372"/>
              <a:gd name="connsiteX10" fmla="*/ 234091 w 246283"/>
              <a:gd name="connsiteY10" fmla="*/ 75764 h 368372"/>
              <a:gd name="connsiteX11" fmla="*/ 246283 w 246283"/>
              <a:gd name="connsiteY11" fmla="*/ 100148 h 368372"/>
              <a:gd name="connsiteX12" fmla="*/ 246283 w 246283"/>
              <a:gd name="connsiteY12" fmla="*/ 100148 h 368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6283" h="368372">
                <a:moveTo>
                  <a:pt x="112171" y="368372"/>
                </a:moveTo>
                <a:lnTo>
                  <a:pt x="112171" y="368372"/>
                </a:lnTo>
                <a:cubicBezTo>
                  <a:pt x="108107" y="246452"/>
                  <a:pt x="108990" y="124266"/>
                  <a:pt x="99979" y="2612"/>
                </a:cubicBezTo>
                <a:cubicBezTo>
                  <a:pt x="99030" y="-10204"/>
                  <a:pt x="93534" y="27693"/>
                  <a:pt x="87787" y="39188"/>
                </a:cubicBezTo>
                <a:cubicBezTo>
                  <a:pt x="81234" y="52294"/>
                  <a:pt x="72784" y="64507"/>
                  <a:pt x="63403" y="75764"/>
                </a:cubicBezTo>
                <a:cubicBezTo>
                  <a:pt x="52365" y="89010"/>
                  <a:pt x="37865" y="99094"/>
                  <a:pt x="26827" y="112340"/>
                </a:cubicBezTo>
                <a:cubicBezTo>
                  <a:pt x="17446" y="123597"/>
                  <a:pt x="-7918" y="138555"/>
                  <a:pt x="2443" y="148916"/>
                </a:cubicBezTo>
                <a:cubicBezTo>
                  <a:pt x="12804" y="159277"/>
                  <a:pt x="27762" y="133913"/>
                  <a:pt x="39019" y="124532"/>
                </a:cubicBezTo>
                <a:cubicBezTo>
                  <a:pt x="118647" y="58175"/>
                  <a:pt x="31446" y="119913"/>
                  <a:pt x="112171" y="39188"/>
                </a:cubicBezTo>
                <a:cubicBezTo>
                  <a:pt x="122532" y="28827"/>
                  <a:pt x="136555" y="22932"/>
                  <a:pt x="148747" y="14804"/>
                </a:cubicBezTo>
                <a:cubicBezTo>
                  <a:pt x="243469" y="46378"/>
                  <a:pt x="209082" y="13241"/>
                  <a:pt x="234091" y="75764"/>
                </a:cubicBezTo>
                <a:cubicBezTo>
                  <a:pt x="237466" y="84201"/>
                  <a:pt x="242219" y="92020"/>
                  <a:pt x="246283" y="100148"/>
                </a:cubicBezTo>
                <a:lnTo>
                  <a:pt x="246283" y="10014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6" name="Metin kutusu 25"/>
          <p:cNvSpPr txBox="1"/>
          <p:nvPr/>
        </p:nvSpPr>
        <p:spPr>
          <a:xfrm>
            <a:off x="337946" y="2669524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NH</a:t>
            </a:r>
            <a:r>
              <a:rPr lang="tr-TR" baseline="-25000" smtClean="0"/>
              <a:t>4</a:t>
            </a:r>
            <a:r>
              <a:rPr lang="tr-TR" baseline="30000" smtClean="0"/>
              <a:t>+</a:t>
            </a:r>
            <a:endParaRPr lang="tr-TR"/>
          </a:p>
        </p:txBody>
      </p:sp>
      <p:sp>
        <p:nvSpPr>
          <p:cNvPr id="28" name="Serbest Form 27"/>
          <p:cNvSpPr/>
          <p:nvPr/>
        </p:nvSpPr>
        <p:spPr>
          <a:xfrm>
            <a:off x="670560" y="2509209"/>
            <a:ext cx="438912" cy="173031"/>
          </a:xfrm>
          <a:custGeom>
            <a:avLst/>
            <a:gdLst>
              <a:gd name="connsiteX0" fmla="*/ 0 w 438912"/>
              <a:gd name="connsiteY0" fmla="*/ 173031 h 173031"/>
              <a:gd name="connsiteX1" fmla="*/ 0 w 438912"/>
              <a:gd name="connsiteY1" fmla="*/ 173031 h 173031"/>
              <a:gd name="connsiteX2" fmla="*/ 97536 w 438912"/>
              <a:gd name="connsiteY2" fmla="*/ 124263 h 173031"/>
              <a:gd name="connsiteX3" fmla="*/ 207264 w 438912"/>
              <a:gd name="connsiteY3" fmla="*/ 99879 h 173031"/>
              <a:gd name="connsiteX4" fmla="*/ 280416 w 438912"/>
              <a:gd name="connsiteY4" fmla="*/ 75495 h 173031"/>
              <a:gd name="connsiteX5" fmla="*/ 341376 w 438912"/>
              <a:gd name="connsiteY5" fmla="*/ 63303 h 173031"/>
              <a:gd name="connsiteX6" fmla="*/ 377952 w 438912"/>
              <a:gd name="connsiteY6" fmla="*/ 51111 h 173031"/>
              <a:gd name="connsiteX7" fmla="*/ 438912 w 438912"/>
              <a:gd name="connsiteY7" fmla="*/ 38919 h 173031"/>
              <a:gd name="connsiteX8" fmla="*/ 390144 w 438912"/>
              <a:gd name="connsiteY8" fmla="*/ 14535 h 173031"/>
              <a:gd name="connsiteX9" fmla="*/ 426720 w 438912"/>
              <a:gd name="connsiteY9" fmla="*/ 14535 h 173031"/>
              <a:gd name="connsiteX10" fmla="*/ 402336 w 438912"/>
              <a:gd name="connsiteY10" fmla="*/ 99879 h 173031"/>
              <a:gd name="connsiteX11" fmla="*/ 377952 w 438912"/>
              <a:gd name="connsiteY11" fmla="*/ 160839 h 173031"/>
              <a:gd name="connsiteX12" fmla="*/ 377952 w 438912"/>
              <a:gd name="connsiteY12" fmla="*/ 160839 h 17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8912" h="173031">
                <a:moveTo>
                  <a:pt x="0" y="173031"/>
                </a:moveTo>
                <a:lnTo>
                  <a:pt x="0" y="173031"/>
                </a:lnTo>
                <a:cubicBezTo>
                  <a:pt x="32512" y="156775"/>
                  <a:pt x="63983" y="138244"/>
                  <a:pt x="97536" y="124263"/>
                </a:cubicBezTo>
                <a:cubicBezTo>
                  <a:pt x="118280" y="115620"/>
                  <a:pt x="189392" y="104753"/>
                  <a:pt x="207264" y="99879"/>
                </a:cubicBezTo>
                <a:cubicBezTo>
                  <a:pt x="232061" y="93116"/>
                  <a:pt x="255212" y="80536"/>
                  <a:pt x="280416" y="75495"/>
                </a:cubicBezTo>
                <a:cubicBezTo>
                  <a:pt x="300736" y="71431"/>
                  <a:pt x="321272" y="68329"/>
                  <a:pt x="341376" y="63303"/>
                </a:cubicBezTo>
                <a:cubicBezTo>
                  <a:pt x="353844" y="60186"/>
                  <a:pt x="365484" y="54228"/>
                  <a:pt x="377952" y="51111"/>
                </a:cubicBezTo>
                <a:cubicBezTo>
                  <a:pt x="398056" y="46085"/>
                  <a:pt x="418592" y="42983"/>
                  <a:pt x="438912" y="38919"/>
                </a:cubicBezTo>
                <a:cubicBezTo>
                  <a:pt x="422656" y="30791"/>
                  <a:pt x="407162" y="20917"/>
                  <a:pt x="390144" y="14535"/>
                </a:cubicBezTo>
                <a:cubicBezTo>
                  <a:pt x="354769" y="1269"/>
                  <a:pt x="254008" y="-10138"/>
                  <a:pt x="426720" y="14535"/>
                </a:cubicBezTo>
                <a:cubicBezTo>
                  <a:pt x="422814" y="30160"/>
                  <a:pt x="411081" y="82388"/>
                  <a:pt x="402336" y="99879"/>
                </a:cubicBezTo>
                <a:cubicBezTo>
                  <a:pt x="373443" y="157664"/>
                  <a:pt x="377952" y="113789"/>
                  <a:pt x="377952" y="160839"/>
                </a:cubicBezTo>
                <a:lnTo>
                  <a:pt x="377952" y="16083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Metin kutusu 28"/>
          <p:cNvSpPr txBox="1"/>
          <p:nvPr/>
        </p:nvSpPr>
        <p:spPr>
          <a:xfrm>
            <a:off x="793894" y="2176749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Urea</a:t>
            </a:r>
            <a:endParaRPr lang="tr-TR"/>
          </a:p>
        </p:txBody>
      </p:sp>
      <p:sp>
        <p:nvSpPr>
          <p:cNvPr id="31" name="Serbest Form 30"/>
          <p:cNvSpPr/>
          <p:nvPr/>
        </p:nvSpPr>
        <p:spPr>
          <a:xfrm>
            <a:off x="1243584" y="2742940"/>
            <a:ext cx="285701" cy="256292"/>
          </a:xfrm>
          <a:custGeom>
            <a:avLst/>
            <a:gdLst>
              <a:gd name="connsiteX0" fmla="*/ 0 w 285701"/>
              <a:gd name="connsiteY0" fmla="*/ 256292 h 256292"/>
              <a:gd name="connsiteX1" fmla="*/ 0 w 285701"/>
              <a:gd name="connsiteY1" fmla="*/ 256292 h 256292"/>
              <a:gd name="connsiteX2" fmla="*/ 85344 w 285701"/>
              <a:gd name="connsiteY2" fmla="*/ 170948 h 256292"/>
              <a:gd name="connsiteX3" fmla="*/ 121920 w 285701"/>
              <a:gd name="connsiteY3" fmla="*/ 158756 h 256292"/>
              <a:gd name="connsiteX4" fmla="*/ 158496 w 285701"/>
              <a:gd name="connsiteY4" fmla="*/ 134372 h 256292"/>
              <a:gd name="connsiteX5" fmla="*/ 195072 w 285701"/>
              <a:gd name="connsiteY5" fmla="*/ 97796 h 256292"/>
              <a:gd name="connsiteX6" fmla="*/ 243840 w 285701"/>
              <a:gd name="connsiteY6" fmla="*/ 24644 h 256292"/>
              <a:gd name="connsiteX7" fmla="*/ 207264 w 285701"/>
              <a:gd name="connsiteY7" fmla="*/ 260 h 256292"/>
              <a:gd name="connsiteX8" fmla="*/ 158496 w 285701"/>
              <a:gd name="connsiteY8" fmla="*/ 12452 h 256292"/>
              <a:gd name="connsiteX9" fmla="*/ 219456 w 285701"/>
              <a:gd name="connsiteY9" fmla="*/ 260 h 256292"/>
              <a:gd name="connsiteX10" fmla="*/ 280416 w 285701"/>
              <a:gd name="connsiteY10" fmla="*/ 109988 h 256292"/>
              <a:gd name="connsiteX11" fmla="*/ 280416 w 285701"/>
              <a:gd name="connsiteY11" fmla="*/ 109988 h 256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5701" h="256292">
                <a:moveTo>
                  <a:pt x="0" y="256292"/>
                </a:moveTo>
                <a:lnTo>
                  <a:pt x="0" y="256292"/>
                </a:lnTo>
                <a:cubicBezTo>
                  <a:pt x="28448" y="227844"/>
                  <a:pt x="53928" y="196080"/>
                  <a:pt x="85344" y="170948"/>
                </a:cubicBezTo>
                <a:cubicBezTo>
                  <a:pt x="95379" y="162920"/>
                  <a:pt x="110425" y="164503"/>
                  <a:pt x="121920" y="158756"/>
                </a:cubicBezTo>
                <a:cubicBezTo>
                  <a:pt x="135026" y="152203"/>
                  <a:pt x="147239" y="143753"/>
                  <a:pt x="158496" y="134372"/>
                </a:cubicBezTo>
                <a:cubicBezTo>
                  <a:pt x="171742" y="123334"/>
                  <a:pt x="184486" y="111406"/>
                  <a:pt x="195072" y="97796"/>
                </a:cubicBezTo>
                <a:cubicBezTo>
                  <a:pt x="213064" y="74663"/>
                  <a:pt x="243840" y="24644"/>
                  <a:pt x="243840" y="24644"/>
                </a:cubicBezTo>
                <a:cubicBezTo>
                  <a:pt x="231648" y="16516"/>
                  <a:pt x="221770" y="2332"/>
                  <a:pt x="207264" y="260"/>
                </a:cubicBezTo>
                <a:cubicBezTo>
                  <a:pt x="190676" y="-2110"/>
                  <a:pt x="141740" y="12452"/>
                  <a:pt x="158496" y="12452"/>
                </a:cubicBezTo>
                <a:cubicBezTo>
                  <a:pt x="179218" y="12452"/>
                  <a:pt x="199136" y="4324"/>
                  <a:pt x="219456" y="260"/>
                </a:cubicBezTo>
                <a:cubicBezTo>
                  <a:pt x="312297" y="18828"/>
                  <a:pt x="280416" y="-8270"/>
                  <a:pt x="280416" y="109988"/>
                </a:cubicBezTo>
                <a:lnTo>
                  <a:pt x="280416" y="10998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Metin kutusu 31"/>
          <p:cNvSpPr txBox="1"/>
          <p:nvPr/>
        </p:nvSpPr>
        <p:spPr>
          <a:xfrm>
            <a:off x="1471424" y="242348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Glucose</a:t>
            </a:r>
            <a:endParaRPr lang="tr-TR"/>
          </a:p>
        </p:txBody>
      </p:sp>
      <p:sp>
        <p:nvSpPr>
          <p:cNvPr id="36" name="Serbest Form 35"/>
          <p:cNvSpPr/>
          <p:nvPr/>
        </p:nvSpPr>
        <p:spPr>
          <a:xfrm>
            <a:off x="2353056" y="2499360"/>
            <a:ext cx="1158240" cy="158496"/>
          </a:xfrm>
          <a:custGeom>
            <a:avLst/>
            <a:gdLst>
              <a:gd name="connsiteX0" fmla="*/ 0 w 1158240"/>
              <a:gd name="connsiteY0" fmla="*/ 97536 h 158496"/>
              <a:gd name="connsiteX1" fmla="*/ 0 w 1158240"/>
              <a:gd name="connsiteY1" fmla="*/ 97536 h 158496"/>
              <a:gd name="connsiteX2" fmla="*/ 195072 w 1158240"/>
              <a:gd name="connsiteY2" fmla="*/ 85344 h 158496"/>
              <a:gd name="connsiteX3" fmla="*/ 268224 w 1158240"/>
              <a:gd name="connsiteY3" fmla="*/ 73152 h 158496"/>
              <a:gd name="connsiteX4" fmla="*/ 475488 w 1158240"/>
              <a:gd name="connsiteY4" fmla="*/ 85344 h 158496"/>
              <a:gd name="connsiteX5" fmla="*/ 731520 w 1158240"/>
              <a:gd name="connsiteY5" fmla="*/ 85344 h 158496"/>
              <a:gd name="connsiteX6" fmla="*/ 816864 w 1158240"/>
              <a:gd name="connsiteY6" fmla="*/ 73152 h 158496"/>
              <a:gd name="connsiteX7" fmla="*/ 914400 w 1158240"/>
              <a:gd name="connsiteY7" fmla="*/ 60960 h 158496"/>
              <a:gd name="connsiteX8" fmla="*/ 987552 w 1158240"/>
              <a:gd name="connsiteY8" fmla="*/ 48768 h 158496"/>
              <a:gd name="connsiteX9" fmla="*/ 1121664 w 1158240"/>
              <a:gd name="connsiteY9" fmla="*/ 36576 h 158496"/>
              <a:gd name="connsiteX10" fmla="*/ 1024128 w 1158240"/>
              <a:gd name="connsiteY10" fmla="*/ 12192 h 158496"/>
              <a:gd name="connsiteX11" fmla="*/ 987552 w 1158240"/>
              <a:gd name="connsiteY11" fmla="*/ 0 h 158496"/>
              <a:gd name="connsiteX12" fmla="*/ 1109472 w 1158240"/>
              <a:gd name="connsiteY12" fmla="*/ 12192 h 158496"/>
              <a:gd name="connsiteX13" fmla="*/ 1158240 w 1158240"/>
              <a:gd name="connsiteY13" fmla="*/ 48768 h 158496"/>
              <a:gd name="connsiteX14" fmla="*/ 1158240 w 1158240"/>
              <a:gd name="connsiteY14" fmla="*/ 48768 h 158496"/>
              <a:gd name="connsiteX15" fmla="*/ 1072896 w 1158240"/>
              <a:gd name="connsiteY15" fmla="*/ 121920 h 158496"/>
              <a:gd name="connsiteX16" fmla="*/ 1024128 w 1158240"/>
              <a:gd name="connsiteY16" fmla="*/ 158496 h 158496"/>
              <a:gd name="connsiteX17" fmla="*/ 1024128 w 1158240"/>
              <a:gd name="connsiteY17" fmla="*/ 158496 h 15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58240" h="158496">
                <a:moveTo>
                  <a:pt x="0" y="97536"/>
                </a:moveTo>
                <a:lnTo>
                  <a:pt x="0" y="97536"/>
                </a:lnTo>
                <a:cubicBezTo>
                  <a:pt x="65024" y="93472"/>
                  <a:pt x="130189" y="91242"/>
                  <a:pt x="195072" y="85344"/>
                </a:cubicBezTo>
                <a:cubicBezTo>
                  <a:pt x="219691" y="83106"/>
                  <a:pt x="243504" y="73152"/>
                  <a:pt x="268224" y="73152"/>
                </a:cubicBezTo>
                <a:cubicBezTo>
                  <a:pt x="337431" y="73152"/>
                  <a:pt x="406400" y="81280"/>
                  <a:pt x="475488" y="85344"/>
                </a:cubicBezTo>
                <a:cubicBezTo>
                  <a:pt x="587409" y="113324"/>
                  <a:pt x="523999" y="102637"/>
                  <a:pt x="731520" y="85344"/>
                </a:cubicBezTo>
                <a:cubicBezTo>
                  <a:pt x="760158" y="82958"/>
                  <a:pt x="788379" y="76950"/>
                  <a:pt x="816864" y="73152"/>
                </a:cubicBezTo>
                <a:lnTo>
                  <a:pt x="914400" y="60960"/>
                </a:lnTo>
                <a:cubicBezTo>
                  <a:pt x="938872" y="57464"/>
                  <a:pt x="963001" y="51656"/>
                  <a:pt x="987552" y="48768"/>
                </a:cubicBezTo>
                <a:cubicBezTo>
                  <a:pt x="1032133" y="43523"/>
                  <a:pt x="1076960" y="40640"/>
                  <a:pt x="1121664" y="36576"/>
                </a:cubicBezTo>
                <a:cubicBezTo>
                  <a:pt x="1038056" y="8707"/>
                  <a:pt x="1141827" y="41617"/>
                  <a:pt x="1024128" y="12192"/>
                </a:cubicBezTo>
                <a:cubicBezTo>
                  <a:pt x="1011660" y="9075"/>
                  <a:pt x="974701" y="0"/>
                  <a:pt x="987552" y="0"/>
                </a:cubicBezTo>
                <a:cubicBezTo>
                  <a:pt x="1028395" y="0"/>
                  <a:pt x="1068832" y="8128"/>
                  <a:pt x="1109472" y="12192"/>
                </a:cubicBezTo>
                <a:cubicBezTo>
                  <a:pt x="1154669" y="27258"/>
                  <a:pt x="1140301" y="12889"/>
                  <a:pt x="1158240" y="48768"/>
                </a:cubicBezTo>
                <a:lnTo>
                  <a:pt x="1158240" y="48768"/>
                </a:lnTo>
                <a:cubicBezTo>
                  <a:pt x="1129792" y="73152"/>
                  <a:pt x="1102154" y="98514"/>
                  <a:pt x="1072896" y="121920"/>
                </a:cubicBezTo>
                <a:cubicBezTo>
                  <a:pt x="1003966" y="177064"/>
                  <a:pt x="1057496" y="125128"/>
                  <a:pt x="1024128" y="158496"/>
                </a:cubicBezTo>
                <a:lnTo>
                  <a:pt x="1024128" y="15849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8" name="Serbest Form 37"/>
          <p:cNvSpPr/>
          <p:nvPr/>
        </p:nvSpPr>
        <p:spPr>
          <a:xfrm>
            <a:off x="3788084" y="2682239"/>
            <a:ext cx="186135" cy="442681"/>
          </a:xfrm>
          <a:custGeom>
            <a:avLst/>
            <a:gdLst>
              <a:gd name="connsiteX0" fmla="*/ 341763 w 341763"/>
              <a:gd name="connsiteY0" fmla="*/ 0 h 694944"/>
              <a:gd name="connsiteX1" fmla="*/ 341763 w 341763"/>
              <a:gd name="connsiteY1" fmla="*/ 0 h 694944"/>
              <a:gd name="connsiteX2" fmla="*/ 329571 w 341763"/>
              <a:gd name="connsiteY2" fmla="*/ 170688 h 694944"/>
              <a:gd name="connsiteX3" fmla="*/ 317379 w 341763"/>
              <a:gd name="connsiteY3" fmla="*/ 207264 h 694944"/>
              <a:gd name="connsiteX4" fmla="*/ 292995 w 341763"/>
              <a:gd name="connsiteY4" fmla="*/ 292608 h 694944"/>
              <a:gd name="connsiteX5" fmla="*/ 268611 w 341763"/>
              <a:gd name="connsiteY5" fmla="*/ 329184 h 694944"/>
              <a:gd name="connsiteX6" fmla="*/ 256419 w 341763"/>
              <a:gd name="connsiteY6" fmla="*/ 365760 h 694944"/>
              <a:gd name="connsiteX7" fmla="*/ 232035 w 341763"/>
              <a:gd name="connsiteY7" fmla="*/ 402336 h 694944"/>
              <a:gd name="connsiteX8" fmla="*/ 219843 w 341763"/>
              <a:gd name="connsiteY8" fmla="*/ 438912 h 694944"/>
              <a:gd name="connsiteX9" fmla="*/ 146691 w 341763"/>
              <a:gd name="connsiteY9" fmla="*/ 560832 h 694944"/>
              <a:gd name="connsiteX10" fmla="*/ 110115 w 341763"/>
              <a:gd name="connsiteY10" fmla="*/ 585216 h 694944"/>
              <a:gd name="connsiteX11" fmla="*/ 85731 w 341763"/>
              <a:gd name="connsiteY11" fmla="*/ 621792 h 694944"/>
              <a:gd name="connsiteX12" fmla="*/ 12579 w 341763"/>
              <a:gd name="connsiteY12" fmla="*/ 694944 h 694944"/>
              <a:gd name="connsiteX13" fmla="*/ 36963 w 341763"/>
              <a:gd name="connsiteY13" fmla="*/ 621792 h 694944"/>
              <a:gd name="connsiteX14" fmla="*/ 61347 w 341763"/>
              <a:gd name="connsiteY14" fmla="*/ 548640 h 694944"/>
              <a:gd name="connsiteX15" fmla="*/ 49155 w 341763"/>
              <a:gd name="connsiteY15" fmla="*/ 585216 h 694944"/>
              <a:gd name="connsiteX16" fmla="*/ 12579 w 341763"/>
              <a:gd name="connsiteY16" fmla="*/ 658368 h 694944"/>
              <a:gd name="connsiteX17" fmla="*/ 49155 w 341763"/>
              <a:gd name="connsiteY17" fmla="*/ 670560 h 694944"/>
              <a:gd name="connsiteX18" fmla="*/ 146691 w 341763"/>
              <a:gd name="connsiteY18" fmla="*/ 646176 h 694944"/>
              <a:gd name="connsiteX19" fmla="*/ 171075 w 341763"/>
              <a:gd name="connsiteY19" fmla="*/ 646176 h 694944"/>
              <a:gd name="connsiteX20" fmla="*/ 171075 w 341763"/>
              <a:gd name="connsiteY20" fmla="*/ 646176 h 69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41763" h="694944">
                <a:moveTo>
                  <a:pt x="341763" y="0"/>
                </a:moveTo>
                <a:lnTo>
                  <a:pt x="341763" y="0"/>
                </a:lnTo>
                <a:cubicBezTo>
                  <a:pt x="337699" y="56896"/>
                  <a:pt x="336236" y="114038"/>
                  <a:pt x="329571" y="170688"/>
                </a:cubicBezTo>
                <a:cubicBezTo>
                  <a:pt x="328069" y="183451"/>
                  <a:pt x="320910" y="194907"/>
                  <a:pt x="317379" y="207264"/>
                </a:cubicBezTo>
                <a:cubicBezTo>
                  <a:pt x="312171" y="225494"/>
                  <a:pt x="302739" y="273120"/>
                  <a:pt x="292995" y="292608"/>
                </a:cubicBezTo>
                <a:cubicBezTo>
                  <a:pt x="286442" y="305714"/>
                  <a:pt x="275164" y="316078"/>
                  <a:pt x="268611" y="329184"/>
                </a:cubicBezTo>
                <a:cubicBezTo>
                  <a:pt x="262864" y="340679"/>
                  <a:pt x="262166" y="354265"/>
                  <a:pt x="256419" y="365760"/>
                </a:cubicBezTo>
                <a:cubicBezTo>
                  <a:pt x="249866" y="378866"/>
                  <a:pt x="238588" y="389230"/>
                  <a:pt x="232035" y="402336"/>
                </a:cubicBezTo>
                <a:cubicBezTo>
                  <a:pt x="226288" y="413831"/>
                  <a:pt x="224905" y="427100"/>
                  <a:pt x="219843" y="438912"/>
                </a:cubicBezTo>
                <a:cubicBezTo>
                  <a:pt x="208099" y="466314"/>
                  <a:pt x="164026" y="549276"/>
                  <a:pt x="146691" y="560832"/>
                </a:cubicBezTo>
                <a:lnTo>
                  <a:pt x="110115" y="585216"/>
                </a:lnTo>
                <a:cubicBezTo>
                  <a:pt x="101987" y="597408"/>
                  <a:pt x="96092" y="611431"/>
                  <a:pt x="85731" y="621792"/>
                </a:cubicBezTo>
                <a:cubicBezTo>
                  <a:pt x="-5005" y="712528"/>
                  <a:pt x="70045" y="608746"/>
                  <a:pt x="12579" y="694944"/>
                </a:cubicBezTo>
                <a:cubicBezTo>
                  <a:pt x="-10738" y="624993"/>
                  <a:pt x="-1090" y="690287"/>
                  <a:pt x="36963" y="621792"/>
                </a:cubicBezTo>
                <a:cubicBezTo>
                  <a:pt x="49445" y="599324"/>
                  <a:pt x="53219" y="573024"/>
                  <a:pt x="61347" y="548640"/>
                </a:cubicBezTo>
                <a:lnTo>
                  <a:pt x="49155" y="585216"/>
                </a:lnTo>
                <a:cubicBezTo>
                  <a:pt x="32329" y="635693"/>
                  <a:pt x="44092" y="611099"/>
                  <a:pt x="12579" y="658368"/>
                </a:cubicBezTo>
                <a:cubicBezTo>
                  <a:pt x="24771" y="662432"/>
                  <a:pt x="36304" y="670560"/>
                  <a:pt x="49155" y="670560"/>
                </a:cubicBezTo>
                <a:cubicBezTo>
                  <a:pt x="109606" y="670560"/>
                  <a:pt x="98587" y="655797"/>
                  <a:pt x="146691" y="646176"/>
                </a:cubicBezTo>
                <a:cubicBezTo>
                  <a:pt x="154661" y="644582"/>
                  <a:pt x="162947" y="646176"/>
                  <a:pt x="171075" y="646176"/>
                </a:cubicBezTo>
                <a:lnTo>
                  <a:pt x="171075" y="64617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3608832" y="2397308"/>
            <a:ext cx="1115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/>
              <a:t>Glucose</a:t>
            </a:r>
          </a:p>
        </p:txBody>
      </p:sp>
    </p:spTree>
    <p:extLst>
      <p:ext uri="{BB962C8B-B14F-4D97-AF65-F5344CB8AC3E}">
        <p14:creationId xmlns:p14="http://schemas.microsoft.com/office/powerpoint/2010/main" val="14266939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smtClean="0"/>
              <a:t>REFERENCES</a:t>
            </a:r>
            <a:endParaRPr lang="tr-TR" sz="360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209800"/>
            <a:ext cx="8229600" cy="228600"/>
          </a:xfrm>
        </p:spPr>
        <p:txBody>
          <a:bodyPr>
            <a:noAutofit/>
          </a:bodyPr>
          <a:lstStyle/>
          <a:p>
            <a:r>
              <a:rPr lang="tr-TR" sz="1200" smtClean="0"/>
              <a:t>Lippincott’s Illustrated Reviews Biochemistry Denise R. Ferrier Series Editor: Richard A. Harvey, 6th Edition</a:t>
            </a:r>
          </a:p>
          <a:p>
            <a:r>
              <a:rPr lang="tr-TR" sz="1200">
                <a:hlinkClick r:id="rId3"/>
              </a:rPr>
              <a:t>https://www.ncbi.nlm.nih.gov/pubmed/22139560</a:t>
            </a:r>
            <a:endParaRPr lang="tr-TR" sz="1200"/>
          </a:p>
          <a:p>
            <a:endParaRPr lang="tr-TR" sz="1200" smtClean="0"/>
          </a:p>
          <a:p>
            <a:endParaRPr lang="tr-TR" sz="1200"/>
          </a:p>
        </p:txBody>
      </p:sp>
    </p:spTree>
    <p:extLst>
      <p:ext uri="{BB962C8B-B14F-4D97-AF65-F5344CB8AC3E}">
        <p14:creationId xmlns:p14="http://schemas.microsoft.com/office/powerpoint/2010/main" val="3173944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457200" y="2286000"/>
            <a:ext cx="838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tr-TR" sz="2400" dirty="0" err="1">
                <a:latin typeface="+mn-lt"/>
              </a:rPr>
              <a:t>Humans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require</a:t>
            </a:r>
            <a:r>
              <a:rPr lang="tr-TR" sz="2400" dirty="0">
                <a:latin typeface="+mn-lt"/>
              </a:rPr>
              <a:t> 20 </a:t>
            </a:r>
            <a:r>
              <a:rPr lang="tr-TR" sz="2400" dirty="0" err="1">
                <a:latin typeface="+mn-lt"/>
              </a:rPr>
              <a:t>aminoacids</a:t>
            </a:r>
            <a:endParaRPr lang="tr-TR" sz="2400" dirty="0">
              <a:latin typeface="+mn-lt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tr-TR" sz="2400" dirty="0">
                <a:latin typeface="+mn-lt"/>
              </a:rPr>
              <a:t>	- 9 </a:t>
            </a:r>
            <a:r>
              <a:rPr lang="tr-TR" sz="2400" err="1">
                <a:latin typeface="+mn-lt"/>
              </a:rPr>
              <a:t>are</a:t>
            </a:r>
            <a:r>
              <a:rPr lang="tr-TR" sz="2400">
                <a:latin typeface="+mn-lt"/>
              </a:rPr>
              <a:t> </a:t>
            </a:r>
            <a:r>
              <a:rPr lang="tr-TR" sz="2400" smtClean="0">
                <a:latin typeface="+mn-lt"/>
              </a:rPr>
              <a:t>essential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tr-TR" sz="2400" dirty="0">
                <a:latin typeface="+mn-lt"/>
              </a:rPr>
              <a:t>	- 11 </a:t>
            </a:r>
            <a:r>
              <a:rPr lang="tr-TR" sz="2400" dirty="0" err="1">
                <a:latin typeface="+mn-lt"/>
              </a:rPr>
              <a:t>are</a:t>
            </a:r>
            <a:r>
              <a:rPr lang="tr-TR" sz="2400" dirty="0">
                <a:latin typeface="+mn-lt"/>
              </a:rPr>
              <a:t> </a:t>
            </a:r>
            <a:r>
              <a:rPr lang="tr-TR" sz="2400">
                <a:latin typeface="+mn-lt"/>
              </a:rPr>
              <a:t>not </a:t>
            </a:r>
            <a:r>
              <a:rPr lang="tr-TR" sz="2400" smtClean="0">
                <a:latin typeface="+mn-lt"/>
              </a:rPr>
              <a:t>essential</a:t>
            </a:r>
            <a:endParaRPr lang="tr-TR" sz="2400">
              <a:latin typeface="+mn-lt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tr-TR" sz="24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tr-TR" sz="2400" dirty="0">
                <a:solidFill>
                  <a:srgbClr val="FF0000"/>
                </a:solidFill>
                <a:latin typeface="+mn-lt"/>
              </a:rPr>
              <a:t>Cellular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proteins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are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synthesized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by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ribosomes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using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the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information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encoded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in  </a:t>
            </a:r>
            <a:r>
              <a:rPr lang="tr-TR" sz="2400" dirty="0" err="1" smtClean="0">
                <a:solidFill>
                  <a:srgbClr val="FF0000"/>
                </a:solidFill>
                <a:latin typeface="+mn-lt"/>
              </a:rPr>
              <a:t>mRNA</a:t>
            </a:r>
            <a:endParaRPr lang="tr-TR" sz="2400" dirty="0">
              <a:solidFill>
                <a:srgbClr val="FF0000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tr-TR" sz="2400" dirty="0">
              <a:solidFill>
                <a:srgbClr val="FF0000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tr-TR" sz="2400" dirty="0" err="1" smtClean="0">
                <a:solidFill>
                  <a:srgbClr val="FF0000"/>
                </a:solidFill>
                <a:latin typeface="+mn-lt"/>
              </a:rPr>
              <a:t>Proteins</a:t>
            </a:r>
            <a:r>
              <a:rPr lang="tr-TR" sz="24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are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composed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of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aminoacids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that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are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linked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together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by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peptide</a:t>
            </a:r>
            <a:r>
              <a:rPr lang="tr-TR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+mn-lt"/>
              </a:rPr>
              <a:t>bonds</a:t>
            </a:r>
            <a:endParaRPr lang="tr-TR" sz="24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853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/>
          <p:cNvSpPr/>
          <p:nvPr/>
        </p:nvSpPr>
        <p:spPr>
          <a:xfrm>
            <a:off x="2272272" y="742156"/>
            <a:ext cx="342900" cy="2885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/>
        </p:nvCxnSpPr>
        <p:spPr>
          <a:xfrm flipV="1">
            <a:off x="1104900" y="885615"/>
            <a:ext cx="171450" cy="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V="1">
            <a:off x="1608371" y="882066"/>
            <a:ext cx="171450" cy="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 flipV="1">
            <a:off x="2100636" y="880070"/>
            <a:ext cx="171450" cy="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2984500" y="792758"/>
            <a:ext cx="14509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/>
        </p:nvSpPr>
        <p:spPr>
          <a:xfrm>
            <a:off x="3200400" y="966845"/>
            <a:ext cx="1481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Hydrolysis</a:t>
            </a:r>
            <a:endParaRPr lang="tr-TR"/>
          </a:p>
        </p:txBody>
      </p:sp>
      <p:sp>
        <p:nvSpPr>
          <p:cNvPr id="18" name="Metin kutusu 17"/>
          <p:cNvSpPr txBox="1"/>
          <p:nvPr/>
        </p:nvSpPr>
        <p:spPr>
          <a:xfrm>
            <a:off x="4728369" y="1373447"/>
            <a:ext cx="2681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Aminoacid molecules</a:t>
            </a:r>
            <a:endParaRPr lang="tr-TR"/>
          </a:p>
        </p:txBody>
      </p:sp>
      <p:sp>
        <p:nvSpPr>
          <p:cNvPr id="19" name="Metin kutusu 18"/>
          <p:cNvSpPr txBox="1"/>
          <p:nvPr/>
        </p:nvSpPr>
        <p:spPr>
          <a:xfrm>
            <a:off x="1190625" y="3124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N</a:t>
            </a:r>
          </a:p>
        </p:txBody>
      </p:sp>
      <p:cxnSp>
        <p:nvCxnSpPr>
          <p:cNvPr id="27" name="Düz Bağlayıcı 26"/>
          <p:cNvCxnSpPr/>
          <p:nvPr/>
        </p:nvCxnSpPr>
        <p:spPr>
          <a:xfrm flipH="1">
            <a:off x="1016374" y="3339175"/>
            <a:ext cx="235885" cy="127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Bağlayıcı 33"/>
          <p:cNvCxnSpPr/>
          <p:nvPr/>
        </p:nvCxnSpPr>
        <p:spPr>
          <a:xfrm flipH="1" flipV="1">
            <a:off x="1166534" y="3042511"/>
            <a:ext cx="85725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36"/>
          <p:cNvCxnSpPr/>
          <p:nvPr/>
        </p:nvCxnSpPr>
        <p:spPr>
          <a:xfrm flipH="1">
            <a:off x="1166534" y="3448934"/>
            <a:ext cx="149880" cy="1888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etin kutusu 31"/>
          <p:cNvSpPr txBox="1"/>
          <p:nvPr/>
        </p:nvSpPr>
        <p:spPr>
          <a:xfrm>
            <a:off x="898574" y="271358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H</a:t>
            </a:r>
            <a:endParaRPr lang="tr-TR"/>
          </a:p>
        </p:txBody>
      </p:sp>
      <p:sp>
        <p:nvSpPr>
          <p:cNvPr id="41" name="Metin kutusu 40"/>
          <p:cNvSpPr txBox="1"/>
          <p:nvPr/>
        </p:nvSpPr>
        <p:spPr>
          <a:xfrm>
            <a:off x="514070" y="314698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+H</a:t>
            </a:r>
            <a:endParaRPr lang="tr-TR"/>
          </a:p>
        </p:txBody>
      </p:sp>
      <p:sp>
        <p:nvSpPr>
          <p:cNvPr id="42" name="Metin kutusu 41"/>
          <p:cNvSpPr txBox="1"/>
          <p:nvPr/>
        </p:nvSpPr>
        <p:spPr>
          <a:xfrm>
            <a:off x="847725" y="355123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H</a:t>
            </a:r>
            <a:endParaRPr lang="tr-TR"/>
          </a:p>
        </p:txBody>
      </p:sp>
      <p:cxnSp>
        <p:nvCxnSpPr>
          <p:cNvPr id="43" name="Düz Bağlayıcı 42"/>
          <p:cNvCxnSpPr>
            <a:stCxn id="44" idx="1"/>
          </p:cNvCxnSpPr>
          <p:nvPr/>
        </p:nvCxnSpPr>
        <p:spPr>
          <a:xfrm flipH="1">
            <a:off x="1518679" y="3330299"/>
            <a:ext cx="216138" cy="14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Metin kutusu 43"/>
          <p:cNvSpPr txBox="1"/>
          <p:nvPr/>
        </p:nvSpPr>
        <p:spPr>
          <a:xfrm>
            <a:off x="1734817" y="3145633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C</a:t>
            </a:r>
            <a:endParaRPr lang="tr-TR"/>
          </a:p>
        </p:txBody>
      </p:sp>
      <p:cxnSp>
        <p:nvCxnSpPr>
          <p:cNvPr id="46" name="Düz Bağlayıcı 45"/>
          <p:cNvCxnSpPr/>
          <p:nvPr/>
        </p:nvCxnSpPr>
        <p:spPr>
          <a:xfrm flipH="1">
            <a:off x="1896079" y="2885098"/>
            <a:ext cx="12252" cy="278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Düz Bağlayıcı 47"/>
          <p:cNvCxnSpPr/>
          <p:nvPr/>
        </p:nvCxnSpPr>
        <p:spPr>
          <a:xfrm flipH="1">
            <a:off x="1908331" y="3465617"/>
            <a:ext cx="12252" cy="2787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/>
          <p:nvPr/>
        </p:nvCxnSpPr>
        <p:spPr>
          <a:xfrm flipH="1">
            <a:off x="2488173" y="2969167"/>
            <a:ext cx="67707" cy="2274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Metin kutusu 49"/>
          <p:cNvSpPr txBox="1"/>
          <p:nvPr/>
        </p:nvSpPr>
        <p:spPr>
          <a:xfrm>
            <a:off x="2306171" y="3136781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C</a:t>
            </a:r>
            <a:endParaRPr lang="tr-TR"/>
          </a:p>
        </p:txBody>
      </p:sp>
      <p:cxnSp>
        <p:nvCxnSpPr>
          <p:cNvPr id="51" name="Düz Bağlayıcı 50"/>
          <p:cNvCxnSpPr/>
          <p:nvPr/>
        </p:nvCxnSpPr>
        <p:spPr>
          <a:xfrm flipH="1">
            <a:off x="2134742" y="3341767"/>
            <a:ext cx="216138" cy="14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Düz Bağlayıcı 52"/>
          <p:cNvCxnSpPr/>
          <p:nvPr/>
        </p:nvCxnSpPr>
        <p:spPr>
          <a:xfrm flipH="1">
            <a:off x="2569476" y="3004965"/>
            <a:ext cx="67707" cy="2274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Düz Bağlayıcı 53"/>
          <p:cNvCxnSpPr/>
          <p:nvPr/>
        </p:nvCxnSpPr>
        <p:spPr>
          <a:xfrm flipH="1" flipV="1">
            <a:off x="2528179" y="3427510"/>
            <a:ext cx="201031" cy="160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Metin kutusu 55"/>
          <p:cNvSpPr txBox="1"/>
          <p:nvPr/>
        </p:nvSpPr>
        <p:spPr>
          <a:xfrm>
            <a:off x="2467433" y="2648884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O</a:t>
            </a:r>
            <a:endParaRPr lang="tr-TR"/>
          </a:p>
        </p:txBody>
      </p:sp>
      <p:sp>
        <p:nvSpPr>
          <p:cNvPr id="57" name="Metin kutusu 56"/>
          <p:cNvSpPr txBox="1"/>
          <p:nvPr/>
        </p:nvSpPr>
        <p:spPr>
          <a:xfrm>
            <a:off x="2716019" y="3445614"/>
            <a:ext cx="404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O</a:t>
            </a:r>
            <a:r>
              <a:rPr lang="tr-TR" baseline="30000"/>
              <a:t>-</a:t>
            </a:r>
            <a:endParaRPr lang="tr-TR"/>
          </a:p>
          <a:p>
            <a:endParaRPr lang="tr-TR"/>
          </a:p>
        </p:txBody>
      </p:sp>
      <p:sp>
        <p:nvSpPr>
          <p:cNvPr id="58" name="Metin kutusu 57"/>
          <p:cNvSpPr txBox="1"/>
          <p:nvPr/>
        </p:nvSpPr>
        <p:spPr>
          <a:xfrm>
            <a:off x="1774838" y="2475635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H</a:t>
            </a:r>
            <a:endParaRPr lang="tr-TR"/>
          </a:p>
        </p:txBody>
      </p:sp>
      <p:sp>
        <p:nvSpPr>
          <p:cNvPr id="59" name="Metin kutusu 58"/>
          <p:cNvSpPr txBox="1"/>
          <p:nvPr/>
        </p:nvSpPr>
        <p:spPr>
          <a:xfrm>
            <a:off x="1781828" y="3744407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R</a:t>
            </a:r>
            <a:endParaRPr lang="tr-TR"/>
          </a:p>
        </p:txBody>
      </p:sp>
      <p:sp>
        <p:nvSpPr>
          <p:cNvPr id="39" name="Metin kutusu 38"/>
          <p:cNvSpPr txBox="1"/>
          <p:nvPr/>
        </p:nvSpPr>
        <p:spPr>
          <a:xfrm>
            <a:off x="856970" y="4258789"/>
            <a:ext cx="2572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Aminoacid structure</a:t>
            </a:r>
            <a:endParaRPr lang="tr-TR"/>
          </a:p>
        </p:txBody>
      </p:sp>
      <p:sp>
        <p:nvSpPr>
          <p:cNvPr id="38" name="Oval 37"/>
          <p:cNvSpPr/>
          <p:nvPr/>
        </p:nvSpPr>
        <p:spPr>
          <a:xfrm>
            <a:off x="1274483" y="742156"/>
            <a:ext cx="342900" cy="28852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Oval 39"/>
          <p:cNvSpPr/>
          <p:nvPr/>
        </p:nvSpPr>
        <p:spPr>
          <a:xfrm>
            <a:off x="1766262" y="742156"/>
            <a:ext cx="342900" cy="2885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768211" y="742156"/>
            <a:ext cx="342900" cy="28852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B050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728369" y="408867"/>
            <a:ext cx="342900" cy="28852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1" name="Oval 60"/>
          <p:cNvSpPr/>
          <p:nvPr/>
        </p:nvSpPr>
        <p:spPr>
          <a:xfrm>
            <a:off x="5726112" y="356306"/>
            <a:ext cx="342900" cy="2885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Oval 61"/>
          <p:cNvSpPr/>
          <p:nvPr/>
        </p:nvSpPr>
        <p:spPr>
          <a:xfrm>
            <a:off x="5897562" y="894191"/>
            <a:ext cx="342900" cy="28852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B050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5071412" y="898557"/>
            <a:ext cx="342900" cy="2885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62000" y="1981200"/>
            <a:ext cx="7620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altLang="tr-TR" sz="2400" smtClean="0">
              <a:latin typeface="+mn-lt"/>
              <a:ea typeface="+mn-ea"/>
              <a:cs typeface="+mn-cs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2000">
                <a:latin typeface="+mn-lt"/>
              </a:rPr>
              <a:t>Protein metabolism is a chemical procedure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2000">
                <a:latin typeface="+mn-lt"/>
              </a:rPr>
              <a:t>Break down dietary or endogenous proteins into amino acids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2000">
                <a:latin typeface="+mn-lt"/>
              </a:rPr>
              <a:t>Ingested dietary proteins are metabolised to amino acids via peptide bond cleaving enzymes (proteinases)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2000">
                <a:latin typeface="+mn-lt"/>
              </a:rPr>
              <a:t>Absorbed into the bloodstream</a:t>
            </a:r>
            <a:endParaRPr lang="tr-TR" altLang="tr-TR" sz="2000" smtClean="0">
              <a:latin typeface="+mn-lt"/>
              <a:ea typeface="+mn-ea"/>
              <a:cs typeface="+mn-cs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tr-TR" altLang="tr-TR" sz="2400">
              <a:latin typeface="+mn-lt"/>
              <a:ea typeface="+mn-ea"/>
              <a:cs typeface="+mn-cs"/>
            </a:endParaRPr>
          </a:p>
          <a:p>
            <a:endParaRPr lang="tr-TR" altLang="tr-TR"/>
          </a:p>
          <a:p>
            <a:endParaRPr lang="tr-TR" altLang="tr-TR"/>
          </a:p>
          <a:p>
            <a:endParaRPr lang="tr-TR" altLang="tr-TR" smtClean="0"/>
          </a:p>
          <a:p>
            <a:endParaRPr lang="tr-TR" altLang="tr-TR"/>
          </a:p>
        </p:txBody>
      </p:sp>
      <p:sp>
        <p:nvSpPr>
          <p:cNvPr id="3" name="Metin kutusu 2"/>
          <p:cNvSpPr txBox="1"/>
          <p:nvPr/>
        </p:nvSpPr>
        <p:spPr>
          <a:xfrm>
            <a:off x="779206" y="1066800"/>
            <a:ext cx="39564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PROTEIN METABOLISM</a:t>
            </a:r>
            <a:endParaRPr lang="tr-TR" sz="3200">
              <a:solidFill>
                <a:srgbClr val="7030A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Metin kutusu 6"/>
          <p:cNvSpPr txBox="1">
            <a:spLocks noChangeArrowheads="1"/>
          </p:cNvSpPr>
          <p:nvPr/>
        </p:nvSpPr>
        <p:spPr bwMode="auto">
          <a:xfrm>
            <a:off x="762000" y="1981200"/>
            <a:ext cx="7604125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2000" smtClean="0">
                <a:latin typeface="+mn-lt"/>
              </a:rPr>
              <a:t>No aminoacid stroge in the body</a:t>
            </a:r>
          </a:p>
          <a:p>
            <a:pPr marL="285750" indent="-285750" algn="just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2000" smtClean="0">
                <a:latin typeface="+mn-lt"/>
              </a:rPr>
              <a:t>Aminoacids can be provided by diet, de novo synthesis of aminoacids and protein degredation</a:t>
            </a:r>
          </a:p>
          <a:p>
            <a:pPr marL="285750" indent="-285750" algn="ctr">
              <a:spcBef>
                <a:spcPct val="0"/>
              </a:spcBef>
              <a:buFont typeface="Wingdings" panose="05000000000000000000" pitchFamily="2" charset="2"/>
              <a:buChar char="v"/>
            </a:pPr>
            <a:endParaRPr lang="tr-TR" altLang="tr-T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53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819400" y="272372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Aminoacid Pool</a:t>
            </a:r>
            <a:endParaRPr lang="tr-TR" sz="320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362200" y="900405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mtClean="0">
                <a:latin typeface="+mn-lt"/>
              </a:rPr>
              <a:t>Endogenous body proteins</a:t>
            </a:r>
          </a:p>
          <a:p>
            <a:pPr algn="ctr"/>
            <a:r>
              <a:rPr lang="tr-TR" smtClean="0">
                <a:latin typeface="+mn-lt"/>
              </a:rPr>
              <a:t>Exogenous diyet proteins</a:t>
            </a:r>
          </a:p>
          <a:p>
            <a:pPr algn="ctr"/>
            <a:r>
              <a:rPr lang="tr-TR" smtClean="0">
                <a:latin typeface="+mn-lt"/>
              </a:rPr>
              <a:t>Non essential aminoacid synthesis</a:t>
            </a:r>
            <a:endParaRPr lang="tr-TR">
              <a:latin typeface="+mn-lt"/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267200" y="2187354"/>
            <a:ext cx="0" cy="12102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Metin kutusu 6"/>
          <p:cNvSpPr txBox="1"/>
          <p:nvPr/>
        </p:nvSpPr>
        <p:spPr>
          <a:xfrm>
            <a:off x="3429000" y="359281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u="sng" smtClean="0">
                <a:solidFill>
                  <a:srgbClr val="0070C0"/>
                </a:solidFill>
              </a:rPr>
              <a:t>Aminoacid Pool</a:t>
            </a:r>
            <a:endParaRPr lang="tr-TR" b="1" i="1" u="sng">
              <a:solidFill>
                <a:srgbClr val="0070C0"/>
              </a:solidFill>
            </a:endParaRPr>
          </a:p>
        </p:txBody>
      </p:sp>
      <p:cxnSp>
        <p:nvCxnSpPr>
          <p:cNvPr id="8" name="Düz Ok Bağlayıcısı 7"/>
          <p:cNvCxnSpPr/>
          <p:nvPr/>
        </p:nvCxnSpPr>
        <p:spPr>
          <a:xfrm>
            <a:off x="4307542" y="4191000"/>
            <a:ext cx="13735" cy="838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-247650" y="5085605"/>
            <a:ext cx="994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>
                <a:latin typeface="+mn-lt"/>
              </a:rPr>
              <a:t>Protein Synthesis</a:t>
            </a:r>
          </a:p>
          <a:p>
            <a:pPr algn="ctr"/>
            <a:r>
              <a:rPr lang="tr-TR" altLang="tr-TR">
                <a:latin typeface="+mn-lt"/>
              </a:rPr>
              <a:t>Synthesis of molecules containing nitrogen </a:t>
            </a:r>
            <a:endParaRPr lang="tr-TR" altLang="tr-TR" smtClean="0">
              <a:latin typeface="+mn-lt"/>
            </a:endParaRPr>
          </a:p>
          <a:p>
            <a:pPr algn="ctr"/>
            <a:r>
              <a:rPr lang="tr-TR" altLang="tr-TR" smtClean="0">
                <a:latin typeface="+mn-lt"/>
              </a:rPr>
              <a:t>Conversion </a:t>
            </a:r>
            <a:r>
              <a:rPr lang="tr-TR" altLang="tr-TR">
                <a:latin typeface="+mn-lt"/>
              </a:rPr>
              <a:t>of amino acids to glucose, glycogen, fatty acids </a:t>
            </a:r>
            <a:endParaRPr lang="tr-TR">
              <a:latin typeface="+mn-lt"/>
            </a:endParaRPr>
          </a:p>
          <a:p>
            <a:pPr algn="ctr"/>
            <a:r>
              <a:rPr lang="tr-TR" smtClean="0">
                <a:latin typeface="+mn-lt"/>
              </a:rPr>
              <a:t>Aminoacid oxidation</a:t>
            </a:r>
            <a:endParaRPr lang="tr-TR">
              <a:latin typeface="+mn-lt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2133600" y="943302"/>
            <a:ext cx="4800600" cy="11419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3162300" y="3514148"/>
            <a:ext cx="2743200" cy="6179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1600200" y="5030840"/>
            <a:ext cx="6248400" cy="1200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6125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04800" y="410925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69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İçerik Yer Tutucusu 2"/>
          <p:cNvSpPr>
            <a:spLocks noGrp="1"/>
          </p:cNvSpPr>
          <p:nvPr>
            <p:ph idx="1"/>
          </p:nvPr>
        </p:nvSpPr>
        <p:spPr>
          <a:xfrm>
            <a:off x="762000" y="1752600"/>
            <a:ext cx="8229600" cy="53609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dirty="0" err="1" smtClean="0">
                <a:solidFill>
                  <a:srgbClr val="FF0000"/>
                </a:solidFill>
              </a:rPr>
              <a:t>Negative</a:t>
            </a:r>
            <a:r>
              <a:rPr lang="tr-TR" altLang="tr-TR" dirty="0" smtClean="0">
                <a:solidFill>
                  <a:srgbClr val="FF0000"/>
                </a:solidFill>
              </a:rPr>
              <a:t> </a:t>
            </a:r>
            <a:r>
              <a:rPr lang="tr-TR" altLang="tr-TR" dirty="0" err="1">
                <a:solidFill>
                  <a:srgbClr val="FF0000"/>
                </a:solidFill>
              </a:rPr>
              <a:t>N</a:t>
            </a:r>
            <a:r>
              <a:rPr lang="tr-TR" altLang="tr-TR" dirty="0" err="1" smtClean="0">
                <a:solidFill>
                  <a:srgbClr val="FF0000"/>
                </a:solidFill>
              </a:rPr>
              <a:t>itrogen</a:t>
            </a:r>
            <a:r>
              <a:rPr lang="tr-TR" altLang="tr-TR" dirty="0" smtClean="0">
                <a:solidFill>
                  <a:srgbClr val="FF0000"/>
                </a:solidFill>
              </a:rPr>
              <a:t> </a:t>
            </a:r>
            <a:r>
              <a:rPr lang="tr-TR" altLang="tr-TR" dirty="0" err="1" smtClean="0">
                <a:solidFill>
                  <a:srgbClr val="FF0000"/>
                </a:solidFill>
              </a:rPr>
              <a:t>Balance</a:t>
            </a:r>
            <a:endParaRPr lang="tr-TR" altLang="tr-TR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v"/>
              <a:defRPr/>
            </a:pPr>
            <a:r>
              <a:rPr lang="tr-TR" altLang="tr-TR" smtClean="0"/>
              <a:t>Nitrogen excretion &gt;  nitrogen </a:t>
            </a:r>
            <a:r>
              <a:rPr lang="tr-TR" altLang="tr-TR" dirty="0" err="1" smtClean="0"/>
              <a:t>content</a:t>
            </a:r>
            <a:r>
              <a:rPr lang="tr-TR" altLang="tr-TR" dirty="0" smtClean="0"/>
              <a:t> of </a:t>
            </a:r>
            <a:r>
              <a:rPr lang="tr-TR" altLang="tr-TR" err="1" smtClean="0"/>
              <a:t>the</a:t>
            </a:r>
            <a:r>
              <a:rPr lang="tr-TR" altLang="tr-TR" smtClean="0"/>
              <a:t> diet </a:t>
            </a:r>
          </a:p>
          <a:p>
            <a:pPr eaLnBrk="1" hangingPunct="1">
              <a:buFont typeface="Wingdings" panose="05000000000000000000" pitchFamily="2" charset="2"/>
              <a:buChar char="v"/>
              <a:defRPr/>
            </a:pPr>
            <a:r>
              <a:rPr lang="tr-TR" altLang="tr-TR" smtClean="0">
                <a:solidFill>
                  <a:srgbClr val="7030A0"/>
                </a:solidFill>
              </a:rPr>
              <a:t>Tissue </a:t>
            </a:r>
            <a:r>
              <a:rPr lang="tr-TR" altLang="tr-TR" dirty="0" err="1" smtClean="0">
                <a:solidFill>
                  <a:srgbClr val="7030A0"/>
                </a:solidFill>
              </a:rPr>
              <a:t>destruction</a:t>
            </a:r>
            <a:r>
              <a:rPr lang="tr-TR" altLang="tr-TR" dirty="0" smtClean="0">
                <a:solidFill>
                  <a:srgbClr val="7030A0"/>
                </a:solidFill>
              </a:rPr>
              <a:t>.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tr-TR" altLang="tr-TR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eaLnBrk="1" hangingPunct="1">
              <a:defRPr/>
            </a:pPr>
            <a:r>
              <a:rPr lang="tr-TR" altLang="tr-TR" dirty="0" err="1" smtClean="0">
                <a:solidFill>
                  <a:srgbClr val="FF0000"/>
                </a:solidFill>
              </a:rPr>
              <a:t>Positive</a:t>
            </a:r>
            <a:r>
              <a:rPr lang="tr-TR" altLang="tr-TR" dirty="0" smtClean="0">
                <a:solidFill>
                  <a:srgbClr val="FF0000"/>
                </a:solidFill>
              </a:rPr>
              <a:t> </a:t>
            </a:r>
            <a:r>
              <a:rPr lang="tr-TR" altLang="tr-TR" dirty="0" err="1">
                <a:solidFill>
                  <a:srgbClr val="FF0000"/>
                </a:solidFill>
              </a:rPr>
              <a:t>N</a:t>
            </a:r>
            <a:r>
              <a:rPr lang="tr-TR" altLang="tr-TR" dirty="0" err="1" smtClean="0">
                <a:solidFill>
                  <a:srgbClr val="FF0000"/>
                </a:solidFill>
              </a:rPr>
              <a:t>itrogen</a:t>
            </a:r>
            <a:r>
              <a:rPr lang="tr-TR" altLang="tr-TR" dirty="0" smtClean="0">
                <a:solidFill>
                  <a:srgbClr val="FF0000"/>
                </a:solidFill>
              </a:rPr>
              <a:t> </a:t>
            </a:r>
            <a:r>
              <a:rPr lang="tr-TR" altLang="tr-TR" dirty="0" err="1" smtClean="0">
                <a:solidFill>
                  <a:srgbClr val="FF0000"/>
                </a:solidFill>
              </a:rPr>
              <a:t>Balance</a:t>
            </a:r>
            <a:endParaRPr lang="tr-TR" altLang="tr-TR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v"/>
              <a:defRPr/>
            </a:pPr>
            <a:r>
              <a:rPr lang="tr-TR" altLang="tr-TR" smtClean="0"/>
              <a:t>Nitrogen excretion &lt; nitrogen </a:t>
            </a:r>
            <a:r>
              <a:rPr lang="tr-TR" altLang="tr-TR" dirty="0" err="1" smtClean="0"/>
              <a:t>content</a:t>
            </a:r>
            <a:r>
              <a:rPr lang="tr-TR" altLang="tr-TR" dirty="0" smtClean="0"/>
              <a:t> of </a:t>
            </a:r>
            <a:r>
              <a:rPr lang="tr-TR" altLang="tr-TR" err="1" smtClean="0"/>
              <a:t>the</a:t>
            </a:r>
            <a:r>
              <a:rPr lang="tr-TR" altLang="tr-TR" smtClean="0"/>
              <a:t> diet</a:t>
            </a:r>
          </a:p>
          <a:p>
            <a:pPr eaLnBrk="1" hangingPunct="1">
              <a:buFont typeface="Wingdings" panose="05000000000000000000" pitchFamily="2" charset="2"/>
              <a:buChar char="v"/>
              <a:defRPr/>
            </a:pPr>
            <a:r>
              <a:rPr lang="tr-TR" altLang="tr-TR" smtClean="0"/>
              <a:t> </a:t>
            </a:r>
            <a:r>
              <a:rPr lang="tr-TR" altLang="tr-TR" smtClean="0">
                <a:solidFill>
                  <a:srgbClr val="7030A0"/>
                </a:solidFill>
              </a:rPr>
              <a:t>Protein formaiton</a:t>
            </a:r>
            <a:endParaRPr lang="tr-TR" alt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66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3200" smtClean="0">
                <a:solidFill>
                  <a:srgbClr val="7030A0"/>
                </a:solidFill>
              </a:rPr>
              <a:t>DIGESTION OF DIETARY PROTEINS</a:t>
            </a:r>
          </a:p>
        </p:txBody>
      </p:sp>
      <p:sp>
        <p:nvSpPr>
          <p:cNvPr id="18435" name="İçerik Yer Tutucusu 2"/>
          <p:cNvSpPr>
            <a:spLocks noGrp="1"/>
          </p:cNvSpPr>
          <p:nvPr>
            <p:ph idx="1"/>
          </p:nvPr>
        </p:nvSpPr>
        <p:spPr>
          <a:xfrm>
            <a:off x="685800" y="2351703"/>
            <a:ext cx="8229600" cy="290609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mtClean="0"/>
              <a:t>A </a:t>
            </a:r>
            <a:r>
              <a:rPr lang="en-US"/>
              <a:t>large amount of dietary nitrogen is </a:t>
            </a:r>
            <a:r>
              <a:rPr lang="tr-TR" smtClean="0"/>
              <a:t>originated from protein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mtClean="0"/>
              <a:t>Proteins are hydrolyzed……</a:t>
            </a:r>
            <a:r>
              <a:rPr lang="tr-TR" altLang="tr-TR"/>
              <a:t>D</a:t>
            </a:r>
            <a:r>
              <a:rPr lang="tr-TR" altLang="tr-TR" smtClean="0"/>
              <a:t>i, tripeptides, aminoacids are produced………. and they  can be absorbed.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9694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14902</TotalTime>
  <Words>753</Words>
  <Application>Microsoft Office PowerPoint</Application>
  <PresentationFormat>Ekran Gösterisi (4:3)</PresentationFormat>
  <Paragraphs>242</Paragraphs>
  <Slides>23</Slides>
  <Notes>22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inherit</vt:lpstr>
      <vt:lpstr>JasmineUPC</vt:lpstr>
      <vt:lpstr>Tahoma</vt:lpstr>
      <vt:lpstr>Wingdings</vt:lpstr>
      <vt:lpstr>Geçmişe bakış</vt:lpstr>
      <vt:lpstr>PROTEIN METABOLISM</vt:lpstr>
      <vt:lpstr>PROTEINS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DIGESTION OF DIETARY PROTEINS</vt:lpstr>
      <vt:lpstr>Proteolytic enzymes </vt:lpstr>
      <vt:lpstr>PowerPoint Sunusu</vt:lpstr>
      <vt:lpstr>DIGESTION BY PANCREATIC ENZYMES</vt:lpstr>
      <vt:lpstr>PowerPoint Sunusu</vt:lpstr>
      <vt:lpstr>PANCREATITIS</vt:lpstr>
      <vt:lpstr>PowerPoint Sunusu</vt:lpstr>
      <vt:lpstr>PowerPoint Sunusu</vt:lpstr>
      <vt:lpstr>Absorption of Aminoacids</vt:lpstr>
      <vt:lpstr>Ammonia toxicity </vt:lpstr>
      <vt:lpstr>PowerPoint Sunusu</vt:lpstr>
      <vt:lpstr>PowerPoint Sunusu</vt:lpstr>
      <vt:lpstr>Ammonia Transport</vt:lpstr>
      <vt:lpstr>Glucose-Alanine Cycle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Sindirimi</dc:title>
  <dc:creator>Fugen Aktan</dc:creator>
  <cp:lastModifiedBy>aslikoc79@gmail.com</cp:lastModifiedBy>
  <cp:revision>543</cp:revision>
  <cp:lastPrinted>2020-04-06T18:06:18Z</cp:lastPrinted>
  <dcterms:created xsi:type="dcterms:W3CDTF">2004-03-13T15:18:11Z</dcterms:created>
  <dcterms:modified xsi:type="dcterms:W3CDTF">2020-05-17T13:03:14Z</dcterms:modified>
</cp:coreProperties>
</file>