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42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86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39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95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25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9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88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93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98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55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DE7E-386C-4461-8382-05F7E4D1FE47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2AF36-E67C-4860-A0C0-0377E9A9F9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6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894901" y="2390660"/>
            <a:ext cx="86262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600" dirty="0" smtClean="0"/>
              <a:t>İlaç Bilimi Terminolojisi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3380512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1748" y="200524"/>
            <a:ext cx="1176968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Sistemik uygulama yöntemleri:</a:t>
            </a:r>
          </a:p>
          <a:p>
            <a:pPr marL="342900" indent="-342900">
              <a:buAutoNum type="arabicPeriod"/>
            </a:pPr>
            <a:r>
              <a:rPr lang="tr-TR" b="1" i="0" u="none" strike="noStrike" baseline="0" dirty="0" err="1" smtClean="0">
                <a:latin typeface="Times New Roman" panose="02020603050405020304" pitchFamily="18" charset="0"/>
              </a:rPr>
              <a:t>Enteral</a:t>
            </a: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 uygulama: </a:t>
            </a:r>
          </a:p>
          <a:p>
            <a:r>
              <a:rPr lang="tr-TR" b="1" dirty="0">
                <a:latin typeface="Times New Roman" panose="02020603050405020304" pitchFamily="18" charset="0"/>
              </a:rPr>
              <a:t>	</a:t>
            </a: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Oral (a</a:t>
            </a:r>
            <a:r>
              <a:rPr lang="tr-TR" b="1" i="0" u="none" strike="noStrike" baseline="0" dirty="0" smtClean="0">
                <a:latin typeface="TimesNewRomanPS-BoldMT"/>
              </a:rPr>
              <a:t>ğ</a:t>
            </a: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ız yoluyla) uygulama</a:t>
            </a:r>
          </a:p>
          <a:p>
            <a:r>
              <a:rPr lang="tr-TR" b="1" dirty="0">
                <a:latin typeface="Times New Roman" panose="02020603050405020304" pitchFamily="18" charset="0"/>
              </a:rPr>
              <a:t>	</a:t>
            </a:r>
            <a:r>
              <a:rPr lang="tr-TR" b="1" dirty="0" err="1"/>
              <a:t>Sublingual</a:t>
            </a:r>
            <a:r>
              <a:rPr lang="tr-TR" b="1" dirty="0"/>
              <a:t> ve </a:t>
            </a:r>
            <a:r>
              <a:rPr lang="tr-TR" b="1" dirty="0" err="1"/>
              <a:t>bukal</a:t>
            </a:r>
            <a:r>
              <a:rPr lang="tr-TR" b="1" dirty="0"/>
              <a:t> </a:t>
            </a:r>
            <a:r>
              <a:rPr lang="tr-TR" b="1" dirty="0" smtClean="0"/>
              <a:t>uygulama</a:t>
            </a:r>
            <a:endParaRPr lang="tr-TR" dirty="0" smtClean="0"/>
          </a:p>
          <a:p>
            <a:r>
              <a:rPr lang="tr-TR" dirty="0"/>
              <a:t>	</a:t>
            </a:r>
            <a:r>
              <a:rPr lang="tr-TR" b="1" dirty="0" err="1"/>
              <a:t>Rektal</a:t>
            </a:r>
            <a:r>
              <a:rPr lang="tr-TR" b="1" dirty="0"/>
              <a:t> </a:t>
            </a:r>
            <a:r>
              <a:rPr lang="tr-TR" b="1" dirty="0" smtClean="0"/>
              <a:t>uygulama</a:t>
            </a:r>
          </a:p>
          <a:p>
            <a:r>
              <a:rPr lang="tr-TR" b="1" dirty="0" smtClean="0"/>
              <a:t>2.</a:t>
            </a:r>
            <a:r>
              <a:rPr lang="tr-TR" b="1" dirty="0"/>
              <a:t> </a:t>
            </a:r>
            <a:r>
              <a:rPr lang="tr-TR" b="1" dirty="0" smtClean="0"/>
              <a:t> </a:t>
            </a:r>
            <a:r>
              <a:rPr lang="tr-TR" b="1" dirty="0" err="1"/>
              <a:t>Parenteral</a:t>
            </a:r>
            <a:r>
              <a:rPr lang="tr-TR" b="1" dirty="0"/>
              <a:t> uygulama</a:t>
            </a:r>
          </a:p>
          <a:p>
            <a:r>
              <a:rPr lang="tr-TR" b="1" dirty="0" smtClean="0"/>
              <a:t>	</a:t>
            </a:r>
            <a:r>
              <a:rPr lang="tr-TR" b="1" dirty="0" err="1" smtClean="0"/>
              <a:t>İntravenöz</a:t>
            </a:r>
            <a:r>
              <a:rPr lang="tr-TR" b="1" dirty="0" smtClean="0"/>
              <a:t>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r>
              <a:rPr lang="tr-TR" b="1" dirty="0" smtClean="0"/>
              <a:t>	</a:t>
            </a:r>
            <a:r>
              <a:rPr lang="tr-TR" b="1" dirty="0" err="1" smtClean="0"/>
              <a:t>İntraarteriyel</a:t>
            </a:r>
            <a:r>
              <a:rPr lang="tr-TR" b="1" dirty="0" smtClean="0"/>
              <a:t> </a:t>
            </a:r>
            <a:r>
              <a:rPr lang="tr-TR" b="1" dirty="0" err="1" smtClean="0"/>
              <a:t>injeksiyon</a:t>
            </a:r>
            <a:endParaRPr lang="tr-TR" b="1" dirty="0" smtClean="0"/>
          </a:p>
          <a:p>
            <a:r>
              <a:rPr lang="tr-TR" b="1" dirty="0" smtClean="0"/>
              <a:t>	Kemik </a:t>
            </a:r>
            <a:r>
              <a:rPr lang="tr-TR" b="1" dirty="0"/>
              <a:t>iliği içine </a:t>
            </a:r>
            <a:r>
              <a:rPr lang="tr-TR" b="1" dirty="0" err="1" smtClean="0"/>
              <a:t>injeksiyon</a:t>
            </a:r>
            <a:endParaRPr lang="tr-TR" b="1" dirty="0" smtClean="0"/>
          </a:p>
          <a:p>
            <a:r>
              <a:rPr lang="tr-TR" b="1" dirty="0" smtClean="0"/>
              <a:t>	</a:t>
            </a:r>
            <a:r>
              <a:rPr lang="tr-TR" b="1" dirty="0" err="1" smtClean="0"/>
              <a:t>Ciltaltına</a:t>
            </a:r>
            <a:r>
              <a:rPr lang="tr-TR" b="1" dirty="0" smtClean="0"/>
              <a:t> </a:t>
            </a:r>
            <a:r>
              <a:rPr lang="tr-TR" b="1" dirty="0"/>
              <a:t>(</a:t>
            </a:r>
            <a:r>
              <a:rPr lang="tr-TR" b="1" dirty="0" err="1"/>
              <a:t>subkutan</a:t>
            </a:r>
            <a:r>
              <a:rPr lang="tr-TR" b="1" dirty="0"/>
              <a:t>) </a:t>
            </a:r>
            <a:r>
              <a:rPr lang="tr-TR" b="1" dirty="0" err="1"/>
              <a:t>injeksiyon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b="1" dirty="0" smtClean="0"/>
              <a:t>	</a:t>
            </a:r>
            <a:r>
              <a:rPr lang="tr-TR" b="1" dirty="0" err="1" smtClean="0"/>
              <a:t>İyontoforez</a:t>
            </a:r>
            <a:endParaRPr lang="tr-TR" b="1" dirty="0" smtClean="0"/>
          </a:p>
          <a:p>
            <a:r>
              <a:rPr lang="tr-TR" b="1" dirty="0" smtClean="0"/>
              <a:t>	</a:t>
            </a:r>
            <a:r>
              <a:rPr lang="tr-TR" b="1" dirty="0" err="1" smtClean="0"/>
              <a:t>İntramusküler</a:t>
            </a:r>
            <a:r>
              <a:rPr lang="tr-TR" b="1" dirty="0" smtClean="0"/>
              <a:t> </a:t>
            </a:r>
            <a:r>
              <a:rPr lang="tr-TR" b="1" dirty="0"/>
              <a:t>(kas içine) </a:t>
            </a:r>
            <a:r>
              <a:rPr lang="tr-TR" b="1" dirty="0" err="1" smtClean="0"/>
              <a:t>injeksiyon</a:t>
            </a:r>
            <a:endParaRPr lang="tr-TR" b="1" dirty="0" smtClean="0"/>
          </a:p>
          <a:p>
            <a:r>
              <a:rPr lang="tr-TR" b="1" dirty="0" smtClean="0"/>
              <a:t>3. </a:t>
            </a:r>
            <a:r>
              <a:rPr lang="tr-TR" b="1" dirty="0" err="1" smtClean="0"/>
              <a:t>Transdermal</a:t>
            </a:r>
            <a:r>
              <a:rPr lang="tr-TR" b="1" dirty="0" smtClean="0"/>
              <a:t> Uygulama</a:t>
            </a:r>
          </a:p>
          <a:p>
            <a:r>
              <a:rPr lang="tr-TR" b="1" dirty="0"/>
              <a:t>4. </a:t>
            </a:r>
            <a:r>
              <a:rPr lang="tr-TR" b="1" dirty="0" err="1"/>
              <a:t>İnhalasyonla</a:t>
            </a:r>
            <a:r>
              <a:rPr lang="tr-TR" b="1" dirty="0"/>
              <a:t> uygulama: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62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32842" y="523168"/>
            <a:ext cx="112763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i="0" u="none" strike="noStrike" baseline="0" dirty="0" smtClean="0"/>
              <a:t>Farmakoloji: </a:t>
            </a:r>
            <a:r>
              <a:rPr lang="tr-TR" b="0" i="0" u="none" strike="noStrike" baseline="0" dirty="0" smtClean="0"/>
              <a:t>İlaç Bilimi</a:t>
            </a:r>
          </a:p>
          <a:p>
            <a:pPr algn="just"/>
            <a:r>
              <a:rPr lang="tr-TR" b="1" dirty="0"/>
              <a:t>İlaç</a:t>
            </a:r>
            <a:r>
              <a:rPr lang="tr-TR" dirty="0"/>
              <a:t>: Hastalıkların tanısı, tedavisi ve önlenmesi ve diğer tıbbi amaçlar için kullanılan doğal veya</a:t>
            </a:r>
          </a:p>
          <a:p>
            <a:pPr algn="just"/>
            <a:r>
              <a:rPr lang="tr-TR" dirty="0"/>
              <a:t>sentetik kaynaklı kimyasal maddelerdir. İlacı Dünya Sağlık Örgütü “Fizyolojik olayları veya patolojik</a:t>
            </a:r>
          </a:p>
          <a:p>
            <a:pPr algn="just"/>
            <a:r>
              <a:rPr lang="tr-TR" dirty="0"/>
              <a:t>durumları, alanın yararına değiştirmek veya incelemek amacıyla kullanılan veya kullanılması öngörülen</a:t>
            </a:r>
          </a:p>
          <a:p>
            <a:pPr algn="just"/>
            <a:r>
              <a:rPr lang="tr-TR" dirty="0"/>
              <a:t>bir madde veya ürün” olarak tanımlamaktadır.</a:t>
            </a:r>
          </a:p>
          <a:p>
            <a:pPr algn="just"/>
            <a:r>
              <a:rPr lang="tr-TR" b="1" dirty="0"/>
              <a:t>Drog</a:t>
            </a:r>
            <a:r>
              <a:rPr lang="tr-TR" dirty="0"/>
              <a:t>: Bitkisel veya hayvansal doğal kaynaklı ilaç hammaddesidir.</a:t>
            </a:r>
          </a:p>
          <a:p>
            <a:pPr algn="just"/>
            <a:r>
              <a:rPr lang="tr-TR" b="1" dirty="0"/>
              <a:t>Zehir: </a:t>
            </a:r>
            <a:r>
              <a:rPr lang="tr-TR" dirty="0"/>
              <a:t>Canlılarda yaşamsal fonksiyonlara zarar veren veya ortadan kaldıran her türlü doğal veya</a:t>
            </a:r>
          </a:p>
          <a:p>
            <a:pPr algn="just"/>
            <a:r>
              <a:rPr lang="tr-TR" dirty="0"/>
              <a:t>sentetik kaynaklı madde olarak tanımlanabilir. Bir açıdan ilaçlar da yüksek dozlarda kullanıldığında zehir</a:t>
            </a:r>
          </a:p>
          <a:p>
            <a:pPr algn="just"/>
            <a:r>
              <a:rPr lang="tr-TR" dirty="0"/>
              <a:t>özelliği gösterebilir.</a:t>
            </a:r>
          </a:p>
          <a:p>
            <a:pPr algn="just"/>
            <a:r>
              <a:rPr lang="tr-TR" b="1" dirty="0" err="1"/>
              <a:t>Ksenobiyotik</a:t>
            </a:r>
            <a:r>
              <a:rPr lang="tr-TR" dirty="0"/>
              <a:t>: Vücuda ilaçlar ve besinler dışında çeşitli yollarla alınabilen kimyasal maddelerdir.</a:t>
            </a:r>
          </a:p>
          <a:p>
            <a:pPr algn="just"/>
            <a:r>
              <a:rPr lang="tr-TR" dirty="0"/>
              <a:t>Bunlar özellikle besinlere eklenen koruyucu maddeler, sebze ve </a:t>
            </a:r>
            <a:r>
              <a:rPr lang="tr-TR" dirty="0" err="1"/>
              <a:t>meyvalardaki</a:t>
            </a:r>
            <a:r>
              <a:rPr lang="tr-TR" dirty="0"/>
              <a:t> </a:t>
            </a:r>
            <a:r>
              <a:rPr lang="tr-TR" dirty="0" err="1"/>
              <a:t>insektisid</a:t>
            </a:r>
            <a:r>
              <a:rPr lang="tr-TR" dirty="0"/>
              <a:t> artıkları ile çevre</a:t>
            </a:r>
          </a:p>
          <a:p>
            <a:pPr algn="just"/>
            <a:r>
              <a:rPr lang="tr-TR" dirty="0"/>
              <a:t>ve hava kirliliği oluşturan çeşitli kimyasal maddeler olabilir.</a:t>
            </a:r>
          </a:p>
        </p:txBody>
      </p:sp>
    </p:spTree>
    <p:extLst>
      <p:ext uri="{BB962C8B-B14F-4D97-AF65-F5344CB8AC3E}">
        <p14:creationId xmlns:p14="http://schemas.microsoft.com/office/powerpoint/2010/main" val="247879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672" y="490118"/>
            <a:ext cx="5158785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i="0" u="none" strike="noStrike" baseline="0" dirty="0" smtClean="0">
                <a:latin typeface="Arial" panose="020B0604020202020204" pitchFamily="34" charset="0"/>
              </a:rPr>
              <a:t>Farmakolojinin </a:t>
            </a:r>
            <a:r>
              <a:rPr lang="tr-TR" b="1" i="0" u="none" strike="noStrike" baseline="0" dirty="0" smtClean="0">
                <a:latin typeface="Arial-BoldMT"/>
              </a:rPr>
              <a:t>İ</a:t>
            </a:r>
            <a:r>
              <a:rPr lang="tr-TR" b="1" i="0" u="none" strike="noStrike" baseline="0" dirty="0" smtClean="0">
                <a:latin typeface="Arial" panose="020B0604020202020204" pitchFamily="34" charset="0"/>
              </a:rPr>
              <a:t>lgi Alanları: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Farmakodinami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/>
              <a:t>Farmakokinetik</a:t>
            </a:r>
            <a:r>
              <a:rPr lang="tr-TR" b="1" dirty="0"/>
              <a:t>: 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Kemoterapi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Toksikoloji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Farmakoterapi</a:t>
            </a:r>
            <a:endParaRPr lang="tr-T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Klinik Farmakoloji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Kronofarmakoloji</a:t>
            </a:r>
            <a:endParaRPr lang="tr-T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Biyofarmasötik</a:t>
            </a:r>
            <a:endParaRPr lang="tr-T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Farmakogenomik</a:t>
            </a:r>
            <a:endParaRPr lang="tr-T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Farmakovijilans</a:t>
            </a:r>
            <a:endParaRPr lang="tr-T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Rasyonel </a:t>
            </a:r>
            <a:r>
              <a:rPr lang="tr-TR" b="1" dirty="0" err="1"/>
              <a:t>Farmakoterapi</a:t>
            </a:r>
            <a:r>
              <a:rPr lang="tr-TR" b="1" dirty="0"/>
              <a:t> veya Akılcı İlaç Kullanımı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445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18641" y="1643896"/>
            <a:ext cx="872535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i="0" u="none" strike="noStrike" baseline="0" dirty="0" smtClean="0">
                <a:latin typeface="Arial-BoldMT"/>
              </a:rPr>
              <a:t>İ</a:t>
            </a:r>
            <a:r>
              <a:rPr lang="tr-TR" sz="2800" b="1" i="0" u="none" strike="noStrike" baseline="0" dirty="0" smtClean="0">
                <a:latin typeface="Arial" panose="020B0604020202020204" pitchFamily="34" charset="0"/>
              </a:rPr>
              <a:t>laçlarla Yapılan Tedavi </a:t>
            </a:r>
            <a:r>
              <a:rPr lang="tr-TR" sz="2800" b="1" i="0" u="none" strike="noStrike" baseline="0" dirty="0" smtClean="0">
                <a:latin typeface="Arial-BoldMT"/>
              </a:rPr>
              <a:t>Ş</a:t>
            </a:r>
            <a:r>
              <a:rPr lang="tr-TR" sz="2800" b="1" i="0" u="none" strike="noStrike" baseline="0" dirty="0" smtClean="0">
                <a:latin typeface="Arial" panose="020B0604020202020204" pitchFamily="34" charset="0"/>
              </a:rPr>
              <a:t>ekilleri:</a:t>
            </a:r>
          </a:p>
          <a:p>
            <a:r>
              <a:rPr lang="tr-TR" b="0" i="0" u="none" strike="noStrike" baseline="0" dirty="0" smtClean="0">
                <a:latin typeface="Symbol" panose="05050102010706020507" pitchFamily="18" charset="2"/>
              </a:rPr>
              <a:t>• </a:t>
            </a: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Radikal tedavi</a:t>
            </a:r>
            <a:r>
              <a:rPr lang="tr-TR" b="0" i="0" u="none" strike="noStrike" baseline="0" dirty="0" smtClean="0">
                <a:latin typeface="Times New Roman" panose="02020603050405020304" pitchFamily="18" charset="0"/>
              </a:rPr>
              <a:t>:</a:t>
            </a:r>
          </a:p>
          <a:p>
            <a:pPr marL="285750" indent="-285750">
              <a:buFont typeface="Symbol" panose="05050102010706020507" pitchFamily="18" charset="2"/>
              <a:buChar char="•"/>
            </a:pP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Palyatif (</a:t>
            </a:r>
            <a:r>
              <a:rPr lang="tr-TR" b="1" i="0" u="none" strike="noStrike" baseline="0" dirty="0" err="1" smtClean="0">
                <a:latin typeface="Times New Roman" panose="02020603050405020304" pitchFamily="18" charset="0"/>
              </a:rPr>
              <a:t>semptomatik</a:t>
            </a: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) tedavi</a:t>
            </a:r>
            <a:r>
              <a:rPr lang="tr-TR" b="0" i="0" u="none" strike="noStrike" baseline="0" dirty="0" smtClean="0">
                <a:latin typeface="Times New Roman" panose="02020603050405020304" pitchFamily="18" charset="0"/>
              </a:rPr>
              <a:t>: </a:t>
            </a:r>
          </a:p>
          <a:p>
            <a:pPr marL="285750" indent="-285750">
              <a:buFont typeface="Symbol" panose="05050102010706020507" pitchFamily="18" charset="2"/>
              <a:buChar char="•"/>
            </a:pP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Ampirik tedavi</a:t>
            </a:r>
            <a:r>
              <a:rPr lang="tr-TR" b="0" i="0" u="none" strike="noStrike" baseline="0" dirty="0" smtClean="0">
                <a:latin typeface="Times New Roman" panose="02020603050405020304" pitchFamily="18" charset="0"/>
              </a:rPr>
              <a:t>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93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2877" y="1505397"/>
            <a:ext cx="857112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i="0" u="none" strike="noStrike" baseline="0" dirty="0" smtClean="0">
                <a:latin typeface="Arial-BoldMT"/>
              </a:rPr>
              <a:t>İ</a:t>
            </a:r>
            <a:r>
              <a:rPr lang="tr-TR" sz="2800" b="1" i="0" u="none" strike="noStrike" baseline="0" dirty="0" smtClean="0">
                <a:latin typeface="Arial" panose="020B0604020202020204" pitchFamily="34" charset="0"/>
              </a:rPr>
              <a:t>laçların Adları:</a:t>
            </a:r>
          </a:p>
          <a:p>
            <a:pPr marL="285750" indent="-285750">
              <a:buFont typeface="Symbol" panose="05050102010706020507" pitchFamily="18" charset="2"/>
              <a:buChar char="•"/>
            </a:pP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Genel ad (jenerik ad): </a:t>
            </a:r>
          </a:p>
          <a:p>
            <a:pPr marL="285750" indent="-285750">
              <a:buFont typeface="Symbol" panose="05050102010706020507" pitchFamily="18" charset="2"/>
              <a:buChar char="•"/>
            </a:pP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Ticari ad (müstahzar adı): </a:t>
            </a:r>
          </a:p>
          <a:p>
            <a:pPr marL="285750" indent="-285750">
              <a:buFont typeface="Symbol" panose="05050102010706020507" pitchFamily="18" charset="2"/>
              <a:buChar char="•"/>
            </a:pPr>
            <a:r>
              <a:rPr lang="tr-TR" b="1" i="0" u="none" strike="noStrike" baseline="0" dirty="0" smtClean="0">
                <a:latin typeface="Times New Roman" panose="02020603050405020304" pitchFamily="18" charset="0"/>
              </a:rPr>
              <a:t>Kimyasal ad: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008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3648" y="501134"/>
            <a:ext cx="5109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i="0" u="none" strike="noStrike" baseline="0" dirty="0" smtClean="0">
                <a:latin typeface="Arial-BoldMT"/>
              </a:rPr>
              <a:t>İ</a:t>
            </a:r>
            <a:r>
              <a:rPr lang="tr-TR" b="1" i="0" u="none" strike="noStrike" baseline="0" dirty="0" smtClean="0">
                <a:latin typeface="Arial" panose="020B0604020202020204" pitchFamily="34" charset="0"/>
              </a:rPr>
              <a:t>LAÇ T</a:t>
            </a:r>
            <a:r>
              <a:rPr lang="tr-TR" b="1" i="0" u="none" strike="noStrike" baseline="0" dirty="0" smtClean="0">
                <a:latin typeface="Arial-BoldMT"/>
              </a:rPr>
              <a:t>İ</a:t>
            </a:r>
            <a:r>
              <a:rPr lang="tr-TR" b="1" i="0" u="none" strike="noStrike" baseline="0" dirty="0" smtClean="0">
                <a:latin typeface="Arial" panose="020B0604020202020204" pitchFamily="34" charset="0"/>
              </a:rPr>
              <a:t>PLER</a:t>
            </a:r>
            <a:r>
              <a:rPr lang="tr-TR" b="1" i="0" u="none" strike="noStrike" baseline="0" dirty="0" smtClean="0">
                <a:latin typeface="Arial-BoldMT"/>
              </a:rPr>
              <a:t>İ </a:t>
            </a:r>
            <a:r>
              <a:rPr lang="tr-TR" b="1" i="0" u="none" strike="noStrike" baseline="0" dirty="0" smtClean="0">
                <a:latin typeface="Arial" panose="020B0604020202020204" pitchFamily="34" charset="0"/>
              </a:rPr>
              <a:t>VE </a:t>
            </a:r>
            <a:r>
              <a:rPr lang="tr-TR" b="1" i="0" u="none" strike="noStrike" baseline="0" dirty="0" smtClean="0">
                <a:latin typeface="Arial-BoldMT"/>
              </a:rPr>
              <a:t>İ</a:t>
            </a:r>
            <a:r>
              <a:rPr lang="tr-TR" b="1" i="0" u="none" strike="noStrike" baseline="0" dirty="0" smtClean="0">
                <a:latin typeface="Arial" panose="020B0604020202020204" pitchFamily="34" charset="0"/>
              </a:rPr>
              <a:t>LAÇ UYGULAMA YOLLARI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309" y="1139270"/>
            <a:ext cx="5543550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630" y="667434"/>
            <a:ext cx="4407314" cy="1645196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9442" y="2114326"/>
            <a:ext cx="4437502" cy="436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08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550" y="2057400"/>
            <a:ext cx="56769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0673" y="429658"/>
            <a:ext cx="1149059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Lokal Uygulama Yolları</a:t>
            </a:r>
          </a:p>
          <a:p>
            <a:r>
              <a:rPr lang="tr-TR" b="1" dirty="0"/>
              <a:t>Lokal uygulama yöntemleri:</a:t>
            </a:r>
          </a:p>
          <a:p>
            <a:pPr marL="342900" indent="-342900">
              <a:buAutoNum type="arabicPeriod"/>
            </a:pPr>
            <a:r>
              <a:rPr lang="tr-TR" b="1" dirty="0" smtClean="0"/>
              <a:t>Cilt </a:t>
            </a:r>
            <a:r>
              <a:rPr lang="tr-TR" b="1" dirty="0"/>
              <a:t>üzerine (</a:t>
            </a:r>
            <a:r>
              <a:rPr lang="tr-TR" b="1" dirty="0" err="1"/>
              <a:t>epidermal</a:t>
            </a:r>
            <a:r>
              <a:rPr lang="tr-TR" b="1" dirty="0"/>
              <a:t>, </a:t>
            </a:r>
            <a:r>
              <a:rPr lang="tr-TR" b="1" dirty="0" err="1"/>
              <a:t>perkütan</a:t>
            </a:r>
            <a:r>
              <a:rPr lang="tr-TR" b="1" dirty="0"/>
              <a:t>) uygulama: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smtClean="0"/>
              <a:t>Cilt </a:t>
            </a:r>
            <a:r>
              <a:rPr lang="tr-TR" b="1" dirty="0"/>
              <a:t>içine (</a:t>
            </a:r>
            <a:r>
              <a:rPr lang="tr-TR" b="1" dirty="0" err="1"/>
              <a:t>intrakutan</a:t>
            </a:r>
            <a:r>
              <a:rPr lang="tr-TR" b="1" dirty="0"/>
              <a:t>)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smtClean="0"/>
              <a:t>Eklem </a:t>
            </a:r>
            <a:r>
              <a:rPr lang="tr-TR" b="1" dirty="0"/>
              <a:t>içine (</a:t>
            </a:r>
            <a:r>
              <a:rPr lang="tr-TR" b="1" dirty="0" err="1"/>
              <a:t>intraartiküler</a:t>
            </a:r>
            <a:r>
              <a:rPr lang="tr-TR" b="1" dirty="0"/>
              <a:t>)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smtClean="0"/>
              <a:t>Lezyon </a:t>
            </a:r>
            <a:r>
              <a:rPr lang="tr-TR" b="1" dirty="0"/>
              <a:t>içine (</a:t>
            </a:r>
            <a:r>
              <a:rPr lang="tr-TR" b="1" dirty="0" err="1"/>
              <a:t>intralezyonal</a:t>
            </a:r>
            <a:r>
              <a:rPr lang="tr-TR" b="1" dirty="0"/>
              <a:t>)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err="1" smtClean="0"/>
              <a:t>İntrakardiyak</a:t>
            </a:r>
            <a:r>
              <a:rPr lang="tr-TR" b="1" dirty="0" smtClean="0"/>
              <a:t>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err="1" smtClean="0"/>
              <a:t>İntratekal</a:t>
            </a:r>
            <a:r>
              <a:rPr lang="tr-TR" b="1" dirty="0" smtClean="0"/>
              <a:t>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err="1" smtClean="0"/>
              <a:t>İntraplevral</a:t>
            </a:r>
            <a:r>
              <a:rPr lang="tr-TR" b="1" dirty="0" smtClean="0"/>
              <a:t>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err="1" smtClean="0"/>
              <a:t>İntraperitoneal</a:t>
            </a:r>
            <a:r>
              <a:rPr lang="tr-TR" b="1" dirty="0" smtClean="0"/>
              <a:t> </a:t>
            </a:r>
            <a:r>
              <a:rPr lang="tr-TR" b="1" dirty="0" err="1"/>
              <a:t>injeksiyon</a:t>
            </a:r>
            <a:r>
              <a:rPr lang="tr-TR" b="1" dirty="0"/>
              <a:t>: </a:t>
            </a:r>
            <a:endParaRPr lang="tr-TR" b="1" dirty="0" smtClean="0"/>
          </a:p>
          <a:p>
            <a:pPr marL="342900" indent="-342900">
              <a:buAutoNum type="arabicPeriod"/>
            </a:pPr>
            <a:r>
              <a:rPr lang="tr-TR" b="1" dirty="0" err="1" smtClean="0"/>
              <a:t>İntrauterin</a:t>
            </a:r>
            <a:r>
              <a:rPr lang="tr-TR" b="1" dirty="0" smtClean="0"/>
              <a:t> </a:t>
            </a:r>
            <a:r>
              <a:rPr lang="tr-TR" b="1" dirty="0"/>
              <a:t>uygulama: </a:t>
            </a:r>
            <a:endParaRPr lang="tr-TR" b="1" dirty="0" smtClean="0"/>
          </a:p>
          <a:p>
            <a:r>
              <a:rPr lang="tr-TR" b="1" dirty="0" smtClean="0"/>
              <a:t>10</a:t>
            </a:r>
            <a:r>
              <a:rPr lang="tr-TR" b="1" dirty="0"/>
              <a:t>. </a:t>
            </a:r>
            <a:r>
              <a:rPr lang="tr-TR" b="1" dirty="0" err="1"/>
              <a:t>İntravaginal</a:t>
            </a:r>
            <a:r>
              <a:rPr lang="tr-TR" b="1" dirty="0"/>
              <a:t> uygulama: </a:t>
            </a:r>
            <a:endParaRPr lang="tr-TR" b="1" dirty="0" smtClean="0"/>
          </a:p>
          <a:p>
            <a:r>
              <a:rPr lang="tr-TR" b="1" dirty="0" smtClean="0"/>
              <a:t>11</a:t>
            </a:r>
            <a:r>
              <a:rPr lang="tr-TR" b="1" dirty="0"/>
              <a:t>. </a:t>
            </a:r>
            <a:r>
              <a:rPr lang="tr-TR" b="1" dirty="0" err="1"/>
              <a:t>İntranazal</a:t>
            </a:r>
            <a:r>
              <a:rPr lang="tr-TR" b="1" dirty="0"/>
              <a:t> uygulama: </a:t>
            </a:r>
            <a:endParaRPr lang="tr-TR" b="1" dirty="0" smtClean="0"/>
          </a:p>
          <a:p>
            <a:r>
              <a:rPr lang="tr-TR" b="1" dirty="0" smtClean="0"/>
              <a:t>12</a:t>
            </a:r>
            <a:r>
              <a:rPr lang="tr-TR" b="1" dirty="0"/>
              <a:t>. Sindirim kanalı içine uygulama: </a:t>
            </a:r>
            <a:endParaRPr lang="tr-TR" b="1" dirty="0" smtClean="0"/>
          </a:p>
          <a:p>
            <a:r>
              <a:rPr lang="tr-TR" b="1" dirty="0" smtClean="0"/>
              <a:t>13</a:t>
            </a:r>
            <a:r>
              <a:rPr lang="tr-TR" b="1" dirty="0"/>
              <a:t>. </a:t>
            </a:r>
            <a:r>
              <a:rPr lang="tr-TR" b="1" dirty="0" err="1"/>
              <a:t>Bukal</a:t>
            </a:r>
            <a:r>
              <a:rPr lang="tr-TR" b="1" dirty="0"/>
              <a:t> (ağız-içi) uygulama: </a:t>
            </a:r>
            <a:endParaRPr lang="tr-TR" b="1" dirty="0" smtClean="0"/>
          </a:p>
          <a:p>
            <a:r>
              <a:rPr lang="tr-TR" b="1" dirty="0" smtClean="0"/>
              <a:t>14</a:t>
            </a:r>
            <a:r>
              <a:rPr lang="tr-TR" b="1" dirty="0"/>
              <a:t>. </a:t>
            </a:r>
            <a:r>
              <a:rPr lang="tr-TR" b="1" dirty="0" err="1"/>
              <a:t>Rektal</a:t>
            </a:r>
            <a:r>
              <a:rPr lang="tr-TR" b="1" dirty="0"/>
              <a:t> </a:t>
            </a:r>
            <a:endParaRPr lang="tr-TR" b="1" dirty="0" smtClean="0"/>
          </a:p>
          <a:p>
            <a:r>
              <a:rPr lang="tr-TR" b="1" dirty="0" smtClean="0"/>
              <a:t>15</a:t>
            </a:r>
            <a:r>
              <a:rPr lang="tr-TR" b="1" dirty="0"/>
              <a:t>. </a:t>
            </a:r>
            <a:r>
              <a:rPr lang="tr-TR" b="1" dirty="0" err="1"/>
              <a:t>Konjonktiva</a:t>
            </a:r>
            <a:r>
              <a:rPr lang="tr-TR" b="1" dirty="0"/>
              <a:t> üzerine </a:t>
            </a:r>
            <a:r>
              <a:rPr lang="tr-TR" b="1" dirty="0" smtClean="0"/>
              <a:t>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089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290</Words>
  <Application>Microsoft Office PowerPoint</Application>
  <PresentationFormat>Geniş ekran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Arial-BoldMT</vt:lpstr>
      <vt:lpstr>Calibri</vt:lpstr>
      <vt:lpstr>Calibri Light</vt:lpstr>
      <vt:lpstr>Symbol</vt:lpstr>
      <vt:lpstr>Times New Roman</vt:lpstr>
      <vt:lpstr>TimesNewRomanPS-BoldMT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2</cp:revision>
  <dcterms:created xsi:type="dcterms:W3CDTF">2019-05-09T12:09:21Z</dcterms:created>
  <dcterms:modified xsi:type="dcterms:W3CDTF">2019-05-09T12:24:21Z</dcterms:modified>
</cp:coreProperties>
</file>