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8" r:id="rId5"/>
    <p:sldId id="269" r:id="rId6"/>
    <p:sldId id="281" r:id="rId7"/>
    <p:sldId id="283" r:id="rId8"/>
    <p:sldId id="285" r:id="rId9"/>
    <p:sldId id="290" r:id="rId10"/>
    <p:sldId id="296" r:id="rId11"/>
    <p:sldId id="297" r:id="rId12"/>
    <p:sldId id="298" r:id="rId13"/>
    <p:sldId id="29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6E91F-0E9B-4412-9856-258061CDA7F8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A556E-CA4E-4BB1-AB48-B4E59A0EBFD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pPr algn="ctr"/>
            <a:r>
              <a:rPr lang="tr-TR" sz="2400" b="1" dirty="0" smtClean="0"/>
              <a:t>T.C.</a:t>
            </a:r>
            <a:r>
              <a:rPr lang="tr-TR" b="1" dirty="0" smtClean="0"/>
              <a:t> </a:t>
            </a:r>
            <a:r>
              <a:rPr lang="tr-TR" sz="2400" b="1" dirty="0" smtClean="0"/>
              <a:t>ANKARA ÜNİVERSİTESİ  </a:t>
            </a:r>
            <a:br>
              <a:rPr lang="tr-TR" sz="2400" b="1" dirty="0" smtClean="0"/>
            </a:br>
            <a:r>
              <a:rPr lang="tr-TR" sz="2400" b="1" dirty="0" smtClean="0"/>
              <a:t>AYAŞ MESLEK YÜKSEK OKULU</a:t>
            </a:r>
            <a:endParaRPr lang="tr-TR" sz="2400" b="1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96491637"/>
              </p:ext>
            </p:extLst>
          </p:nvPr>
        </p:nvGraphicFramePr>
        <p:xfrm>
          <a:off x="395536" y="2060848"/>
          <a:ext cx="8424937" cy="455780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04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2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DERSİN ADI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Sosyal Güvenliğin</a:t>
                      </a:r>
                      <a:r>
                        <a:rPr lang="tr-TR" b="1" baseline="0" dirty="0" smtClean="0"/>
                        <a:t> Güncel Sorunları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HAFTA NO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375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KONU</a:t>
                      </a:r>
                      <a:r>
                        <a:rPr lang="tr-TR" b="1" baseline="0" dirty="0" smtClean="0"/>
                        <a:t> BAŞLIĞI</a:t>
                      </a:r>
                      <a:endParaRPr lang="tr-T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Sosyal Güvenlik Sistemlerinde Yaşanan Dönüşüm</a:t>
                      </a:r>
                      <a:endParaRPr lang="tr-T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74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ÖĞRETİM ELEMANI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Öğr</a:t>
                      </a:r>
                      <a:r>
                        <a:rPr lang="tr-TR" dirty="0" smtClean="0"/>
                        <a:t>. Gör. Yusuf Can</a:t>
                      </a:r>
                      <a:r>
                        <a:rPr lang="tr-TR" baseline="0" dirty="0" smtClean="0"/>
                        <a:t> ÇALIŞIR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266">
                <a:tc>
                  <a:txBody>
                    <a:bodyPr/>
                    <a:lstStyle/>
                    <a:p>
                      <a:r>
                        <a:rPr lang="tr-TR" sz="1800" b="1" kern="1200" dirty="0" smtClean="0"/>
                        <a:t>E-mail:</a:t>
                      </a:r>
                    </a:p>
                    <a:p>
                      <a:endParaRPr lang="tr-TR" sz="1800" kern="1200" dirty="0" smtClean="0"/>
                    </a:p>
                    <a:p>
                      <a:r>
                        <a:rPr lang="tr-TR" sz="1800" b="1" kern="1200" dirty="0" smtClean="0"/>
                        <a:t>Tel: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u="sng" kern="1200" dirty="0" err="1" smtClean="0">
                          <a:solidFill>
                            <a:srgbClr val="0070C0"/>
                          </a:solidFill>
                          <a:hlinkClick r:id="rId2"/>
                        </a:rPr>
                        <a:t>ccalisir</a:t>
                      </a:r>
                      <a:r>
                        <a:rPr lang="tr-TR" sz="1800" b="1" u="sng" kern="1200" dirty="0" smtClean="0">
                          <a:solidFill>
                            <a:srgbClr val="0070C0"/>
                          </a:solidFill>
                          <a:hlinkClick r:id="rId2"/>
                        </a:rPr>
                        <a:t>@</a:t>
                      </a:r>
                      <a:r>
                        <a:rPr lang="tr-TR" sz="1800" b="1" u="sng" kern="1200" dirty="0" err="1" smtClean="0">
                          <a:solidFill>
                            <a:srgbClr val="0070C0"/>
                          </a:solidFill>
                          <a:hlinkClick r:id="rId2"/>
                        </a:rPr>
                        <a:t>ankara</a:t>
                      </a:r>
                      <a:r>
                        <a:rPr lang="tr-TR" sz="1800" b="1" u="sng" kern="1200" dirty="0" smtClean="0">
                          <a:solidFill>
                            <a:srgbClr val="0070C0"/>
                          </a:solidFill>
                          <a:hlinkClick r:id="rId2"/>
                        </a:rPr>
                        <a:t>.edu.tr</a:t>
                      </a:r>
                      <a:r>
                        <a:rPr lang="tr-TR" sz="1800" b="1" u="sng" kern="12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800" b="1" u="none" kern="1200" dirty="0" err="1" smtClean="0">
                          <a:solidFill>
                            <a:srgbClr val="0070C0"/>
                          </a:solidFill>
                          <a:hlinkClick r:id="rId3"/>
                        </a:rPr>
                        <a:t>yusufcan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  <a:hlinkClick r:id="rId3"/>
                        </a:rPr>
                        <a:t>_</a:t>
                      </a:r>
                      <a:r>
                        <a:rPr lang="tr-TR" sz="1800" b="1" u="none" kern="1200" dirty="0" err="1" smtClean="0">
                          <a:solidFill>
                            <a:srgbClr val="0070C0"/>
                          </a:solidFill>
                          <a:hlinkClick r:id="rId3"/>
                        </a:rPr>
                        <a:t>calisir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  <a:hlinkClick r:id="rId3"/>
                        </a:rPr>
                        <a:t>@</a:t>
                      </a:r>
                      <a:r>
                        <a:rPr lang="tr-TR" sz="1800" b="1" u="none" kern="1200" dirty="0" err="1" smtClean="0">
                          <a:solidFill>
                            <a:srgbClr val="0070C0"/>
                          </a:solidFill>
                          <a:hlinkClick r:id="rId3"/>
                        </a:rPr>
                        <a:t>hotmail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  <a:hlinkClick r:id="rId3"/>
                        </a:rPr>
                        <a:t>.com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tr-TR" sz="1800" kern="1200" dirty="0" smtClean="0"/>
                        <a:t>(0312) 700 05 00 / 144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1" y="404663"/>
            <a:ext cx="1584176" cy="1179513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32656"/>
            <a:ext cx="1440160" cy="1296144"/>
          </a:xfrm>
          <a:prstGeom prst="rect">
            <a:avLst/>
          </a:prstGeom>
          <a:noFill/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 Sosyal güvenlik alanında var olan sorunlar herkes tarafından kabul edilmekle birlikte, çözüm konusunda farklı yaklaşımlar söz konusudur.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Çözüm </a:t>
            </a:r>
            <a:r>
              <a:rPr lang="tr-TR" dirty="0"/>
              <a:t>olarak ileri sürülen uygulamalar genel olarak iki şekilde değerlendirilmektedir.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 İlki mevcut sosyal güvenlik modeline bağlı kalınarak sadece </a:t>
            </a:r>
            <a:r>
              <a:rPr lang="tr-TR" b="1" dirty="0"/>
              <a:t>parametrik</a:t>
            </a:r>
            <a:r>
              <a:rPr lang="tr-TR" dirty="0"/>
              <a:t> düzeyde,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yani </a:t>
            </a:r>
            <a:r>
              <a:rPr lang="tr-TR" dirty="0"/>
              <a:t>gelirleri artırıp giderleri kısma biçiminde gerçekleştirilmek istenen reform çalışmaları iken,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ikincisi </a:t>
            </a:r>
            <a:r>
              <a:rPr lang="tr-TR" dirty="0"/>
              <a:t>ise mevcut sistemin tamamen tasfiyesine dayalı </a:t>
            </a:r>
            <a:r>
              <a:rPr lang="tr-TR" b="1" dirty="0" err="1"/>
              <a:t>paradigmatik</a:t>
            </a:r>
            <a:r>
              <a:rPr lang="tr-TR" dirty="0"/>
              <a:t> bir dönüşümü ifade etmektedir.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 smtClean="0"/>
              <a:t> </a:t>
            </a:r>
            <a:r>
              <a:rPr lang="tr-TR" dirty="0"/>
              <a:t>Birinci yöntem daha çok gelişmiş kapitalist ülkelerde uygulama alanı bulurken,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ikinci </a:t>
            </a:r>
            <a:r>
              <a:rPr lang="tr-TR" dirty="0"/>
              <a:t>yöntem ise, daha ziyade gelişmekte olan ülkelerde gözlenmektedir.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Bu farklılığın yaşanmasında, gelişmiş ülkelerdeki sorunların krizlerden kaynaklanması,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diğer </a:t>
            </a:r>
            <a:r>
              <a:rPr lang="tr-TR" dirty="0"/>
              <a:t>taraftan gelişmekte olan ülkelerdeki sorunların ise, 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maddi </a:t>
            </a:r>
            <a:r>
              <a:rPr lang="tr-TR" dirty="0"/>
              <a:t>yetersizliklerden özellikle de faiz harcamalarının yoğun olmasından kaynaklanmaktadır.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r>
              <a:rPr lang="tr-TR" sz="3200" dirty="0"/>
              <a:t>Sosyal Güvenlik Sistemlerinde Yaşanan Dönüşüm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dirty="0" smtClean="0"/>
              <a:t>1.Sosyal </a:t>
            </a:r>
            <a:r>
              <a:rPr lang="tr-TR" b="1" dirty="0"/>
              <a:t>Güvenlik İhtiyacının Sorgulanması</a:t>
            </a:r>
          </a:p>
          <a:p>
            <a:r>
              <a:rPr lang="tr-TR" dirty="0"/>
              <a:t>Sosyal güvenlik sistemlerindeki dönüşümden bahsetmeden önce sosyal güvenlik sistemlerine duyulan ihtiyacın sorgulanması yerinde olacaktır.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Sosyal </a:t>
            </a:r>
            <a:r>
              <a:rPr lang="tr-TR" dirty="0"/>
              <a:t>güvenlik ihtiyacının sorgulanması, özellikle sosyal güvenlik sistemlerinin </a:t>
            </a:r>
            <a:r>
              <a:rPr lang="tr-TR" b="1" dirty="0"/>
              <a:t>ekonomik ve sosyal değişkenler üzerindeki olumsuz etkilerinden hareketle</a:t>
            </a:r>
            <a:r>
              <a:rPr lang="tr-TR" dirty="0"/>
              <a:t>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1980’li </a:t>
            </a:r>
            <a:r>
              <a:rPr lang="tr-TR" dirty="0"/>
              <a:t>yılların başında gündeme getirilmeye başlanmıştır.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1.Sosyal Güvenlik İhtiyacının Sorgulanması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Özellikle 1980’li yıllarda birçok ülkede hükümetler sosyal güvenlik sistemlerinin geleceği açısından bir yol ayrımı içerisine girmeye başlamıştır.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noktada iki durum söz konusu olmuştur: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1970’li yılların sonunda kapitalist sistemin içerisine girdiği krizden çıkış sürecinde ortaya çıkan politikalar kapsamında,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refah </a:t>
            </a:r>
            <a:r>
              <a:rPr lang="tr-TR" dirty="0"/>
              <a:t>devletinin değişen ekonomik ve sosyal koşullara uygun yeniden yapılanma çabalarına </a:t>
            </a:r>
            <a:r>
              <a:rPr lang="tr-TR" dirty="0" smtClean="0"/>
              <a:t>girdiğini bilmekteyiz.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1980’li yılların başından itibaren sosyal güvenlik gereksiniminin karşılanmasında,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kamu </a:t>
            </a:r>
            <a:r>
              <a:rPr lang="tr-TR" dirty="0"/>
              <a:t>ve piyasanın rolünün yeniden tanımlandığı görülmekte;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yeni tanımlamada </a:t>
            </a:r>
            <a:r>
              <a:rPr lang="tr-TR" b="1" dirty="0"/>
              <a:t>kamunun azalan rolüne karşı piyasanın rolünün genişlediğine tanık olunmaktadır.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Bununla birlikte, daha önce “hak” temelinde piyasa mekanizmasından ayrı bir mekanizmayla sunulan hizmetlerin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metalaştırılması </a:t>
            </a:r>
            <a:r>
              <a:rPr lang="tr-TR" dirty="0"/>
              <a:t>kapitalist devlet anlayışının ayrılmaz bir unsuru olmuştur.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Uluslararası rekabet baskısı,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ülkeleri </a:t>
            </a:r>
            <a:r>
              <a:rPr lang="tr-TR" dirty="0"/>
              <a:t>işgücü maliyetlerini düşürmeye zorlarken, gelişmekte olan ülkelerin arasındaki işgücü maliyetini düşürme yarışı </a:t>
            </a:r>
            <a:r>
              <a:rPr lang="tr-TR" b="1" dirty="0"/>
              <a:t>‘dibe doğru yarış’,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gelişmekte </a:t>
            </a:r>
            <a:r>
              <a:rPr lang="tr-TR" dirty="0"/>
              <a:t>olan ülke insanlarının sosyal güvenliklerini ciddi ölçülerde zedelemiş,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nüfusun </a:t>
            </a:r>
            <a:r>
              <a:rPr lang="tr-TR" dirty="0"/>
              <a:t>önemli bir bölümü bütünüyle sosyal güvenlikten yoksun </a:t>
            </a:r>
            <a:r>
              <a:rPr lang="tr-TR" dirty="0" smtClean="0"/>
              <a:t>kalmıştır.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 Küreselleşmenin </a:t>
            </a:r>
            <a:r>
              <a:rPr lang="tr-TR" dirty="0" err="1"/>
              <a:t>neo</a:t>
            </a:r>
            <a:r>
              <a:rPr lang="tr-TR" dirty="0"/>
              <a:t>-liberal özü piyasa güçlerinin sağlamlaştırılması olarak ifade edilmektedir.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Tamamen </a:t>
            </a:r>
            <a:r>
              <a:rPr lang="tr-TR" dirty="0"/>
              <a:t>kuralsızlaştırılan serbest piyasa ekonomisinin kaynak dağılımında etkinliği oluşturarak, ekonomik refah artıracağı iddia edilmektedir.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77809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2.Genel </a:t>
            </a:r>
            <a:r>
              <a:rPr lang="tr-TR" sz="2000" b="1" dirty="0"/>
              <a:t>Olarak Refah Devletinden </a:t>
            </a:r>
            <a:r>
              <a:rPr lang="tr-TR" sz="2000" b="1" dirty="0" err="1"/>
              <a:t>Neo</a:t>
            </a:r>
            <a:r>
              <a:rPr lang="tr-TR" sz="2000" b="1" dirty="0"/>
              <a:t>-liberal Devlet Anlayışına Geçişte Sosyal Güvenlik Sistemlerinin Dönüşümü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dirty="0"/>
              <a:t> Yine, 1980’li yıllarda başlayan </a:t>
            </a:r>
            <a:r>
              <a:rPr lang="tr-TR" b="1" dirty="0" err="1"/>
              <a:t>deregülasyon</a:t>
            </a:r>
            <a:r>
              <a:rPr lang="tr-TR" b="1" dirty="0"/>
              <a:t> ve özelleştirme politikaları</a:t>
            </a:r>
            <a:r>
              <a:rPr lang="tr-TR" dirty="0"/>
              <a:t>yla sosyal devletin, dolayısıyla sosyal politikaların tüm boyutlarıyla piyasaya terk edilmeye başlandığı görülmektedir.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“</a:t>
            </a:r>
            <a:r>
              <a:rPr lang="tr-TR" dirty="0"/>
              <a:t>Devletin ekonomik alanda karar ve uygulama yetkilerinin kaldırılması “</a:t>
            </a:r>
            <a:r>
              <a:rPr lang="tr-TR" b="1" dirty="0" err="1"/>
              <a:t>deregülasyon</a:t>
            </a:r>
            <a:r>
              <a:rPr lang="tr-TR" dirty="0"/>
              <a:t>” olarak tanımlanırken,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sahip </a:t>
            </a:r>
            <a:r>
              <a:rPr lang="tr-TR" dirty="0"/>
              <a:t>olduğu malları ve işletme yetkilerini özel sektöre devretmesi “</a:t>
            </a:r>
            <a:r>
              <a:rPr lang="tr-TR" b="1" dirty="0"/>
              <a:t>özelleştirme</a:t>
            </a:r>
            <a:r>
              <a:rPr lang="tr-TR" dirty="0"/>
              <a:t>” olarak adlandırılmaktadır”.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570</Words>
  <Application>Microsoft Office PowerPoint</Application>
  <PresentationFormat>Ekran Gösterisi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Calibri</vt:lpstr>
      <vt:lpstr>Ofis Teması</vt:lpstr>
      <vt:lpstr>T.C. ANKARA ÜNİVERSİTESİ   AYAŞ MESLEK YÜKSEK OKULU</vt:lpstr>
      <vt:lpstr>Sosyal Güvenlik Sistemlerinde Yaşanan Dönüşüm</vt:lpstr>
      <vt:lpstr>1.Sosyal Güvenlik İhtiyacının Sorgulanması</vt:lpstr>
      <vt:lpstr>2.Genel Olarak Refah Devletinden Neo-liberal Devlet Anlayışına Geçişte Sosyal Güvenlik Sistemlerinin Dönüşümü</vt:lpstr>
      <vt:lpstr>2.Genel Olarak Refah Devletinden Neo-liberal Devlet Anlayışına Geçişte Sosyal Güvenlik Sistemlerinin Dönüşümü</vt:lpstr>
      <vt:lpstr>2.Genel Olarak Refah Devletinden Neo-liberal Devlet Anlayışına Geçişte Sosyal Güvenlik Sistemlerinin Dönüşümü</vt:lpstr>
      <vt:lpstr>2.Genel Olarak Refah Devletinden Neo-liberal Devlet Anlayışına Geçişte Sosyal Güvenlik Sistemlerinin Dönüşümü</vt:lpstr>
      <vt:lpstr>2.Genel Olarak Refah Devletinden Neo-liberal Devlet Anlayışına Geçişte Sosyal Güvenlik Sistemlerinin Dönüşümü</vt:lpstr>
      <vt:lpstr>2.Genel Olarak Refah Devletinden Neo-liberal Devlet Anlayışına Geçişte Sosyal Güvenlik Sistemlerinin Dönüşümü</vt:lpstr>
      <vt:lpstr>2.Genel Olarak Refah Devletinden Neo-liberal Devlet Anlayışına Geçişte Sosyal Güvenlik Sistemlerinin Dönüşümü</vt:lpstr>
      <vt:lpstr>2.Genel Olarak Refah Devletinden Neo-liberal Devlet Anlayışına Geçişte Sosyal Güvenlik Sistemlerinin Dönüşümü</vt:lpstr>
      <vt:lpstr>2.Genel Olarak Refah Devletinden Neo-liberal Devlet Anlayışına Geçişte Sosyal Güvenlik Sistemlerinin Dönüşümü</vt:lpstr>
      <vt:lpstr>2.Genel Olarak Refah Devletinden Neo-liberal Devlet Anlayışına Geçişte Sosyal Güvenlik Sistemlerinin Dönüşümü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 AYAŞ MESLEK YÜKSEK OKULU</dc:title>
  <dc:creator>Se7en</dc:creator>
  <cp:lastModifiedBy>y</cp:lastModifiedBy>
  <cp:revision>6</cp:revision>
  <dcterms:created xsi:type="dcterms:W3CDTF">2019-03-09T11:34:39Z</dcterms:created>
  <dcterms:modified xsi:type="dcterms:W3CDTF">2020-01-15T09:25:14Z</dcterms:modified>
</cp:coreProperties>
</file>