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256" r:id="rId3"/>
    <p:sldId id="257" r:id="rId4"/>
    <p:sldId id="282" r:id="rId5"/>
    <p:sldId id="283" r:id="rId6"/>
    <p:sldId id="284" r:id="rId7"/>
    <p:sldId id="285" r:id="rId8"/>
    <p:sldId id="286" r:id="rId9"/>
    <p:sldId id="287" r:id="rId10"/>
    <p:sldId id="277" r:id="rId11"/>
    <p:sldId id="279" r:id="rId1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0000"/>
    <a:srgbClr val="CC3300"/>
    <a:srgbClr val="006600"/>
    <a:srgbClr val="750B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8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3A1EB-77EB-4FB1-A3FB-119AA26A8338}" type="datetimeFigureOut">
              <a:rPr lang="tr-TR" smtClean="0"/>
              <a:t>15.03.2021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2A3AF-77B5-4441-B746-BD6F63AA12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196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3/15/2021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28184" y="4653136"/>
            <a:ext cx="27363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38890" y="2178792"/>
            <a:ext cx="449999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altLang="ko-KR" sz="36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CGM 402 – OKUL DIŞI ÖĞRENME ORTAMLARI</a:t>
            </a:r>
            <a:endParaRPr lang="en-US" altLang="ko-KR" sz="3600" b="1" dirty="0" smtClean="0">
              <a:solidFill>
                <a:schemeClr val="bg1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tr-TR" dirty="0" err="1"/>
              <a:t>Cappellaro</a:t>
            </a:r>
            <a:r>
              <a:rPr lang="tr-TR" dirty="0"/>
              <a:t>, E., Yazıcı, Z. (2020). Çocukluk Dönemi Çevre Eğitiminde Paydaşların Rolü. Erken Çocukluk Döneminde Çevre Eğitimi. </a:t>
            </a:r>
            <a:r>
              <a:rPr lang="tr-TR" dirty="0" err="1"/>
              <a:t>Ed.:Refika</a:t>
            </a:r>
            <a:r>
              <a:rPr lang="tr-TR" dirty="0"/>
              <a:t> </a:t>
            </a:r>
            <a:r>
              <a:rPr lang="tr-TR" dirty="0" err="1"/>
              <a:t>Olgan</a:t>
            </a:r>
            <a:r>
              <a:rPr lang="tr-TR" dirty="0"/>
              <a:t>. </a:t>
            </a:r>
          </a:p>
          <a:p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</a:t>
            </a:r>
          </a:p>
        </p:txBody>
      </p:sp>
    </p:spTree>
    <p:extLst>
      <p:ext uri="{BB962C8B-B14F-4D97-AF65-F5344CB8AC3E}">
        <p14:creationId xmlns:p14="http://schemas.microsoft.com/office/powerpoint/2010/main" val="1967817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611560" y="1484784"/>
            <a:ext cx="8229600" cy="1152128"/>
          </a:xfrm>
        </p:spPr>
        <p:txBody>
          <a:bodyPr/>
          <a:lstStyle/>
          <a:p>
            <a:pPr algn="ctr"/>
            <a:r>
              <a:rPr lang="tr-TR" altLang="ko-KR" sz="3200" b="1" dirty="0" smtClean="0">
                <a:solidFill>
                  <a:srgbClr val="FFCC00"/>
                </a:solidFill>
              </a:rPr>
              <a:t>Okul dışı öğrenme ortamlarına neden ihtiyaç duyulur?</a:t>
            </a:r>
            <a:endParaRPr lang="ko-KR" altLang="en-US" sz="3200" b="1" dirty="0">
              <a:solidFill>
                <a:srgbClr val="FFCC00"/>
              </a:solidFill>
            </a:endParaRPr>
          </a:p>
        </p:txBody>
      </p:sp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755576" y="2850488"/>
            <a:ext cx="5698976" cy="136815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Sohbet bölümünden yazabilirsiniz.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Bir kağıda yazıp ekrandan gösterebilirsiniz.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Sözsüz anlatabilirsiniz?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Siz nasıl anlatmak isterseniz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 </a:t>
            </a:r>
            <a:r>
              <a:rPr lang="tr-TR" b="1" dirty="0" smtClean="0"/>
              <a:t> </a:t>
            </a:r>
            <a:endParaRPr lang="tr-TR" b="1" dirty="0"/>
          </a:p>
        </p:txBody>
      </p:sp>
      <p:sp>
        <p:nvSpPr>
          <p:cNvPr id="8" name="İçerik Yer Tutucusu 1"/>
          <p:cNvSpPr txBox="1">
            <a:spLocks/>
          </p:cNvSpPr>
          <p:nvPr/>
        </p:nvSpPr>
        <p:spPr>
          <a:xfrm>
            <a:off x="2339752" y="4725144"/>
            <a:ext cx="6264696" cy="1368152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söylenenleri not aslın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sohbetten yazılanları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endParaRPr lang="tr-TR" b="1" dirty="0" smtClean="0">
              <a:solidFill>
                <a:srgbClr val="FFC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tr-TR" dirty="0" smtClean="0"/>
              <a:t>Gönüllü bir kişi diğer yöntemlerle söylenenleri not alsın </a:t>
            </a:r>
            <a:r>
              <a:rPr lang="tr-TR" b="1" dirty="0" smtClean="0">
                <a:solidFill>
                  <a:srgbClr val="FFC000"/>
                </a:solidFill>
                <a:sym typeface="Wingdings" panose="05000000000000000000" pitchFamily="2" charset="2"/>
              </a:rPr>
              <a:t></a:t>
            </a:r>
            <a:r>
              <a:rPr lang="tr-TR" dirty="0" smtClean="0">
                <a:solidFill>
                  <a:srgbClr val="FFC000"/>
                </a:solidFill>
                <a:sym typeface="Wingdings" panose="05000000000000000000" pitchFamily="2" charset="2"/>
              </a:rPr>
              <a:t> 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Gelişimsel değerlendirme sürecinin </a:t>
            </a:r>
          </a:p>
          <a:p>
            <a:r>
              <a:rPr lang="tr-TR" sz="2800" dirty="0" smtClean="0"/>
              <a:t>gerçekleştirilebileceği ortamlar</a:t>
            </a:r>
          </a:p>
          <a:p>
            <a:endParaRPr lang="tr-TR" sz="2800" dirty="0"/>
          </a:p>
          <a:p>
            <a:r>
              <a:rPr lang="tr-TR" sz="2800" dirty="0" smtClean="0"/>
              <a:t>Daha sağlıklı sonuçlar alınabilecek </a:t>
            </a:r>
          </a:p>
          <a:p>
            <a:r>
              <a:rPr lang="tr-TR" sz="2800" dirty="0" smtClean="0"/>
              <a:t>değerlendirmelere imkan sağlar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105978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Çocuklar için daha doğal ortam</a:t>
            </a:r>
          </a:p>
          <a:p>
            <a:endParaRPr lang="tr-TR" sz="2800" dirty="0"/>
          </a:p>
          <a:p>
            <a:r>
              <a:rPr lang="tr-TR" sz="2800" dirty="0" smtClean="0"/>
              <a:t>Yapılandırılma ya da yapılandırılmama </a:t>
            </a:r>
          </a:p>
          <a:p>
            <a:r>
              <a:rPr lang="tr-TR" sz="2800" dirty="0" smtClean="0"/>
              <a:t>şansı var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336632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Çocuk için doğal gözlem, </a:t>
            </a:r>
          </a:p>
          <a:p>
            <a:endParaRPr lang="tr-TR" sz="2800" dirty="0"/>
          </a:p>
          <a:p>
            <a:r>
              <a:rPr lang="tr-TR" sz="2800" dirty="0" smtClean="0"/>
              <a:t>Değerlendirmeye gereksinim kalmadan gözlem yolu ile çocuğu tanıma fırsatı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590051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Çocuğun gelişimin desteklenebilmesi için bir çok materyal, araç gerek imkanı sağlar</a:t>
            </a:r>
          </a:p>
          <a:p>
            <a:endParaRPr lang="tr-TR" sz="2800" dirty="0"/>
          </a:p>
          <a:p>
            <a:r>
              <a:rPr lang="tr-TR" sz="2800" dirty="0" smtClean="0"/>
              <a:t>Aileler için örnek uygulama önerileri </a:t>
            </a:r>
          </a:p>
          <a:p>
            <a:r>
              <a:rPr lang="tr-TR" sz="2800" dirty="0" smtClean="0"/>
              <a:t>verilebilir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498634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r>
              <a:rPr lang="tr-TR" sz="2800" dirty="0" smtClean="0"/>
              <a:t>Ekstra harcamalara gerek olmadan, </a:t>
            </a:r>
          </a:p>
          <a:p>
            <a:r>
              <a:rPr lang="tr-TR" sz="2800" dirty="0" smtClean="0"/>
              <a:t>ekonomik şekilde çocuğun gelişiminin </a:t>
            </a:r>
          </a:p>
          <a:p>
            <a:r>
              <a:rPr lang="tr-TR" sz="2800" dirty="0" smtClean="0"/>
              <a:t>desteklenmesine fırsatlar sunar.</a:t>
            </a:r>
          </a:p>
          <a:p>
            <a:endParaRPr lang="tr-TR" sz="2800" dirty="0"/>
          </a:p>
          <a:p>
            <a:r>
              <a:rPr lang="tr-TR" sz="2800" dirty="0" smtClean="0"/>
              <a:t>Hem bireysel hem de grup içerisinde </a:t>
            </a:r>
          </a:p>
          <a:p>
            <a:r>
              <a:rPr lang="tr-TR" sz="2800" dirty="0" smtClean="0"/>
              <a:t>gelişim değerlendirme ve gelişim destek </a:t>
            </a:r>
          </a:p>
          <a:p>
            <a:r>
              <a:rPr lang="tr-TR" sz="2800" dirty="0" smtClean="0"/>
              <a:t>uygulaması şansı tanır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061479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100" y="618587"/>
            <a:ext cx="7524328" cy="1069514"/>
          </a:xfrm>
        </p:spPr>
        <p:txBody>
          <a:bodyPr/>
          <a:lstStyle/>
          <a:p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AÇIK HAVA DENEYİMİNDE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ÇOCUK GELİŞİMCİNİN </a:t>
            </a:r>
            <a:r>
              <a:rPr lang="tr-TR" altLang="ko-KR" sz="2800" dirty="0" smtClean="0">
                <a:solidFill>
                  <a:schemeClr val="accent1">
                    <a:lumMod val="75000"/>
                  </a:schemeClr>
                </a:solidFill>
              </a:rPr>
              <a:t>ROLÜ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835696" y="2204865"/>
            <a:ext cx="7308304" cy="3384376"/>
          </a:xfrm>
        </p:spPr>
        <p:txBody>
          <a:bodyPr/>
          <a:lstStyle/>
          <a:p>
            <a:endParaRPr lang="tr-TR" sz="2800" smtClean="0"/>
          </a:p>
          <a:p>
            <a:r>
              <a:rPr lang="tr-TR" sz="2800" smtClean="0"/>
              <a:t>Gelişimci </a:t>
            </a:r>
            <a:r>
              <a:rPr lang="tr-TR" sz="2800" dirty="0" smtClean="0"/>
              <a:t>hem aileye hem çocuğa rol </a:t>
            </a:r>
          </a:p>
          <a:p>
            <a:r>
              <a:rPr lang="tr-TR" sz="2800" dirty="0" smtClean="0"/>
              <a:t>model olabilir. </a:t>
            </a:r>
          </a:p>
          <a:p>
            <a:endParaRPr lang="tr-TR" sz="2800" dirty="0"/>
          </a:p>
          <a:p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061594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55776" y="332656"/>
            <a:ext cx="5056076" cy="1152128"/>
          </a:xfrm>
        </p:spPr>
        <p:txBody>
          <a:bodyPr/>
          <a:lstStyle/>
          <a:p>
            <a:r>
              <a:rPr lang="tr-TR" sz="3600" dirty="0">
                <a:solidFill>
                  <a:srgbClr val="006600"/>
                </a:solidFill>
              </a:rPr>
              <a:t>Bu günlük bu kadar </a:t>
            </a:r>
            <a:r>
              <a:rPr lang="tr-TR" sz="3600" dirty="0" smtClean="0">
                <a:solidFill>
                  <a:srgbClr val="006600"/>
                </a:solidFill>
                <a:sym typeface="Wingdings" panose="05000000000000000000" pitchFamily="2" charset="2"/>
              </a:rPr>
              <a:t></a:t>
            </a:r>
            <a:endParaRPr lang="tr-TR" sz="3600" dirty="0">
              <a:solidFill>
                <a:srgbClr val="006600"/>
              </a:solidFill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556792"/>
            <a:ext cx="4010198" cy="4935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5752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1198</TotalTime>
  <Words>231</Words>
  <Application>Microsoft Office PowerPoint</Application>
  <PresentationFormat>Ekran Gösterisi (4:3)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맑은 고딕</vt:lpstr>
      <vt:lpstr>Arial</vt:lpstr>
      <vt:lpstr>Calibri</vt:lpstr>
      <vt:lpstr>Wingdings</vt:lpstr>
      <vt:lpstr>Office Theme</vt:lpstr>
      <vt:lpstr>Custom Design</vt:lpstr>
      <vt:lpstr>PowerPoint Sunusu</vt:lpstr>
      <vt:lpstr> </vt:lpstr>
      <vt:lpstr>AÇIK HAVA DENEYİMİNDE ÇOCUK GELİŞİMCİNİN ROLÜ</vt:lpstr>
      <vt:lpstr>AÇIK HAVA DENEYİMİNDE ÇOCUK GELİŞİMCİNİN ROLÜ</vt:lpstr>
      <vt:lpstr>AÇIK HAVA DENEYİMİNDE ÇOCUK GELİŞİMCİNİN ROLÜ</vt:lpstr>
      <vt:lpstr>AÇIK HAVA DENEYİMİNDE ÇOCUK GELİŞİMCİNİN ROLÜ</vt:lpstr>
      <vt:lpstr>AÇIK HAVA DENEYİMİNDE ÇOCUK GELİŞİMCİNİN ROLÜ</vt:lpstr>
      <vt:lpstr>AÇIK HAVA DENEYİMİNDE ÇOCUK GELİŞİMCİNİN ROLÜ</vt:lpstr>
      <vt:lpstr>PowerPoint Sunusu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sebahat</cp:lastModifiedBy>
  <cp:revision>73</cp:revision>
  <dcterms:created xsi:type="dcterms:W3CDTF">2014-04-01T16:35:38Z</dcterms:created>
  <dcterms:modified xsi:type="dcterms:W3CDTF">2021-03-15T12:46:01Z</dcterms:modified>
</cp:coreProperties>
</file>