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EFF15-930B-4BCD-94BF-0779D92F828F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222645F-0692-4D70-ABA6-0B8CBC4D9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252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EFF15-930B-4BCD-94BF-0779D92F828F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22645F-0692-4D70-ABA6-0B8CBC4D9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619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EFF15-930B-4BCD-94BF-0779D92F828F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22645F-0692-4D70-ABA6-0B8CBC4D97F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83196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EFF15-930B-4BCD-94BF-0779D92F828F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22645F-0692-4D70-ABA6-0B8CBC4D9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0171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EFF15-930B-4BCD-94BF-0779D92F828F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22645F-0692-4D70-ABA6-0B8CBC4D97F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87297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EFF15-930B-4BCD-94BF-0779D92F828F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22645F-0692-4D70-ABA6-0B8CBC4D9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429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EFF15-930B-4BCD-94BF-0779D92F828F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2645F-0692-4D70-ABA6-0B8CBC4D9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896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EFF15-930B-4BCD-94BF-0779D92F828F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2645F-0692-4D70-ABA6-0B8CBC4D9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655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EFF15-930B-4BCD-94BF-0779D92F828F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2645F-0692-4D70-ABA6-0B8CBC4D9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764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EFF15-930B-4BCD-94BF-0779D92F828F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22645F-0692-4D70-ABA6-0B8CBC4D9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33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EFF15-930B-4BCD-94BF-0779D92F828F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222645F-0692-4D70-ABA6-0B8CBC4D9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81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EFF15-930B-4BCD-94BF-0779D92F828F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222645F-0692-4D70-ABA6-0B8CBC4D9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836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EFF15-930B-4BCD-94BF-0779D92F828F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2645F-0692-4D70-ABA6-0B8CBC4D9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302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EFF15-930B-4BCD-94BF-0779D92F828F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2645F-0692-4D70-ABA6-0B8CBC4D9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06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EFF15-930B-4BCD-94BF-0779D92F828F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2645F-0692-4D70-ABA6-0B8CBC4D9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72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EFF15-930B-4BCD-94BF-0779D92F828F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22645F-0692-4D70-ABA6-0B8CBC4D9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921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FF15-930B-4BCD-94BF-0779D92F828F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222645F-0692-4D70-ABA6-0B8CBC4D9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451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Dersin Tanıtımı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Prof. </a:t>
            </a:r>
            <a:r>
              <a:rPr lang="tr-TR" sz="3600" b="1" dirty="0" err="1" smtClean="0"/>
              <a:t>Dr</a:t>
            </a:r>
            <a:r>
              <a:rPr lang="tr-TR" sz="3600" b="1" dirty="0" smtClean="0"/>
              <a:t> </a:t>
            </a:r>
            <a:r>
              <a:rPr lang="tr-TR" sz="3600" b="1" dirty="0" err="1" smtClean="0"/>
              <a:t>Feryal</a:t>
            </a:r>
            <a:r>
              <a:rPr lang="tr-TR" sz="3600" b="1" dirty="0" smtClean="0"/>
              <a:t> Turan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93991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Dersin Amaçları </a:t>
            </a:r>
            <a:r>
              <a:rPr lang="tr-TR" b="1" dirty="0"/>
              <a:t/>
            </a:r>
            <a:br>
              <a:rPr lang="tr-TR" b="1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517073"/>
            <a:ext cx="8915400" cy="4394149"/>
          </a:xfrm>
        </p:spPr>
        <p:txBody>
          <a:bodyPr>
            <a:noAutofit/>
          </a:bodyPr>
          <a:lstStyle/>
          <a:p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Günümüz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toplumlarında hızlı bir değişmenin yaşandığı herkes tarafından kabul edilen gerçeklerden biridir. Toplumsal değişme sosyal kurumları, kültürü, bilinci, organizasyonları, yerleşim şeklini, alış-verişi, otoriteyi ve karar vermeyi daha doğrusu tüm yaşamı etkilemekte ve yeniden yapılandırmaktadır. Son yüzyılda özellikle  iletişim ve bilgisayar teknolojilerindeki gelişmelerin etkisi yaşamın her alanında hissedilmektedir.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348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Dersin Amaçları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3600" dirty="0">
                <a:latin typeface="Arial" panose="020B0604020202020204" pitchFamily="34" charset="0"/>
                <a:cs typeface="Arial" panose="020B0604020202020204" pitchFamily="34" charset="0"/>
              </a:rPr>
              <a:t>Diğer önemli noktalardan biri globalleşmenin etkisi ve ülkeler/bölgeler arasında artan ilişkiler sonunda değişmenin global ölçekte ele alınması gerektiğidir.  Bu dersin temel amacı, günümüz toplumlarındaki toplumsal değişmelerin nedenlerini, etkilerini ve sonuçlarını incelemektir. Aynı zamanda toplumsal değişmede sürecinde teknolojinin </a:t>
            </a: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rolü </a:t>
            </a:r>
            <a:r>
              <a:rPr lang="tr-TR" sz="3600" dirty="0">
                <a:latin typeface="Arial" panose="020B0604020202020204" pitchFamily="34" charset="0"/>
                <a:cs typeface="Arial" panose="020B0604020202020204" pitchFamily="34" charset="0"/>
              </a:rPr>
              <a:t>ve etkisinin ne olduğu tartışılacaktır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3144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Dersin gerekleri ve Sınav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sz="3600" dirty="0">
                <a:latin typeface="Arial" panose="020B0604020202020204" pitchFamily="34" charset="0"/>
                <a:cs typeface="Arial" panose="020B0604020202020204" pitchFamily="34" charset="0"/>
              </a:rPr>
              <a:t>Her hafta ele alınacak konu ile ilgili önerilen kitap ve/veya makalelerden okunması gerekmektedir. </a:t>
            </a:r>
          </a:p>
          <a:p>
            <a:pPr marL="0" indent="0">
              <a:buNone/>
            </a:pPr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Öğrencilerin tartışmaların </a:t>
            </a:r>
            <a:r>
              <a:rPr lang="tr-TR" sz="3600" dirty="0">
                <a:latin typeface="Arial" panose="020B0604020202020204" pitchFamily="34" charset="0"/>
                <a:cs typeface="Arial" panose="020B0604020202020204" pitchFamily="34" charset="0"/>
              </a:rPr>
              <a:t>takip edilebilmesi </a:t>
            </a: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için derslere katılmaları gereklidir.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50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Sınavlar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Ara sınav: 40 puan </a:t>
            </a:r>
          </a:p>
          <a:p>
            <a:endParaRPr lang="tr-TR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3600" b="1" dirty="0">
                <a:latin typeface="Arial" panose="020B0604020202020204" pitchFamily="34" charset="0"/>
                <a:cs typeface="Arial" panose="020B0604020202020204" pitchFamily="34" charset="0"/>
              </a:rPr>
              <a:t>Dönem </a:t>
            </a:r>
            <a:r>
              <a:rPr lang="tr-T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sonu sınavı: </a:t>
            </a: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Dönem sonu notunun %50’sini ödev, %50’sini sınav oluşturacaktır.  Daha </a:t>
            </a:r>
            <a:r>
              <a:rPr lang="tr-TR" sz="3600" dirty="0">
                <a:latin typeface="Arial" panose="020B0604020202020204" pitchFamily="34" charset="0"/>
                <a:cs typeface="Arial" panose="020B0604020202020204" pitchFamily="34" charset="0"/>
              </a:rPr>
              <a:t>sonra konu ile ilgili ayrıntılı açıklama yapılacaktır. </a:t>
            </a:r>
          </a:p>
          <a:p>
            <a:endParaRPr lang="tr-TR" sz="3200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55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81100" y="623544"/>
            <a:ext cx="10058400" cy="1371600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2796946"/>
              </p:ext>
            </p:extLst>
          </p:nvPr>
        </p:nvGraphicFramePr>
        <p:xfrm>
          <a:off x="1868557" y="623542"/>
          <a:ext cx="9161393" cy="590315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01381"/>
                <a:gridCol w="8260012"/>
              </a:tblGrid>
              <a:tr h="7099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Hafta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tr-T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 Temalar ve Konular</a:t>
                      </a:r>
                      <a:endParaRPr lang="tr-T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7099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tr-T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Dersin Tanıtımı  </a:t>
                      </a:r>
                      <a:endParaRPr lang="tr-T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7099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tr-T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Toplumsal Değişme: Temel Kavramlar ve Değişme Tipleri </a:t>
                      </a:r>
                      <a:endParaRPr lang="tr-T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7099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tr-TR" sz="160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tr-TR" sz="1600" b="1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Değişmenin Hızı</a:t>
                      </a:r>
                      <a:r>
                        <a:rPr lang="tr-TR" sz="1600" b="1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tr-TR" sz="16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7099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 b="1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tr-T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r-TR" sz="1600" b="1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Toplumsal Değişme Teorileri </a:t>
                      </a:r>
                      <a:endParaRPr lang="tr-T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7099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 b="1" dirty="0" smtClean="0"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  <a:endParaRPr lang="tr-T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Evrimci Teoriler </a:t>
                      </a:r>
                      <a:endParaRPr lang="tr-T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821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tr-T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600" b="1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tr-TR" sz="16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Evrimci Teoriler </a:t>
                      </a:r>
                      <a:endParaRPr lang="tr-TR" sz="1600" b="1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r-TR" sz="16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8218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tr-TR" sz="16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tr-TR" sz="1600" b="1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Çatışmacı Teoriler </a:t>
                      </a:r>
                      <a:endParaRPr lang="tr-TR" sz="1600" b="1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r-TR" sz="16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1793563" y="-70016"/>
            <a:ext cx="1555119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DERS PLANI</a:t>
            </a:r>
            <a:endParaRPr kumimoji="0" lang="tr-TR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54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7439556"/>
              </p:ext>
            </p:extLst>
          </p:nvPr>
        </p:nvGraphicFramePr>
        <p:xfrm>
          <a:off x="1918952" y="624110"/>
          <a:ext cx="8654603" cy="607831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51521"/>
                <a:gridCol w="7803082"/>
              </a:tblGrid>
              <a:tr h="8683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tr-T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tr-TR" sz="16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Dengeci Teoriler  </a:t>
                      </a:r>
                      <a:endParaRPr lang="tr-TR" sz="1600" b="1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8683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tr-T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6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tr-TR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Ara sınav </a:t>
                      </a:r>
                      <a:endParaRPr lang="tr-TR" sz="16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8683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tr-T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tr-TR" sz="16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Toplumsal Değişme ve Teknoloji: Tarihi </a:t>
                      </a:r>
                      <a:r>
                        <a:rPr lang="tr-TR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Makineler mi Yapmaktadır? </a:t>
                      </a:r>
                      <a:endParaRPr lang="tr-TR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8683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tr-T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tr-TR" sz="16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Gözetlenen </a:t>
                      </a:r>
                      <a:r>
                        <a:rPr lang="tr-TR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Toplum</a:t>
                      </a:r>
                      <a:endParaRPr lang="tr-TR" sz="16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8683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tr-T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Toplumun </a:t>
                      </a:r>
                      <a:r>
                        <a:rPr lang="tr-TR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MacDonaldlaştırılması</a:t>
                      </a:r>
                      <a:endParaRPr lang="tr-T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8683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tr-T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Değişme ve Globalleşme </a:t>
                      </a:r>
                      <a:endParaRPr lang="tr-TR" sz="16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86833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14</a:t>
                      </a:r>
                      <a:endParaRPr lang="tr-T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r-TR" sz="16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Genel Değerlendirme </a:t>
                      </a:r>
                      <a:endParaRPr lang="tr-T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693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Önerilen Kitaplar</a:t>
            </a:r>
            <a:b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b="1" dirty="0"/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Emre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Kongar,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Toplumsal Değişme Kuramları ve Türkiye Gerçeği.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Richard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Appelbaum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Toplumsal Değişme Kuramları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Türkiye İş Bankası Yayınları.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C.W.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Mills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İktidar Seçkinleri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1974, Bilgi Yayınevi.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George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Ritzer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Toplumun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McDonaldlaştırılması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1998, Ayrıntı Yayınları.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Marshall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McLuhan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&amp; Bruce R.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Povers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Global Köy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2001,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Scala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Yayıncılık.</a:t>
            </a:r>
          </a:p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Jacques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Ellul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Teknoloji Toplumu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2003, Bakış.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David Lyon,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Gözetlenen Toplum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2001,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Kalkedon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7980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33</TotalTime>
  <Words>272</Words>
  <Application>Microsoft Office PowerPoint</Application>
  <PresentationFormat>Geniş ekran</PresentationFormat>
  <Paragraphs>83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3</vt:lpstr>
      <vt:lpstr>Duman</vt:lpstr>
      <vt:lpstr>Dersin Tanıtımı </vt:lpstr>
      <vt:lpstr>Dersin Amaçları  </vt:lpstr>
      <vt:lpstr>Dersin Amaçları </vt:lpstr>
      <vt:lpstr>Dersin gerekleri ve Sınav</vt:lpstr>
      <vt:lpstr>Sınavlar </vt:lpstr>
      <vt:lpstr>PowerPoint Sunusu</vt:lpstr>
      <vt:lpstr>PowerPoint Sunusu</vt:lpstr>
      <vt:lpstr>Önerilen Kitaplar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Dersin Tanıtımı</dc:title>
  <dc:creator>pc</dc:creator>
  <cp:lastModifiedBy>Feryal</cp:lastModifiedBy>
  <cp:revision>11</cp:revision>
  <dcterms:created xsi:type="dcterms:W3CDTF">2014-09-29T13:20:05Z</dcterms:created>
  <dcterms:modified xsi:type="dcterms:W3CDTF">2018-09-16T15:12:41Z</dcterms:modified>
</cp:coreProperties>
</file>