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7"/>
  </p:notesMasterIdLst>
  <p:handoutMasterIdLst>
    <p:handoutMasterId r:id="rId58"/>
  </p:handoutMasterIdLst>
  <p:sldIdLst>
    <p:sldId id="256" r:id="rId2"/>
    <p:sldId id="257" r:id="rId3"/>
    <p:sldId id="322" r:id="rId4"/>
    <p:sldId id="307" r:id="rId5"/>
    <p:sldId id="306" r:id="rId6"/>
    <p:sldId id="341" r:id="rId7"/>
    <p:sldId id="342" r:id="rId8"/>
    <p:sldId id="343" r:id="rId9"/>
    <p:sldId id="344" r:id="rId10"/>
    <p:sldId id="345" r:id="rId11"/>
    <p:sldId id="346" r:id="rId12"/>
    <p:sldId id="363" r:id="rId13"/>
    <p:sldId id="347" r:id="rId14"/>
    <p:sldId id="355" r:id="rId15"/>
    <p:sldId id="351" r:id="rId16"/>
    <p:sldId id="359" r:id="rId17"/>
    <p:sldId id="352" r:id="rId18"/>
    <p:sldId id="356" r:id="rId19"/>
    <p:sldId id="357" r:id="rId20"/>
    <p:sldId id="358" r:id="rId21"/>
    <p:sldId id="397" r:id="rId22"/>
    <p:sldId id="398" r:id="rId23"/>
    <p:sldId id="333" r:id="rId24"/>
    <p:sldId id="361" r:id="rId25"/>
    <p:sldId id="274" r:id="rId26"/>
    <p:sldId id="270" r:id="rId27"/>
    <p:sldId id="334" r:id="rId28"/>
    <p:sldId id="336" r:id="rId29"/>
    <p:sldId id="360" r:id="rId30"/>
    <p:sldId id="269" r:id="rId31"/>
    <p:sldId id="327" r:id="rId32"/>
    <p:sldId id="364" r:id="rId33"/>
    <p:sldId id="365" r:id="rId34"/>
    <p:sldId id="367" r:id="rId35"/>
    <p:sldId id="368" r:id="rId36"/>
    <p:sldId id="369" r:id="rId37"/>
    <p:sldId id="372" r:id="rId38"/>
    <p:sldId id="374" r:id="rId39"/>
    <p:sldId id="375" r:id="rId40"/>
    <p:sldId id="377" r:id="rId41"/>
    <p:sldId id="378" r:id="rId42"/>
    <p:sldId id="380" r:id="rId43"/>
    <p:sldId id="381" r:id="rId44"/>
    <p:sldId id="383" r:id="rId45"/>
    <p:sldId id="384" r:id="rId46"/>
    <p:sldId id="385" r:id="rId47"/>
    <p:sldId id="387" r:id="rId48"/>
    <p:sldId id="388" r:id="rId49"/>
    <p:sldId id="390" r:id="rId50"/>
    <p:sldId id="391" r:id="rId51"/>
    <p:sldId id="392" r:id="rId52"/>
    <p:sldId id="393" r:id="rId53"/>
    <p:sldId id="394" r:id="rId54"/>
    <p:sldId id="395" r:id="rId55"/>
    <p:sldId id="396" r:id="rId56"/>
  </p:sldIdLst>
  <p:sldSz cx="9144000" cy="6858000" type="screen4x3"/>
  <p:notesSz cx="6808788" cy="982345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 Tur" charset="-9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 Tur" charset="-9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 Tur" charset="-9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 Tur" charset="-9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 Tur" charset="-94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 Tur" charset="-94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 Tur" charset="-94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 Tur" charset="-94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 Tur" charset="-94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2247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68" autoAdjust="0"/>
    <p:restoredTop sz="94718" autoAdjust="0"/>
  </p:normalViewPr>
  <p:slideViewPr>
    <p:cSldViewPr>
      <p:cViewPr varScale="1">
        <p:scale>
          <a:sx n="51" d="100"/>
          <a:sy n="51" d="100"/>
        </p:scale>
        <p:origin x="-11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2427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4957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31325"/>
            <a:ext cx="294957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331325"/>
            <a:ext cx="294957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FD540F6-A963-4974-89B6-F07FBC52513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2D1DB0E-50AD-4CEC-9B0F-890100CD0DAA}" type="datetimeFigureOut">
              <a:rPr lang="tr-TR"/>
              <a:pPr>
                <a:defRPr/>
              </a:pPr>
              <a:t>07.01.2020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49325" y="736600"/>
            <a:ext cx="4910138" cy="3684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331325"/>
            <a:ext cx="2951163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03D5C5C-C085-47D9-A12C-A08DA8CAA66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97598F9-8212-489B-8CC1-B4BA86C7C6A7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smtClean="0"/>
              <a:t>İlki 1997 yılında yapılan Türkiye Diyabet, Hipertansiyon, Obezite ve Endokrinolojik Hastalıklar Prevelans Çalışması’nın ikincisi (TURDEP-2), 5 coğrafi bölgedeki 15 kentte, her bir kentin 6′şar ilçesi ve bu ilçelerin 3′er mahallesinde gerçekleştirildi. Çalışmada 20 yaş üstü 16 bin 696′u kadın ve 9 bin 327′si erkek olmak üzere 26 bin 499 kişinin laboratuvar sonuçları incelendi.   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smtClean="0"/>
              <a:t>TURDEP-2 çalışmasının ön sonuçlarına göre, 13 yılda Türk kadını 6 kilo alarak, ortalama ağırlığı 72 kilograma, Türk erkeği de yine 7 kilo alarak ortalama ağırlığı 80 kilograma yükseldi. TURDEP-2 çalışması, diyabet görülme sıklığının arttığını da gösterdi: Türkiye’de diyabet prevalansı 1997 yılında TURDEP-1 ile yüzde 7.2 iken, 2010 yılında yüzde 13,7′ye ulaştı.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tr-TR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b="1" i="1" smtClean="0"/>
              <a:t>Kaynak: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i="1" smtClean="0"/>
              <a:t>Satman İ ve ark. TURDEP Çalışma sonuçları. Türkiye Endokrinoloji ve Metabolizma Hastalıkları Kongresi 2010.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tr-TR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tr-TR" smtClean="0"/>
          </a:p>
        </p:txBody>
      </p:sp>
      <p:sp>
        <p:nvSpPr>
          <p:cNvPr id="74756" name="3 Slayt Numarası Yer Tutucusu"/>
          <p:cNvSpPr txBox="1">
            <a:spLocks noGrp="1"/>
          </p:cNvSpPr>
          <p:nvPr/>
        </p:nvSpPr>
        <p:spPr bwMode="auto">
          <a:xfrm>
            <a:off x="3856038" y="9331325"/>
            <a:ext cx="29511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AC2C63A-DEC0-4CB2-81C2-45A1DEDE613E}" type="slidenum">
              <a:rPr lang="tr-TR" sz="1200">
                <a:latin typeface="Arial" pitchFamily="34" charset="0"/>
              </a:rPr>
              <a:pPr algn="r"/>
              <a:t>5</a:t>
            </a:fld>
            <a:endParaRPr lang="tr-TR" sz="120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14300"/>
            <a:ext cx="9142413" cy="6742113"/>
            <a:chOff x="0" y="72"/>
            <a:chExt cx="5759" cy="4247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2112"/>
              <a:ext cx="5759" cy="220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72"/>
              <a:ext cx="5759" cy="2040"/>
              <a:chOff x="0" y="72"/>
              <a:chExt cx="5759" cy="2040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hidden">
              <a:xfrm>
                <a:off x="0" y="1872"/>
                <a:ext cx="5759" cy="240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8" name="Group 6"/>
              <p:cNvGrpSpPr>
                <a:grpSpLocks/>
              </p:cNvGrpSpPr>
              <p:nvPr/>
            </p:nvGrpSpPr>
            <p:grpSpPr bwMode="auto">
              <a:xfrm>
                <a:off x="2289" y="72"/>
                <a:ext cx="1440" cy="1984"/>
                <a:chOff x="2289" y="72"/>
                <a:chExt cx="1440" cy="1984"/>
              </a:xfrm>
            </p:grpSpPr>
            <p:sp>
              <p:nvSpPr>
                <p:cNvPr id="29" name="Freeform 7"/>
                <p:cNvSpPr>
                  <a:spLocks/>
                </p:cNvSpPr>
                <p:nvPr/>
              </p:nvSpPr>
              <p:spPr bwMode="ltGray">
                <a:xfrm>
                  <a:off x="2289" y="127"/>
                  <a:ext cx="1440" cy="1770"/>
                </a:xfrm>
                <a:custGeom>
                  <a:avLst/>
                  <a:gdLst>
                    <a:gd name="T0" fmla="*/ 901 w 1440"/>
                    <a:gd name="T1" fmla="*/ 33 h 1770"/>
                    <a:gd name="T2" fmla="*/ 1066 w 1440"/>
                    <a:gd name="T3" fmla="*/ 129 h 1770"/>
                    <a:gd name="T4" fmla="*/ 1207 w 1440"/>
                    <a:gd name="T5" fmla="*/ 256 h 1770"/>
                    <a:gd name="T6" fmla="*/ 1316 w 1440"/>
                    <a:gd name="T7" fmla="*/ 410 h 1770"/>
                    <a:gd name="T8" fmla="*/ 1394 w 1440"/>
                    <a:gd name="T9" fmla="*/ 581 h 1770"/>
                    <a:gd name="T10" fmla="*/ 1435 w 1440"/>
                    <a:gd name="T11" fmla="*/ 766 h 1770"/>
                    <a:gd name="T12" fmla="*/ 1435 w 1440"/>
                    <a:gd name="T13" fmla="*/ 958 h 1770"/>
                    <a:gd name="T14" fmla="*/ 1394 w 1440"/>
                    <a:gd name="T15" fmla="*/ 1143 h 1770"/>
                    <a:gd name="T16" fmla="*/ 1316 w 1440"/>
                    <a:gd name="T17" fmla="*/ 1314 h 1770"/>
                    <a:gd name="T18" fmla="*/ 1207 w 1440"/>
                    <a:gd name="T19" fmla="*/ 1468 h 1770"/>
                    <a:gd name="T20" fmla="*/ 1066 w 1440"/>
                    <a:gd name="T21" fmla="*/ 1597 h 1770"/>
                    <a:gd name="T22" fmla="*/ 901 w 1440"/>
                    <a:gd name="T23" fmla="*/ 1691 h 1770"/>
                    <a:gd name="T24" fmla="*/ 721 w 1440"/>
                    <a:gd name="T25" fmla="*/ 1749 h 1770"/>
                    <a:gd name="T26" fmla="*/ 533 w 1440"/>
                    <a:gd name="T27" fmla="*/ 1769 h 1770"/>
                    <a:gd name="T28" fmla="*/ 344 w 1440"/>
                    <a:gd name="T29" fmla="*/ 1749 h 1770"/>
                    <a:gd name="T30" fmla="*/ 165 w 1440"/>
                    <a:gd name="T31" fmla="*/ 1691 h 1770"/>
                    <a:gd name="T32" fmla="*/ 0 w 1440"/>
                    <a:gd name="T33" fmla="*/ 1597 h 1770"/>
                    <a:gd name="T34" fmla="*/ 125 w 1440"/>
                    <a:gd name="T35" fmla="*/ 1571 h 1770"/>
                    <a:gd name="T36" fmla="*/ 281 w 1440"/>
                    <a:gd name="T37" fmla="*/ 1640 h 1770"/>
                    <a:gd name="T38" fmla="*/ 446 w 1440"/>
                    <a:gd name="T39" fmla="*/ 1675 h 1770"/>
                    <a:gd name="T40" fmla="*/ 618 w 1440"/>
                    <a:gd name="T41" fmla="*/ 1675 h 1770"/>
                    <a:gd name="T42" fmla="*/ 785 w 1440"/>
                    <a:gd name="T43" fmla="*/ 1640 h 1770"/>
                    <a:gd name="T44" fmla="*/ 941 w 1440"/>
                    <a:gd name="T45" fmla="*/ 1571 h 1770"/>
                    <a:gd name="T46" fmla="*/ 1080 w 1440"/>
                    <a:gd name="T47" fmla="*/ 1470 h 1770"/>
                    <a:gd name="T48" fmla="*/ 1194 w 1440"/>
                    <a:gd name="T49" fmla="*/ 1343 h 1770"/>
                    <a:gd name="T50" fmla="*/ 1281 w 1440"/>
                    <a:gd name="T51" fmla="*/ 1194 h 1770"/>
                    <a:gd name="T52" fmla="*/ 1332 w 1440"/>
                    <a:gd name="T53" fmla="*/ 1032 h 1770"/>
                    <a:gd name="T54" fmla="*/ 1350 w 1440"/>
                    <a:gd name="T55" fmla="*/ 862 h 1770"/>
                    <a:gd name="T56" fmla="*/ 1332 w 1440"/>
                    <a:gd name="T57" fmla="*/ 691 h 1770"/>
                    <a:gd name="T58" fmla="*/ 1281 w 1440"/>
                    <a:gd name="T59" fmla="*/ 530 h 1770"/>
                    <a:gd name="T60" fmla="*/ 1194 w 1440"/>
                    <a:gd name="T61" fmla="*/ 381 h 1770"/>
                    <a:gd name="T62" fmla="*/ 1080 w 1440"/>
                    <a:gd name="T63" fmla="*/ 254 h 1770"/>
                    <a:gd name="T64" fmla="*/ 941 w 1440"/>
                    <a:gd name="T65" fmla="*/ 154 h 1770"/>
                    <a:gd name="T66" fmla="*/ 785 w 1440"/>
                    <a:gd name="T67" fmla="*/ 85 h 1770"/>
                    <a:gd name="T68" fmla="*/ 812 w 1440"/>
                    <a:gd name="T69" fmla="*/ 0 h 1770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1440" h="1770">
                      <a:moveTo>
                        <a:pt x="812" y="0"/>
                      </a:moveTo>
                      <a:lnTo>
                        <a:pt x="901" y="33"/>
                      </a:lnTo>
                      <a:lnTo>
                        <a:pt x="986" y="78"/>
                      </a:lnTo>
                      <a:lnTo>
                        <a:pt x="1066" y="129"/>
                      </a:lnTo>
                      <a:lnTo>
                        <a:pt x="1140" y="187"/>
                      </a:lnTo>
                      <a:lnTo>
                        <a:pt x="1207" y="256"/>
                      </a:lnTo>
                      <a:lnTo>
                        <a:pt x="1265" y="330"/>
                      </a:lnTo>
                      <a:lnTo>
                        <a:pt x="1316" y="410"/>
                      </a:lnTo>
                      <a:lnTo>
                        <a:pt x="1361" y="492"/>
                      </a:lnTo>
                      <a:lnTo>
                        <a:pt x="1394" y="581"/>
                      </a:lnTo>
                      <a:lnTo>
                        <a:pt x="1419" y="673"/>
                      </a:lnTo>
                      <a:lnTo>
                        <a:pt x="1435" y="766"/>
                      </a:lnTo>
                      <a:lnTo>
                        <a:pt x="1439" y="862"/>
                      </a:lnTo>
                      <a:lnTo>
                        <a:pt x="1435" y="958"/>
                      </a:lnTo>
                      <a:lnTo>
                        <a:pt x="1419" y="1052"/>
                      </a:lnTo>
                      <a:lnTo>
                        <a:pt x="1394" y="1143"/>
                      </a:lnTo>
                      <a:lnTo>
                        <a:pt x="1361" y="1230"/>
                      </a:lnTo>
                      <a:lnTo>
                        <a:pt x="1316" y="1314"/>
                      </a:lnTo>
                      <a:lnTo>
                        <a:pt x="1265" y="1395"/>
                      </a:lnTo>
                      <a:lnTo>
                        <a:pt x="1207" y="1468"/>
                      </a:lnTo>
                      <a:lnTo>
                        <a:pt x="1140" y="1537"/>
                      </a:lnTo>
                      <a:lnTo>
                        <a:pt x="1066" y="1597"/>
                      </a:lnTo>
                      <a:lnTo>
                        <a:pt x="986" y="1646"/>
                      </a:lnTo>
                      <a:lnTo>
                        <a:pt x="901" y="1691"/>
                      </a:lnTo>
                      <a:lnTo>
                        <a:pt x="812" y="1724"/>
                      </a:lnTo>
                      <a:lnTo>
                        <a:pt x="721" y="1749"/>
                      </a:lnTo>
                      <a:lnTo>
                        <a:pt x="627" y="1765"/>
                      </a:lnTo>
                      <a:lnTo>
                        <a:pt x="533" y="1769"/>
                      </a:lnTo>
                      <a:lnTo>
                        <a:pt x="437" y="1765"/>
                      </a:lnTo>
                      <a:lnTo>
                        <a:pt x="344" y="1749"/>
                      </a:lnTo>
                      <a:lnTo>
                        <a:pt x="252" y="1724"/>
                      </a:lnTo>
                      <a:lnTo>
                        <a:pt x="165" y="1691"/>
                      </a:lnTo>
                      <a:lnTo>
                        <a:pt x="80" y="1646"/>
                      </a:lnTo>
                      <a:lnTo>
                        <a:pt x="0" y="1597"/>
                      </a:lnTo>
                      <a:lnTo>
                        <a:pt x="51" y="1524"/>
                      </a:lnTo>
                      <a:lnTo>
                        <a:pt x="125" y="1571"/>
                      </a:lnTo>
                      <a:lnTo>
                        <a:pt x="201" y="1609"/>
                      </a:lnTo>
                      <a:lnTo>
                        <a:pt x="281" y="1640"/>
                      </a:lnTo>
                      <a:lnTo>
                        <a:pt x="364" y="1662"/>
                      </a:lnTo>
                      <a:lnTo>
                        <a:pt x="446" y="1675"/>
                      </a:lnTo>
                      <a:lnTo>
                        <a:pt x="533" y="1680"/>
                      </a:lnTo>
                      <a:lnTo>
                        <a:pt x="618" y="1675"/>
                      </a:lnTo>
                      <a:lnTo>
                        <a:pt x="703" y="1662"/>
                      </a:lnTo>
                      <a:lnTo>
                        <a:pt x="785" y="1640"/>
                      </a:lnTo>
                      <a:lnTo>
                        <a:pt x="866" y="1609"/>
                      </a:lnTo>
                      <a:lnTo>
                        <a:pt x="941" y="1571"/>
                      </a:lnTo>
                      <a:lnTo>
                        <a:pt x="1013" y="1524"/>
                      </a:lnTo>
                      <a:lnTo>
                        <a:pt x="1080" y="1470"/>
                      </a:lnTo>
                      <a:lnTo>
                        <a:pt x="1140" y="1410"/>
                      </a:lnTo>
                      <a:lnTo>
                        <a:pt x="1194" y="1343"/>
                      </a:lnTo>
                      <a:lnTo>
                        <a:pt x="1240" y="1270"/>
                      </a:lnTo>
                      <a:lnTo>
                        <a:pt x="1281" y="1194"/>
                      </a:lnTo>
                      <a:lnTo>
                        <a:pt x="1312" y="1116"/>
                      </a:lnTo>
                      <a:lnTo>
                        <a:pt x="1332" y="1032"/>
                      </a:lnTo>
                      <a:lnTo>
                        <a:pt x="1345" y="947"/>
                      </a:lnTo>
                      <a:lnTo>
                        <a:pt x="1350" y="862"/>
                      </a:lnTo>
                      <a:lnTo>
                        <a:pt x="1345" y="775"/>
                      </a:lnTo>
                      <a:lnTo>
                        <a:pt x="1332" y="691"/>
                      </a:lnTo>
                      <a:lnTo>
                        <a:pt x="1312" y="608"/>
                      </a:lnTo>
                      <a:lnTo>
                        <a:pt x="1281" y="530"/>
                      </a:lnTo>
                      <a:lnTo>
                        <a:pt x="1240" y="452"/>
                      </a:lnTo>
                      <a:lnTo>
                        <a:pt x="1194" y="381"/>
                      </a:lnTo>
                      <a:lnTo>
                        <a:pt x="1140" y="314"/>
                      </a:lnTo>
                      <a:lnTo>
                        <a:pt x="1080" y="254"/>
                      </a:lnTo>
                      <a:lnTo>
                        <a:pt x="1013" y="201"/>
                      </a:lnTo>
                      <a:lnTo>
                        <a:pt x="941" y="154"/>
                      </a:lnTo>
                      <a:lnTo>
                        <a:pt x="866" y="114"/>
                      </a:lnTo>
                      <a:lnTo>
                        <a:pt x="785" y="85"/>
                      </a:lnTo>
                      <a:lnTo>
                        <a:pt x="788" y="78"/>
                      </a:lnTo>
                      <a:lnTo>
                        <a:pt x="812" y="0"/>
                      </a:lnTo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" name="Line 8"/>
                <p:cNvSpPr>
                  <a:spLocks noChangeShapeType="1"/>
                </p:cNvSpPr>
                <p:nvPr/>
              </p:nvSpPr>
              <p:spPr bwMode="ltGray">
                <a:xfrm flipV="1">
                  <a:off x="2324" y="1620"/>
                  <a:ext cx="143" cy="258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" name="Line 9"/>
                <p:cNvSpPr>
                  <a:spLocks noChangeShapeType="1"/>
                </p:cNvSpPr>
                <p:nvPr/>
              </p:nvSpPr>
              <p:spPr bwMode="ltGray">
                <a:xfrm flipV="1">
                  <a:off x="3119" y="243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2" name="Line 10"/>
                <p:cNvSpPr>
                  <a:spLocks noChangeShapeType="1"/>
                </p:cNvSpPr>
                <p:nvPr/>
              </p:nvSpPr>
              <p:spPr bwMode="ltGray">
                <a:xfrm flipV="1">
                  <a:off x="3203" y="72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3" name="Freeform 11"/>
                <p:cNvSpPr>
                  <a:spLocks/>
                </p:cNvSpPr>
                <p:nvPr/>
              </p:nvSpPr>
              <p:spPr bwMode="ltGray">
                <a:xfrm>
                  <a:off x="2483" y="1903"/>
                  <a:ext cx="841" cy="153"/>
                </a:xfrm>
                <a:custGeom>
                  <a:avLst/>
                  <a:gdLst>
                    <a:gd name="T0" fmla="*/ 3 w 841"/>
                    <a:gd name="T1" fmla="*/ 98 h 153"/>
                    <a:gd name="T2" fmla="*/ 20 w 841"/>
                    <a:gd name="T3" fmla="*/ 80 h 153"/>
                    <a:gd name="T4" fmla="*/ 44 w 841"/>
                    <a:gd name="T5" fmla="*/ 65 h 153"/>
                    <a:gd name="T6" fmla="*/ 89 w 841"/>
                    <a:gd name="T7" fmla="*/ 43 h 153"/>
                    <a:gd name="T8" fmla="*/ 140 w 841"/>
                    <a:gd name="T9" fmla="*/ 30 h 153"/>
                    <a:gd name="T10" fmla="*/ 188 w 841"/>
                    <a:gd name="T11" fmla="*/ 19 h 153"/>
                    <a:gd name="T12" fmla="*/ 253 w 841"/>
                    <a:gd name="T13" fmla="*/ 9 h 153"/>
                    <a:gd name="T14" fmla="*/ 314 w 841"/>
                    <a:gd name="T15" fmla="*/ 3 h 153"/>
                    <a:gd name="T16" fmla="*/ 386 w 841"/>
                    <a:gd name="T17" fmla="*/ 0 h 153"/>
                    <a:gd name="T18" fmla="*/ 475 w 841"/>
                    <a:gd name="T19" fmla="*/ 1 h 153"/>
                    <a:gd name="T20" fmla="*/ 567 w 841"/>
                    <a:gd name="T21" fmla="*/ 6 h 153"/>
                    <a:gd name="T22" fmla="*/ 632 w 841"/>
                    <a:gd name="T23" fmla="*/ 14 h 153"/>
                    <a:gd name="T24" fmla="*/ 700 w 841"/>
                    <a:gd name="T25" fmla="*/ 27 h 153"/>
                    <a:gd name="T26" fmla="*/ 765 w 841"/>
                    <a:gd name="T27" fmla="*/ 47 h 153"/>
                    <a:gd name="T28" fmla="*/ 799 w 841"/>
                    <a:gd name="T29" fmla="*/ 66 h 153"/>
                    <a:gd name="T30" fmla="*/ 820 w 841"/>
                    <a:gd name="T31" fmla="*/ 82 h 153"/>
                    <a:gd name="T32" fmla="*/ 840 w 841"/>
                    <a:gd name="T33" fmla="*/ 108 h 153"/>
                    <a:gd name="T34" fmla="*/ 806 w 841"/>
                    <a:gd name="T35" fmla="*/ 122 h 153"/>
                    <a:gd name="T36" fmla="*/ 748 w 841"/>
                    <a:gd name="T37" fmla="*/ 133 h 153"/>
                    <a:gd name="T38" fmla="*/ 676 w 841"/>
                    <a:gd name="T39" fmla="*/ 141 h 153"/>
                    <a:gd name="T40" fmla="*/ 608 w 841"/>
                    <a:gd name="T41" fmla="*/ 148 h 153"/>
                    <a:gd name="T42" fmla="*/ 526 w 841"/>
                    <a:gd name="T43" fmla="*/ 151 h 153"/>
                    <a:gd name="T44" fmla="*/ 437 w 841"/>
                    <a:gd name="T45" fmla="*/ 152 h 153"/>
                    <a:gd name="T46" fmla="*/ 352 w 841"/>
                    <a:gd name="T47" fmla="*/ 152 h 153"/>
                    <a:gd name="T48" fmla="*/ 263 w 841"/>
                    <a:gd name="T49" fmla="*/ 151 h 153"/>
                    <a:gd name="T50" fmla="*/ 164 w 841"/>
                    <a:gd name="T51" fmla="*/ 143 h 153"/>
                    <a:gd name="T52" fmla="*/ 85 w 841"/>
                    <a:gd name="T53" fmla="*/ 135 h 153"/>
                    <a:gd name="T54" fmla="*/ 20 w 841"/>
                    <a:gd name="T55" fmla="*/ 120 h 153"/>
                    <a:gd name="T56" fmla="*/ 0 w 841"/>
                    <a:gd name="T57" fmla="*/ 109 h 153"/>
                    <a:gd name="T58" fmla="*/ 3 w 841"/>
                    <a:gd name="T59" fmla="*/ 98 h 153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841" h="153">
                      <a:moveTo>
                        <a:pt x="3" y="98"/>
                      </a:moveTo>
                      <a:lnTo>
                        <a:pt x="20" y="80"/>
                      </a:lnTo>
                      <a:lnTo>
                        <a:pt x="44" y="65"/>
                      </a:lnTo>
                      <a:lnTo>
                        <a:pt x="89" y="43"/>
                      </a:lnTo>
                      <a:lnTo>
                        <a:pt x="140" y="30"/>
                      </a:lnTo>
                      <a:lnTo>
                        <a:pt x="188" y="19"/>
                      </a:lnTo>
                      <a:lnTo>
                        <a:pt x="253" y="9"/>
                      </a:lnTo>
                      <a:lnTo>
                        <a:pt x="314" y="3"/>
                      </a:lnTo>
                      <a:lnTo>
                        <a:pt x="386" y="0"/>
                      </a:lnTo>
                      <a:lnTo>
                        <a:pt x="475" y="1"/>
                      </a:lnTo>
                      <a:lnTo>
                        <a:pt x="567" y="6"/>
                      </a:lnTo>
                      <a:lnTo>
                        <a:pt x="632" y="14"/>
                      </a:lnTo>
                      <a:lnTo>
                        <a:pt x="700" y="27"/>
                      </a:lnTo>
                      <a:lnTo>
                        <a:pt x="765" y="47"/>
                      </a:lnTo>
                      <a:lnTo>
                        <a:pt x="799" y="66"/>
                      </a:lnTo>
                      <a:lnTo>
                        <a:pt x="820" y="82"/>
                      </a:lnTo>
                      <a:lnTo>
                        <a:pt x="840" y="108"/>
                      </a:lnTo>
                      <a:lnTo>
                        <a:pt x="806" y="122"/>
                      </a:lnTo>
                      <a:lnTo>
                        <a:pt x="748" y="133"/>
                      </a:lnTo>
                      <a:lnTo>
                        <a:pt x="676" y="141"/>
                      </a:lnTo>
                      <a:lnTo>
                        <a:pt x="608" y="148"/>
                      </a:lnTo>
                      <a:lnTo>
                        <a:pt x="526" y="151"/>
                      </a:lnTo>
                      <a:lnTo>
                        <a:pt x="437" y="152"/>
                      </a:lnTo>
                      <a:lnTo>
                        <a:pt x="352" y="152"/>
                      </a:lnTo>
                      <a:lnTo>
                        <a:pt x="263" y="151"/>
                      </a:lnTo>
                      <a:lnTo>
                        <a:pt x="164" y="143"/>
                      </a:lnTo>
                      <a:lnTo>
                        <a:pt x="85" y="135"/>
                      </a:lnTo>
                      <a:lnTo>
                        <a:pt x="20" y="120"/>
                      </a:lnTo>
                      <a:lnTo>
                        <a:pt x="0" y="109"/>
                      </a:lnTo>
                      <a:lnTo>
                        <a:pt x="3" y="98"/>
                      </a:lnTo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9" name="Oval 12"/>
              <p:cNvSpPr>
                <a:spLocks noChangeArrowheads="1"/>
              </p:cNvSpPr>
              <p:nvPr/>
            </p:nvSpPr>
            <p:spPr bwMode="blackWhite">
              <a:xfrm>
                <a:off x="2071" y="250"/>
                <a:ext cx="1497" cy="1494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" name="Group 13"/>
              <p:cNvGrpSpPr>
                <a:grpSpLocks/>
              </p:cNvGrpSpPr>
              <p:nvPr/>
            </p:nvGrpSpPr>
            <p:grpSpPr bwMode="auto">
              <a:xfrm>
                <a:off x="2071" y="406"/>
                <a:ext cx="1392" cy="1109"/>
                <a:chOff x="2071" y="406"/>
                <a:chExt cx="1392" cy="1109"/>
              </a:xfrm>
            </p:grpSpPr>
            <p:sp>
              <p:nvSpPr>
                <p:cNvPr id="11" name="Freeform 14"/>
                <p:cNvSpPr>
                  <a:spLocks/>
                </p:cNvSpPr>
                <p:nvPr/>
              </p:nvSpPr>
              <p:spPr bwMode="grayWhite">
                <a:xfrm>
                  <a:off x="2268" y="812"/>
                  <a:ext cx="1" cy="17"/>
                </a:xfrm>
                <a:custGeom>
                  <a:avLst/>
                  <a:gdLst>
                    <a:gd name="T0" fmla="*/ 0 w 1"/>
                    <a:gd name="T1" fmla="*/ 0 h 17"/>
                    <a:gd name="T2" fmla="*/ 0 w 1"/>
                    <a:gd name="T3" fmla="*/ 16 h 17"/>
                    <a:gd name="T4" fmla="*/ 0 w 1"/>
                    <a:gd name="T5" fmla="*/ 16 h 17"/>
                    <a:gd name="T6" fmla="*/ 0 w 1"/>
                    <a:gd name="T7" fmla="*/ 6 h 17"/>
                    <a:gd name="T8" fmla="*/ 0 w 1"/>
                    <a:gd name="T9" fmla="*/ 0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2" name="Freeform 15"/>
                <p:cNvSpPr>
                  <a:spLocks/>
                </p:cNvSpPr>
                <p:nvPr/>
              </p:nvSpPr>
              <p:spPr bwMode="grayWhite">
                <a:xfrm>
                  <a:off x="2292" y="843"/>
                  <a:ext cx="17" cy="17"/>
                </a:xfrm>
                <a:custGeom>
                  <a:avLst/>
                  <a:gdLst>
                    <a:gd name="T0" fmla="*/ 0 w 17"/>
                    <a:gd name="T1" fmla="*/ 0 h 17"/>
                    <a:gd name="T2" fmla="*/ 16 w 17"/>
                    <a:gd name="T3" fmla="*/ 0 h 17"/>
                    <a:gd name="T4" fmla="*/ 16 w 17"/>
                    <a:gd name="T5" fmla="*/ 16 h 17"/>
                    <a:gd name="T6" fmla="*/ 0 w 17"/>
                    <a:gd name="T7" fmla="*/ 0 h 1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" name="Freeform 16"/>
                <p:cNvSpPr>
                  <a:spLocks/>
                </p:cNvSpPr>
                <p:nvPr/>
              </p:nvSpPr>
              <p:spPr bwMode="grayWhite">
                <a:xfrm>
                  <a:off x="2372" y="802"/>
                  <a:ext cx="51" cy="48"/>
                </a:xfrm>
                <a:custGeom>
                  <a:avLst/>
                  <a:gdLst>
                    <a:gd name="T0" fmla="*/ 50 w 51"/>
                    <a:gd name="T1" fmla="*/ 0 h 48"/>
                    <a:gd name="T2" fmla="*/ 31 w 51"/>
                    <a:gd name="T3" fmla="*/ 0 h 48"/>
                    <a:gd name="T4" fmla="*/ 20 w 51"/>
                    <a:gd name="T5" fmla="*/ 13 h 48"/>
                    <a:gd name="T6" fmla="*/ 13 w 51"/>
                    <a:gd name="T7" fmla="*/ 13 h 48"/>
                    <a:gd name="T8" fmla="*/ 7 w 51"/>
                    <a:gd name="T9" fmla="*/ 19 h 48"/>
                    <a:gd name="T10" fmla="*/ 0 w 51"/>
                    <a:gd name="T11" fmla="*/ 19 h 48"/>
                    <a:gd name="T12" fmla="*/ 0 w 51"/>
                    <a:gd name="T13" fmla="*/ 35 h 48"/>
                    <a:gd name="T14" fmla="*/ 12 w 51"/>
                    <a:gd name="T15" fmla="*/ 47 h 48"/>
                    <a:gd name="T16" fmla="*/ 41 w 51"/>
                    <a:gd name="T17" fmla="*/ 47 h 48"/>
                    <a:gd name="T18" fmla="*/ 50 w 51"/>
                    <a:gd name="T19" fmla="*/ 35 h 48"/>
                    <a:gd name="T20" fmla="*/ 50 w 51"/>
                    <a:gd name="T21" fmla="*/ 0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51" h="48">
                      <a:moveTo>
                        <a:pt x="50" y="0"/>
                      </a:moveTo>
                      <a:lnTo>
                        <a:pt x="31" y="0"/>
                      </a:lnTo>
                      <a:lnTo>
                        <a:pt x="20" y="13"/>
                      </a:lnTo>
                      <a:lnTo>
                        <a:pt x="13" y="13"/>
                      </a:lnTo>
                      <a:lnTo>
                        <a:pt x="7" y="19"/>
                      </a:lnTo>
                      <a:lnTo>
                        <a:pt x="0" y="19"/>
                      </a:lnTo>
                      <a:lnTo>
                        <a:pt x="0" y="35"/>
                      </a:lnTo>
                      <a:lnTo>
                        <a:pt x="12" y="47"/>
                      </a:lnTo>
                      <a:lnTo>
                        <a:pt x="41" y="47"/>
                      </a:lnTo>
                      <a:lnTo>
                        <a:pt x="50" y="35"/>
                      </a:lnTo>
                      <a:lnTo>
                        <a:pt x="5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" name="Freeform 17"/>
                <p:cNvSpPr>
                  <a:spLocks/>
                </p:cNvSpPr>
                <p:nvPr/>
              </p:nvSpPr>
              <p:spPr bwMode="grayWhite">
                <a:xfrm>
                  <a:off x="2071" y="840"/>
                  <a:ext cx="451" cy="587"/>
                </a:xfrm>
                <a:custGeom>
                  <a:avLst/>
                  <a:gdLst>
                    <a:gd name="T0" fmla="*/ 107 w 451"/>
                    <a:gd name="T1" fmla="*/ 0 h 587"/>
                    <a:gd name="T2" fmla="*/ 99 w 451"/>
                    <a:gd name="T3" fmla="*/ 16 h 587"/>
                    <a:gd name="T4" fmla="*/ 64 w 451"/>
                    <a:gd name="T5" fmla="*/ 47 h 587"/>
                    <a:gd name="T6" fmla="*/ 56 w 451"/>
                    <a:gd name="T7" fmla="*/ 75 h 587"/>
                    <a:gd name="T8" fmla="*/ 30 w 451"/>
                    <a:gd name="T9" fmla="*/ 95 h 587"/>
                    <a:gd name="T10" fmla="*/ 12 w 451"/>
                    <a:gd name="T11" fmla="*/ 135 h 587"/>
                    <a:gd name="T12" fmla="*/ 12 w 451"/>
                    <a:gd name="T13" fmla="*/ 159 h 587"/>
                    <a:gd name="T14" fmla="*/ 0 w 451"/>
                    <a:gd name="T15" fmla="*/ 201 h 587"/>
                    <a:gd name="T16" fmla="*/ 16 w 451"/>
                    <a:gd name="T17" fmla="*/ 219 h 587"/>
                    <a:gd name="T18" fmla="*/ 56 w 451"/>
                    <a:gd name="T19" fmla="*/ 272 h 587"/>
                    <a:gd name="T20" fmla="*/ 68 w 451"/>
                    <a:gd name="T21" fmla="*/ 265 h 587"/>
                    <a:gd name="T22" fmla="*/ 139 w 451"/>
                    <a:gd name="T23" fmla="*/ 265 h 587"/>
                    <a:gd name="T24" fmla="*/ 172 w 451"/>
                    <a:gd name="T25" fmla="*/ 278 h 587"/>
                    <a:gd name="T26" fmla="*/ 169 w 451"/>
                    <a:gd name="T27" fmla="*/ 319 h 587"/>
                    <a:gd name="T28" fmla="*/ 193 w 451"/>
                    <a:gd name="T29" fmla="*/ 374 h 587"/>
                    <a:gd name="T30" fmla="*/ 191 w 451"/>
                    <a:gd name="T31" fmla="*/ 389 h 587"/>
                    <a:gd name="T32" fmla="*/ 201 w 451"/>
                    <a:gd name="T33" fmla="*/ 406 h 587"/>
                    <a:gd name="T34" fmla="*/ 186 w 451"/>
                    <a:gd name="T35" fmla="*/ 445 h 587"/>
                    <a:gd name="T36" fmla="*/ 204 w 451"/>
                    <a:gd name="T37" fmla="*/ 494 h 587"/>
                    <a:gd name="T38" fmla="*/ 214 w 451"/>
                    <a:gd name="T39" fmla="*/ 532 h 587"/>
                    <a:gd name="T40" fmla="*/ 226 w 451"/>
                    <a:gd name="T41" fmla="*/ 556 h 587"/>
                    <a:gd name="T42" fmla="*/ 239 w 451"/>
                    <a:gd name="T43" fmla="*/ 586 h 587"/>
                    <a:gd name="T44" fmla="*/ 263 w 451"/>
                    <a:gd name="T45" fmla="*/ 582 h 587"/>
                    <a:gd name="T46" fmla="*/ 302 w 451"/>
                    <a:gd name="T47" fmla="*/ 560 h 587"/>
                    <a:gd name="T48" fmla="*/ 320 w 451"/>
                    <a:gd name="T49" fmla="*/ 533 h 587"/>
                    <a:gd name="T50" fmla="*/ 319 w 451"/>
                    <a:gd name="T51" fmla="*/ 515 h 587"/>
                    <a:gd name="T52" fmla="*/ 342 w 451"/>
                    <a:gd name="T53" fmla="*/ 500 h 587"/>
                    <a:gd name="T54" fmla="*/ 338 w 451"/>
                    <a:gd name="T55" fmla="*/ 474 h 587"/>
                    <a:gd name="T56" fmla="*/ 373 w 451"/>
                    <a:gd name="T57" fmla="*/ 432 h 587"/>
                    <a:gd name="T58" fmla="*/ 378 w 451"/>
                    <a:gd name="T59" fmla="*/ 398 h 587"/>
                    <a:gd name="T60" fmla="*/ 369 w 451"/>
                    <a:gd name="T61" fmla="*/ 386 h 587"/>
                    <a:gd name="T62" fmla="*/ 373 w 451"/>
                    <a:gd name="T63" fmla="*/ 372 h 587"/>
                    <a:gd name="T64" fmla="*/ 365 w 451"/>
                    <a:gd name="T65" fmla="*/ 360 h 587"/>
                    <a:gd name="T66" fmla="*/ 391 w 451"/>
                    <a:gd name="T67" fmla="*/ 327 h 587"/>
                    <a:gd name="T68" fmla="*/ 391 w 451"/>
                    <a:gd name="T69" fmla="*/ 310 h 587"/>
                    <a:gd name="T70" fmla="*/ 427 w 451"/>
                    <a:gd name="T71" fmla="*/ 282 h 587"/>
                    <a:gd name="T72" fmla="*/ 450 w 451"/>
                    <a:gd name="T73" fmla="*/ 207 h 587"/>
                    <a:gd name="T74" fmla="*/ 417 w 451"/>
                    <a:gd name="T75" fmla="*/ 226 h 587"/>
                    <a:gd name="T76" fmla="*/ 388 w 451"/>
                    <a:gd name="T77" fmla="*/ 218 h 587"/>
                    <a:gd name="T78" fmla="*/ 392 w 451"/>
                    <a:gd name="T79" fmla="*/ 200 h 587"/>
                    <a:gd name="T80" fmla="*/ 363 w 451"/>
                    <a:gd name="T81" fmla="*/ 180 h 587"/>
                    <a:gd name="T82" fmla="*/ 349 w 451"/>
                    <a:gd name="T83" fmla="*/ 132 h 587"/>
                    <a:gd name="T84" fmla="*/ 321 w 451"/>
                    <a:gd name="T85" fmla="*/ 93 h 587"/>
                    <a:gd name="T86" fmla="*/ 321 w 451"/>
                    <a:gd name="T87" fmla="*/ 66 h 587"/>
                    <a:gd name="T88" fmla="*/ 306 w 451"/>
                    <a:gd name="T89" fmla="*/ 65 h 587"/>
                    <a:gd name="T90" fmla="*/ 296 w 451"/>
                    <a:gd name="T91" fmla="*/ 69 h 587"/>
                    <a:gd name="T92" fmla="*/ 254 w 451"/>
                    <a:gd name="T93" fmla="*/ 54 h 587"/>
                    <a:gd name="T94" fmla="*/ 243 w 451"/>
                    <a:gd name="T95" fmla="*/ 65 h 587"/>
                    <a:gd name="T96" fmla="*/ 234 w 451"/>
                    <a:gd name="T97" fmla="*/ 78 h 587"/>
                    <a:gd name="T98" fmla="*/ 211 w 451"/>
                    <a:gd name="T99" fmla="*/ 53 h 587"/>
                    <a:gd name="T100" fmla="*/ 189 w 451"/>
                    <a:gd name="T101" fmla="*/ 47 h 587"/>
                    <a:gd name="T102" fmla="*/ 187 w 451"/>
                    <a:gd name="T103" fmla="*/ 15 h 587"/>
                    <a:gd name="T104" fmla="*/ 155 w 451"/>
                    <a:gd name="T105" fmla="*/ 20 h 587"/>
                    <a:gd name="T106" fmla="*/ 135 w 451"/>
                    <a:gd name="T107" fmla="*/ 13 h 587"/>
                    <a:gd name="T108" fmla="*/ 107 w 451"/>
                    <a:gd name="T109" fmla="*/ 0 h 587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451" h="587">
                      <a:moveTo>
                        <a:pt x="107" y="0"/>
                      </a:moveTo>
                      <a:lnTo>
                        <a:pt x="99" y="16"/>
                      </a:lnTo>
                      <a:lnTo>
                        <a:pt x="64" y="47"/>
                      </a:lnTo>
                      <a:lnTo>
                        <a:pt x="56" y="75"/>
                      </a:lnTo>
                      <a:lnTo>
                        <a:pt x="30" y="95"/>
                      </a:lnTo>
                      <a:lnTo>
                        <a:pt x="12" y="135"/>
                      </a:lnTo>
                      <a:lnTo>
                        <a:pt x="12" y="159"/>
                      </a:lnTo>
                      <a:lnTo>
                        <a:pt x="0" y="201"/>
                      </a:lnTo>
                      <a:lnTo>
                        <a:pt x="16" y="219"/>
                      </a:lnTo>
                      <a:lnTo>
                        <a:pt x="56" y="272"/>
                      </a:lnTo>
                      <a:lnTo>
                        <a:pt x="68" y="265"/>
                      </a:lnTo>
                      <a:lnTo>
                        <a:pt x="139" y="265"/>
                      </a:lnTo>
                      <a:lnTo>
                        <a:pt x="172" y="278"/>
                      </a:lnTo>
                      <a:lnTo>
                        <a:pt x="169" y="319"/>
                      </a:lnTo>
                      <a:lnTo>
                        <a:pt x="193" y="374"/>
                      </a:lnTo>
                      <a:lnTo>
                        <a:pt x="191" y="389"/>
                      </a:lnTo>
                      <a:lnTo>
                        <a:pt x="201" y="406"/>
                      </a:lnTo>
                      <a:lnTo>
                        <a:pt x="186" y="445"/>
                      </a:lnTo>
                      <a:lnTo>
                        <a:pt x="204" y="494"/>
                      </a:lnTo>
                      <a:lnTo>
                        <a:pt x="214" y="532"/>
                      </a:lnTo>
                      <a:lnTo>
                        <a:pt x="226" y="556"/>
                      </a:lnTo>
                      <a:lnTo>
                        <a:pt x="239" y="586"/>
                      </a:lnTo>
                      <a:lnTo>
                        <a:pt x="263" y="582"/>
                      </a:lnTo>
                      <a:lnTo>
                        <a:pt x="302" y="560"/>
                      </a:lnTo>
                      <a:lnTo>
                        <a:pt x="320" y="533"/>
                      </a:lnTo>
                      <a:lnTo>
                        <a:pt x="319" y="515"/>
                      </a:lnTo>
                      <a:lnTo>
                        <a:pt x="342" y="500"/>
                      </a:lnTo>
                      <a:lnTo>
                        <a:pt x="338" y="474"/>
                      </a:lnTo>
                      <a:lnTo>
                        <a:pt x="373" y="432"/>
                      </a:lnTo>
                      <a:lnTo>
                        <a:pt x="378" y="398"/>
                      </a:lnTo>
                      <a:lnTo>
                        <a:pt x="369" y="386"/>
                      </a:lnTo>
                      <a:lnTo>
                        <a:pt x="373" y="372"/>
                      </a:lnTo>
                      <a:lnTo>
                        <a:pt x="365" y="360"/>
                      </a:lnTo>
                      <a:lnTo>
                        <a:pt x="391" y="327"/>
                      </a:lnTo>
                      <a:lnTo>
                        <a:pt x="391" y="310"/>
                      </a:lnTo>
                      <a:lnTo>
                        <a:pt x="427" y="282"/>
                      </a:lnTo>
                      <a:lnTo>
                        <a:pt x="450" y="207"/>
                      </a:lnTo>
                      <a:lnTo>
                        <a:pt x="417" y="226"/>
                      </a:lnTo>
                      <a:lnTo>
                        <a:pt x="388" y="218"/>
                      </a:lnTo>
                      <a:lnTo>
                        <a:pt x="392" y="200"/>
                      </a:lnTo>
                      <a:lnTo>
                        <a:pt x="363" y="180"/>
                      </a:lnTo>
                      <a:lnTo>
                        <a:pt x="349" y="132"/>
                      </a:lnTo>
                      <a:lnTo>
                        <a:pt x="321" y="93"/>
                      </a:lnTo>
                      <a:lnTo>
                        <a:pt x="321" y="66"/>
                      </a:lnTo>
                      <a:lnTo>
                        <a:pt x="306" y="65"/>
                      </a:lnTo>
                      <a:lnTo>
                        <a:pt x="296" y="69"/>
                      </a:lnTo>
                      <a:lnTo>
                        <a:pt x="254" y="54"/>
                      </a:lnTo>
                      <a:lnTo>
                        <a:pt x="243" y="65"/>
                      </a:lnTo>
                      <a:lnTo>
                        <a:pt x="234" y="78"/>
                      </a:lnTo>
                      <a:lnTo>
                        <a:pt x="211" y="53"/>
                      </a:lnTo>
                      <a:lnTo>
                        <a:pt x="189" y="47"/>
                      </a:lnTo>
                      <a:lnTo>
                        <a:pt x="187" y="15"/>
                      </a:lnTo>
                      <a:lnTo>
                        <a:pt x="155" y="20"/>
                      </a:lnTo>
                      <a:lnTo>
                        <a:pt x="135" y="13"/>
                      </a:lnTo>
                      <a:lnTo>
                        <a:pt x="107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" name="Freeform 18"/>
                <p:cNvSpPr>
                  <a:spLocks/>
                </p:cNvSpPr>
                <p:nvPr/>
              </p:nvSpPr>
              <p:spPr bwMode="grayWhite">
                <a:xfrm>
                  <a:off x="3112" y="987"/>
                  <a:ext cx="17" cy="28"/>
                </a:xfrm>
                <a:custGeom>
                  <a:avLst/>
                  <a:gdLst>
                    <a:gd name="T0" fmla="*/ 7 w 17"/>
                    <a:gd name="T1" fmla="*/ 0 h 28"/>
                    <a:gd name="T2" fmla="*/ 9 w 17"/>
                    <a:gd name="T3" fmla="*/ 8 h 28"/>
                    <a:gd name="T4" fmla="*/ 7 w 17"/>
                    <a:gd name="T5" fmla="*/ 14 h 28"/>
                    <a:gd name="T6" fmla="*/ 7 w 17"/>
                    <a:gd name="T7" fmla="*/ 19 h 28"/>
                    <a:gd name="T8" fmla="*/ 16 w 17"/>
                    <a:gd name="T9" fmla="*/ 23 h 28"/>
                    <a:gd name="T10" fmla="*/ 16 w 17"/>
                    <a:gd name="T11" fmla="*/ 27 h 28"/>
                    <a:gd name="T12" fmla="*/ 9 w 17"/>
                    <a:gd name="T13" fmla="*/ 23 h 28"/>
                    <a:gd name="T14" fmla="*/ 3 w 17"/>
                    <a:gd name="T15" fmla="*/ 27 h 28"/>
                    <a:gd name="T16" fmla="*/ 0 w 17"/>
                    <a:gd name="T17" fmla="*/ 23 h 28"/>
                    <a:gd name="T18" fmla="*/ 3 w 17"/>
                    <a:gd name="T19" fmla="*/ 19 h 28"/>
                    <a:gd name="T20" fmla="*/ 0 w 17"/>
                    <a:gd name="T21" fmla="*/ 14 h 28"/>
                    <a:gd name="T22" fmla="*/ 3 w 17"/>
                    <a:gd name="T23" fmla="*/ 4 h 28"/>
                    <a:gd name="T24" fmla="*/ 7 w 17"/>
                    <a:gd name="T25" fmla="*/ 0 h 2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28">
                      <a:moveTo>
                        <a:pt x="7" y="0"/>
                      </a:moveTo>
                      <a:lnTo>
                        <a:pt x="9" y="8"/>
                      </a:lnTo>
                      <a:lnTo>
                        <a:pt x="7" y="14"/>
                      </a:lnTo>
                      <a:lnTo>
                        <a:pt x="7" y="19"/>
                      </a:lnTo>
                      <a:lnTo>
                        <a:pt x="16" y="23"/>
                      </a:lnTo>
                      <a:lnTo>
                        <a:pt x="16" y="27"/>
                      </a:lnTo>
                      <a:lnTo>
                        <a:pt x="9" y="23"/>
                      </a:lnTo>
                      <a:lnTo>
                        <a:pt x="3" y="27"/>
                      </a:lnTo>
                      <a:lnTo>
                        <a:pt x="0" y="23"/>
                      </a:lnTo>
                      <a:lnTo>
                        <a:pt x="3" y="19"/>
                      </a:lnTo>
                      <a:lnTo>
                        <a:pt x="0" y="14"/>
                      </a:lnTo>
                      <a:lnTo>
                        <a:pt x="3" y="4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" name="Freeform 19"/>
                <p:cNvSpPr>
                  <a:spLocks/>
                </p:cNvSpPr>
                <p:nvPr/>
              </p:nvSpPr>
              <p:spPr bwMode="grayWhite">
                <a:xfrm>
                  <a:off x="3027" y="1109"/>
                  <a:ext cx="68" cy="97"/>
                </a:xfrm>
                <a:custGeom>
                  <a:avLst/>
                  <a:gdLst>
                    <a:gd name="T0" fmla="*/ 0 w 68"/>
                    <a:gd name="T1" fmla="*/ 48 h 97"/>
                    <a:gd name="T2" fmla="*/ 24 w 68"/>
                    <a:gd name="T3" fmla="*/ 48 h 97"/>
                    <a:gd name="T4" fmla="*/ 52 w 68"/>
                    <a:gd name="T5" fmla="*/ 0 h 97"/>
                    <a:gd name="T6" fmla="*/ 67 w 68"/>
                    <a:gd name="T7" fmla="*/ 28 h 97"/>
                    <a:gd name="T8" fmla="*/ 55 w 68"/>
                    <a:gd name="T9" fmla="*/ 96 h 97"/>
                    <a:gd name="T10" fmla="*/ 5 w 68"/>
                    <a:gd name="T11" fmla="*/ 80 h 97"/>
                    <a:gd name="T12" fmla="*/ 0 w 68"/>
                    <a:gd name="T13" fmla="*/ 48 h 9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68" h="97">
                      <a:moveTo>
                        <a:pt x="0" y="48"/>
                      </a:moveTo>
                      <a:lnTo>
                        <a:pt x="24" y="48"/>
                      </a:lnTo>
                      <a:lnTo>
                        <a:pt x="52" y="0"/>
                      </a:lnTo>
                      <a:lnTo>
                        <a:pt x="67" y="28"/>
                      </a:lnTo>
                      <a:lnTo>
                        <a:pt x="55" y="96"/>
                      </a:lnTo>
                      <a:lnTo>
                        <a:pt x="5" y="80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" name="Freeform 20"/>
                <p:cNvSpPr>
                  <a:spLocks/>
                </p:cNvSpPr>
                <p:nvPr/>
              </p:nvSpPr>
              <p:spPr bwMode="grayWhite">
                <a:xfrm>
                  <a:off x="3162" y="1146"/>
                  <a:ext cx="117" cy="94"/>
                </a:xfrm>
                <a:custGeom>
                  <a:avLst/>
                  <a:gdLst>
                    <a:gd name="T0" fmla="*/ 7 w 117"/>
                    <a:gd name="T1" fmla="*/ 22 h 94"/>
                    <a:gd name="T2" fmla="*/ 0 w 117"/>
                    <a:gd name="T3" fmla="*/ 0 h 94"/>
                    <a:gd name="T4" fmla="*/ 39 w 117"/>
                    <a:gd name="T5" fmla="*/ 9 h 94"/>
                    <a:gd name="T6" fmla="*/ 95 w 117"/>
                    <a:gd name="T7" fmla="*/ 32 h 94"/>
                    <a:gd name="T8" fmla="*/ 95 w 117"/>
                    <a:gd name="T9" fmla="*/ 49 h 94"/>
                    <a:gd name="T10" fmla="*/ 116 w 117"/>
                    <a:gd name="T11" fmla="*/ 93 h 94"/>
                    <a:gd name="T12" fmla="*/ 73 w 117"/>
                    <a:gd name="T13" fmla="*/ 51 h 94"/>
                    <a:gd name="T14" fmla="*/ 44 w 117"/>
                    <a:gd name="T15" fmla="*/ 54 h 94"/>
                    <a:gd name="T16" fmla="*/ 7 w 117"/>
                    <a:gd name="T17" fmla="*/ 22 h 9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17" h="94">
                      <a:moveTo>
                        <a:pt x="7" y="22"/>
                      </a:moveTo>
                      <a:lnTo>
                        <a:pt x="0" y="0"/>
                      </a:lnTo>
                      <a:lnTo>
                        <a:pt x="39" y="9"/>
                      </a:lnTo>
                      <a:lnTo>
                        <a:pt x="95" y="32"/>
                      </a:lnTo>
                      <a:lnTo>
                        <a:pt x="95" y="49"/>
                      </a:lnTo>
                      <a:lnTo>
                        <a:pt x="116" y="93"/>
                      </a:lnTo>
                      <a:lnTo>
                        <a:pt x="73" y="51"/>
                      </a:lnTo>
                      <a:lnTo>
                        <a:pt x="44" y="54"/>
                      </a:lnTo>
                      <a:lnTo>
                        <a:pt x="7" y="22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" name="Freeform 21"/>
                <p:cNvSpPr>
                  <a:spLocks/>
                </p:cNvSpPr>
                <p:nvPr/>
              </p:nvSpPr>
              <p:spPr bwMode="grayWhite">
                <a:xfrm>
                  <a:off x="3384" y="1337"/>
                  <a:ext cx="79" cy="101"/>
                </a:xfrm>
                <a:custGeom>
                  <a:avLst/>
                  <a:gdLst>
                    <a:gd name="T0" fmla="*/ 48 w 79"/>
                    <a:gd name="T1" fmla="*/ 0 h 101"/>
                    <a:gd name="T2" fmla="*/ 78 w 79"/>
                    <a:gd name="T3" fmla="*/ 30 h 101"/>
                    <a:gd name="T4" fmla="*/ 16 w 79"/>
                    <a:gd name="T5" fmla="*/ 100 h 101"/>
                    <a:gd name="T6" fmla="*/ 0 w 79"/>
                    <a:gd name="T7" fmla="*/ 84 h 101"/>
                    <a:gd name="T8" fmla="*/ 45 w 79"/>
                    <a:gd name="T9" fmla="*/ 39 h 101"/>
                    <a:gd name="T10" fmla="*/ 48 w 79"/>
                    <a:gd name="T11" fmla="*/ 0 h 10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48" y="0"/>
                      </a:moveTo>
                      <a:lnTo>
                        <a:pt x="78" y="30"/>
                      </a:lnTo>
                      <a:lnTo>
                        <a:pt x="16" y="100"/>
                      </a:lnTo>
                      <a:lnTo>
                        <a:pt x="0" y="84"/>
                      </a:lnTo>
                      <a:lnTo>
                        <a:pt x="45" y="39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Freeform 22"/>
                <p:cNvSpPr>
                  <a:spLocks/>
                </p:cNvSpPr>
                <p:nvPr/>
              </p:nvSpPr>
              <p:spPr bwMode="grayWhite">
                <a:xfrm>
                  <a:off x="2211" y="651"/>
                  <a:ext cx="39" cy="66"/>
                </a:xfrm>
                <a:custGeom>
                  <a:avLst/>
                  <a:gdLst>
                    <a:gd name="T0" fmla="*/ 38 w 39"/>
                    <a:gd name="T1" fmla="*/ 51 h 66"/>
                    <a:gd name="T2" fmla="*/ 28 w 39"/>
                    <a:gd name="T3" fmla="*/ 43 h 66"/>
                    <a:gd name="T4" fmla="*/ 28 w 39"/>
                    <a:gd name="T5" fmla="*/ 14 h 66"/>
                    <a:gd name="T6" fmla="*/ 33 w 39"/>
                    <a:gd name="T7" fmla="*/ 8 h 66"/>
                    <a:gd name="T8" fmla="*/ 24 w 39"/>
                    <a:gd name="T9" fmla="*/ 8 h 66"/>
                    <a:gd name="T10" fmla="*/ 29 w 39"/>
                    <a:gd name="T11" fmla="*/ 0 h 66"/>
                    <a:gd name="T12" fmla="*/ 22 w 39"/>
                    <a:gd name="T13" fmla="*/ 0 h 66"/>
                    <a:gd name="T14" fmla="*/ 14 w 39"/>
                    <a:gd name="T15" fmla="*/ 9 h 66"/>
                    <a:gd name="T16" fmla="*/ 14 w 39"/>
                    <a:gd name="T17" fmla="*/ 27 h 66"/>
                    <a:gd name="T18" fmla="*/ 18 w 39"/>
                    <a:gd name="T19" fmla="*/ 31 h 66"/>
                    <a:gd name="T20" fmla="*/ 18 w 39"/>
                    <a:gd name="T21" fmla="*/ 39 h 66"/>
                    <a:gd name="T22" fmla="*/ 16 w 39"/>
                    <a:gd name="T23" fmla="*/ 39 h 66"/>
                    <a:gd name="T24" fmla="*/ 9 w 39"/>
                    <a:gd name="T25" fmla="*/ 46 h 66"/>
                    <a:gd name="T26" fmla="*/ 9 w 39"/>
                    <a:gd name="T27" fmla="*/ 53 h 66"/>
                    <a:gd name="T28" fmla="*/ 0 w 39"/>
                    <a:gd name="T29" fmla="*/ 65 h 66"/>
                    <a:gd name="T30" fmla="*/ 29 w 39"/>
                    <a:gd name="T31" fmla="*/ 65 h 66"/>
                    <a:gd name="T32" fmla="*/ 38 w 39"/>
                    <a:gd name="T33" fmla="*/ 51 h 6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9" h="66">
                      <a:moveTo>
                        <a:pt x="38" y="51"/>
                      </a:moveTo>
                      <a:lnTo>
                        <a:pt x="28" y="43"/>
                      </a:lnTo>
                      <a:lnTo>
                        <a:pt x="28" y="14"/>
                      </a:lnTo>
                      <a:lnTo>
                        <a:pt x="33" y="8"/>
                      </a:lnTo>
                      <a:lnTo>
                        <a:pt x="24" y="8"/>
                      </a:lnTo>
                      <a:lnTo>
                        <a:pt x="29" y="0"/>
                      </a:ln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14" y="27"/>
                      </a:lnTo>
                      <a:lnTo>
                        <a:pt x="18" y="31"/>
                      </a:lnTo>
                      <a:lnTo>
                        <a:pt x="18" y="39"/>
                      </a:lnTo>
                      <a:lnTo>
                        <a:pt x="16" y="39"/>
                      </a:lnTo>
                      <a:lnTo>
                        <a:pt x="9" y="46"/>
                      </a:lnTo>
                      <a:lnTo>
                        <a:pt x="9" y="53"/>
                      </a:lnTo>
                      <a:lnTo>
                        <a:pt x="0" y="65"/>
                      </a:lnTo>
                      <a:lnTo>
                        <a:pt x="29" y="65"/>
                      </a:lnTo>
                      <a:lnTo>
                        <a:pt x="38" y="51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Freeform 23"/>
                <p:cNvSpPr>
                  <a:spLocks/>
                </p:cNvSpPr>
                <p:nvPr/>
              </p:nvSpPr>
              <p:spPr bwMode="grayWhite">
                <a:xfrm>
                  <a:off x="2198" y="673"/>
                  <a:ext cx="21" cy="24"/>
                </a:xfrm>
                <a:custGeom>
                  <a:avLst/>
                  <a:gdLst>
                    <a:gd name="T0" fmla="*/ 17 w 21"/>
                    <a:gd name="T1" fmla="*/ 8 h 24"/>
                    <a:gd name="T2" fmla="*/ 20 w 21"/>
                    <a:gd name="T3" fmla="*/ 8 h 24"/>
                    <a:gd name="T4" fmla="*/ 20 w 21"/>
                    <a:gd name="T5" fmla="*/ 0 h 24"/>
                    <a:gd name="T6" fmla="*/ 13 w 21"/>
                    <a:gd name="T7" fmla="*/ 0 h 24"/>
                    <a:gd name="T8" fmla="*/ 0 w 21"/>
                    <a:gd name="T9" fmla="*/ 15 h 24"/>
                    <a:gd name="T10" fmla="*/ 0 w 21"/>
                    <a:gd name="T11" fmla="*/ 23 h 24"/>
                    <a:gd name="T12" fmla="*/ 12 w 21"/>
                    <a:gd name="T13" fmla="*/ 23 h 24"/>
                    <a:gd name="T14" fmla="*/ 17 w 21"/>
                    <a:gd name="T15" fmla="*/ 17 h 24"/>
                    <a:gd name="T16" fmla="*/ 17 w 21"/>
                    <a:gd name="T17" fmla="*/ 8 h 2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" h="24">
                      <a:moveTo>
                        <a:pt x="17" y="8"/>
                      </a:moveTo>
                      <a:lnTo>
                        <a:pt x="20" y="8"/>
                      </a:lnTo>
                      <a:lnTo>
                        <a:pt x="20" y="0"/>
                      </a:lnTo>
                      <a:lnTo>
                        <a:pt x="13" y="0"/>
                      </a:lnTo>
                      <a:lnTo>
                        <a:pt x="0" y="15"/>
                      </a:lnTo>
                      <a:lnTo>
                        <a:pt x="0" y="23"/>
                      </a:lnTo>
                      <a:lnTo>
                        <a:pt x="12" y="23"/>
                      </a:lnTo>
                      <a:lnTo>
                        <a:pt x="17" y="17"/>
                      </a:lnTo>
                      <a:lnTo>
                        <a:pt x="17" y="8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Freeform 24"/>
                <p:cNvSpPr>
                  <a:spLocks/>
                </p:cNvSpPr>
                <p:nvPr/>
              </p:nvSpPr>
              <p:spPr bwMode="grayWhite">
                <a:xfrm>
                  <a:off x="2167" y="634"/>
                  <a:ext cx="256" cy="216"/>
                </a:xfrm>
                <a:custGeom>
                  <a:avLst/>
                  <a:gdLst>
                    <a:gd name="T0" fmla="*/ 168 w 256"/>
                    <a:gd name="T1" fmla="*/ 15 h 216"/>
                    <a:gd name="T2" fmla="*/ 201 w 256"/>
                    <a:gd name="T3" fmla="*/ 20 h 216"/>
                    <a:gd name="T4" fmla="*/ 181 w 256"/>
                    <a:gd name="T5" fmla="*/ 28 h 216"/>
                    <a:gd name="T6" fmla="*/ 172 w 256"/>
                    <a:gd name="T7" fmla="*/ 41 h 216"/>
                    <a:gd name="T8" fmla="*/ 160 w 256"/>
                    <a:gd name="T9" fmla="*/ 70 h 216"/>
                    <a:gd name="T10" fmla="*/ 140 w 256"/>
                    <a:gd name="T11" fmla="*/ 72 h 216"/>
                    <a:gd name="T12" fmla="*/ 123 w 256"/>
                    <a:gd name="T13" fmla="*/ 69 h 216"/>
                    <a:gd name="T14" fmla="*/ 131 w 256"/>
                    <a:gd name="T15" fmla="*/ 55 h 216"/>
                    <a:gd name="T16" fmla="*/ 124 w 256"/>
                    <a:gd name="T17" fmla="*/ 37 h 216"/>
                    <a:gd name="T18" fmla="*/ 114 w 256"/>
                    <a:gd name="T19" fmla="*/ 69 h 216"/>
                    <a:gd name="T20" fmla="*/ 87 w 256"/>
                    <a:gd name="T21" fmla="*/ 84 h 216"/>
                    <a:gd name="T22" fmla="*/ 73 w 256"/>
                    <a:gd name="T23" fmla="*/ 94 h 216"/>
                    <a:gd name="T24" fmla="*/ 53 w 256"/>
                    <a:gd name="T25" fmla="*/ 108 h 216"/>
                    <a:gd name="T26" fmla="*/ 43 w 256"/>
                    <a:gd name="T27" fmla="*/ 143 h 216"/>
                    <a:gd name="T28" fmla="*/ 8 w 256"/>
                    <a:gd name="T29" fmla="*/ 130 h 216"/>
                    <a:gd name="T30" fmla="*/ 0 w 256"/>
                    <a:gd name="T31" fmla="*/ 156 h 216"/>
                    <a:gd name="T32" fmla="*/ 15 w 256"/>
                    <a:gd name="T33" fmla="*/ 194 h 216"/>
                    <a:gd name="T34" fmla="*/ 71 w 256"/>
                    <a:gd name="T35" fmla="*/ 153 h 216"/>
                    <a:gd name="T36" fmla="*/ 105 w 256"/>
                    <a:gd name="T37" fmla="*/ 145 h 216"/>
                    <a:gd name="T38" fmla="*/ 111 w 256"/>
                    <a:gd name="T39" fmla="*/ 161 h 216"/>
                    <a:gd name="T40" fmla="*/ 139 w 256"/>
                    <a:gd name="T41" fmla="*/ 201 h 216"/>
                    <a:gd name="T42" fmla="*/ 142 w 256"/>
                    <a:gd name="T43" fmla="*/ 189 h 216"/>
                    <a:gd name="T44" fmla="*/ 150 w 256"/>
                    <a:gd name="T45" fmla="*/ 189 h 216"/>
                    <a:gd name="T46" fmla="*/ 123 w 256"/>
                    <a:gd name="T47" fmla="*/ 152 h 216"/>
                    <a:gd name="T48" fmla="*/ 131 w 256"/>
                    <a:gd name="T49" fmla="*/ 139 h 216"/>
                    <a:gd name="T50" fmla="*/ 160 w 256"/>
                    <a:gd name="T51" fmla="*/ 178 h 216"/>
                    <a:gd name="T52" fmla="*/ 172 w 256"/>
                    <a:gd name="T53" fmla="*/ 202 h 216"/>
                    <a:gd name="T54" fmla="*/ 178 w 256"/>
                    <a:gd name="T55" fmla="*/ 215 h 216"/>
                    <a:gd name="T56" fmla="*/ 183 w 256"/>
                    <a:gd name="T57" fmla="*/ 191 h 216"/>
                    <a:gd name="T58" fmla="*/ 202 w 256"/>
                    <a:gd name="T59" fmla="*/ 182 h 216"/>
                    <a:gd name="T60" fmla="*/ 214 w 256"/>
                    <a:gd name="T61" fmla="*/ 177 h 216"/>
                    <a:gd name="T62" fmla="*/ 210 w 256"/>
                    <a:gd name="T63" fmla="*/ 158 h 216"/>
                    <a:gd name="T64" fmla="*/ 219 w 256"/>
                    <a:gd name="T65" fmla="*/ 126 h 216"/>
                    <a:gd name="T66" fmla="*/ 232 w 256"/>
                    <a:gd name="T67" fmla="*/ 130 h 216"/>
                    <a:gd name="T68" fmla="*/ 236 w 256"/>
                    <a:gd name="T69" fmla="*/ 145 h 216"/>
                    <a:gd name="T70" fmla="*/ 247 w 256"/>
                    <a:gd name="T71" fmla="*/ 137 h 216"/>
                    <a:gd name="T72" fmla="*/ 244 w 256"/>
                    <a:gd name="T73" fmla="*/ 134 h 216"/>
                    <a:gd name="T74" fmla="*/ 252 w 256"/>
                    <a:gd name="T75" fmla="*/ 114 h 216"/>
                    <a:gd name="T76" fmla="*/ 255 w 256"/>
                    <a:gd name="T77" fmla="*/ 137 h 216"/>
                    <a:gd name="T78" fmla="*/ 168 w 256"/>
                    <a:gd name="T79" fmla="*/ 0 h 21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256" h="216">
                      <a:moveTo>
                        <a:pt x="168" y="0"/>
                      </a:moveTo>
                      <a:lnTo>
                        <a:pt x="168" y="15"/>
                      </a:lnTo>
                      <a:lnTo>
                        <a:pt x="173" y="20"/>
                      </a:lnTo>
                      <a:lnTo>
                        <a:pt x="201" y="20"/>
                      </a:lnTo>
                      <a:lnTo>
                        <a:pt x="201" y="28"/>
                      </a:lnTo>
                      <a:lnTo>
                        <a:pt x="181" y="28"/>
                      </a:lnTo>
                      <a:lnTo>
                        <a:pt x="181" y="52"/>
                      </a:lnTo>
                      <a:lnTo>
                        <a:pt x="172" y="41"/>
                      </a:lnTo>
                      <a:lnTo>
                        <a:pt x="172" y="56"/>
                      </a:lnTo>
                      <a:lnTo>
                        <a:pt x="160" y="70"/>
                      </a:lnTo>
                      <a:lnTo>
                        <a:pt x="152" y="62"/>
                      </a:lnTo>
                      <a:lnTo>
                        <a:pt x="140" y="72"/>
                      </a:lnTo>
                      <a:lnTo>
                        <a:pt x="138" y="69"/>
                      </a:lnTo>
                      <a:lnTo>
                        <a:pt x="123" y="69"/>
                      </a:lnTo>
                      <a:lnTo>
                        <a:pt x="131" y="59"/>
                      </a:lnTo>
                      <a:lnTo>
                        <a:pt x="131" y="55"/>
                      </a:lnTo>
                      <a:lnTo>
                        <a:pt x="124" y="48"/>
                      </a:lnTo>
                      <a:lnTo>
                        <a:pt x="124" y="37"/>
                      </a:lnTo>
                      <a:lnTo>
                        <a:pt x="114" y="48"/>
                      </a:lnTo>
                      <a:lnTo>
                        <a:pt x="114" y="69"/>
                      </a:lnTo>
                      <a:lnTo>
                        <a:pt x="102" y="69"/>
                      </a:lnTo>
                      <a:lnTo>
                        <a:pt x="87" y="84"/>
                      </a:lnTo>
                      <a:lnTo>
                        <a:pt x="81" y="84"/>
                      </a:lnTo>
                      <a:lnTo>
                        <a:pt x="73" y="94"/>
                      </a:lnTo>
                      <a:lnTo>
                        <a:pt x="43" y="94"/>
                      </a:lnTo>
                      <a:lnTo>
                        <a:pt x="53" y="108"/>
                      </a:lnTo>
                      <a:lnTo>
                        <a:pt x="53" y="130"/>
                      </a:lnTo>
                      <a:lnTo>
                        <a:pt x="43" y="143"/>
                      </a:lnTo>
                      <a:lnTo>
                        <a:pt x="31" y="130"/>
                      </a:lnTo>
                      <a:lnTo>
                        <a:pt x="8" y="130"/>
                      </a:lnTo>
                      <a:lnTo>
                        <a:pt x="8" y="146"/>
                      </a:lnTo>
                      <a:lnTo>
                        <a:pt x="0" y="156"/>
                      </a:lnTo>
                      <a:lnTo>
                        <a:pt x="0" y="177"/>
                      </a:lnTo>
                      <a:lnTo>
                        <a:pt x="15" y="194"/>
                      </a:lnTo>
                      <a:lnTo>
                        <a:pt x="37" y="194"/>
                      </a:lnTo>
                      <a:lnTo>
                        <a:pt x="71" y="153"/>
                      </a:lnTo>
                      <a:lnTo>
                        <a:pt x="101" y="153"/>
                      </a:lnTo>
                      <a:lnTo>
                        <a:pt x="105" y="145"/>
                      </a:lnTo>
                      <a:lnTo>
                        <a:pt x="112" y="153"/>
                      </a:lnTo>
                      <a:lnTo>
                        <a:pt x="111" y="161"/>
                      </a:lnTo>
                      <a:lnTo>
                        <a:pt x="139" y="189"/>
                      </a:lnTo>
                      <a:lnTo>
                        <a:pt x="139" y="201"/>
                      </a:lnTo>
                      <a:lnTo>
                        <a:pt x="145" y="196"/>
                      </a:lnTo>
                      <a:lnTo>
                        <a:pt x="142" y="189"/>
                      </a:lnTo>
                      <a:lnTo>
                        <a:pt x="145" y="185"/>
                      </a:lnTo>
                      <a:lnTo>
                        <a:pt x="150" y="189"/>
                      </a:lnTo>
                      <a:lnTo>
                        <a:pt x="152" y="188"/>
                      </a:lnTo>
                      <a:lnTo>
                        <a:pt x="123" y="152"/>
                      </a:lnTo>
                      <a:lnTo>
                        <a:pt x="123" y="139"/>
                      </a:lnTo>
                      <a:lnTo>
                        <a:pt x="131" y="139"/>
                      </a:lnTo>
                      <a:lnTo>
                        <a:pt x="131" y="146"/>
                      </a:lnTo>
                      <a:lnTo>
                        <a:pt x="160" y="178"/>
                      </a:lnTo>
                      <a:lnTo>
                        <a:pt x="160" y="188"/>
                      </a:lnTo>
                      <a:lnTo>
                        <a:pt x="172" y="202"/>
                      </a:lnTo>
                      <a:lnTo>
                        <a:pt x="169" y="205"/>
                      </a:lnTo>
                      <a:lnTo>
                        <a:pt x="178" y="215"/>
                      </a:lnTo>
                      <a:lnTo>
                        <a:pt x="191" y="200"/>
                      </a:lnTo>
                      <a:lnTo>
                        <a:pt x="183" y="191"/>
                      </a:lnTo>
                      <a:lnTo>
                        <a:pt x="191" y="182"/>
                      </a:lnTo>
                      <a:lnTo>
                        <a:pt x="202" y="182"/>
                      </a:lnTo>
                      <a:lnTo>
                        <a:pt x="207" y="177"/>
                      </a:lnTo>
                      <a:lnTo>
                        <a:pt x="214" y="177"/>
                      </a:lnTo>
                      <a:lnTo>
                        <a:pt x="205" y="164"/>
                      </a:lnTo>
                      <a:lnTo>
                        <a:pt x="210" y="158"/>
                      </a:lnTo>
                      <a:lnTo>
                        <a:pt x="210" y="137"/>
                      </a:lnTo>
                      <a:lnTo>
                        <a:pt x="219" y="126"/>
                      </a:lnTo>
                      <a:lnTo>
                        <a:pt x="223" y="130"/>
                      </a:lnTo>
                      <a:lnTo>
                        <a:pt x="232" y="130"/>
                      </a:lnTo>
                      <a:lnTo>
                        <a:pt x="228" y="136"/>
                      </a:lnTo>
                      <a:lnTo>
                        <a:pt x="236" y="145"/>
                      </a:lnTo>
                      <a:lnTo>
                        <a:pt x="241" y="137"/>
                      </a:lnTo>
                      <a:lnTo>
                        <a:pt x="247" y="137"/>
                      </a:lnTo>
                      <a:lnTo>
                        <a:pt x="247" y="134"/>
                      </a:lnTo>
                      <a:lnTo>
                        <a:pt x="244" y="134"/>
                      </a:lnTo>
                      <a:lnTo>
                        <a:pt x="239" y="130"/>
                      </a:lnTo>
                      <a:lnTo>
                        <a:pt x="252" y="114"/>
                      </a:lnTo>
                      <a:lnTo>
                        <a:pt x="252" y="137"/>
                      </a:lnTo>
                      <a:lnTo>
                        <a:pt x="255" y="137"/>
                      </a:lnTo>
                      <a:lnTo>
                        <a:pt x="255" y="0"/>
                      </a:lnTo>
                      <a:lnTo>
                        <a:pt x="168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" name="Freeform 25"/>
                <p:cNvSpPr>
                  <a:spLocks/>
                </p:cNvSpPr>
                <p:nvPr/>
              </p:nvSpPr>
              <p:spPr bwMode="grayWhite">
                <a:xfrm>
                  <a:off x="2276" y="406"/>
                  <a:ext cx="1089" cy="769"/>
                </a:xfrm>
                <a:custGeom>
                  <a:avLst/>
                  <a:gdLst>
                    <a:gd name="T0" fmla="*/ 32 w 1089"/>
                    <a:gd name="T1" fmla="*/ 202 h 769"/>
                    <a:gd name="T2" fmla="*/ 99 w 1089"/>
                    <a:gd name="T3" fmla="*/ 134 h 769"/>
                    <a:gd name="T4" fmla="*/ 142 w 1089"/>
                    <a:gd name="T5" fmla="*/ 181 h 769"/>
                    <a:gd name="T6" fmla="*/ 118 w 1089"/>
                    <a:gd name="T7" fmla="*/ 179 h 769"/>
                    <a:gd name="T8" fmla="*/ 216 w 1089"/>
                    <a:gd name="T9" fmla="*/ 172 h 769"/>
                    <a:gd name="T10" fmla="*/ 240 w 1089"/>
                    <a:gd name="T11" fmla="*/ 110 h 769"/>
                    <a:gd name="T12" fmla="*/ 241 w 1089"/>
                    <a:gd name="T13" fmla="*/ 124 h 769"/>
                    <a:gd name="T14" fmla="*/ 223 w 1089"/>
                    <a:gd name="T15" fmla="*/ 172 h 769"/>
                    <a:gd name="T16" fmla="*/ 301 w 1089"/>
                    <a:gd name="T17" fmla="*/ 133 h 769"/>
                    <a:gd name="T18" fmla="*/ 460 w 1089"/>
                    <a:gd name="T19" fmla="*/ 23 h 769"/>
                    <a:gd name="T20" fmla="*/ 574 w 1089"/>
                    <a:gd name="T21" fmla="*/ 29 h 769"/>
                    <a:gd name="T22" fmla="*/ 701 w 1089"/>
                    <a:gd name="T23" fmla="*/ 15 h 769"/>
                    <a:gd name="T24" fmla="*/ 840 w 1089"/>
                    <a:gd name="T25" fmla="*/ 71 h 769"/>
                    <a:gd name="T26" fmla="*/ 1001 w 1089"/>
                    <a:gd name="T27" fmla="*/ 91 h 769"/>
                    <a:gd name="T28" fmla="*/ 1080 w 1089"/>
                    <a:gd name="T29" fmla="*/ 156 h 769"/>
                    <a:gd name="T30" fmla="*/ 1019 w 1089"/>
                    <a:gd name="T31" fmla="*/ 206 h 769"/>
                    <a:gd name="T32" fmla="*/ 985 w 1089"/>
                    <a:gd name="T33" fmla="*/ 270 h 769"/>
                    <a:gd name="T34" fmla="*/ 945 w 1089"/>
                    <a:gd name="T35" fmla="*/ 273 h 769"/>
                    <a:gd name="T36" fmla="*/ 958 w 1089"/>
                    <a:gd name="T37" fmla="*/ 184 h 769"/>
                    <a:gd name="T38" fmla="*/ 906 w 1089"/>
                    <a:gd name="T39" fmla="*/ 232 h 769"/>
                    <a:gd name="T40" fmla="*/ 868 w 1089"/>
                    <a:gd name="T41" fmla="*/ 273 h 769"/>
                    <a:gd name="T42" fmla="*/ 881 w 1089"/>
                    <a:gd name="T43" fmla="*/ 318 h 769"/>
                    <a:gd name="T44" fmla="*/ 837 w 1089"/>
                    <a:gd name="T45" fmla="*/ 385 h 769"/>
                    <a:gd name="T46" fmla="*/ 844 w 1089"/>
                    <a:gd name="T47" fmla="*/ 439 h 769"/>
                    <a:gd name="T48" fmla="*/ 839 w 1089"/>
                    <a:gd name="T49" fmla="*/ 413 h 769"/>
                    <a:gd name="T50" fmla="*/ 797 w 1089"/>
                    <a:gd name="T51" fmla="*/ 416 h 769"/>
                    <a:gd name="T52" fmla="*/ 828 w 1089"/>
                    <a:gd name="T53" fmla="*/ 496 h 769"/>
                    <a:gd name="T54" fmla="*/ 751 w 1089"/>
                    <a:gd name="T55" fmla="*/ 589 h 769"/>
                    <a:gd name="T56" fmla="*/ 730 w 1089"/>
                    <a:gd name="T57" fmla="*/ 615 h 769"/>
                    <a:gd name="T58" fmla="*/ 703 w 1089"/>
                    <a:gd name="T59" fmla="*/ 706 h 769"/>
                    <a:gd name="T60" fmla="*/ 665 w 1089"/>
                    <a:gd name="T61" fmla="*/ 708 h 769"/>
                    <a:gd name="T62" fmla="*/ 711 w 1089"/>
                    <a:gd name="T63" fmla="*/ 768 h 769"/>
                    <a:gd name="T64" fmla="*/ 634 w 1089"/>
                    <a:gd name="T65" fmla="*/ 626 h 769"/>
                    <a:gd name="T66" fmla="*/ 545 w 1089"/>
                    <a:gd name="T67" fmla="*/ 596 h 769"/>
                    <a:gd name="T68" fmla="*/ 503 w 1089"/>
                    <a:gd name="T69" fmla="*/ 689 h 769"/>
                    <a:gd name="T70" fmla="*/ 471 w 1089"/>
                    <a:gd name="T71" fmla="*/ 738 h 769"/>
                    <a:gd name="T72" fmla="*/ 416 w 1089"/>
                    <a:gd name="T73" fmla="*/ 592 h 769"/>
                    <a:gd name="T74" fmla="*/ 373 w 1089"/>
                    <a:gd name="T75" fmla="*/ 607 h 769"/>
                    <a:gd name="T76" fmla="*/ 336 w 1089"/>
                    <a:gd name="T77" fmla="*/ 545 h 769"/>
                    <a:gd name="T78" fmla="*/ 223 w 1089"/>
                    <a:gd name="T79" fmla="*/ 510 h 769"/>
                    <a:gd name="T80" fmla="*/ 263 w 1089"/>
                    <a:gd name="T81" fmla="*/ 577 h 769"/>
                    <a:gd name="T82" fmla="*/ 234 w 1089"/>
                    <a:gd name="T83" fmla="*/ 620 h 769"/>
                    <a:gd name="T84" fmla="*/ 190 w 1089"/>
                    <a:gd name="T85" fmla="*/ 605 h 769"/>
                    <a:gd name="T86" fmla="*/ 119 w 1089"/>
                    <a:gd name="T87" fmla="*/ 495 h 769"/>
                    <a:gd name="T88" fmla="*/ 149 w 1089"/>
                    <a:gd name="T89" fmla="*/ 432 h 769"/>
                    <a:gd name="T90" fmla="*/ 166 w 1089"/>
                    <a:gd name="T91" fmla="*/ 385 h 769"/>
                    <a:gd name="T92" fmla="*/ 149 w 1089"/>
                    <a:gd name="T93" fmla="*/ 226 h 769"/>
                    <a:gd name="T94" fmla="*/ 86 w 1089"/>
                    <a:gd name="T95" fmla="*/ 193 h 769"/>
                    <a:gd name="T96" fmla="*/ 55 w 1089"/>
                    <a:gd name="T97" fmla="*/ 210 h 769"/>
                    <a:gd name="T98" fmla="*/ 0 w 1089"/>
                    <a:gd name="T99" fmla="*/ 226 h 769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1089" h="769">
                      <a:moveTo>
                        <a:pt x="0" y="226"/>
                      </a:moveTo>
                      <a:lnTo>
                        <a:pt x="32" y="202"/>
                      </a:lnTo>
                      <a:lnTo>
                        <a:pt x="62" y="156"/>
                      </a:lnTo>
                      <a:lnTo>
                        <a:pt x="99" y="134"/>
                      </a:lnTo>
                      <a:lnTo>
                        <a:pt x="137" y="160"/>
                      </a:lnTo>
                      <a:lnTo>
                        <a:pt x="142" y="181"/>
                      </a:lnTo>
                      <a:lnTo>
                        <a:pt x="133" y="181"/>
                      </a:lnTo>
                      <a:lnTo>
                        <a:pt x="118" y="179"/>
                      </a:lnTo>
                      <a:lnTo>
                        <a:pt x="137" y="202"/>
                      </a:lnTo>
                      <a:lnTo>
                        <a:pt x="216" y="172"/>
                      </a:lnTo>
                      <a:lnTo>
                        <a:pt x="206" y="149"/>
                      </a:lnTo>
                      <a:lnTo>
                        <a:pt x="240" y="110"/>
                      </a:lnTo>
                      <a:lnTo>
                        <a:pt x="262" y="111"/>
                      </a:lnTo>
                      <a:lnTo>
                        <a:pt x="241" y="124"/>
                      </a:lnTo>
                      <a:lnTo>
                        <a:pt x="223" y="153"/>
                      </a:lnTo>
                      <a:lnTo>
                        <a:pt x="223" y="172"/>
                      </a:lnTo>
                      <a:lnTo>
                        <a:pt x="255" y="193"/>
                      </a:lnTo>
                      <a:lnTo>
                        <a:pt x="301" y="133"/>
                      </a:lnTo>
                      <a:lnTo>
                        <a:pt x="461" y="63"/>
                      </a:lnTo>
                      <a:lnTo>
                        <a:pt x="460" y="23"/>
                      </a:lnTo>
                      <a:lnTo>
                        <a:pt x="533" y="8"/>
                      </a:lnTo>
                      <a:lnTo>
                        <a:pt x="574" y="29"/>
                      </a:lnTo>
                      <a:lnTo>
                        <a:pt x="671" y="0"/>
                      </a:lnTo>
                      <a:lnTo>
                        <a:pt x="701" y="15"/>
                      </a:lnTo>
                      <a:lnTo>
                        <a:pt x="766" y="85"/>
                      </a:lnTo>
                      <a:lnTo>
                        <a:pt x="840" y="71"/>
                      </a:lnTo>
                      <a:lnTo>
                        <a:pt x="886" y="96"/>
                      </a:lnTo>
                      <a:lnTo>
                        <a:pt x="1001" y="91"/>
                      </a:lnTo>
                      <a:lnTo>
                        <a:pt x="1088" y="118"/>
                      </a:lnTo>
                      <a:lnTo>
                        <a:pt x="1080" y="156"/>
                      </a:lnTo>
                      <a:lnTo>
                        <a:pt x="1006" y="181"/>
                      </a:lnTo>
                      <a:lnTo>
                        <a:pt x="1019" y="206"/>
                      </a:lnTo>
                      <a:lnTo>
                        <a:pt x="987" y="220"/>
                      </a:lnTo>
                      <a:lnTo>
                        <a:pt x="985" y="270"/>
                      </a:lnTo>
                      <a:lnTo>
                        <a:pt x="957" y="304"/>
                      </a:lnTo>
                      <a:lnTo>
                        <a:pt x="945" y="273"/>
                      </a:lnTo>
                      <a:lnTo>
                        <a:pt x="961" y="244"/>
                      </a:lnTo>
                      <a:lnTo>
                        <a:pt x="958" y="184"/>
                      </a:lnTo>
                      <a:lnTo>
                        <a:pt x="929" y="215"/>
                      </a:lnTo>
                      <a:lnTo>
                        <a:pt x="906" y="232"/>
                      </a:lnTo>
                      <a:lnTo>
                        <a:pt x="884" y="205"/>
                      </a:lnTo>
                      <a:lnTo>
                        <a:pt x="868" y="273"/>
                      </a:lnTo>
                      <a:lnTo>
                        <a:pt x="885" y="273"/>
                      </a:lnTo>
                      <a:lnTo>
                        <a:pt x="881" y="318"/>
                      </a:lnTo>
                      <a:lnTo>
                        <a:pt x="861" y="366"/>
                      </a:lnTo>
                      <a:lnTo>
                        <a:pt x="837" y="385"/>
                      </a:lnTo>
                      <a:lnTo>
                        <a:pt x="857" y="417"/>
                      </a:lnTo>
                      <a:lnTo>
                        <a:pt x="844" y="439"/>
                      </a:lnTo>
                      <a:lnTo>
                        <a:pt x="839" y="420"/>
                      </a:lnTo>
                      <a:lnTo>
                        <a:pt x="839" y="413"/>
                      </a:lnTo>
                      <a:lnTo>
                        <a:pt x="823" y="402"/>
                      </a:lnTo>
                      <a:lnTo>
                        <a:pt x="797" y="416"/>
                      </a:lnTo>
                      <a:lnTo>
                        <a:pt x="820" y="469"/>
                      </a:lnTo>
                      <a:lnTo>
                        <a:pt x="828" y="496"/>
                      </a:lnTo>
                      <a:lnTo>
                        <a:pt x="801" y="569"/>
                      </a:lnTo>
                      <a:lnTo>
                        <a:pt x="751" y="589"/>
                      </a:lnTo>
                      <a:lnTo>
                        <a:pt x="710" y="585"/>
                      </a:lnTo>
                      <a:lnTo>
                        <a:pt x="730" y="615"/>
                      </a:lnTo>
                      <a:lnTo>
                        <a:pt x="732" y="657"/>
                      </a:lnTo>
                      <a:lnTo>
                        <a:pt x="703" y="706"/>
                      </a:lnTo>
                      <a:lnTo>
                        <a:pt x="670" y="679"/>
                      </a:lnTo>
                      <a:lnTo>
                        <a:pt x="665" y="708"/>
                      </a:lnTo>
                      <a:lnTo>
                        <a:pt x="690" y="732"/>
                      </a:lnTo>
                      <a:lnTo>
                        <a:pt x="711" y="768"/>
                      </a:lnTo>
                      <a:lnTo>
                        <a:pt x="676" y="747"/>
                      </a:lnTo>
                      <a:lnTo>
                        <a:pt x="634" y="626"/>
                      </a:lnTo>
                      <a:lnTo>
                        <a:pt x="583" y="593"/>
                      </a:lnTo>
                      <a:lnTo>
                        <a:pt x="545" y="596"/>
                      </a:lnTo>
                      <a:lnTo>
                        <a:pt x="497" y="665"/>
                      </a:lnTo>
                      <a:lnTo>
                        <a:pt x="503" y="689"/>
                      </a:lnTo>
                      <a:lnTo>
                        <a:pt x="487" y="738"/>
                      </a:lnTo>
                      <a:lnTo>
                        <a:pt x="471" y="738"/>
                      </a:lnTo>
                      <a:lnTo>
                        <a:pt x="416" y="636"/>
                      </a:lnTo>
                      <a:lnTo>
                        <a:pt x="416" y="592"/>
                      </a:lnTo>
                      <a:lnTo>
                        <a:pt x="404" y="608"/>
                      </a:lnTo>
                      <a:lnTo>
                        <a:pt x="373" y="607"/>
                      </a:lnTo>
                      <a:lnTo>
                        <a:pt x="385" y="580"/>
                      </a:lnTo>
                      <a:lnTo>
                        <a:pt x="336" y="545"/>
                      </a:lnTo>
                      <a:lnTo>
                        <a:pt x="275" y="545"/>
                      </a:lnTo>
                      <a:lnTo>
                        <a:pt x="223" y="510"/>
                      </a:lnTo>
                      <a:lnTo>
                        <a:pt x="220" y="545"/>
                      </a:lnTo>
                      <a:lnTo>
                        <a:pt x="263" y="577"/>
                      </a:lnTo>
                      <a:lnTo>
                        <a:pt x="278" y="576"/>
                      </a:lnTo>
                      <a:lnTo>
                        <a:pt x="234" y="620"/>
                      </a:lnTo>
                      <a:lnTo>
                        <a:pt x="190" y="630"/>
                      </a:lnTo>
                      <a:lnTo>
                        <a:pt x="190" y="605"/>
                      </a:lnTo>
                      <a:lnTo>
                        <a:pt x="127" y="518"/>
                      </a:lnTo>
                      <a:lnTo>
                        <a:pt x="119" y="495"/>
                      </a:lnTo>
                      <a:lnTo>
                        <a:pt x="153" y="467"/>
                      </a:lnTo>
                      <a:lnTo>
                        <a:pt x="149" y="432"/>
                      </a:lnTo>
                      <a:lnTo>
                        <a:pt x="149" y="393"/>
                      </a:lnTo>
                      <a:lnTo>
                        <a:pt x="166" y="385"/>
                      </a:lnTo>
                      <a:lnTo>
                        <a:pt x="149" y="366"/>
                      </a:lnTo>
                      <a:lnTo>
                        <a:pt x="149" y="226"/>
                      </a:lnTo>
                      <a:lnTo>
                        <a:pt x="61" y="226"/>
                      </a:lnTo>
                      <a:lnTo>
                        <a:pt x="86" y="193"/>
                      </a:lnTo>
                      <a:lnTo>
                        <a:pt x="84" y="181"/>
                      </a:lnTo>
                      <a:lnTo>
                        <a:pt x="55" y="210"/>
                      </a:lnTo>
                      <a:lnTo>
                        <a:pt x="45" y="226"/>
                      </a:lnTo>
                      <a:lnTo>
                        <a:pt x="0" y="226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" name="Freeform 26"/>
                <p:cNvSpPr>
                  <a:spLocks/>
                </p:cNvSpPr>
                <p:nvPr/>
              </p:nvSpPr>
              <p:spPr bwMode="grayWhite">
                <a:xfrm>
                  <a:off x="3135" y="720"/>
                  <a:ext cx="94" cy="157"/>
                </a:xfrm>
                <a:custGeom>
                  <a:avLst/>
                  <a:gdLst>
                    <a:gd name="T0" fmla="*/ 63 w 94"/>
                    <a:gd name="T1" fmla="*/ 0 h 157"/>
                    <a:gd name="T2" fmla="*/ 63 w 94"/>
                    <a:gd name="T3" fmla="*/ 20 h 157"/>
                    <a:gd name="T4" fmla="*/ 55 w 94"/>
                    <a:gd name="T5" fmla="*/ 33 h 157"/>
                    <a:gd name="T6" fmla="*/ 57 w 94"/>
                    <a:gd name="T7" fmla="*/ 54 h 157"/>
                    <a:gd name="T8" fmla="*/ 47 w 94"/>
                    <a:gd name="T9" fmla="*/ 82 h 157"/>
                    <a:gd name="T10" fmla="*/ 31 w 94"/>
                    <a:gd name="T11" fmla="*/ 108 h 157"/>
                    <a:gd name="T12" fmla="*/ 7 w 94"/>
                    <a:gd name="T13" fmla="*/ 125 h 157"/>
                    <a:gd name="T14" fmla="*/ 0 w 94"/>
                    <a:gd name="T15" fmla="*/ 154 h 157"/>
                    <a:gd name="T16" fmla="*/ 10 w 94"/>
                    <a:gd name="T17" fmla="*/ 156 h 157"/>
                    <a:gd name="T18" fmla="*/ 10 w 94"/>
                    <a:gd name="T19" fmla="*/ 129 h 157"/>
                    <a:gd name="T20" fmla="*/ 44 w 94"/>
                    <a:gd name="T21" fmla="*/ 127 h 157"/>
                    <a:gd name="T22" fmla="*/ 69 w 94"/>
                    <a:gd name="T23" fmla="*/ 109 h 157"/>
                    <a:gd name="T24" fmla="*/ 69 w 94"/>
                    <a:gd name="T25" fmla="*/ 72 h 157"/>
                    <a:gd name="T26" fmla="*/ 77 w 94"/>
                    <a:gd name="T27" fmla="*/ 58 h 157"/>
                    <a:gd name="T28" fmla="*/ 64 w 94"/>
                    <a:gd name="T29" fmla="*/ 34 h 157"/>
                    <a:gd name="T30" fmla="*/ 82 w 94"/>
                    <a:gd name="T31" fmla="*/ 27 h 157"/>
                    <a:gd name="T32" fmla="*/ 93 w 94"/>
                    <a:gd name="T33" fmla="*/ 8 h 157"/>
                    <a:gd name="T34" fmla="*/ 69 w 94"/>
                    <a:gd name="T35" fmla="*/ 11 h 157"/>
                    <a:gd name="T36" fmla="*/ 63 w 94"/>
                    <a:gd name="T37" fmla="*/ 0 h 15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94" h="157">
                      <a:moveTo>
                        <a:pt x="63" y="0"/>
                      </a:moveTo>
                      <a:lnTo>
                        <a:pt x="63" y="20"/>
                      </a:lnTo>
                      <a:lnTo>
                        <a:pt x="55" y="33"/>
                      </a:lnTo>
                      <a:lnTo>
                        <a:pt x="57" y="54"/>
                      </a:lnTo>
                      <a:lnTo>
                        <a:pt x="47" y="82"/>
                      </a:lnTo>
                      <a:lnTo>
                        <a:pt x="31" y="108"/>
                      </a:lnTo>
                      <a:lnTo>
                        <a:pt x="7" y="125"/>
                      </a:lnTo>
                      <a:lnTo>
                        <a:pt x="0" y="154"/>
                      </a:lnTo>
                      <a:lnTo>
                        <a:pt x="10" y="156"/>
                      </a:lnTo>
                      <a:lnTo>
                        <a:pt x="10" y="129"/>
                      </a:lnTo>
                      <a:lnTo>
                        <a:pt x="44" y="127"/>
                      </a:lnTo>
                      <a:lnTo>
                        <a:pt x="69" y="109"/>
                      </a:lnTo>
                      <a:lnTo>
                        <a:pt x="69" y="72"/>
                      </a:lnTo>
                      <a:lnTo>
                        <a:pt x="77" y="58"/>
                      </a:lnTo>
                      <a:lnTo>
                        <a:pt x="64" y="34"/>
                      </a:lnTo>
                      <a:lnTo>
                        <a:pt x="82" y="27"/>
                      </a:lnTo>
                      <a:lnTo>
                        <a:pt x="93" y="8"/>
                      </a:lnTo>
                      <a:lnTo>
                        <a:pt x="69" y="11"/>
                      </a:lnTo>
                      <a:lnTo>
                        <a:pt x="63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" name="Freeform 27"/>
                <p:cNvSpPr>
                  <a:spLocks/>
                </p:cNvSpPr>
                <p:nvPr/>
              </p:nvSpPr>
              <p:spPr bwMode="grayWhite">
                <a:xfrm>
                  <a:off x="2780" y="1139"/>
                  <a:ext cx="19" cy="36"/>
                </a:xfrm>
                <a:custGeom>
                  <a:avLst/>
                  <a:gdLst>
                    <a:gd name="T0" fmla="*/ 9 w 19"/>
                    <a:gd name="T1" fmla="*/ 0 h 36"/>
                    <a:gd name="T2" fmla="*/ 0 w 19"/>
                    <a:gd name="T3" fmla="*/ 16 h 36"/>
                    <a:gd name="T4" fmla="*/ 6 w 19"/>
                    <a:gd name="T5" fmla="*/ 35 h 36"/>
                    <a:gd name="T6" fmla="*/ 18 w 19"/>
                    <a:gd name="T7" fmla="*/ 21 h 36"/>
                    <a:gd name="T8" fmla="*/ 9 w 19"/>
                    <a:gd name="T9" fmla="*/ 0 h 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" h="36">
                      <a:moveTo>
                        <a:pt x="9" y="0"/>
                      </a:moveTo>
                      <a:lnTo>
                        <a:pt x="0" y="16"/>
                      </a:lnTo>
                      <a:lnTo>
                        <a:pt x="6" y="35"/>
                      </a:lnTo>
                      <a:lnTo>
                        <a:pt x="18" y="2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5" name="Freeform 28"/>
                <p:cNvSpPr>
                  <a:spLocks/>
                </p:cNvSpPr>
                <p:nvPr/>
              </p:nvSpPr>
              <p:spPr bwMode="grayWhite">
                <a:xfrm>
                  <a:off x="2923" y="1177"/>
                  <a:ext cx="220" cy="94"/>
                </a:xfrm>
                <a:custGeom>
                  <a:avLst/>
                  <a:gdLst>
                    <a:gd name="T0" fmla="*/ 0 w 220"/>
                    <a:gd name="T1" fmla="*/ 0 h 94"/>
                    <a:gd name="T2" fmla="*/ 33 w 220"/>
                    <a:gd name="T3" fmla="*/ 7 h 94"/>
                    <a:gd name="T4" fmla="*/ 82 w 220"/>
                    <a:gd name="T5" fmla="*/ 41 h 94"/>
                    <a:gd name="T6" fmla="*/ 75 w 220"/>
                    <a:gd name="T7" fmla="*/ 60 h 94"/>
                    <a:gd name="T8" fmla="*/ 115 w 220"/>
                    <a:gd name="T9" fmla="*/ 77 h 94"/>
                    <a:gd name="T10" fmla="*/ 219 w 220"/>
                    <a:gd name="T11" fmla="*/ 77 h 94"/>
                    <a:gd name="T12" fmla="*/ 106 w 220"/>
                    <a:gd name="T13" fmla="*/ 93 h 94"/>
                    <a:gd name="T14" fmla="*/ 75 w 220"/>
                    <a:gd name="T15" fmla="*/ 60 h 94"/>
                    <a:gd name="T16" fmla="*/ 46 w 220"/>
                    <a:gd name="T17" fmla="*/ 54 h 94"/>
                    <a:gd name="T18" fmla="*/ 0 w 220"/>
                    <a:gd name="T19" fmla="*/ 0 h 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20" h="94">
                      <a:moveTo>
                        <a:pt x="0" y="0"/>
                      </a:moveTo>
                      <a:lnTo>
                        <a:pt x="33" y="7"/>
                      </a:lnTo>
                      <a:lnTo>
                        <a:pt x="82" y="41"/>
                      </a:lnTo>
                      <a:lnTo>
                        <a:pt x="75" y="60"/>
                      </a:lnTo>
                      <a:lnTo>
                        <a:pt x="115" y="77"/>
                      </a:lnTo>
                      <a:lnTo>
                        <a:pt x="219" y="77"/>
                      </a:lnTo>
                      <a:lnTo>
                        <a:pt x="106" y="93"/>
                      </a:lnTo>
                      <a:lnTo>
                        <a:pt x="75" y="60"/>
                      </a:lnTo>
                      <a:lnTo>
                        <a:pt x="46" y="5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6" name="Freeform 29"/>
                <p:cNvSpPr>
                  <a:spLocks/>
                </p:cNvSpPr>
                <p:nvPr/>
              </p:nvSpPr>
              <p:spPr bwMode="grayWhite">
                <a:xfrm>
                  <a:off x="3098" y="1255"/>
                  <a:ext cx="236" cy="221"/>
                </a:xfrm>
                <a:custGeom>
                  <a:avLst/>
                  <a:gdLst>
                    <a:gd name="T0" fmla="*/ 190 w 236"/>
                    <a:gd name="T1" fmla="*/ 216 h 221"/>
                    <a:gd name="T2" fmla="*/ 179 w 236"/>
                    <a:gd name="T3" fmla="*/ 212 h 221"/>
                    <a:gd name="T4" fmla="*/ 154 w 236"/>
                    <a:gd name="T5" fmla="*/ 187 h 221"/>
                    <a:gd name="T6" fmla="*/ 130 w 236"/>
                    <a:gd name="T7" fmla="*/ 182 h 221"/>
                    <a:gd name="T8" fmla="*/ 124 w 236"/>
                    <a:gd name="T9" fmla="*/ 167 h 221"/>
                    <a:gd name="T10" fmla="*/ 110 w 236"/>
                    <a:gd name="T11" fmla="*/ 155 h 221"/>
                    <a:gd name="T12" fmla="*/ 87 w 236"/>
                    <a:gd name="T13" fmla="*/ 155 h 221"/>
                    <a:gd name="T14" fmla="*/ 62 w 236"/>
                    <a:gd name="T15" fmla="*/ 165 h 221"/>
                    <a:gd name="T16" fmla="*/ 40 w 236"/>
                    <a:gd name="T17" fmla="*/ 169 h 221"/>
                    <a:gd name="T18" fmla="*/ 15 w 236"/>
                    <a:gd name="T19" fmla="*/ 169 h 221"/>
                    <a:gd name="T20" fmla="*/ 14 w 236"/>
                    <a:gd name="T21" fmla="*/ 152 h 221"/>
                    <a:gd name="T22" fmla="*/ 5 w 236"/>
                    <a:gd name="T23" fmla="*/ 127 h 221"/>
                    <a:gd name="T24" fmla="*/ 3 w 236"/>
                    <a:gd name="T25" fmla="*/ 114 h 221"/>
                    <a:gd name="T26" fmla="*/ 3 w 236"/>
                    <a:gd name="T27" fmla="*/ 79 h 221"/>
                    <a:gd name="T28" fmla="*/ 44 w 236"/>
                    <a:gd name="T29" fmla="*/ 60 h 221"/>
                    <a:gd name="T30" fmla="*/ 48 w 236"/>
                    <a:gd name="T31" fmla="*/ 41 h 221"/>
                    <a:gd name="T32" fmla="*/ 57 w 236"/>
                    <a:gd name="T33" fmla="*/ 43 h 221"/>
                    <a:gd name="T34" fmla="*/ 77 w 236"/>
                    <a:gd name="T35" fmla="*/ 22 h 221"/>
                    <a:gd name="T36" fmla="*/ 98 w 236"/>
                    <a:gd name="T37" fmla="*/ 25 h 221"/>
                    <a:gd name="T38" fmla="*/ 113 w 236"/>
                    <a:gd name="T39" fmla="*/ 10 h 221"/>
                    <a:gd name="T40" fmla="*/ 125 w 236"/>
                    <a:gd name="T41" fmla="*/ 8 h 221"/>
                    <a:gd name="T42" fmla="*/ 145 w 236"/>
                    <a:gd name="T43" fmla="*/ 34 h 221"/>
                    <a:gd name="T44" fmla="*/ 163 w 236"/>
                    <a:gd name="T45" fmla="*/ 43 h 221"/>
                    <a:gd name="T46" fmla="*/ 165 w 236"/>
                    <a:gd name="T47" fmla="*/ 16 h 221"/>
                    <a:gd name="T48" fmla="*/ 172 w 236"/>
                    <a:gd name="T49" fmla="*/ 0 h 221"/>
                    <a:gd name="T50" fmla="*/ 185 w 236"/>
                    <a:gd name="T51" fmla="*/ 22 h 221"/>
                    <a:gd name="T52" fmla="*/ 196 w 236"/>
                    <a:gd name="T53" fmla="*/ 60 h 221"/>
                    <a:gd name="T54" fmla="*/ 219 w 236"/>
                    <a:gd name="T55" fmla="*/ 83 h 221"/>
                    <a:gd name="T56" fmla="*/ 232 w 236"/>
                    <a:gd name="T57" fmla="*/ 101 h 221"/>
                    <a:gd name="T58" fmla="*/ 235 w 236"/>
                    <a:gd name="T59" fmla="*/ 133 h 221"/>
                    <a:gd name="T60" fmla="*/ 221 w 236"/>
                    <a:gd name="T61" fmla="*/ 169 h 221"/>
                    <a:gd name="T62" fmla="*/ 217 w 236"/>
                    <a:gd name="T63" fmla="*/ 202 h 221"/>
                    <a:gd name="T64" fmla="*/ 196 w 236"/>
                    <a:gd name="T65" fmla="*/ 215 h 22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36" h="221">
                      <a:moveTo>
                        <a:pt x="196" y="215"/>
                      </a:moveTo>
                      <a:lnTo>
                        <a:pt x="190" y="216"/>
                      </a:lnTo>
                      <a:lnTo>
                        <a:pt x="185" y="220"/>
                      </a:lnTo>
                      <a:lnTo>
                        <a:pt x="179" y="212"/>
                      </a:lnTo>
                      <a:lnTo>
                        <a:pt x="158" y="202"/>
                      </a:lnTo>
                      <a:lnTo>
                        <a:pt x="154" y="187"/>
                      </a:lnTo>
                      <a:lnTo>
                        <a:pt x="147" y="182"/>
                      </a:lnTo>
                      <a:lnTo>
                        <a:pt x="130" y="182"/>
                      </a:lnTo>
                      <a:lnTo>
                        <a:pt x="130" y="170"/>
                      </a:lnTo>
                      <a:lnTo>
                        <a:pt x="124" y="167"/>
                      </a:lnTo>
                      <a:lnTo>
                        <a:pt x="123" y="157"/>
                      </a:lnTo>
                      <a:lnTo>
                        <a:pt x="110" y="155"/>
                      </a:lnTo>
                      <a:lnTo>
                        <a:pt x="98" y="152"/>
                      </a:lnTo>
                      <a:lnTo>
                        <a:pt x="87" y="155"/>
                      </a:lnTo>
                      <a:lnTo>
                        <a:pt x="87" y="157"/>
                      </a:lnTo>
                      <a:lnTo>
                        <a:pt x="62" y="165"/>
                      </a:lnTo>
                      <a:lnTo>
                        <a:pt x="62" y="169"/>
                      </a:lnTo>
                      <a:lnTo>
                        <a:pt x="40" y="169"/>
                      </a:lnTo>
                      <a:lnTo>
                        <a:pt x="28" y="176"/>
                      </a:lnTo>
                      <a:lnTo>
                        <a:pt x="15" y="169"/>
                      </a:lnTo>
                      <a:lnTo>
                        <a:pt x="14" y="167"/>
                      </a:lnTo>
                      <a:lnTo>
                        <a:pt x="14" y="152"/>
                      </a:lnTo>
                      <a:lnTo>
                        <a:pt x="10" y="139"/>
                      </a:lnTo>
                      <a:lnTo>
                        <a:pt x="5" y="127"/>
                      </a:lnTo>
                      <a:lnTo>
                        <a:pt x="8" y="118"/>
                      </a:lnTo>
                      <a:lnTo>
                        <a:pt x="3" y="114"/>
                      </a:lnTo>
                      <a:lnTo>
                        <a:pt x="0" y="93"/>
                      </a:lnTo>
                      <a:lnTo>
                        <a:pt x="3" y="79"/>
                      </a:lnTo>
                      <a:lnTo>
                        <a:pt x="16" y="68"/>
                      </a:lnTo>
                      <a:lnTo>
                        <a:pt x="44" y="60"/>
                      </a:lnTo>
                      <a:lnTo>
                        <a:pt x="51" y="51"/>
                      </a:lnTo>
                      <a:lnTo>
                        <a:pt x="48" y="41"/>
                      </a:lnTo>
                      <a:lnTo>
                        <a:pt x="55" y="38"/>
                      </a:lnTo>
                      <a:lnTo>
                        <a:pt x="57" y="43"/>
                      </a:lnTo>
                      <a:lnTo>
                        <a:pt x="60" y="35"/>
                      </a:lnTo>
                      <a:lnTo>
                        <a:pt x="77" y="22"/>
                      </a:lnTo>
                      <a:lnTo>
                        <a:pt x="87" y="28"/>
                      </a:lnTo>
                      <a:lnTo>
                        <a:pt x="98" y="25"/>
                      </a:lnTo>
                      <a:lnTo>
                        <a:pt x="102" y="13"/>
                      </a:lnTo>
                      <a:lnTo>
                        <a:pt x="113" y="10"/>
                      </a:lnTo>
                      <a:lnTo>
                        <a:pt x="110" y="2"/>
                      </a:lnTo>
                      <a:lnTo>
                        <a:pt x="125" y="8"/>
                      </a:lnTo>
                      <a:lnTo>
                        <a:pt x="138" y="5"/>
                      </a:lnTo>
                      <a:lnTo>
                        <a:pt x="145" y="34"/>
                      </a:lnTo>
                      <a:lnTo>
                        <a:pt x="154" y="43"/>
                      </a:lnTo>
                      <a:lnTo>
                        <a:pt x="163" y="43"/>
                      </a:lnTo>
                      <a:lnTo>
                        <a:pt x="167" y="25"/>
                      </a:lnTo>
                      <a:lnTo>
                        <a:pt x="165" y="16"/>
                      </a:lnTo>
                      <a:lnTo>
                        <a:pt x="167" y="2"/>
                      </a:lnTo>
                      <a:lnTo>
                        <a:pt x="172" y="0"/>
                      </a:lnTo>
                      <a:lnTo>
                        <a:pt x="179" y="18"/>
                      </a:lnTo>
                      <a:lnTo>
                        <a:pt x="185" y="22"/>
                      </a:lnTo>
                      <a:lnTo>
                        <a:pt x="189" y="38"/>
                      </a:lnTo>
                      <a:lnTo>
                        <a:pt x="196" y="60"/>
                      </a:lnTo>
                      <a:lnTo>
                        <a:pt x="206" y="66"/>
                      </a:lnTo>
                      <a:lnTo>
                        <a:pt x="219" y="83"/>
                      </a:lnTo>
                      <a:lnTo>
                        <a:pt x="221" y="91"/>
                      </a:lnTo>
                      <a:lnTo>
                        <a:pt x="232" y="101"/>
                      </a:lnTo>
                      <a:lnTo>
                        <a:pt x="235" y="119"/>
                      </a:lnTo>
                      <a:lnTo>
                        <a:pt x="235" y="133"/>
                      </a:lnTo>
                      <a:lnTo>
                        <a:pt x="232" y="155"/>
                      </a:lnTo>
                      <a:lnTo>
                        <a:pt x="221" y="169"/>
                      </a:lnTo>
                      <a:lnTo>
                        <a:pt x="217" y="187"/>
                      </a:lnTo>
                      <a:lnTo>
                        <a:pt x="217" y="202"/>
                      </a:lnTo>
                      <a:lnTo>
                        <a:pt x="206" y="205"/>
                      </a:lnTo>
                      <a:lnTo>
                        <a:pt x="196" y="215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7" name="Freeform 30"/>
                <p:cNvSpPr>
                  <a:spLocks/>
                </p:cNvSpPr>
                <p:nvPr/>
              </p:nvSpPr>
              <p:spPr bwMode="grayWhite">
                <a:xfrm>
                  <a:off x="3286" y="1488"/>
                  <a:ext cx="18" cy="27"/>
                </a:xfrm>
                <a:custGeom>
                  <a:avLst/>
                  <a:gdLst>
                    <a:gd name="T0" fmla="*/ 9 w 18"/>
                    <a:gd name="T1" fmla="*/ 23 h 27"/>
                    <a:gd name="T2" fmla="*/ 3 w 18"/>
                    <a:gd name="T3" fmla="*/ 19 h 27"/>
                    <a:gd name="T4" fmla="*/ 3 w 18"/>
                    <a:gd name="T5" fmla="*/ 15 h 27"/>
                    <a:gd name="T6" fmla="*/ 3 w 18"/>
                    <a:gd name="T7" fmla="*/ 11 h 27"/>
                    <a:gd name="T8" fmla="*/ 2 w 18"/>
                    <a:gd name="T9" fmla="*/ 7 h 27"/>
                    <a:gd name="T10" fmla="*/ 0 w 18"/>
                    <a:gd name="T11" fmla="*/ 0 h 27"/>
                    <a:gd name="T12" fmla="*/ 3 w 18"/>
                    <a:gd name="T13" fmla="*/ 0 h 27"/>
                    <a:gd name="T14" fmla="*/ 9 w 18"/>
                    <a:gd name="T15" fmla="*/ 4 h 27"/>
                    <a:gd name="T16" fmla="*/ 12 w 18"/>
                    <a:gd name="T17" fmla="*/ 3 h 27"/>
                    <a:gd name="T18" fmla="*/ 13 w 18"/>
                    <a:gd name="T19" fmla="*/ 3 h 27"/>
                    <a:gd name="T20" fmla="*/ 17 w 18"/>
                    <a:gd name="T21" fmla="*/ 0 h 27"/>
                    <a:gd name="T22" fmla="*/ 17 w 18"/>
                    <a:gd name="T23" fmla="*/ 11 h 27"/>
                    <a:gd name="T24" fmla="*/ 15 w 18"/>
                    <a:gd name="T25" fmla="*/ 15 h 27"/>
                    <a:gd name="T26" fmla="*/ 13 w 18"/>
                    <a:gd name="T27" fmla="*/ 19 h 27"/>
                    <a:gd name="T28" fmla="*/ 13 w 18"/>
                    <a:gd name="T29" fmla="*/ 22 h 27"/>
                    <a:gd name="T30" fmla="*/ 12 w 18"/>
                    <a:gd name="T31" fmla="*/ 23 h 27"/>
                    <a:gd name="T32" fmla="*/ 12 w 18"/>
                    <a:gd name="T33" fmla="*/ 26 h 27"/>
                    <a:gd name="T34" fmla="*/ 9 w 18"/>
                    <a:gd name="T35" fmla="*/ 23 h 2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8" h="27">
                      <a:moveTo>
                        <a:pt x="9" y="23"/>
                      </a:moveTo>
                      <a:lnTo>
                        <a:pt x="3" y="19"/>
                      </a:lnTo>
                      <a:lnTo>
                        <a:pt x="3" y="15"/>
                      </a:lnTo>
                      <a:lnTo>
                        <a:pt x="3" y="11"/>
                      </a:lnTo>
                      <a:lnTo>
                        <a:pt x="2" y="7"/>
                      </a:ln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9" y="4"/>
                      </a:lnTo>
                      <a:lnTo>
                        <a:pt x="12" y="3"/>
                      </a:lnTo>
                      <a:lnTo>
                        <a:pt x="13" y="3"/>
                      </a:lnTo>
                      <a:lnTo>
                        <a:pt x="17" y="0"/>
                      </a:lnTo>
                      <a:lnTo>
                        <a:pt x="17" y="11"/>
                      </a:lnTo>
                      <a:lnTo>
                        <a:pt x="15" y="15"/>
                      </a:lnTo>
                      <a:lnTo>
                        <a:pt x="13" y="19"/>
                      </a:lnTo>
                      <a:lnTo>
                        <a:pt x="13" y="22"/>
                      </a:lnTo>
                      <a:lnTo>
                        <a:pt x="12" y="23"/>
                      </a:lnTo>
                      <a:lnTo>
                        <a:pt x="12" y="26"/>
                      </a:lnTo>
                      <a:lnTo>
                        <a:pt x="9" y="23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8" name="Freeform 31"/>
                <p:cNvSpPr>
                  <a:spLocks/>
                </p:cNvSpPr>
                <p:nvPr/>
              </p:nvSpPr>
              <p:spPr bwMode="grayWhite">
                <a:xfrm>
                  <a:off x="2463" y="1235"/>
                  <a:ext cx="26" cy="106"/>
                </a:xfrm>
                <a:custGeom>
                  <a:avLst/>
                  <a:gdLst>
                    <a:gd name="T0" fmla="*/ 3 w 26"/>
                    <a:gd name="T1" fmla="*/ 37 h 106"/>
                    <a:gd name="T2" fmla="*/ 13 w 26"/>
                    <a:gd name="T3" fmla="*/ 28 h 106"/>
                    <a:gd name="T4" fmla="*/ 20 w 26"/>
                    <a:gd name="T5" fmla="*/ 0 h 106"/>
                    <a:gd name="T6" fmla="*/ 25 w 26"/>
                    <a:gd name="T7" fmla="*/ 42 h 106"/>
                    <a:gd name="T8" fmla="*/ 17 w 26"/>
                    <a:gd name="T9" fmla="*/ 94 h 106"/>
                    <a:gd name="T10" fmla="*/ 0 w 26"/>
                    <a:gd name="T11" fmla="*/ 105 h 106"/>
                    <a:gd name="T12" fmla="*/ 0 w 26"/>
                    <a:gd name="T13" fmla="*/ 80 h 106"/>
                    <a:gd name="T14" fmla="*/ 5 w 26"/>
                    <a:gd name="T15" fmla="*/ 64 h 106"/>
                    <a:gd name="T16" fmla="*/ 3 w 26"/>
                    <a:gd name="T17" fmla="*/ 37 h 10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6" h="106">
                      <a:moveTo>
                        <a:pt x="3" y="37"/>
                      </a:moveTo>
                      <a:lnTo>
                        <a:pt x="13" y="28"/>
                      </a:lnTo>
                      <a:lnTo>
                        <a:pt x="20" y="0"/>
                      </a:lnTo>
                      <a:lnTo>
                        <a:pt x="25" y="42"/>
                      </a:lnTo>
                      <a:lnTo>
                        <a:pt x="17" y="94"/>
                      </a:lnTo>
                      <a:lnTo>
                        <a:pt x="0" y="105"/>
                      </a:lnTo>
                      <a:lnTo>
                        <a:pt x="0" y="80"/>
                      </a:lnTo>
                      <a:lnTo>
                        <a:pt x="5" y="64"/>
                      </a:lnTo>
                      <a:lnTo>
                        <a:pt x="3" y="37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57376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429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Asýl baþlýk biçemini düzenlemek için týklat</a:t>
            </a:r>
          </a:p>
        </p:txBody>
      </p:sp>
      <p:sp>
        <p:nvSpPr>
          <p:cNvPr id="57377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648200"/>
            <a:ext cx="6400800" cy="1752600"/>
          </a:xfrm>
        </p:spPr>
        <p:txBody>
          <a:bodyPr anchor="ctr"/>
          <a:lstStyle>
            <a:lvl1pPr marL="0" indent="0" algn="ctr">
              <a:buFont typeface="Monotype Sorts" charset="2"/>
              <a:buNone/>
              <a:defRPr/>
            </a:lvl1pPr>
          </a:lstStyle>
          <a:p>
            <a:r>
              <a:rPr lang="tr-TR"/>
              <a:t>Asýl alt baþlýk biçemini düzenlemek için týklat</a:t>
            </a:r>
          </a:p>
        </p:txBody>
      </p:sp>
      <p:sp>
        <p:nvSpPr>
          <p:cNvPr id="34" name="Rectangle 3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5" name="Rectangle 3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6" name="Rectangle 3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FA09C-1A2C-4271-847A-8FAE54138184}" type="slidenum">
              <a:rPr lang="tr-TR"/>
              <a:pPr>
                <a:defRPr/>
              </a:pPr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2FE2F-A477-413C-8139-1763AC590AB5}" type="slidenum">
              <a:rPr lang="tr-TR"/>
              <a:pPr>
                <a:defRPr/>
              </a:pPr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285750"/>
            <a:ext cx="19431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285750"/>
            <a:ext cx="56769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68929-C8B7-4F82-A835-3AA30D1DB55D}" type="slidenum">
              <a:rPr lang="tr-TR"/>
              <a:pPr>
                <a:defRPr/>
              </a:pPr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8575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85800" y="1657350"/>
            <a:ext cx="77724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3ED41-5F2A-4A2E-8265-248387E07000}" type="slidenum">
              <a:rPr lang="tr-TR"/>
              <a:pPr>
                <a:defRPr/>
              </a:pPr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8575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65735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5735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397FA-E0FE-457C-8FA8-F699E5194347}" type="slidenum">
              <a:rPr lang="tr-TR"/>
              <a:pPr>
                <a:defRPr/>
              </a:pPr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60971-5148-4A77-80B2-0CD79215FAA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74D2E-7355-4873-8599-004DE81E4F4F}" type="slidenum">
              <a:rPr lang="tr-TR"/>
              <a:pPr>
                <a:defRPr/>
              </a:pPr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B9083-CDC1-43CE-B4D5-79A0B4FEDC37}" type="slidenum">
              <a:rPr lang="tr-TR"/>
              <a:pPr>
                <a:defRPr/>
              </a:pPr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6573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573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56E22-0577-4D42-8874-225C663BEC16}" type="slidenum">
              <a:rPr lang="tr-TR"/>
              <a:pPr>
                <a:defRPr/>
              </a:pPr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F165-94F8-4DBA-94C2-3918076C8184}" type="slidenum">
              <a:rPr lang="tr-TR"/>
              <a:pPr>
                <a:defRPr/>
              </a:pPr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49B93-F8C3-4C71-A0B1-8AB05CF02FBD}" type="slidenum">
              <a:rPr lang="tr-TR"/>
              <a:pPr>
                <a:defRPr/>
              </a:pPr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B513D-41B9-4AA7-A699-D42ADDC7E391}" type="slidenum">
              <a:rPr lang="tr-TR"/>
              <a:pPr>
                <a:defRPr/>
              </a:pPr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1735E-94BE-4612-8283-2A5871F99283}" type="slidenum">
              <a:rPr lang="tr-TR"/>
              <a:pPr>
                <a:defRPr/>
              </a:pPr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AF004-30FE-41F8-9E4D-6DBDEB9DE5A7}" type="slidenum">
              <a:rPr lang="tr-TR"/>
              <a:pPr>
                <a:defRPr/>
              </a:pPr>
              <a:t>‹#›</a:t>
            </a:fld>
            <a:endParaRPr lang="tr-TR">
              <a:latin typeface="Times New Roman Tur" charset="-9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4367213"/>
            <a:ext cx="9131300" cy="2478087"/>
            <a:chOff x="0" y="2751"/>
            <a:chExt cx="5752" cy="1561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080"/>
              <a:ext cx="5752" cy="23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4458" y="2751"/>
              <a:ext cx="1190" cy="1426"/>
              <a:chOff x="4458" y="2751"/>
              <a:chExt cx="1190" cy="1426"/>
            </a:xfrm>
          </p:grpSpPr>
          <p:sp>
            <p:nvSpPr>
              <p:cNvPr id="1034" name="Freeform 5"/>
              <p:cNvSpPr>
                <a:spLocks/>
              </p:cNvSpPr>
              <p:nvPr/>
            </p:nvSpPr>
            <p:spPr bwMode="ltGray">
              <a:xfrm>
                <a:off x="4614" y="2790"/>
                <a:ext cx="1034" cy="1273"/>
              </a:xfrm>
              <a:custGeom>
                <a:avLst/>
                <a:gdLst>
                  <a:gd name="T0" fmla="*/ 646 w 1034"/>
                  <a:gd name="T1" fmla="*/ 23 h 1273"/>
                  <a:gd name="T2" fmla="*/ 765 w 1034"/>
                  <a:gd name="T3" fmla="*/ 92 h 1273"/>
                  <a:gd name="T4" fmla="*/ 866 w 1034"/>
                  <a:gd name="T5" fmla="*/ 184 h 1273"/>
                  <a:gd name="T6" fmla="*/ 944 w 1034"/>
                  <a:gd name="T7" fmla="*/ 294 h 1273"/>
                  <a:gd name="T8" fmla="*/ 1000 w 1034"/>
                  <a:gd name="T9" fmla="*/ 417 h 1273"/>
                  <a:gd name="T10" fmla="*/ 1030 w 1034"/>
                  <a:gd name="T11" fmla="*/ 550 h 1273"/>
                  <a:gd name="T12" fmla="*/ 1030 w 1034"/>
                  <a:gd name="T13" fmla="*/ 688 h 1273"/>
                  <a:gd name="T14" fmla="*/ 1000 w 1034"/>
                  <a:gd name="T15" fmla="*/ 821 h 1273"/>
                  <a:gd name="T16" fmla="*/ 944 w 1034"/>
                  <a:gd name="T17" fmla="*/ 944 h 1273"/>
                  <a:gd name="T18" fmla="*/ 866 w 1034"/>
                  <a:gd name="T19" fmla="*/ 1055 h 1273"/>
                  <a:gd name="T20" fmla="*/ 765 w 1034"/>
                  <a:gd name="T21" fmla="*/ 1148 h 1273"/>
                  <a:gd name="T22" fmla="*/ 646 w 1034"/>
                  <a:gd name="T23" fmla="*/ 1215 h 1273"/>
                  <a:gd name="T24" fmla="*/ 517 w 1034"/>
                  <a:gd name="T25" fmla="*/ 1257 h 1273"/>
                  <a:gd name="T26" fmla="*/ 382 w 1034"/>
                  <a:gd name="T27" fmla="*/ 1272 h 1273"/>
                  <a:gd name="T28" fmla="*/ 246 w 1034"/>
                  <a:gd name="T29" fmla="*/ 1257 h 1273"/>
                  <a:gd name="T30" fmla="*/ 118 w 1034"/>
                  <a:gd name="T31" fmla="*/ 1215 h 1273"/>
                  <a:gd name="T32" fmla="*/ 0 w 1034"/>
                  <a:gd name="T33" fmla="*/ 1148 h 1273"/>
                  <a:gd name="T34" fmla="*/ 89 w 1034"/>
                  <a:gd name="T35" fmla="*/ 1129 h 1273"/>
                  <a:gd name="T36" fmla="*/ 201 w 1034"/>
                  <a:gd name="T37" fmla="*/ 1179 h 1273"/>
                  <a:gd name="T38" fmla="*/ 320 w 1034"/>
                  <a:gd name="T39" fmla="*/ 1204 h 1273"/>
                  <a:gd name="T40" fmla="*/ 443 w 1034"/>
                  <a:gd name="T41" fmla="*/ 1204 h 1273"/>
                  <a:gd name="T42" fmla="*/ 563 w 1034"/>
                  <a:gd name="T43" fmla="*/ 1179 h 1273"/>
                  <a:gd name="T44" fmla="*/ 675 w 1034"/>
                  <a:gd name="T45" fmla="*/ 1129 h 1273"/>
                  <a:gd name="T46" fmla="*/ 775 w 1034"/>
                  <a:gd name="T47" fmla="*/ 1057 h 1273"/>
                  <a:gd name="T48" fmla="*/ 857 w 1034"/>
                  <a:gd name="T49" fmla="*/ 965 h 1273"/>
                  <a:gd name="T50" fmla="*/ 919 w 1034"/>
                  <a:gd name="T51" fmla="*/ 858 h 1273"/>
                  <a:gd name="T52" fmla="*/ 956 w 1034"/>
                  <a:gd name="T53" fmla="*/ 742 h 1273"/>
                  <a:gd name="T54" fmla="*/ 969 w 1034"/>
                  <a:gd name="T55" fmla="*/ 619 h 1273"/>
                  <a:gd name="T56" fmla="*/ 956 w 1034"/>
                  <a:gd name="T57" fmla="*/ 496 h 1273"/>
                  <a:gd name="T58" fmla="*/ 919 w 1034"/>
                  <a:gd name="T59" fmla="*/ 381 h 1273"/>
                  <a:gd name="T60" fmla="*/ 857 w 1034"/>
                  <a:gd name="T61" fmla="*/ 273 h 1273"/>
                  <a:gd name="T62" fmla="*/ 775 w 1034"/>
                  <a:gd name="T63" fmla="*/ 182 h 1273"/>
                  <a:gd name="T64" fmla="*/ 675 w 1034"/>
                  <a:gd name="T65" fmla="*/ 110 h 1273"/>
                  <a:gd name="T66" fmla="*/ 563 w 1034"/>
                  <a:gd name="T67" fmla="*/ 61 h 1273"/>
                  <a:gd name="T68" fmla="*/ 582 w 1034"/>
                  <a:gd name="T69" fmla="*/ 0 h 127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034" h="1273">
                    <a:moveTo>
                      <a:pt x="582" y="0"/>
                    </a:moveTo>
                    <a:lnTo>
                      <a:pt x="646" y="23"/>
                    </a:lnTo>
                    <a:lnTo>
                      <a:pt x="707" y="56"/>
                    </a:lnTo>
                    <a:lnTo>
                      <a:pt x="765" y="92"/>
                    </a:lnTo>
                    <a:lnTo>
                      <a:pt x="818" y="134"/>
                    </a:lnTo>
                    <a:lnTo>
                      <a:pt x="866" y="184"/>
                    </a:lnTo>
                    <a:lnTo>
                      <a:pt x="908" y="237"/>
                    </a:lnTo>
                    <a:lnTo>
                      <a:pt x="944" y="294"/>
                    </a:lnTo>
                    <a:lnTo>
                      <a:pt x="977" y="353"/>
                    </a:lnTo>
                    <a:lnTo>
                      <a:pt x="1000" y="417"/>
                    </a:lnTo>
                    <a:lnTo>
                      <a:pt x="1018" y="483"/>
                    </a:lnTo>
                    <a:lnTo>
                      <a:pt x="1030" y="550"/>
                    </a:lnTo>
                    <a:lnTo>
                      <a:pt x="1033" y="619"/>
                    </a:lnTo>
                    <a:lnTo>
                      <a:pt x="1030" y="688"/>
                    </a:lnTo>
                    <a:lnTo>
                      <a:pt x="1018" y="756"/>
                    </a:lnTo>
                    <a:lnTo>
                      <a:pt x="1000" y="821"/>
                    </a:lnTo>
                    <a:lnTo>
                      <a:pt x="977" y="884"/>
                    </a:lnTo>
                    <a:lnTo>
                      <a:pt x="944" y="944"/>
                    </a:lnTo>
                    <a:lnTo>
                      <a:pt x="908" y="1003"/>
                    </a:lnTo>
                    <a:lnTo>
                      <a:pt x="866" y="1055"/>
                    </a:lnTo>
                    <a:lnTo>
                      <a:pt x="818" y="1105"/>
                    </a:lnTo>
                    <a:lnTo>
                      <a:pt x="765" y="1148"/>
                    </a:lnTo>
                    <a:lnTo>
                      <a:pt x="707" y="1183"/>
                    </a:lnTo>
                    <a:lnTo>
                      <a:pt x="646" y="1215"/>
                    </a:lnTo>
                    <a:lnTo>
                      <a:pt x="582" y="1239"/>
                    </a:lnTo>
                    <a:lnTo>
                      <a:pt x="517" y="1257"/>
                    </a:lnTo>
                    <a:lnTo>
                      <a:pt x="450" y="1269"/>
                    </a:lnTo>
                    <a:lnTo>
                      <a:pt x="382" y="1272"/>
                    </a:lnTo>
                    <a:lnTo>
                      <a:pt x="313" y="1269"/>
                    </a:lnTo>
                    <a:lnTo>
                      <a:pt x="246" y="1257"/>
                    </a:lnTo>
                    <a:lnTo>
                      <a:pt x="180" y="1239"/>
                    </a:lnTo>
                    <a:lnTo>
                      <a:pt x="118" y="1215"/>
                    </a:lnTo>
                    <a:lnTo>
                      <a:pt x="57" y="1183"/>
                    </a:lnTo>
                    <a:lnTo>
                      <a:pt x="0" y="1148"/>
                    </a:lnTo>
                    <a:lnTo>
                      <a:pt x="36" y="1095"/>
                    </a:lnTo>
                    <a:lnTo>
                      <a:pt x="89" y="1129"/>
                    </a:lnTo>
                    <a:lnTo>
                      <a:pt x="144" y="1156"/>
                    </a:lnTo>
                    <a:lnTo>
                      <a:pt x="201" y="1179"/>
                    </a:lnTo>
                    <a:lnTo>
                      <a:pt x="261" y="1195"/>
                    </a:lnTo>
                    <a:lnTo>
                      <a:pt x="320" y="1204"/>
                    </a:lnTo>
                    <a:lnTo>
                      <a:pt x="382" y="1208"/>
                    </a:lnTo>
                    <a:lnTo>
                      <a:pt x="443" y="1204"/>
                    </a:lnTo>
                    <a:lnTo>
                      <a:pt x="504" y="1195"/>
                    </a:lnTo>
                    <a:lnTo>
                      <a:pt x="563" y="1179"/>
                    </a:lnTo>
                    <a:lnTo>
                      <a:pt x="621" y="1156"/>
                    </a:lnTo>
                    <a:lnTo>
                      <a:pt x="675" y="1129"/>
                    </a:lnTo>
                    <a:lnTo>
                      <a:pt x="727" y="1095"/>
                    </a:lnTo>
                    <a:lnTo>
                      <a:pt x="775" y="1057"/>
                    </a:lnTo>
                    <a:lnTo>
                      <a:pt x="818" y="1013"/>
                    </a:lnTo>
                    <a:lnTo>
                      <a:pt x="857" y="965"/>
                    </a:lnTo>
                    <a:lnTo>
                      <a:pt x="890" y="913"/>
                    </a:lnTo>
                    <a:lnTo>
                      <a:pt x="919" y="858"/>
                    </a:lnTo>
                    <a:lnTo>
                      <a:pt x="941" y="802"/>
                    </a:lnTo>
                    <a:lnTo>
                      <a:pt x="956" y="742"/>
                    </a:lnTo>
                    <a:lnTo>
                      <a:pt x="965" y="680"/>
                    </a:lnTo>
                    <a:lnTo>
                      <a:pt x="969" y="619"/>
                    </a:lnTo>
                    <a:lnTo>
                      <a:pt x="965" y="557"/>
                    </a:lnTo>
                    <a:lnTo>
                      <a:pt x="956" y="496"/>
                    </a:lnTo>
                    <a:lnTo>
                      <a:pt x="941" y="437"/>
                    </a:lnTo>
                    <a:lnTo>
                      <a:pt x="919" y="381"/>
                    </a:lnTo>
                    <a:lnTo>
                      <a:pt x="890" y="325"/>
                    </a:lnTo>
                    <a:lnTo>
                      <a:pt x="857" y="273"/>
                    </a:lnTo>
                    <a:lnTo>
                      <a:pt x="818" y="225"/>
                    </a:lnTo>
                    <a:lnTo>
                      <a:pt x="775" y="182"/>
                    </a:lnTo>
                    <a:lnTo>
                      <a:pt x="727" y="144"/>
                    </a:lnTo>
                    <a:lnTo>
                      <a:pt x="675" y="110"/>
                    </a:lnTo>
                    <a:lnTo>
                      <a:pt x="621" y="81"/>
                    </a:lnTo>
                    <a:lnTo>
                      <a:pt x="563" y="61"/>
                    </a:lnTo>
                    <a:lnTo>
                      <a:pt x="565" y="56"/>
                    </a:lnTo>
                    <a:lnTo>
                      <a:pt x="582" y="0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5" name="Line 6"/>
              <p:cNvSpPr>
                <a:spLocks noChangeShapeType="1"/>
              </p:cNvSpPr>
              <p:nvPr/>
            </p:nvSpPr>
            <p:spPr bwMode="ltGray">
              <a:xfrm flipV="1">
                <a:off x="4639" y="3863"/>
                <a:ext cx="103" cy="186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6" name="Line 7"/>
              <p:cNvSpPr>
                <a:spLocks noChangeShapeType="1"/>
              </p:cNvSpPr>
              <p:nvPr/>
            </p:nvSpPr>
            <p:spPr bwMode="ltGray">
              <a:xfrm flipV="1">
                <a:off x="5210" y="2874"/>
                <a:ext cx="36" cy="71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7" name="Line 8"/>
              <p:cNvSpPr>
                <a:spLocks noChangeShapeType="1"/>
              </p:cNvSpPr>
              <p:nvPr/>
            </p:nvSpPr>
            <p:spPr bwMode="ltGray">
              <a:xfrm flipV="1">
                <a:off x="5270" y="2751"/>
                <a:ext cx="36" cy="71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4753" y="4067"/>
                <a:ext cx="604" cy="110"/>
              </a:xfrm>
              <a:custGeom>
                <a:avLst/>
                <a:gdLst>
                  <a:gd name="T0" fmla="*/ 2 w 604"/>
                  <a:gd name="T1" fmla="*/ 70 h 110"/>
                  <a:gd name="T2" fmla="*/ 14 w 604"/>
                  <a:gd name="T3" fmla="*/ 57 h 110"/>
                  <a:gd name="T4" fmla="*/ 31 w 604"/>
                  <a:gd name="T5" fmla="*/ 46 h 110"/>
                  <a:gd name="T6" fmla="*/ 63 w 604"/>
                  <a:gd name="T7" fmla="*/ 30 h 110"/>
                  <a:gd name="T8" fmla="*/ 100 w 604"/>
                  <a:gd name="T9" fmla="*/ 21 h 110"/>
                  <a:gd name="T10" fmla="*/ 134 w 604"/>
                  <a:gd name="T11" fmla="*/ 13 h 110"/>
                  <a:gd name="T12" fmla="*/ 181 w 604"/>
                  <a:gd name="T13" fmla="*/ 6 h 110"/>
                  <a:gd name="T14" fmla="*/ 225 w 604"/>
                  <a:gd name="T15" fmla="*/ 2 h 110"/>
                  <a:gd name="T16" fmla="*/ 277 w 604"/>
                  <a:gd name="T17" fmla="*/ 0 h 110"/>
                  <a:gd name="T18" fmla="*/ 340 w 604"/>
                  <a:gd name="T19" fmla="*/ 0 h 110"/>
                  <a:gd name="T20" fmla="*/ 407 w 604"/>
                  <a:gd name="T21" fmla="*/ 4 h 110"/>
                  <a:gd name="T22" fmla="*/ 453 w 604"/>
                  <a:gd name="T23" fmla="*/ 10 h 110"/>
                  <a:gd name="T24" fmla="*/ 502 w 604"/>
                  <a:gd name="T25" fmla="*/ 19 h 110"/>
                  <a:gd name="T26" fmla="*/ 549 w 604"/>
                  <a:gd name="T27" fmla="*/ 33 h 110"/>
                  <a:gd name="T28" fmla="*/ 573 w 604"/>
                  <a:gd name="T29" fmla="*/ 47 h 110"/>
                  <a:gd name="T30" fmla="*/ 588 w 604"/>
                  <a:gd name="T31" fmla="*/ 58 h 110"/>
                  <a:gd name="T32" fmla="*/ 603 w 604"/>
                  <a:gd name="T33" fmla="*/ 77 h 110"/>
                  <a:gd name="T34" fmla="*/ 578 w 604"/>
                  <a:gd name="T35" fmla="*/ 87 h 110"/>
                  <a:gd name="T36" fmla="*/ 536 w 604"/>
                  <a:gd name="T37" fmla="*/ 95 h 110"/>
                  <a:gd name="T38" fmla="*/ 485 w 604"/>
                  <a:gd name="T39" fmla="*/ 101 h 110"/>
                  <a:gd name="T40" fmla="*/ 436 w 604"/>
                  <a:gd name="T41" fmla="*/ 106 h 110"/>
                  <a:gd name="T42" fmla="*/ 377 w 604"/>
                  <a:gd name="T43" fmla="*/ 108 h 110"/>
                  <a:gd name="T44" fmla="*/ 313 w 604"/>
                  <a:gd name="T45" fmla="*/ 109 h 110"/>
                  <a:gd name="T46" fmla="*/ 252 w 604"/>
                  <a:gd name="T47" fmla="*/ 109 h 110"/>
                  <a:gd name="T48" fmla="*/ 188 w 604"/>
                  <a:gd name="T49" fmla="*/ 108 h 110"/>
                  <a:gd name="T50" fmla="*/ 117 w 604"/>
                  <a:gd name="T51" fmla="*/ 102 h 110"/>
                  <a:gd name="T52" fmla="*/ 61 w 604"/>
                  <a:gd name="T53" fmla="*/ 96 h 110"/>
                  <a:gd name="T54" fmla="*/ 14 w 604"/>
                  <a:gd name="T55" fmla="*/ 86 h 110"/>
                  <a:gd name="T56" fmla="*/ 0 w 604"/>
                  <a:gd name="T57" fmla="*/ 78 h 110"/>
                  <a:gd name="T58" fmla="*/ 2 w 604"/>
                  <a:gd name="T59" fmla="*/ 7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604" h="110">
                    <a:moveTo>
                      <a:pt x="2" y="70"/>
                    </a:moveTo>
                    <a:lnTo>
                      <a:pt x="14" y="57"/>
                    </a:lnTo>
                    <a:lnTo>
                      <a:pt x="31" y="46"/>
                    </a:lnTo>
                    <a:lnTo>
                      <a:pt x="63" y="30"/>
                    </a:lnTo>
                    <a:lnTo>
                      <a:pt x="100" y="21"/>
                    </a:lnTo>
                    <a:lnTo>
                      <a:pt x="134" y="13"/>
                    </a:lnTo>
                    <a:lnTo>
                      <a:pt x="181" y="6"/>
                    </a:lnTo>
                    <a:lnTo>
                      <a:pt x="225" y="2"/>
                    </a:lnTo>
                    <a:lnTo>
                      <a:pt x="277" y="0"/>
                    </a:lnTo>
                    <a:lnTo>
                      <a:pt x="340" y="0"/>
                    </a:lnTo>
                    <a:lnTo>
                      <a:pt x="407" y="4"/>
                    </a:lnTo>
                    <a:lnTo>
                      <a:pt x="453" y="10"/>
                    </a:lnTo>
                    <a:lnTo>
                      <a:pt x="502" y="19"/>
                    </a:lnTo>
                    <a:lnTo>
                      <a:pt x="549" y="33"/>
                    </a:lnTo>
                    <a:lnTo>
                      <a:pt x="573" y="47"/>
                    </a:lnTo>
                    <a:lnTo>
                      <a:pt x="588" y="58"/>
                    </a:lnTo>
                    <a:lnTo>
                      <a:pt x="603" y="77"/>
                    </a:lnTo>
                    <a:lnTo>
                      <a:pt x="578" y="87"/>
                    </a:lnTo>
                    <a:lnTo>
                      <a:pt x="536" y="95"/>
                    </a:lnTo>
                    <a:lnTo>
                      <a:pt x="485" y="101"/>
                    </a:lnTo>
                    <a:lnTo>
                      <a:pt x="436" y="106"/>
                    </a:lnTo>
                    <a:lnTo>
                      <a:pt x="377" y="108"/>
                    </a:lnTo>
                    <a:lnTo>
                      <a:pt x="313" y="109"/>
                    </a:lnTo>
                    <a:lnTo>
                      <a:pt x="252" y="109"/>
                    </a:lnTo>
                    <a:lnTo>
                      <a:pt x="188" y="108"/>
                    </a:lnTo>
                    <a:lnTo>
                      <a:pt x="117" y="102"/>
                    </a:lnTo>
                    <a:lnTo>
                      <a:pt x="61" y="96"/>
                    </a:lnTo>
                    <a:lnTo>
                      <a:pt x="14" y="86"/>
                    </a:lnTo>
                    <a:lnTo>
                      <a:pt x="0" y="78"/>
                    </a:lnTo>
                    <a:lnTo>
                      <a:pt x="2" y="7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9" name="Oval 10"/>
              <p:cNvSpPr>
                <a:spLocks noChangeArrowheads="1"/>
              </p:cNvSpPr>
              <p:nvPr/>
            </p:nvSpPr>
            <p:spPr bwMode="grayWhite">
              <a:xfrm>
                <a:off x="4458" y="2879"/>
                <a:ext cx="1074" cy="1073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40" name="Group 11"/>
              <p:cNvGrpSpPr>
                <a:grpSpLocks/>
              </p:cNvGrpSpPr>
              <p:nvPr/>
            </p:nvGrpSpPr>
            <p:grpSpPr bwMode="auto">
              <a:xfrm>
                <a:off x="4458" y="2991"/>
                <a:ext cx="999" cy="797"/>
                <a:chOff x="4458" y="2991"/>
                <a:chExt cx="999" cy="797"/>
              </a:xfrm>
            </p:grpSpPr>
            <p:sp>
              <p:nvSpPr>
                <p:cNvPr id="1041" name="Freeform 12"/>
                <p:cNvSpPr>
                  <a:spLocks/>
                </p:cNvSpPr>
                <p:nvPr/>
              </p:nvSpPr>
              <p:spPr bwMode="grayWhite">
                <a:xfrm>
                  <a:off x="4599" y="3283"/>
                  <a:ext cx="1" cy="17"/>
                </a:xfrm>
                <a:custGeom>
                  <a:avLst/>
                  <a:gdLst>
                    <a:gd name="T0" fmla="*/ 0 w 1"/>
                    <a:gd name="T1" fmla="*/ 0 h 17"/>
                    <a:gd name="T2" fmla="*/ 0 w 1"/>
                    <a:gd name="T3" fmla="*/ 16 h 17"/>
                    <a:gd name="T4" fmla="*/ 0 w 1"/>
                    <a:gd name="T5" fmla="*/ 16 h 17"/>
                    <a:gd name="T6" fmla="*/ 0 w 1"/>
                    <a:gd name="T7" fmla="*/ 6 h 17"/>
                    <a:gd name="T8" fmla="*/ 0 w 1"/>
                    <a:gd name="T9" fmla="*/ 0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2" name="Freeform 13"/>
                <p:cNvSpPr>
                  <a:spLocks/>
                </p:cNvSpPr>
                <p:nvPr/>
              </p:nvSpPr>
              <p:spPr bwMode="grayWhite">
                <a:xfrm>
                  <a:off x="4616" y="3305"/>
                  <a:ext cx="17" cy="17"/>
                </a:xfrm>
                <a:custGeom>
                  <a:avLst/>
                  <a:gdLst>
                    <a:gd name="T0" fmla="*/ 0 w 17"/>
                    <a:gd name="T1" fmla="*/ 0 h 17"/>
                    <a:gd name="T2" fmla="*/ 16 w 17"/>
                    <a:gd name="T3" fmla="*/ 0 h 17"/>
                    <a:gd name="T4" fmla="*/ 16 w 17"/>
                    <a:gd name="T5" fmla="*/ 16 h 17"/>
                    <a:gd name="T6" fmla="*/ 0 w 17"/>
                    <a:gd name="T7" fmla="*/ 0 h 1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3" name="Freeform 14"/>
                <p:cNvSpPr>
                  <a:spLocks/>
                </p:cNvSpPr>
                <p:nvPr/>
              </p:nvSpPr>
              <p:spPr bwMode="grayWhite">
                <a:xfrm>
                  <a:off x="4674" y="3275"/>
                  <a:ext cx="37" cy="35"/>
                </a:xfrm>
                <a:custGeom>
                  <a:avLst/>
                  <a:gdLst>
                    <a:gd name="T0" fmla="*/ 36 w 37"/>
                    <a:gd name="T1" fmla="*/ 0 h 35"/>
                    <a:gd name="T2" fmla="*/ 22 w 37"/>
                    <a:gd name="T3" fmla="*/ 0 h 35"/>
                    <a:gd name="T4" fmla="*/ 14 w 37"/>
                    <a:gd name="T5" fmla="*/ 9 h 35"/>
                    <a:gd name="T6" fmla="*/ 9 w 37"/>
                    <a:gd name="T7" fmla="*/ 9 h 35"/>
                    <a:gd name="T8" fmla="*/ 5 w 37"/>
                    <a:gd name="T9" fmla="*/ 13 h 35"/>
                    <a:gd name="T10" fmla="*/ 0 w 37"/>
                    <a:gd name="T11" fmla="*/ 13 h 35"/>
                    <a:gd name="T12" fmla="*/ 0 w 37"/>
                    <a:gd name="T13" fmla="*/ 25 h 35"/>
                    <a:gd name="T14" fmla="*/ 8 w 37"/>
                    <a:gd name="T15" fmla="*/ 34 h 35"/>
                    <a:gd name="T16" fmla="*/ 29 w 37"/>
                    <a:gd name="T17" fmla="*/ 34 h 35"/>
                    <a:gd name="T18" fmla="*/ 36 w 37"/>
                    <a:gd name="T19" fmla="*/ 25 h 35"/>
                    <a:gd name="T20" fmla="*/ 36 w 37"/>
                    <a:gd name="T21" fmla="*/ 0 h 35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37" h="35">
                      <a:moveTo>
                        <a:pt x="36" y="0"/>
                      </a:move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9" y="9"/>
                      </a:lnTo>
                      <a:lnTo>
                        <a:pt x="5" y="13"/>
                      </a:lnTo>
                      <a:lnTo>
                        <a:pt x="0" y="13"/>
                      </a:lnTo>
                      <a:lnTo>
                        <a:pt x="0" y="25"/>
                      </a:lnTo>
                      <a:lnTo>
                        <a:pt x="8" y="34"/>
                      </a:lnTo>
                      <a:lnTo>
                        <a:pt x="29" y="34"/>
                      </a:lnTo>
                      <a:lnTo>
                        <a:pt x="36" y="25"/>
                      </a:lnTo>
                      <a:lnTo>
                        <a:pt x="36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4" name="Freeform 15"/>
                <p:cNvSpPr>
                  <a:spLocks/>
                </p:cNvSpPr>
                <p:nvPr/>
              </p:nvSpPr>
              <p:spPr bwMode="grayWhite">
                <a:xfrm>
                  <a:off x="4458" y="3303"/>
                  <a:ext cx="324" cy="422"/>
                </a:xfrm>
                <a:custGeom>
                  <a:avLst/>
                  <a:gdLst>
                    <a:gd name="T0" fmla="*/ 76 w 324"/>
                    <a:gd name="T1" fmla="*/ 0 h 422"/>
                    <a:gd name="T2" fmla="*/ 71 w 324"/>
                    <a:gd name="T3" fmla="*/ 11 h 422"/>
                    <a:gd name="T4" fmla="*/ 45 w 324"/>
                    <a:gd name="T5" fmla="*/ 33 h 422"/>
                    <a:gd name="T6" fmla="*/ 40 w 324"/>
                    <a:gd name="T7" fmla="*/ 53 h 422"/>
                    <a:gd name="T8" fmla="*/ 21 w 324"/>
                    <a:gd name="T9" fmla="*/ 68 h 422"/>
                    <a:gd name="T10" fmla="*/ 8 w 324"/>
                    <a:gd name="T11" fmla="*/ 96 h 422"/>
                    <a:gd name="T12" fmla="*/ 8 w 324"/>
                    <a:gd name="T13" fmla="*/ 114 h 422"/>
                    <a:gd name="T14" fmla="*/ 0 w 324"/>
                    <a:gd name="T15" fmla="*/ 144 h 422"/>
                    <a:gd name="T16" fmla="*/ 11 w 324"/>
                    <a:gd name="T17" fmla="*/ 157 h 422"/>
                    <a:gd name="T18" fmla="*/ 40 w 324"/>
                    <a:gd name="T19" fmla="*/ 195 h 422"/>
                    <a:gd name="T20" fmla="*/ 48 w 324"/>
                    <a:gd name="T21" fmla="*/ 190 h 422"/>
                    <a:gd name="T22" fmla="*/ 99 w 324"/>
                    <a:gd name="T23" fmla="*/ 190 h 422"/>
                    <a:gd name="T24" fmla="*/ 123 w 324"/>
                    <a:gd name="T25" fmla="*/ 199 h 422"/>
                    <a:gd name="T26" fmla="*/ 121 w 324"/>
                    <a:gd name="T27" fmla="*/ 229 h 422"/>
                    <a:gd name="T28" fmla="*/ 138 w 324"/>
                    <a:gd name="T29" fmla="*/ 268 h 422"/>
                    <a:gd name="T30" fmla="*/ 137 w 324"/>
                    <a:gd name="T31" fmla="*/ 279 h 422"/>
                    <a:gd name="T32" fmla="*/ 144 w 324"/>
                    <a:gd name="T33" fmla="*/ 291 h 422"/>
                    <a:gd name="T34" fmla="*/ 133 w 324"/>
                    <a:gd name="T35" fmla="*/ 319 h 422"/>
                    <a:gd name="T36" fmla="*/ 146 w 324"/>
                    <a:gd name="T37" fmla="*/ 354 h 422"/>
                    <a:gd name="T38" fmla="*/ 153 w 324"/>
                    <a:gd name="T39" fmla="*/ 382 h 422"/>
                    <a:gd name="T40" fmla="*/ 162 w 324"/>
                    <a:gd name="T41" fmla="*/ 399 h 422"/>
                    <a:gd name="T42" fmla="*/ 171 w 324"/>
                    <a:gd name="T43" fmla="*/ 421 h 422"/>
                    <a:gd name="T44" fmla="*/ 188 w 324"/>
                    <a:gd name="T45" fmla="*/ 418 h 422"/>
                    <a:gd name="T46" fmla="*/ 216 w 324"/>
                    <a:gd name="T47" fmla="*/ 402 h 422"/>
                    <a:gd name="T48" fmla="*/ 229 w 324"/>
                    <a:gd name="T49" fmla="*/ 382 h 422"/>
                    <a:gd name="T50" fmla="*/ 228 w 324"/>
                    <a:gd name="T51" fmla="*/ 369 h 422"/>
                    <a:gd name="T52" fmla="*/ 245 w 324"/>
                    <a:gd name="T53" fmla="*/ 359 h 422"/>
                    <a:gd name="T54" fmla="*/ 242 w 324"/>
                    <a:gd name="T55" fmla="*/ 340 h 422"/>
                    <a:gd name="T56" fmla="*/ 267 w 324"/>
                    <a:gd name="T57" fmla="*/ 310 h 422"/>
                    <a:gd name="T58" fmla="*/ 271 w 324"/>
                    <a:gd name="T59" fmla="*/ 285 h 422"/>
                    <a:gd name="T60" fmla="*/ 264 w 324"/>
                    <a:gd name="T61" fmla="*/ 277 h 422"/>
                    <a:gd name="T62" fmla="*/ 267 w 324"/>
                    <a:gd name="T63" fmla="*/ 267 h 422"/>
                    <a:gd name="T64" fmla="*/ 261 w 324"/>
                    <a:gd name="T65" fmla="*/ 258 h 422"/>
                    <a:gd name="T66" fmla="*/ 280 w 324"/>
                    <a:gd name="T67" fmla="*/ 234 h 422"/>
                    <a:gd name="T68" fmla="*/ 280 w 324"/>
                    <a:gd name="T69" fmla="*/ 222 h 422"/>
                    <a:gd name="T70" fmla="*/ 306 w 324"/>
                    <a:gd name="T71" fmla="*/ 202 h 422"/>
                    <a:gd name="T72" fmla="*/ 323 w 324"/>
                    <a:gd name="T73" fmla="*/ 148 h 422"/>
                    <a:gd name="T74" fmla="*/ 299 w 324"/>
                    <a:gd name="T75" fmla="*/ 162 h 422"/>
                    <a:gd name="T76" fmla="*/ 278 w 324"/>
                    <a:gd name="T77" fmla="*/ 156 h 422"/>
                    <a:gd name="T78" fmla="*/ 281 w 324"/>
                    <a:gd name="T79" fmla="*/ 143 h 422"/>
                    <a:gd name="T80" fmla="*/ 260 w 324"/>
                    <a:gd name="T81" fmla="*/ 129 h 422"/>
                    <a:gd name="T82" fmla="*/ 250 w 324"/>
                    <a:gd name="T83" fmla="*/ 94 h 422"/>
                    <a:gd name="T84" fmla="*/ 230 w 324"/>
                    <a:gd name="T85" fmla="*/ 66 h 422"/>
                    <a:gd name="T86" fmla="*/ 230 w 324"/>
                    <a:gd name="T87" fmla="*/ 47 h 422"/>
                    <a:gd name="T88" fmla="*/ 219 w 324"/>
                    <a:gd name="T89" fmla="*/ 46 h 422"/>
                    <a:gd name="T90" fmla="*/ 212 w 324"/>
                    <a:gd name="T91" fmla="*/ 49 h 422"/>
                    <a:gd name="T92" fmla="*/ 182 w 324"/>
                    <a:gd name="T93" fmla="*/ 38 h 422"/>
                    <a:gd name="T94" fmla="*/ 174 w 324"/>
                    <a:gd name="T95" fmla="*/ 46 h 422"/>
                    <a:gd name="T96" fmla="*/ 167 w 324"/>
                    <a:gd name="T97" fmla="*/ 56 h 422"/>
                    <a:gd name="T98" fmla="*/ 151 w 324"/>
                    <a:gd name="T99" fmla="*/ 38 h 422"/>
                    <a:gd name="T100" fmla="*/ 135 w 324"/>
                    <a:gd name="T101" fmla="*/ 33 h 422"/>
                    <a:gd name="T102" fmla="*/ 134 w 324"/>
                    <a:gd name="T103" fmla="*/ 10 h 422"/>
                    <a:gd name="T104" fmla="*/ 111 w 324"/>
                    <a:gd name="T105" fmla="*/ 14 h 422"/>
                    <a:gd name="T106" fmla="*/ 96 w 324"/>
                    <a:gd name="T107" fmla="*/ 9 h 422"/>
                    <a:gd name="T108" fmla="*/ 76 w 324"/>
                    <a:gd name="T109" fmla="*/ 0 h 42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324" h="422">
                      <a:moveTo>
                        <a:pt x="76" y="0"/>
                      </a:moveTo>
                      <a:lnTo>
                        <a:pt x="71" y="11"/>
                      </a:lnTo>
                      <a:lnTo>
                        <a:pt x="45" y="33"/>
                      </a:lnTo>
                      <a:lnTo>
                        <a:pt x="40" y="53"/>
                      </a:lnTo>
                      <a:lnTo>
                        <a:pt x="21" y="68"/>
                      </a:lnTo>
                      <a:lnTo>
                        <a:pt x="8" y="96"/>
                      </a:lnTo>
                      <a:lnTo>
                        <a:pt x="8" y="114"/>
                      </a:lnTo>
                      <a:lnTo>
                        <a:pt x="0" y="144"/>
                      </a:lnTo>
                      <a:lnTo>
                        <a:pt x="11" y="157"/>
                      </a:lnTo>
                      <a:lnTo>
                        <a:pt x="40" y="195"/>
                      </a:lnTo>
                      <a:lnTo>
                        <a:pt x="48" y="190"/>
                      </a:lnTo>
                      <a:lnTo>
                        <a:pt x="99" y="190"/>
                      </a:lnTo>
                      <a:lnTo>
                        <a:pt x="123" y="199"/>
                      </a:lnTo>
                      <a:lnTo>
                        <a:pt x="121" y="229"/>
                      </a:lnTo>
                      <a:lnTo>
                        <a:pt x="138" y="268"/>
                      </a:lnTo>
                      <a:lnTo>
                        <a:pt x="137" y="279"/>
                      </a:lnTo>
                      <a:lnTo>
                        <a:pt x="144" y="291"/>
                      </a:lnTo>
                      <a:lnTo>
                        <a:pt x="133" y="319"/>
                      </a:lnTo>
                      <a:lnTo>
                        <a:pt x="146" y="354"/>
                      </a:lnTo>
                      <a:lnTo>
                        <a:pt x="153" y="382"/>
                      </a:lnTo>
                      <a:lnTo>
                        <a:pt x="162" y="399"/>
                      </a:lnTo>
                      <a:lnTo>
                        <a:pt x="171" y="421"/>
                      </a:lnTo>
                      <a:lnTo>
                        <a:pt x="188" y="418"/>
                      </a:lnTo>
                      <a:lnTo>
                        <a:pt x="216" y="402"/>
                      </a:lnTo>
                      <a:lnTo>
                        <a:pt x="229" y="382"/>
                      </a:lnTo>
                      <a:lnTo>
                        <a:pt x="228" y="369"/>
                      </a:lnTo>
                      <a:lnTo>
                        <a:pt x="245" y="359"/>
                      </a:lnTo>
                      <a:lnTo>
                        <a:pt x="242" y="340"/>
                      </a:lnTo>
                      <a:lnTo>
                        <a:pt x="267" y="310"/>
                      </a:lnTo>
                      <a:lnTo>
                        <a:pt x="271" y="285"/>
                      </a:lnTo>
                      <a:lnTo>
                        <a:pt x="264" y="277"/>
                      </a:lnTo>
                      <a:lnTo>
                        <a:pt x="267" y="267"/>
                      </a:lnTo>
                      <a:lnTo>
                        <a:pt x="261" y="258"/>
                      </a:lnTo>
                      <a:lnTo>
                        <a:pt x="280" y="234"/>
                      </a:lnTo>
                      <a:lnTo>
                        <a:pt x="280" y="222"/>
                      </a:lnTo>
                      <a:lnTo>
                        <a:pt x="306" y="202"/>
                      </a:lnTo>
                      <a:lnTo>
                        <a:pt x="323" y="148"/>
                      </a:lnTo>
                      <a:lnTo>
                        <a:pt x="299" y="162"/>
                      </a:lnTo>
                      <a:lnTo>
                        <a:pt x="278" y="156"/>
                      </a:lnTo>
                      <a:lnTo>
                        <a:pt x="281" y="143"/>
                      </a:lnTo>
                      <a:lnTo>
                        <a:pt x="260" y="129"/>
                      </a:lnTo>
                      <a:lnTo>
                        <a:pt x="250" y="94"/>
                      </a:lnTo>
                      <a:lnTo>
                        <a:pt x="230" y="66"/>
                      </a:lnTo>
                      <a:lnTo>
                        <a:pt x="230" y="47"/>
                      </a:lnTo>
                      <a:lnTo>
                        <a:pt x="219" y="46"/>
                      </a:lnTo>
                      <a:lnTo>
                        <a:pt x="212" y="49"/>
                      </a:lnTo>
                      <a:lnTo>
                        <a:pt x="182" y="38"/>
                      </a:lnTo>
                      <a:lnTo>
                        <a:pt x="174" y="46"/>
                      </a:lnTo>
                      <a:lnTo>
                        <a:pt x="167" y="56"/>
                      </a:lnTo>
                      <a:lnTo>
                        <a:pt x="151" y="38"/>
                      </a:lnTo>
                      <a:lnTo>
                        <a:pt x="135" y="33"/>
                      </a:lnTo>
                      <a:lnTo>
                        <a:pt x="134" y="10"/>
                      </a:lnTo>
                      <a:lnTo>
                        <a:pt x="111" y="14"/>
                      </a:lnTo>
                      <a:lnTo>
                        <a:pt x="96" y="9"/>
                      </a:lnTo>
                      <a:lnTo>
                        <a:pt x="76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5" name="Freeform 16"/>
                <p:cNvSpPr>
                  <a:spLocks/>
                </p:cNvSpPr>
                <p:nvPr/>
              </p:nvSpPr>
              <p:spPr bwMode="grayWhite">
                <a:xfrm>
                  <a:off x="5205" y="3408"/>
                  <a:ext cx="17" cy="21"/>
                </a:xfrm>
                <a:custGeom>
                  <a:avLst/>
                  <a:gdLst>
                    <a:gd name="T0" fmla="*/ 7 w 17"/>
                    <a:gd name="T1" fmla="*/ 0 h 21"/>
                    <a:gd name="T2" fmla="*/ 9 w 17"/>
                    <a:gd name="T3" fmla="*/ 5 h 21"/>
                    <a:gd name="T4" fmla="*/ 7 w 17"/>
                    <a:gd name="T5" fmla="*/ 10 h 21"/>
                    <a:gd name="T6" fmla="*/ 7 w 17"/>
                    <a:gd name="T7" fmla="*/ 14 h 21"/>
                    <a:gd name="T8" fmla="*/ 16 w 17"/>
                    <a:gd name="T9" fmla="*/ 17 h 21"/>
                    <a:gd name="T10" fmla="*/ 16 w 17"/>
                    <a:gd name="T11" fmla="*/ 20 h 21"/>
                    <a:gd name="T12" fmla="*/ 9 w 17"/>
                    <a:gd name="T13" fmla="*/ 17 h 21"/>
                    <a:gd name="T14" fmla="*/ 3 w 17"/>
                    <a:gd name="T15" fmla="*/ 20 h 21"/>
                    <a:gd name="T16" fmla="*/ 0 w 17"/>
                    <a:gd name="T17" fmla="*/ 17 h 21"/>
                    <a:gd name="T18" fmla="*/ 3 w 17"/>
                    <a:gd name="T19" fmla="*/ 14 h 21"/>
                    <a:gd name="T20" fmla="*/ 0 w 17"/>
                    <a:gd name="T21" fmla="*/ 10 h 21"/>
                    <a:gd name="T22" fmla="*/ 3 w 17"/>
                    <a:gd name="T23" fmla="*/ 2 h 21"/>
                    <a:gd name="T24" fmla="*/ 7 w 17"/>
                    <a:gd name="T25" fmla="*/ 0 h 2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21">
                      <a:moveTo>
                        <a:pt x="7" y="0"/>
                      </a:moveTo>
                      <a:lnTo>
                        <a:pt x="9" y="5"/>
                      </a:lnTo>
                      <a:lnTo>
                        <a:pt x="7" y="10"/>
                      </a:lnTo>
                      <a:lnTo>
                        <a:pt x="7" y="14"/>
                      </a:lnTo>
                      <a:lnTo>
                        <a:pt x="16" y="17"/>
                      </a:lnTo>
                      <a:lnTo>
                        <a:pt x="16" y="20"/>
                      </a:lnTo>
                      <a:lnTo>
                        <a:pt x="9" y="17"/>
                      </a:lnTo>
                      <a:lnTo>
                        <a:pt x="3" y="20"/>
                      </a:lnTo>
                      <a:lnTo>
                        <a:pt x="0" y="17"/>
                      </a:lnTo>
                      <a:lnTo>
                        <a:pt x="3" y="14"/>
                      </a:lnTo>
                      <a:lnTo>
                        <a:pt x="0" y="10"/>
                      </a:lnTo>
                      <a:lnTo>
                        <a:pt x="3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6" name="Freeform 17"/>
                <p:cNvSpPr>
                  <a:spLocks/>
                </p:cNvSpPr>
                <p:nvPr/>
              </p:nvSpPr>
              <p:spPr bwMode="grayWhite">
                <a:xfrm>
                  <a:off x="5144" y="3496"/>
                  <a:ext cx="49" cy="70"/>
                </a:xfrm>
                <a:custGeom>
                  <a:avLst/>
                  <a:gdLst>
                    <a:gd name="T0" fmla="*/ 0 w 49"/>
                    <a:gd name="T1" fmla="*/ 34 h 70"/>
                    <a:gd name="T2" fmla="*/ 17 w 49"/>
                    <a:gd name="T3" fmla="*/ 34 h 70"/>
                    <a:gd name="T4" fmla="*/ 37 w 49"/>
                    <a:gd name="T5" fmla="*/ 0 h 70"/>
                    <a:gd name="T6" fmla="*/ 48 w 49"/>
                    <a:gd name="T7" fmla="*/ 20 h 70"/>
                    <a:gd name="T8" fmla="*/ 39 w 49"/>
                    <a:gd name="T9" fmla="*/ 69 h 70"/>
                    <a:gd name="T10" fmla="*/ 3 w 49"/>
                    <a:gd name="T11" fmla="*/ 57 h 70"/>
                    <a:gd name="T12" fmla="*/ 0 w 49"/>
                    <a:gd name="T13" fmla="*/ 34 h 7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9" h="70">
                      <a:moveTo>
                        <a:pt x="0" y="34"/>
                      </a:moveTo>
                      <a:lnTo>
                        <a:pt x="17" y="34"/>
                      </a:lnTo>
                      <a:lnTo>
                        <a:pt x="37" y="0"/>
                      </a:lnTo>
                      <a:lnTo>
                        <a:pt x="48" y="20"/>
                      </a:lnTo>
                      <a:lnTo>
                        <a:pt x="39" y="69"/>
                      </a:lnTo>
                      <a:lnTo>
                        <a:pt x="3" y="57"/>
                      </a:lnTo>
                      <a:lnTo>
                        <a:pt x="0" y="34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7" name="Freeform 18"/>
                <p:cNvSpPr>
                  <a:spLocks/>
                </p:cNvSpPr>
                <p:nvPr/>
              </p:nvSpPr>
              <p:spPr bwMode="grayWhite">
                <a:xfrm>
                  <a:off x="5241" y="3523"/>
                  <a:ext cx="84" cy="67"/>
                </a:xfrm>
                <a:custGeom>
                  <a:avLst/>
                  <a:gdLst>
                    <a:gd name="T0" fmla="*/ 5 w 84"/>
                    <a:gd name="T1" fmla="*/ 15 h 67"/>
                    <a:gd name="T2" fmla="*/ 0 w 84"/>
                    <a:gd name="T3" fmla="*/ 0 h 67"/>
                    <a:gd name="T4" fmla="*/ 27 w 84"/>
                    <a:gd name="T5" fmla="*/ 6 h 67"/>
                    <a:gd name="T6" fmla="*/ 67 w 84"/>
                    <a:gd name="T7" fmla="*/ 22 h 67"/>
                    <a:gd name="T8" fmla="*/ 67 w 84"/>
                    <a:gd name="T9" fmla="*/ 34 h 67"/>
                    <a:gd name="T10" fmla="*/ 83 w 84"/>
                    <a:gd name="T11" fmla="*/ 66 h 67"/>
                    <a:gd name="T12" fmla="*/ 52 w 84"/>
                    <a:gd name="T13" fmla="*/ 36 h 67"/>
                    <a:gd name="T14" fmla="*/ 31 w 84"/>
                    <a:gd name="T15" fmla="*/ 38 h 67"/>
                    <a:gd name="T16" fmla="*/ 5 w 84"/>
                    <a:gd name="T17" fmla="*/ 15 h 6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4" h="67">
                      <a:moveTo>
                        <a:pt x="5" y="15"/>
                      </a:moveTo>
                      <a:lnTo>
                        <a:pt x="0" y="0"/>
                      </a:lnTo>
                      <a:lnTo>
                        <a:pt x="27" y="6"/>
                      </a:lnTo>
                      <a:lnTo>
                        <a:pt x="67" y="22"/>
                      </a:lnTo>
                      <a:lnTo>
                        <a:pt x="67" y="34"/>
                      </a:lnTo>
                      <a:lnTo>
                        <a:pt x="83" y="66"/>
                      </a:lnTo>
                      <a:lnTo>
                        <a:pt x="52" y="36"/>
                      </a:lnTo>
                      <a:lnTo>
                        <a:pt x="31" y="38"/>
                      </a:lnTo>
                      <a:lnTo>
                        <a:pt x="5" y="15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8" name="Freeform 19"/>
                <p:cNvSpPr>
                  <a:spLocks/>
                </p:cNvSpPr>
                <p:nvPr/>
              </p:nvSpPr>
              <p:spPr bwMode="grayWhite">
                <a:xfrm>
                  <a:off x="5400" y="3660"/>
                  <a:ext cx="57" cy="73"/>
                </a:xfrm>
                <a:custGeom>
                  <a:avLst/>
                  <a:gdLst>
                    <a:gd name="T0" fmla="*/ 34 w 57"/>
                    <a:gd name="T1" fmla="*/ 0 h 73"/>
                    <a:gd name="T2" fmla="*/ 56 w 57"/>
                    <a:gd name="T3" fmla="*/ 21 h 73"/>
                    <a:gd name="T4" fmla="*/ 11 w 57"/>
                    <a:gd name="T5" fmla="*/ 72 h 73"/>
                    <a:gd name="T6" fmla="*/ 0 w 57"/>
                    <a:gd name="T7" fmla="*/ 60 h 73"/>
                    <a:gd name="T8" fmla="*/ 32 w 57"/>
                    <a:gd name="T9" fmla="*/ 28 h 73"/>
                    <a:gd name="T10" fmla="*/ 34 w 57"/>
                    <a:gd name="T11" fmla="*/ 0 h 7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57" h="73">
                      <a:moveTo>
                        <a:pt x="34" y="0"/>
                      </a:moveTo>
                      <a:lnTo>
                        <a:pt x="56" y="21"/>
                      </a:lnTo>
                      <a:lnTo>
                        <a:pt x="11" y="72"/>
                      </a:lnTo>
                      <a:lnTo>
                        <a:pt x="0" y="60"/>
                      </a:lnTo>
                      <a:lnTo>
                        <a:pt x="32" y="28"/>
                      </a:lnTo>
                      <a:lnTo>
                        <a:pt x="34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9" name="Freeform 20"/>
                <p:cNvSpPr>
                  <a:spLocks/>
                </p:cNvSpPr>
                <p:nvPr/>
              </p:nvSpPr>
              <p:spPr bwMode="grayWhite">
                <a:xfrm>
                  <a:off x="4558" y="3167"/>
                  <a:ext cx="29" cy="48"/>
                </a:xfrm>
                <a:custGeom>
                  <a:avLst/>
                  <a:gdLst>
                    <a:gd name="T0" fmla="*/ 28 w 29"/>
                    <a:gd name="T1" fmla="*/ 36 h 48"/>
                    <a:gd name="T2" fmla="*/ 20 w 29"/>
                    <a:gd name="T3" fmla="*/ 31 h 48"/>
                    <a:gd name="T4" fmla="*/ 20 w 29"/>
                    <a:gd name="T5" fmla="*/ 10 h 48"/>
                    <a:gd name="T6" fmla="*/ 24 w 29"/>
                    <a:gd name="T7" fmla="*/ 5 h 48"/>
                    <a:gd name="T8" fmla="*/ 17 w 29"/>
                    <a:gd name="T9" fmla="*/ 5 h 48"/>
                    <a:gd name="T10" fmla="*/ 21 w 29"/>
                    <a:gd name="T11" fmla="*/ 0 h 48"/>
                    <a:gd name="T12" fmla="*/ 16 w 29"/>
                    <a:gd name="T13" fmla="*/ 0 h 48"/>
                    <a:gd name="T14" fmla="*/ 10 w 29"/>
                    <a:gd name="T15" fmla="*/ 6 h 48"/>
                    <a:gd name="T16" fmla="*/ 10 w 29"/>
                    <a:gd name="T17" fmla="*/ 19 h 48"/>
                    <a:gd name="T18" fmla="*/ 13 w 29"/>
                    <a:gd name="T19" fmla="*/ 22 h 48"/>
                    <a:gd name="T20" fmla="*/ 13 w 29"/>
                    <a:gd name="T21" fmla="*/ 28 h 48"/>
                    <a:gd name="T22" fmla="*/ 11 w 29"/>
                    <a:gd name="T23" fmla="*/ 28 h 48"/>
                    <a:gd name="T24" fmla="*/ 6 w 29"/>
                    <a:gd name="T25" fmla="*/ 33 h 48"/>
                    <a:gd name="T26" fmla="*/ 6 w 29"/>
                    <a:gd name="T27" fmla="*/ 38 h 48"/>
                    <a:gd name="T28" fmla="*/ 0 w 29"/>
                    <a:gd name="T29" fmla="*/ 47 h 48"/>
                    <a:gd name="T30" fmla="*/ 21 w 29"/>
                    <a:gd name="T31" fmla="*/ 47 h 48"/>
                    <a:gd name="T32" fmla="*/ 28 w 29"/>
                    <a:gd name="T33" fmla="*/ 36 h 4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9" h="48">
                      <a:moveTo>
                        <a:pt x="28" y="36"/>
                      </a:moveTo>
                      <a:lnTo>
                        <a:pt x="20" y="31"/>
                      </a:lnTo>
                      <a:lnTo>
                        <a:pt x="20" y="10"/>
                      </a:lnTo>
                      <a:lnTo>
                        <a:pt x="24" y="5"/>
                      </a:lnTo>
                      <a:lnTo>
                        <a:pt x="17" y="5"/>
                      </a:lnTo>
                      <a:lnTo>
                        <a:pt x="21" y="0"/>
                      </a:lnTo>
                      <a:lnTo>
                        <a:pt x="16" y="0"/>
                      </a:lnTo>
                      <a:lnTo>
                        <a:pt x="10" y="6"/>
                      </a:lnTo>
                      <a:lnTo>
                        <a:pt x="10" y="19"/>
                      </a:lnTo>
                      <a:lnTo>
                        <a:pt x="13" y="22"/>
                      </a:lnTo>
                      <a:lnTo>
                        <a:pt x="13" y="28"/>
                      </a:lnTo>
                      <a:lnTo>
                        <a:pt x="11" y="28"/>
                      </a:lnTo>
                      <a:lnTo>
                        <a:pt x="6" y="33"/>
                      </a:lnTo>
                      <a:lnTo>
                        <a:pt x="6" y="38"/>
                      </a:lnTo>
                      <a:lnTo>
                        <a:pt x="0" y="47"/>
                      </a:lnTo>
                      <a:lnTo>
                        <a:pt x="21" y="47"/>
                      </a:lnTo>
                      <a:lnTo>
                        <a:pt x="28" y="36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0" name="Freeform 21"/>
                <p:cNvSpPr>
                  <a:spLocks/>
                </p:cNvSpPr>
                <p:nvPr/>
              </p:nvSpPr>
              <p:spPr bwMode="grayWhite">
                <a:xfrm>
                  <a:off x="4549" y="3183"/>
                  <a:ext cx="17" cy="17"/>
                </a:xfrm>
                <a:custGeom>
                  <a:avLst/>
                  <a:gdLst>
                    <a:gd name="T0" fmla="*/ 13 w 17"/>
                    <a:gd name="T1" fmla="*/ 5 h 17"/>
                    <a:gd name="T2" fmla="*/ 16 w 17"/>
                    <a:gd name="T3" fmla="*/ 5 h 17"/>
                    <a:gd name="T4" fmla="*/ 16 w 17"/>
                    <a:gd name="T5" fmla="*/ 0 h 17"/>
                    <a:gd name="T6" fmla="*/ 10 w 17"/>
                    <a:gd name="T7" fmla="*/ 0 h 17"/>
                    <a:gd name="T8" fmla="*/ 0 w 17"/>
                    <a:gd name="T9" fmla="*/ 10 h 17"/>
                    <a:gd name="T10" fmla="*/ 0 w 17"/>
                    <a:gd name="T11" fmla="*/ 16 h 17"/>
                    <a:gd name="T12" fmla="*/ 9 w 17"/>
                    <a:gd name="T13" fmla="*/ 16 h 17"/>
                    <a:gd name="T14" fmla="*/ 13 w 17"/>
                    <a:gd name="T15" fmla="*/ 11 h 17"/>
                    <a:gd name="T16" fmla="*/ 13 w 17"/>
                    <a:gd name="T17" fmla="*/ 5 h 1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7" h="17">
                      <a:moveTo>
                        <a:pt x="13" y="5"/>
                      </a:moveTo>
                      <a:lnTo>
                        <a:pt x="16" y="5"/>
                      </a:lnTo>
                      <a:lnTo>
                        <a:pt x="16" y="0"/>
                      </a:lnTo>
                      <a:lnTo>
                        <a:pt x="10" y="0"/>
                      </a:lnTo>
                      <a:lnTo>
                        <a:pt x="0" y="10"/>
                      </a:lnTo>
                      <a:lnTo>
                        <a:pt x="0" y="16"/>
                      </a:lnTo>
                      <a:lnTo>
                        <a:pt x="9" y="16"/>
                      </a:lnTo>
                      <a:lnTo>
                        <a:pt x="13" y="11"/>
                      </a:lnTo>
                      <a:lnTo>
                        <a:pt x="13" y="5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1" name="Freeform 22"/>
                <p:cNvSpPr>
                  <a:spLocks/>
                </p:cNvSpPr>
                <p:nvPr/>
              </p:nvSpPr>
              <p:spPr bwMode="grayWhite">
                <a:xfrm>
                  <a:off x="4527" y="3155"/>
                  <a:ext cx="184" cy="155"/>
                </a:xfrm>
                <a:custGeom>
                  <a:avLst/>
                  <a:gdLst>
                    <a:gd name="T0" fmla="*/ 120 w 184"/>
                    <a:gd name="T1" fmla="*/ 10 h 155"/>
                    <a:gd name="T2" fmla="*/ 144 w 184"/>
                    <a:gd name="T3" fmla="*/ 14 h 155"/>
                    <a:gd name="T4" fmla="*/ 129 w 184"/>
                    <a:gd name="T5" fmla="*/ 20 h 155"/>
                    <a:gd name="T6" fmla="*/ 123 w 184"/>
                    <a:gd name="T7" fmla="*/ 29 h 155"/>
                    <a:gd name="T8" fmla="*/ 114 w 184"/>
                    <a:gd name="T9" fmla="*/ 50 h 155"/>
                    <a:gd name="T10" fmla="*/ 100 w 184"/>
                    <a:gd name="T11" fmla="*/ 51 h 155"/>
                    <a:gd name="T12" fmla="*/ 88 w 184"/>
                    <a:gd name="T13" fmla="*/ 49 h 155"/>
                    <a:gd name="T14" fmla="*/ 94 w 184"/>
                    <a:gd name="T15" fmla="*/ 39 h 155"/>
                    <a:gd name="T16" fmla="*/ 88 w 184"/>
                    <a:gd name="T17" fmla="*/ 26 h 155"/>
                    <a:gd name="T18" fmla="*/ 81 w 184"/>
                    <a:gd name="T19" fmla="*/ 49 h 155"/>
                    <a:gd name="T20" fmla="*/ 62 w 184"/>
                    <a:gd name="T21" fmla="*/ 60 h 155"/>
                    <a:gd name="T22" fmla="*/ 52 w 184"/>
                    <a:gd name="T23" fmla="*/ 67 h 155"/>
                    <a:gd name="T24" fmla="*/ 38 w 184"/>
                    <a:gd name="T25" fmla="*/ 77 h 155"/>
                    <a:gd name="T26" fmla="*/ 30 w 184"/>
                    <a:gd name="T27" fmla="*/ 102 h 155"/>
                    <a:gd name="T28" fmla="*/ 5 w 184"/>
                    <a:gd name="T29" fmla="*/ 93 h 155"/>
                    <a:gd name="T30" fmla="*/ 0 w 184"/>
                    <a:gd name="T31" fmla="*/ 111 h 155"/>
                    <a:gd name="T32" fmla="*/ 10 w 184"/>
                    <a:gd name="T33" fmla="*/ 138 h 155"/>
                    <a:gd name="T34" fmla="*/ 50 w 184"/>
                    <a:gd name="T35" fmla="*/ 109 h 155"/>
                    <a:gd name="T36" fmla="*/ 75 w 184"/>
                    <a:gd name="T37" fmla="*/ 103 h 155"/>
                    <a:gd name="T38" fmla="*/ 79 w 184"/>
                    <a:gd name="T39" fmla="*/ 115 h 155"/>
                    <a:gd name="T40" fmla="*/ 99 w 184"/>
                    <a:gd name="T41" fmla="*/ 143 h 155"/>
                    <a:gd name="T42" fmla="*/ 101 w 184"/>
                    <a:gd name="T43" fmla="*/ 135 h 155"/>
                    <a:gd name="T44" fmla="*/ 107 w 184"/>
                    <a:gd name="T45" fmla="*/ 135 h 155"/>
                    <a:gd name="T46" fmla="*/ 88 w 184"/>
                    <a:gd name="T47" fmla="*/ 108 h 155"/>
                    <a:gd name="T48" fmla="*/ 94 w 184"/>
                    <a:gd name="T49" fmla="*/ 99 h 155"/>
                    <a:gd name="T50" fmla="*/ 114 w 184"/>
                    <a:gd name="T51" fmla="*/ 127 h 155"/>
                    <a:gd name="T52" fmla="*/ 123 w 184"/>
                    <a:gd name="T53" fmla="*/ 144 h 155"/>
                    <a:gd name="T54" fmla="*/ 127 w 184"/>
                    <a:gd name="T55" fmla="*/ 154 h 155"/>
                    <a:gd name="T56" fmla="*/ 131 w 184"/>
                    <a:gd name="T57" fmla="*/ 136 h 155"/>
                    <a:gd name="T58" fmla="*/ 144 w 184"/>
                    <a:gd name="T59" fmla="*/ 130 h 155"/>
                    <a:gd name="T60" fmla="*/ 153 w 184"/>
                    <a:gd name="T61" fmla="*/ 126 h 155"/>
                    <a:gd name="T62" fmla="*/ 150 w 184"/>
                    <a:gd name="T63" fmla="*/ 113 h 155"/>
                    <a:gd name="T64" fmla="*/ 157 w 184"/>
                    <a:gd name="T65" fmla="*/ 90 h 155"/>
                    <a:gd name="T66" fmla="*/ 166 w 184"/>
                    <a:gd name="T67" fmla="*/ 93 h 155"/>
                    <a:gd name="T68" fmla="*/ 169 w 184"/>
                    <a:gd name="T69" fmla="*/ 103 h 155"/>
                    <a:gd name="T70" fmla="*/ 177 w 184"/>
                    <a:gd name="T71" fmla="*/ 98 h 155"/>
                    <a:gd name="T72" fmla="*/ 175 w 184"/>
                    <a:gd name="T73" fmla="*/ 95 h 155"/>
                    <a:gd name="T74" fmla="*/ 180 w 184"/>
                    <a:gd name="T75" fmla="*/ 81 h 155"/>
                    <a:gd name="T76" fmla="*/ 183 w 184"/>
                    <a:gd name="T77" fmla="*/ 98 h 155"/>
                    <a:gd name="T78" fmla="*/ 120 w 184"/>
                    <a:gd name="T79" fmla="*/ 0 h 155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184" h="155">
                      <a:moveTo>
                        <a:pt x="120" y="0"/>
                      </a:moveTo>
                      <a:lnTo>
                        <a:pt x="120" y="10"/>
                      </a:lnTo>
                      <a:lnTo>
                        <a:pt x="124" y="14"/>
                      </a:lnTo>
                      <a:lnTo>
                        <a:pt x="144" y="14"/>
                      </a:lnTo>
                      <a:lnTo>
                        <a:pt x="144" y="20"/>
                      </a:lnTo>
                      <a:lnTo>
                        <a:pt x="129" y="20"/>
                      </a:lnTo>
                      <a:lnTo>
                        <a:pt x="129" y="37"/>
                      </a:lnTo>
                      <a:lnTo>
                        <a:pt x="123" y="29"/>
                      </a:lnTo>
                      <a:lnTo>
                        <a:pt x="123" y="40"/>
                      </a:lnTo>
                      <a:lnTo>
                        <a:pt x="114" y="50"/>
                      </a:lnTo>
                      <a:lnTo>
                        <a:pt x="109" y="44"/>
                      </a:lnTo>
                      <a:lnTo>
                        <a:pt x="100" y="51"/>
                      </a:lnTo>
                      <a:lnTo>
                        <a:pt x="99" y="49"/>
                      </a:lnTo>
                      <a:lnTo>
                        <a:pt x="88" y="49"/>
                      </a:lnTo>
                      <a:lnTo>
                        <a:pt x="94" y="42"/>
                      </a:lnTo>
                      <a:lnTo>
                        <a:pt x="94" y="39"/>
                      </a:lnTo>
                      <a:lnTo>
                        <a:pt x="88" y="34"/>
                      </a:lnTo>
                      <a:lnTo>
                        <a:pt x="88" y="26"/>
                      </a:lnTo>
                      <a:lnTo>
                        <a:pt x="81" y="34"/>
                      </a:lnTo>
                      <a:lnTo>
                        <a:pt x="81" y="49"/>
                      </a:lnTo>
                      <a:lnTo>
                        <a:pt x="73" y="49"/>
                      </a:lnTo>
                      <a:lnTo>
                        <a:pt x="62" y="60"/>
                      </a:lnTo>
                      <a:lnTo>
                        <a:pt x="58" y="60"/>
                      </a:lnTo>
                      <a:lnTo>
                        <a:pt x="52" y="67"/>
                      </a:lnTo>
                      <a:lnTo>
                        <a:pt x="30" y="67"/>
                      </a:lnTo>
                      <a:lnTo>
                        <a:pt x="38" y="77"/>
                      </a:lnTo>
                      <a:lnTo>
                        <a:pt x="38" y="93"/>
                      </a:lnTo>
                      <a:lnTo>
                        <a:pt x="30" y="102"/>
                      </a:lnTo>
                      <a:lnTo>
                        <a:pt x="22" y="93"/>
                      </a:lnTo>
                      <a:lnTo>
                        <a:pt x="5" y="93"/>
                      </a:lnTo>
                      <a:lnTo>
                        <a:pt x="5" y="104"/>
                      </a:lnTo>
                      <a:lnTo>
                        <a:pt x="0" y="111"/>
                      </a:lnTo>
                      <a:lnTo>
                        <a:pt x="0" y="126"/>
                      </a:lnTo>
                      <a:lnTo>
                        <a:pt x="10" y="138"/>
                      </a:lnTo>
                      <a:lnTo>
                        <a:pt x="26" y="138"/>
                      </a:lnTo>
                      <a:lnTo>
                        <a:pt x="50" y="109"/>
                      </a:lnTo>
                      <a:lnTo>
                        <a:pt x="72" y="109"/>
                      </a:lnTo>
                      <a:lnTo>
                        <a:pt x="75" y="103"/>
                      </a:lnTo>
                      <a:lnTo>
                        <a:pt x="80" y="109"/>
                      </a:lnTo>
                      <a:lnTo>
                        <a:pt x="79" y="115"/>
                      </a:lnTo>
                      <a:lnTo>
                        <a:pt x="99" y="135"/>
                      </a:lnTo>
                      <a:lnTo>
                        <a:pt x="99" y="143"/>
                      </a:lnTo>
                      <a:lnTo>
                        <a:pt x="104" y="140"/>
                      </a:lnTo>
                      <a:lnTo>
                        <a:pt x="101" y="135"/>
                      </a:lnTo>
                      <a:lnTo>
                        <a:pt x="104" y="132"/>
                      </a:lnTo>
                      <a:lnTo>
                        <a:pt x="107" y="135"/>
                      </a:lnTo>
                      <a:lnTo>
                        <a:pt x="109" y="134"/>
                      </a:lnTo>
                      <a:lnTo>
                        <a:pt x="88" y="108"/>
                      </a:lnTo>
                      <a:lnTo>
                        <a:pt x="88" y="99"/>
                      </a:lnTo>
                      <a:lnTo>
                        <a:pt x="94" y="99"/>
                      </a:lnTo>
                      <a:lnTo>
                        <a:pt x="94" y="104"/>
                      </a:lnTo>
                      <a:lnTo>
                        <a:pt x="114" y="127"/>
                      </a:lnTo>
                      <a:lnTo>
                        <a:pt x="114" y="134"/>
                      </a:lnTo>
                      <a:lnTo>
                        <a:pt x="123" y="144"/>
                      </a:lnTo>
                      <a:lnTo>
                        <a:pt x="121" y="146"/>
                      </a:lnTo>
                      <a:lnTo>
                        <a:pt x="127" y="154"/>
                      </a:lnTo>
                      <a:lnTo>
                        <a:pt x="137" y="143"/>
                      </a:lnTo>
                      <a:lnTo>
                        <a:pt x="131" y="136"/>
                      </a:lnTo>
                      <a:lnTo>
                        <a:pt x="137" y="130"/>
                      </a:lnTo>
                      <a:lnTo>
                        <a:pt x="144" y="130"/>
                      </a:lnTo>
                      <a:lnTo>
                        <a:pt x="148" y="126"/>
                      </a:lnTo>
                      <a:lnTo>
                        <a:pt x="153" y="126"/>
                      </a:lnTo>
                      <a:lnTo>
                        <a:pt x="147" y="117"/>
                      </a:lnTo>
                      <a:lnTo>
                        <a:pt x="150" y="113"/>
                      </a:lnTo>
                      <a:lnTo>
                        <a:pt x="150" y="98"/>
                      </a:lnTo>
                      <a:lnTo>
                        <a:pt x="157" y="90"/>
                      </a:lnTo>
                      <a:lnTo>
                        <a:pt x="160" y="93"/>
                      </a:lnTo>
                      <a:lnTo>
                        <a:pt x="166" y="93"/>
                      </a:lnTo>
                      <a:lnTo>
                        <a:pt x="163" y="97"/>
                      </a:lnTo>
                      <a:lnTo>
                        <a:pt x="169" y="103"/>
                      </a:lnTo>
                      <a:lnTo>
                        <a:pt x="172" y="98"/>
                      </a:lnTo>
                      <a:lnTo>
                        <a:pt x="177" y="98"/>
                      </a:lnTo>
                      <a:lnTo>
                        <a:pt x="177" y="95"/>
                      </a:lnTo>
                      <a:lnTo>
                        <a:pt x="175" y="95"/>
                      </a:lnTo>
                      <a:lnTo>
                        <a:pt x="171" y="93"/>
                      </a:lnTo>
                      <a:lnTo>
                        <a:pt x="180" y="81"/>
                      </a:lnTo>
                      <a:lnTo>
                        <a:pt x="180" y="98"/>
                      </a:lnTo>
                      <a:lnTo>
                        <a:pt x="183" y="98"/>
                      </a:lnTo>
                      <a:lnTo>
                        <a:pt x="183" y="0"/>
                      </a:lnTo>
                      <a:lnTo>
                        <a:pt x="12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2" name="Freeform 23"/>
                <p:cNvSpPr>
                  <a:spLocks/>
                </p:cNvSpPr>
                <p:nvPr/>
              </p:nvSpPr>
              <p:spPr bwMode="grayWhite">
                <a:xfrm>
                  <a:off x="4605" y="2991"/>
                  <a:ext cx="782" cy="553"/>
                </a:xfrm>
                <a:custGeom>
                  <a:avLst/>
                  <a:gdLst>
                    <a:gd name="T0" fmla="*/ 22 w 782"/>
                    <a:gd name="T1" fmla="*/ 145 h 553"/>
                    <a:gd name="T2" fmla="*/ 71 w 782"/>
                    <a:gd name="T3" fmla="*/ 96 h 553"/>
                    <a:gd name="T4" fmla="*/ 101 w 782"/>
                    <a:gd name="T5" fmla="*/ 130 h 553"/>
                    <a:gd name="T6" fmla="*/ 84 w 782"/>
                    <a:gd name="T7" fmla="*/ 128 h 553"/>
                    <a:gd name="T8" fmla="*/ 155 w 782"/>
                    <a:gd name="T9" fmla="*/ 123 h 553"/>
                    <a:gd name="T10" fmla="*/ 172 w 782"/>
                    <a:gd name="T11" fmla="*/ 79 h 553"/>
                    <a:gd name="T12" fmla="*/ 172 w 782"/>
                    <a:gd name="T13" fmla="*/ 89 h 553"/>
                    <a:gd name="T14" fmla="*/ 160 w 782"/>
                    <a:gd name="T15" fmla="*/ 123 h 553"/>
                    <a:gd name="T16" fmla="*/ 216 w 782"/>
                    <a:gd name="T17" fmla="*/ 95 h 553"/>
                    <a:gd name="T18" fmla="*/ 330 w 782"/>
                    <a:gd name="T19" fmla="*/ 16 h 553"/>
                    <a:gd name="T20" fmla="*/ 412 w 782"/>
                    <a:gd name="T21" fmla="*/ 20 h 553"/>
                    <a:gd name="T22" fmla="*/ 503 w 782"/>
                    <a:gd name="T23" fmla="*/ 10 h 553"/>
                    <a:gd name="T24" fmla="*/ 602 w 782"/>
                    <a:gd name="T25" fmla="*/ 51 h 553"/>
                    <a:gd name="T26" fmla="*/ 718 w 782"/>
                    <a:gd name="T27" fmla="*/ 65 h 553"/>
                    <a:gd name="T28" fmla="*/ 775 w 782"/>
                    <a:gd name="T29" fmla="*/ 112 h 553"/>
                    <a:gd name="T30" fmla="*/ 731 w 782"/>
                    <a:gd name="T31" fmla="*/ 148 h 553"/>
                    <a:gd name="T32" fmla="*/ 707 w 782"/>
                    <a:gd name="T33" fmla="*/ 194 h 553"/>
                    <a:gd name="T34" fmla="*/ 678 w 782"/>
                    <a:gd name="T35" fmla="*/ 196 h 553"/>
                    <a:gd name="T36" fmla="*/ 687 w 782"/>
                    <a:gd name="T37" fmla="*/ 132 h 553"/>
                    <a:gd name="T38" fmla="*/ 650 w 782"/>
                    <a:gd name="T39" fmla="*/ 166 h 553"/>
                    <a:gd name="T40" fmla="*/ 623 w 782"/>
                    <a:gd name="T41" fmla="*/ 196 h 553"/>
                    <a:gd name="T42" fmla="*/ 632 w 782"/>
                    <a:gd name="T43" fmla="*/ 228 h 553"/>
                    <a:gd name="T44" fmla="*/ 600 w 782"/>
                    <a:gd name="T45" fmla="*/ 276 h 553"/>
                    <a:gd name="T46" fmla="*/ 605 w 782"/>
                    <a:gd name="T47" fmla="*/ 315 h 553"/>
                    <a:gd name="T48" fmla="*/ 602 w 782"/>
                    <a:gd name="T49" fmla="*/ 296 h 553"/>
                    <a:gd name="T50" fmla="*/ 572 w 782"/>
                    <a:gd name="T51" fmla="*/ 299 h 553"/>
                    <a:gd name="T52" fmla="*/ 594 w 782"/>
                    <a:gd name="T53" fmla="*/ 356 h 553"/>
                    <a:gd name="T54" fmla="*/ 539 w 782"/>
                    <a:gd name="T55" fmla="*/ 423 h 553"/>
                    <a:gd name="T56" fmla="*/ 524 w 782"/>
                    <a:gd name="T57" fmla="*/ 442 h 553"/>
                    <a:gd name="T58" fmla="*/ 504 w 782"/>
                    <a:gd name="T59" fmla="*/ 507 h 553"/>
                    <a:gd name="T60" fmla="*/ 477 w 782"/>
                    <a:gd name="T61" fmla="*/ 508 h 553"/>
                    <a:gd name="T62" fmla="*/ 510 w 782"/>
                    <a:gd name="T63" fmla="*/ 552 h 553"/>
                    <a:gd name="T64" fmla="*/ 455 w 782"/>
                    <a:gd name="T65" fmla="*/ 449 h 553"/>
                    <a:gd name="T66" fmla="*/ 391 w 782"/>
                    <a:gd name="T67" fmla="*/ 428 h 553"/>
                    <a:gd name="T68" fmla="*/ 361 w 782"/>
                    <a:gd name="T69" fmla="*/ 495 h 553"/>
                    <a:gd name="T70" fmla="*/ 338 w 782"/>
                    <a:gd name="T71" fmla="*/ 530 h 553"/>
                    <a:gd name="T72" fmla="*/ 298 w 782"/>
                    <a:gd name="T73" fmla="*/ 425 h 553"/>
                    <a:gd name="T74" fmla="*/ 267 w 782"/>
                    <a:gd name="T75" fmla="*/ 436 h 553"/>
                    <a:gd name="T76" fmla="*/ 241 w 782"/>
                    <a:gd name="T77" fmla="*/ 391 h 553"/>
                    <a:gd name="T78" fmla="*/ 160 w 782"/>
                    <a:gd name="T79" fmla="*/ 366 h 553"/>
                    <a:gd name="T80" fmla="*/ 188 w 782"/>
                    <a:gd name="T81" fmla="*/ 414 h 553"/>
                    <a:gd name="T82" fmla="*/ 167 w 782"/>
                    <a:gd name="T83" fmla="*/ 445 h 553"/>
                    <a:gd name="T84" fmla="*/ 136 w 782"/>
                    <a:gd name="T85" fmla="*/ 434 h 553"/>
                    <a:gd name="T86" fmla="*/ 85 w 782"/>
                    <a:gd name="T87" fmla="*/ 355 h 553"/>
                    <a:gd name="T88" fmla="*/ 106 w 782"/>
                    <a:gd name="T89" fmla="*/ 310 h 553"/>
                    <a:gd name="T90" fmla="*/ 119 w 782"/>
                    <a:gd name="T91" fmla="*/ 276 h 553"/>
                    <a:gd name="T92" fmla="*/ 106 w 782"/>
                    <a:gd name="T93" fmla="*/ 162 h 553"/>
                    <a:gd name="T94" fmla="*/ 61 w 782"/>
                    <a:gd name="T95" fmla="*/ 138 h 553"/>
                    <a:gd name="T96" fmla="*/ 39 w 782"/>
                    <a:gd name="T97" fmla="*/ 150 h 553"/>
                    <a:gd name="T98" fmla="*/ 0 w 782"/>
                    <a:gd name="T99" fmla="*/ 162 h 553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782" h="553">
                      <a:moveTo>
                        <a:pt x="0" y="162"/>
                      </a:moveTo>
                      <a:lnTo>
                        <a:pt x="22" y="145"/>
                      </a:lnTo>
                      <a:lnTo>
                        <a:pt x="44" y="112"/>
                      </a:lnTo>
                      <a:lnTo>
                        <a:pt x="71" y="96"/>
                      </a:lnTo>
                      <a:lnTo>
                        <a:pt x="98" y="115"/>
                      </a:lnTo>
                      <a:lnTo>
                        <a:pt x="101" y="130"/>
                      </a:lnTo>
                      <a:lnTo>
                        <a:pt x="95" y="130"/>
                      </a:lnTo>
                      <a:lnTo>
                        <a:pt x="84" y="128"/>
                      </a:lnTo>
                      <a:lnTo>
                        <a:pt x="98" y="145"/>
                      </a:lnTo>
                      <a:lnTo>
                        <a:pt x="155" y="123"/>
                      </a:lnTo>
                      <a:lnTo>
                        <a:pt x="147" y="107"/>
                      </a:lnTo>
                      <a:lnTo>
                        <a:pt x="172" y="79"/>
                      </a:lnTo>
                      <a:lnTo>
                        <a:pt x="188" y="79"/>
                      </a:lnTo>
                      <a:lnTo>
                        <a:pt x="172" y="89"/>
                      </a:lnTo>
                      <a:lnTo>
                        <a:pt x="160" y="109"/>
                      </a:lnTo>
                      <a:lnTo>
                        <a:pt x="160" y="123"/>
                      </a:lnTo>
                      <a:lnTo>
                        <a:pt x="183" y="138"/>
                      </a:lnTo>
                      <a:lnTo>
                        <a:pt x="216" y="95"/>
                      </a:lnTo>
                      <a:lnTo>
                        <a:pt x="330" y="45"/>
                      </a:lnTo>
                      <a:lnTo>
                        <a:pt x="330" y="16"/>
                      </a:lnTo>
                      <a:lnTo>
                        <a:pt x="382" y="5"/>
                      </a:lnTo>
                      <a:lnTo>
                        <a:pt x="412" y="20"/>
                      </a:lnTo>
                      <a:lnTo>
                        <a:pt x="481" y="0"/>
                      </a:lnTo>
                      <a:lnTo>
                        <a:pt x="503" y="10"/>
                      </a:lnTo>
                      <a:lnTo>
                        <a:pt x="549" y="61"/>
                      </a:lnTo>
                      <a:lnTo>
                        <a:pt x="602" y="51"/>
                      </a:lnTo>
                      <a:lnTo>
                        <a:pt x="635" y="69"/>
                      </a:lnTo>
                      <a:lnTo>
                        <a:pt x="718" y="65"/>
                      </a:lnTo>
                      <a:lnTo>
                        <a:pt x="781" y="84"/>
                      </a:lnTo>
                      <a:lnTo>
                        <a:pt x="775" y="112"/>
                      </a:lnTo>
                      <a:lnTo>
                        <a:pt x="722" y="130"/>
                      </a:lnTo>
                      <a:lnTo>
                        <a:pt x="731" y="148"/>
                      </a:lnTo>
                      <a:lnTo>
                        <a:pt x="708" y="158"/>
                      </a:lnTo>
                      <a:lnTo>
                        <a:pt x="707" y="194"/>
                      </a:lnTo>
                      <a:lnTo>
                        <a:pt x="686" y="218"/>
                      </a:lnTo>
                      <a:lnTo>
                        <a:pt x="678" y="196"/>
                      </a:lnTo>
                      <a:lnTo>
                        <a:pt x="689" y="175"/>
                      </a:lnTo>
                      <a:lnTo>
                        <a:pt x="687" y="132"/>
                      </a:lnTo>
                      <a:lnTo>
                        <a:pt x="666" y="154"/>
                      </a:lnTo>
                      <a:lnTo>
                        <a:pt x="650" y="166"/>
                      </a:lnTo>
                      <a:lnTo>
                        <a:pt x="634" y="147"/>
                      </a:lnTo>
                      <a:lnTo>
                        <a:pt x="623" y="196"/>
                      </a:lnTo>
                      <a:lnTo>
                        <a:pt x="635" y="196"/>
                      </a:lnTo>
                      <a:lnTo>
                        <a:pt x="632" y="228"/>
                      </a:lnTo>
                      <a:lnTo>
                        <a:pt x="618" y="263"/>
                      </a:lnTo>
                      <a:lnTo>
                        <a:pt x="600" y="276"/>
                      </a:lnTo>
                      <a:lnTo>
                        <a:pt x="615" y="299"/>
                      </a:lnTo>
                      <a:lnTo>
                        <a:pt x="605" y="315"/>
                      </a:lnTo>
                      <a:lnTo>
                        <a:pt x="602" y="301"/>
                      </a:lnTo>
                      <a:lnTo>
                        <a:pt x="602" y="296"/>
                      </a:lnTo>
                      <a:lnTo>
                        <a:pt x="590" y="288"/>
                      </a:lnTo>
                      <a:lnTo>
                        <a:pt x="572" y="299"/>
                      </a:lnTo>
                      <a:lnTo>
                        <a:pt x="588" y="337"/>
                      </a:lnTo>
                      <a:lnTo>
                        <a:pt x="594" y="356"/>
                      </a:lnTo>
                      <a:lnTo>
                        <a:pt x="574" y="408"/>
                      </a:lnTo>
                      <a:lnTo>
                        <a:pt x="539" y="423"/>
                      </a:lnTo>
                      <a:lnTo>
                        <a:pt x="509" y="420"/>
                      </a:lnTo>
                      <a:lnTo>
                        <a:pt x="524" y="442"/>
                      </a:lnTo>
                      <a:lnTo>
                        <a:pt x="525" y="472"/>
                      </a:lnTo>
                      <a:lnTo>
                        <a:pt x="504" y="507"/>
                      </a:lnTo>
                      <a:lnTo>
                        <a:pt x="480" y="488"/>
                      </a:lnTo>
                      <a:lnTo>
                        <a:pt x="477" y="508"/>
                      </a:lnTo>
                      <a:lnTo>
                        <a:pt x="495" y="526"/>
                      </a:lnTo>
                      <a:lnTo>
                        <a:pt x="510" y="552"/>
                      </a:lnTo>
                      <a:lnTo>
                        <a:pt x="485" y="536"/>
                      </a:lnTo>
                      <a:lnTo>
                        <a:pt x="455" y="449"/>
                      </a:lnTo>
                      <a:lnTo>
                        <a:pt x="418" y="426"/>
                      </a:lnTo>
                      <a:lnTo>
                        <a:pt x="391" y="428"/>
                      </a:lnTo>
                      <a:lnTo>
                        <a:pt x="356" y="477"/>
                      </a:lnTo>
                      <a:lnTo>
                        <a:pt x="361" y="495"/>
                      </a:lnTo>
                      <a:lnTo>
                        <a:pt x="349" y="530"/>
                      </a:lnTo>
                      <a:lnTo>
                        <a:pt x="338" y="530"/>
                      </a:lnTo>
                      <a:lnTo>
                        <a:pt x="298" y="457"/>
                      </a:lnTo>
                      <a:lnTo>
                        <a:pt x="298" y="425"/>
                      </a:lnTo>
                      <a:lnTo>
                        <a:pt x="290" y="437"/>
                      </a:lnTo>
                      <a:lnTo>
                        <a:pt x="267" y="436"/>
                      </a:lnTo>
                      <a:lnTo>
                        <a:pt x="276" y="416"/>
                      </a:lnTo>
                      <a:lnTo>
                        <a:pt x="241" y="391"/>
                      </a:lnTo>
                      <a:lnTo>
                        <a:pt x="197" y="391"/>
                      </a:lnTo>
                      <a:lnTo>
                        <a:pt x="160" y="366"/>
                      </a:lnTo>
                      <a:lnTo>
                        <a:pt x="157" y="391"/>
                      </a:lnTo>
                      <a:lnTo>
                        <a:pt x="188" y="414"/>
                      </a:lnTo>
                      <a:lnTo>
                        <a:pt x="199" y="414"/>
                      </a:lnTo>
                      <a:lnTo>
                        <a:pt x="167" y="445"/>
                      </a:lnTo>
                      <a:lnTo>
                        <a:pt x="136" y="452"/>
                      </a:lnTo>
                      <a:lnTo>
                        <a:pt x="136" y="434"/>
                      </a:lnTo>
                      <a:lnTo>
                        <a:pt x="91" y="372"/>
                      </a:lnTo>
                      <a:lnTo>
                        <a:pt x="85" y="355"/>
                      </a:lnTo>
                      <a:lnTo>
                        <a:pt x="109" y="335"/>
                      </a:lnTo>
                      <a:lnTo>
                        <a:pt x="106" y="310"/>
                      </a:lnTo>
                      <a:lnTo>
                        <a:pt x="106" y="282"/>
                      </a:lnTo>
                      <a:lnTo>
                        <a:pt x="119" y="276"/>
                      </a:lnTo>
                      <a:lnTo>
                        <a:pt x="106" y="263"/>
                      </a:lnTo>
                      <a:lnTo>
                        <a:pt x="106" y="162"/>
                      </a:lnTo>
                      <a:lnTo>
                        <a:pt x="43" y="162"/>
                      </a:lnTo>
                      <a:lnTo>
                        <a:pt x="61" y="138"/>
                      </a:lnTo>
                      <a:lnTo>
                        <a:pt x="60" y="130"/>
                      </a:lnTo>
                      <a:lnTo>
                        <a:pt x="39" y="150"/>
                      </a:lnTo>
                      <a:lnTo>
                        <a:pt x="32" y="162"/>
                      </a:lnTo>
                      <a:lnTo>
                        <a:pt x="0" y="162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3" name="Freeform 24"/>
                <p:cNvSpPr>
                  <a:spLocks/>
                </p:cNvSpPr>
                <p:nvPr/>
              </p:nvSpPr>
              <p:spPr bwMode="grayWhite">
                <a:xfrm>
                  <a:off x="5221" y="3217"/>
                  <a:ext cx="68" cy="113"/>
                </a:xfrm>
                <a:custGeom>
                  <a:avLst/>
                  <a:gdLst>
                    <a:gd name="T0" fmla="*/ 45 w 68"/>
                    <a:gd name="T1" fmla="*/ 0 h 113"/>
                    <a:gd name="T2" fmla="*/ 45 w 68"/>
                    <a:gd name="T3" fmla="*/ 14 h 113"/>
                    <a:gd name="T4" fmla="*/ 39 w 68"/>
                    <a:gd name="T5" fmla="*/ 23 h 113"/>
                    <a:gd name="T6" fmla="*/ 41 w 68"/>
                    <a:gd name="T7" fmla="*/ 38 h 113"/>
                    <a:gd name="T8" fmla="*/ 33 w 68"/>
                    <a:gd name="T9" fmla="*/ 58 h 113"/>
                    <a:gd name="T10" fmla="*/ 22 w 68"/>
                    <a:gd name="T11" fmla="*/ 77 h 113"/>
                    <a:gd name="T12" fmla="*/ 5 w 68"/>
                    <a:gd name="T13" fmla="*/ 89 h 113"/>
                    <a:gd name="T14" fmla="*/ 0 w 68"/>
                    <a:gd name="T15" fmla="*/ 110 h 113"/>
                    <a:gd name="T16" fmla="*/ 7 w 68"/>
                    <a:gd name="T17" fmla="*/ 112 h 113"/>
                    <a:gd name="T18" fmla="*/ 7 w 68"/>
                    <a:gd name="T19" fmla="*/ 92 h 113"/>
                    <a:gd name="T20" fmla="*/ 31 w 68"/>
                    <a:gd name="T21" fmla="*/ 91 h 113"/>
                    <a:gd name="T22" fmla="*/ 49 w 68"/>
                    <a:gd name="T23" fmla="*/ 78 h 113"/>
                    <a:gd name="T24" fmla="*/ 49 w 68"/>
                    <a:gd name="T25" fmla="*/ 51 h 113"/>
                    <a:gd name="T26" fmla="*/ 55 w 68"/>
                    <a:gd name="T27" fmla="*/ 41 h 113"/>
                    <a:gd name="T28" fmla="*/ 46 w 68"/>
                    <a:gd name="T29" fmla="*/ 24 h 113"/>
                    <a:gd name="T30" fmla="*/ 59 w 68"/>
                    <a:gd name="T31" fmla="*/ 19 h 113"/>
                    <a:gd name="T32" fmla="*/ 67 w 68"/>
                    <a:gd name="T33" fmla="*/ 5 h 113"/>
                    <a:gd name="T34" fmla="*/ 49 w 68"/>
                    <a:gd name="T35" fmla="*/ 7 h 113"/>
                    <a:gd name="T36" fmla="*/ 45 w 68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68" h="113">
                      <a:moveTo>
                        <a:pt x="45" y="0"/>
                      </a:moveTo>
                      <a:lnTo>
                        <a:pt x="45" y="14"/>
                      </a:lnTo>
                      <a:lnTo>
                        <a:pt x="39" y="23"/>
                      </a:lnTo>
                      <a:lnTo>
                        <a:pt x="41" y="38"/>
                      </a:lnTo>
                      <a:lnTo>
                        <a:pt x="33" y="58"/>
                      </a:lnTo>
                      <a:lnTo>
                        <a:pt x="22" y="77"/>
                      </a:lnTo>
                      <a:lnTo>
                        <a:pt x="5" y="89"/>
                      </a:lnTo>
                      <a:lnTo>
                        <a:pt x="0" y="110"/>
                      </a:lnTo>
                      <a:lnTo>
                        <a:pt x="7" y="112"/>
                      </a:lnTo>
                      <a:lnTo>
                        <a:pt x="7" y="92"/>
                      </a:lnTo>
                      <a:lnTo>
                        <a:pt x="31" y="91"/>
                      </a:lnTo>
                      <a:lnTo>
                        <a:pt x="49" y="78"/>
                      </a:lnTo>
                      <a:lnTo>
                        <a:pt x="49" y="51"/>
                      </a:lnTo>
                      <a:lnTo>
                        <a:pt x="55" y="41"/>
                      </a:lnTo>
                      <a:lnTo>
                        <a:pt x="46" y="24"/>
                      </a:lnTo>
                      <a:lnTo>
                        <a:pt x="59" y="19"/>
                      </a:lnTo>
                      <a:lnTo>
                        <a:pt x="67" y="5"/>
                      </a:lnTo>
                      <a:lnTo>
                        <a:pt x="49" y="7"/>
                      </a:lnTo>
                      <a:lnTo>
                        <a:pt x="45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4" name="Freeform 25"/>
                <p:cNvSpPr>
                  <a:spLocks/>
                </p:cNvSpPr>
                <p:nvPr/>
              </p:nvSpPr>
              <p:spPr bwMode="grayWhite">
                <a:xfrm>
                  <a:off x="4967" y="3518"/>
                  <a:ext cx="17" cy="26"/>
                </a:xfrm>
                <a:custGeom>
                  <a:avLst/>
                  <a:gdLst>
                    <a:gd name="T0" fmla="*/ 8 w 17"/>
                    <a:gd name="T1" fmla="*/ 0 h 26"/>
                    <a:gd name="T2" fmla="*/ 0 w 17"/>
                    <a:gd name="T3" fmla="*/ 11 h 26"/>
                    <a:gd name="T4" fmla="*/ 5 w 17"/>
                    <a:gd name="T5" fmla="*/ 25 h 26"/>
                    <a:gd name="T6" fmla="*/ 16 w 17"/>
                    <a:gd name="T7" fmla="*/ 15 h 26"/>
                    <a:gd name="T8" fmla="*/ 8 w 17"/>
                    <a:gd name="T9" fmla="*/ 0 h 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7" h="26">
                      <a:moveTo>
                        <a:pt x="8" y="0"/>
                      </a:moveTo>
                      <a:lnTo>
                        <a:pt x="0" y="11"/>
                      </a:lnTo>
                      <a:lnTo>
                        <a:pt x="5" y="25"/>
                      </a:lnTo>
                      <a:lnTo>
                        <a:pt x="16" y="15"/>
                      </a:lnTo>
                      <a:lnTo>
                        <a:pt x="8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5" name="Freeform 26"/>
                <p:cNvSpPr>
                  <a:spLocks/>
                </p:cNvSpPr>
                <p:nvPr/>
              </p:nvSpPr>
              <p:spPr bwMode="grayWhite">
                <a:xfrm>
                  <a:off x="5069" y="3545"/>
                  <a:ext cx="158" cy="68"/>
                </a:xfrm>
                <a:custGeom>
                  <a:avLst/>
                  <a:gdLst>
                    <a:gd name="T0" fmla="*/ 0 w 158"/>
                    <a:gd name="T1" fmla="*/ 0 h 68"/>
                    <a:gd name="T2" fmla="*/ 23 w 158"/>
                    <a:gd name="T3" fmla="*/ 5 h 68"/>
                    <a:gd name="T4" fmla="*/ 58 w 158"/>
                    <a:gd name="T5" fmla="*/ 29 h 68"/>
                    <a:gd name="T6" fmla="*/ 53 w 158"/>
                    <a:gd name="T7" fmla="*/ 43 h 68"/>
                    <a:gd name="T8" fmla="*/ 82 w 158"/>
                    <a:gd name="T9" fmla="*/ 55 h 68"/>
                    <a:gd name="T10" fmla="*/ 157 w 158"/>
                    <a:gd name="T11" fmla="*/ 55 h 68"/>
                    <a:gd name="T12" fmla="*/ 75 w 158"/>
                    <a:gd name="T13" fmla="*/ 67 h 68"/>
                    <a:gd name="T14" fmla="*/ 53 w 158"/>
                    <a:gd name="T15" fmla="*/ 43 h 68"/>
                    <a:gd name="T16" fmla="*/ 32 w 158"/>
                    <a:gd name="T17" fmla="*/ 38 h 68"/>
                    <a:gd name="T18" fmla="*/ 0 w 158"/>
                    <a:gd name="T19" fmla="*/ 0 h 6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58" h="68">
                      <a:moveTo>
                        <a:pt x="0" y="0"/>
                      </a:moveTo>
                      <a:lnTo>
                        <a:pt x="23" y="5"/>
                      </a:lnTo>
                      <a:lnTo>
                        <a:pt x="58" y="29"/>
                      </a:lnTo>
                      <a:lnTo>
                        <a:pt x="53" y="43"/>
                      </a:lnTo>
                      <a:lnTo>
                        <a:pt x="82" y="55"/>
                      </a:lnTo>
                      <a:lnTo>
                        <a:pt x="157" y="55"/>
                      </a:lnTo>
                      <a:lnTo>
                        <a:pt x="75" y="67"/>
                      </a:lnTo>
                      <a:lnTo>
                        <a:pt x="53" y="43"/>
                      </a:lnTo>
                      <a:lnTo>
                        <a:pt x="32" y="3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6" name="Freeform 27"/>
                <p:cNvSpPr>
                  <a:spLocks/>
                </p:cNvSpPr>
                <p:nvPr/>
              </p:nvSpPr>
              <p:spPr bwMode="grayWhite">
                <a:xfrm>
                  <a:off x="5195" y="3601"/>
                  <a:ext cx="169" cy="159"/>
                </a:xfrm>
                <a:custGeom>
                  <a:avLst/>
                  <a:gdLst>
                    <a:gd name="T0" fmla="*/ 135 w 169"/>
                    <a:gd name="T1" fmla="*/ 155 h 159"/>
                    <a:gd name="T2" fmla="*/ 127 w 169"/>
                    <a:gd name="T3" fmla="*/ 152 h 159"/>
                    <a:gd name="T4" fmla="*/ 110 w 169"/>
                    <a:gd name="T5" fmla="*/ 134 h 159"/>
                    <a:gd name="T6" fmla="*/ 92 w 169"/>
                    <a:gd name="T7" fmla="*/ 130 h 159"/>
                    <a:gd name="T8" fmla="*/ 88 w 169"/>
                    <a:gd name="T9" fmla="*/ 119 h 159"/>
                    <a:gd name="T10" fmla="*/ 78 w 169"/>
                    <a:gd name="T11" fmla="*/ 111 h 159"/>
                    <a:gd name="T12" fmla="*/ 62 w 169"/>
                    <a:gd name="T13" fmla="*/ 111 h 159"/>
                    <a:gd name="T14" fmla="*/ 44 w 169"/>
                    <a:gd name="T15" fmla="*/ 118 h 159"/>
                    <a:gd name="T16" fmla="*/ 28 w 169"/>
                    <a:gd name="T17" fmla="*/ 121 h 159"/>
                    <a:gd name="T18" fmla="*/ 10 w 169"/>
                    <a:gd name="T19" fmla="*/ 121 h 159"/>
                    <a:gd name="T20" fmla="*/ 10 w 169"/>
                    <a:gd name="T21" fmla="*/ 109 h 159"/>
                    <a:gd name="T22" fmla="*/ 3 w 169"/>
                    <a:gd name="T23" fmla="*/ 91 h 159"/>
                    <a:gd name="T24" fmla="*/ 2 w 169"/>
                    <a:gd name="T25" fmla="*/ 81 h 159"/>
                    <a:gd name="T26" fmla="*/ 2 w 169"/>
                    <a:gd name="T27" fmla="*/ 56 h 159"/>
                    <a:gd name="T28" fmla="*/ 31 w 169"/>
                    <a:gd name="T29" fmla="*/ 43 h 159"/>
                    <a:gd name="T30" fmla="*/ 34 w 169"/>
                    <a:gd name="T31" fmla="*/ 29 h 159"/>
                    <a:gd name="T32" fmla="*/ 40 w 169"/>
                    <a:gd name="T33" fmla="*/ 30 h 159"/>
                    <a:gd name="T34" fmla="*/ 55 w 169"/>
                    <a:gd name="T35" fmla="*/ 15 h 159"/>
                    <a:gd name="T36" fmla="*/ 70 w 169"/>
                    <a:gd name="T37" fmla="*/ 17 h 159"/>
                    <a:gd name="T38" fmla="*/ 80 w 169"/>
                    <a:gd name="T39" fmla="*/ 7 h 159"/>
                    <a:gd name="T40" fmla="*/ 89 w 169"/>
                    <a:gd name="T41" fmla="*/ 5 h 159"/>
                    <a:gd name="T42" fmla="*/ 103 w 169"/>
                    <a:gd name="T43" fmla="*/ 24 h 159"/>
                    <a:gd name="T44" fmla="*/ 116 w 169"/>
                    <a:gd name="T45" fmla="*/ 30 h 159"/>
                    <a:gd name="T46" fmla="*/ 117 w 169"/>
                    <a:gd name="T47" fmla="*/ 11 h 159"/>
                    <a:gd name="T48" fmla="*/ 122 w 169"/>
                    <a:gd name="T49" fmla="*/ 0 h 159"/>
                    <a:gd name="T50" fmla="*/ 132 w 169"/>
                    <a:gd name="T51" fmla="*/ 15 h 159"/>
                    <a:gd name="T52" fmla="*/ 140 w 169"/>
                    <a:gd name="T53" fmla="*/ 43 h 159"/>
                    <a:gd name="T54" fmla="*/ 156 w 169"/>
                    <a:gd name="T55" fmla="*/ 59 h 159"/>
                    <a:gd name="T56" fmla="*/ 165 w 169"/>
                    <a:gd name="T57" fmla="*/ 72 h 159"/>
                    <a:gd name="T58" fmla="*/ 168 w 169"/>
                    <a:gd name="T59" fmla="*/ 95 h 159"/>
                    <a:gd name="T60" fmla="*/ 157 w 169"/>
                    <a:gd name="T61" fmla="*/ 121 h 159"/>
                    <a:gd name="T62" fmla="*/ 155 w 169"/>
                    <a:gd name="T63" fmla="*/ 145 h 159"/>
                    <a:gd name="T64" fmla="*/ 140 w 169"/>
                    <a:gd name="T65" fmla="*/ 154 h 15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69" h="159">
                      <a:moveTo>
                        <a:pt x="140" y="154"/>
                      </a:moveTo>
                      <a:lnTo>
                        <a:pt x="135" y="155"/>
                      </a:lnTo>
                      <a:lnTo>
                        <a:pt x="132" y="158"/>
                      </a:lnTo>
                      <a:lnTo>
                        <a:pt x="127" y="152"/>
                      </a:lnTo>
                      <a:lnTo>
                        <a:pt x="112" y="145"/>
                      </a:lnTo>
                      <a:lnTo>
                        <a:pt x="110" y="134"/>
                      </a:lnTo>
                      <a:lnTo>
                        <a:pt x="105" y="130"/>
                      </a:lnTo>
                      <a:lnTo>
                        <a:pt x="92" y="130"/>
                      </a:lnTo>
                      <a:lnTo>
                        <a:pt x="92" y="122"/>
                      </a:lnTo>
                      <a:lnTo>
                        <a:pt x="88" y="119"/>
                      </a:lnTo>
                      <a:lnTo>
                        <a:pt x="87" y="112"/>
                      </a:lnTo>
                      <a:lnTo>
                        <a:pt x="78" y="111"/>
                      </a:lnTo>
                      <a:lnTo>
                        <a:pt x="70" y="109"/>
                      </a:lnTo>
                      <a:lnTo>
                        <a:pt x="62" y="111"/>
                      </a:lnTo>
                      <a:lnTo>
                        <a:pt x="62" y="112"/>
                      </a:lnTo>
                      <a:lnTo>
                        <a:pt x="44" y="118"/>
                      </a:lnTo>
                      <a:lnTo>
                        <a:pt x="44" y="121"/>
                      </a:lnTo>
                      <a:lnTo>
                        <a:pt x="28" y="121"/>
                      </a:lnTo>
                      <a:lnTo>
                        <a:pt x="20" y="126"/>
                      </a:lnTo>
                      <a:lnTo>
                        <a:pt x="10" y="121"/>
                      </a:lnTo>
                      <a:lnTo>
                        <a:pt x="10" y="119"/>
                      </a:lnTo>
                      <a:lnTo>
                        <a:pt x="10" y="109"/>
                      </a:lnTo>
                      <a:lnTo>
                        <a:pt x="7" y="99"/>
                      </a:lnTo>
                      <a:lnTo>
                        <a:pt x="3" y="91"/>
                      </a:lnTo>
                      <a:lnTo>
                        <a:pt x="5" y="84"/>
                      </a:lnTo>
                      <a:lnTo>
                        <a:pt x="2" y="81"/>
                      </a:lnTo>
                      <a:lnTo>
                        <a:pt x="0" y="66"/>
                      </a:lnTo>
                      <a:lnTo>
                        <a:pt x="2" y="56"/>
                      </a:lnTo>
                      <a:lnTo>
                        <a:pt x="11" y="48"/>
                      </a:lnTo>
                      <a:lnTo>
                        <a:pt x="31" y="43"/>
                      </a:lnTo>
                      <a:lnTo>
                        <a:pt x="36" y="36"/>
                      </a:lnTo>
                      <a:lnTo>
                        <a:pt x="34" y="29"/>
                      </a:lnTo>
                      <a:lnTo>
                        <a:pt x="39" y="27"/>
                      </a:lnTo>
                      <a:lnTo>
                        <a:pt x="40" y="30"/>
                      </a:lnTo>
                      <a:lnTo>
                        <a:pt x="42" y="25"/>
                      </a:lnTo>
                      <a:lnTo>
                        <a:pt x="55" y="15"/>
                      </a:lnTo>
                      <a:lnTo>
                        <a:pt x="62" y="20"/>
                      </a:lnTo>
                      <a:lnTo>
                        <a:pt x="70" y="17"/>
                      </a:lnTo>
                      <a:lnTo>
                        <a:pt x="72" y="9"/>
                      </a:lnTo>
                      <a:lnTo>
                        <a:pt x="80" y="7"/>
                      </a:lnTo>
                      <a:lnTo>
                        <a:pt x="78" y="1"/>
                      </a:lnTo>
                      <a:lnTo>
                        <a:pt x="89" y="5"/>
                      </a:lnTo>
                      <a:lnTo>
                        <a:pt x="98" y="3"/>
                      </a:lnTo>
                      <a:lnTo>
                        <a:pt x="103" y="24"/>
                      </a:lnTo>
                      <a:lnTo>
                        <a:pt x="110" y="30"/>
                      </a:lnTo>
                      <a:lnTo>
                        <a:pt x="116" y="30"/>
                      </a:lnTo>
                      <a:lnTo>
                        <a:pt x="119" y="17"/>
                      </a:lnTo>
                      <a:lnTo>
                        <a:pt x="117" y="11"/>
                      </a:lnTo>
                      <a:lnTo>
                        <a:pt x="119" y="1"/>
                      </a:lnTo>
                      <a:lnTo>
                        <a:pt x="122" y="0"/>
                      </a:lnTo>
                      <a:lnTo>
                        <a:pt x="127" y="12"/>
                      </a:lnTo>
                      <a:lnTo>
                        <a:pt x="132" y="15"/>
                      </a:lnTo>
                      <a:lnTo>
                        <a:pt x="135" y="27"/>
                      </a:lnTo>
                      <a:lnTo>
                        <a:pt x="140" y="43"/>
                      </a:lnTo>
                      <a:lnTo>
                        <a:pt x="147" y="47"/>
                      </a:lnTo>
                      <a:lnTo>
                        <a:pt x="156" y="59"/>
                      </a:lnTo>
                      <a:lnTo>
                        <a:pt x="157" y="65"/>
                      </a:lnTo>
                      <a:lnTo>
                        <a:pt x="165" y="72"/>
                      </a:lnTo>
                      <a:lnTo>
                        <a:pt x="168" y="85"/>
                      </a:lnTo>
                      <a:lnTo>
                        <a:pt x="168" y="95"/>
                      </a:lnTo>
                      <a:lnTo>
                        <a:pt x="165" y="111"/>
                      </a:lnTo>
                      <a:lnTo>
                        <a:pt x="157" y="121"/>
                      </a:lnTo>
                      <a:lnTo>
                        <a:pt x="155" y="134"/>
                      </a:lnTo>
                      <a:lnTo>
                        <a:pt x="155" y="145"/>
                      </a:lnTo>
                      <a:lnTo>
                        <a:pt x="147" y="147"/>
                      </a:lnTo>
                      <a:lnTo>
                        <a:pt x="140" y="154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7" name="Freeform 28"/>
                <p:cNvSpPr>
                  <a:spLocks/>
                </p:cNvSpPr>
                <p:nvPr/>
              </p:nvSpPr>
              <p:spPr bwMode="grayWhite">
                <a:xfrm>
                  <a:off x="5330" y="3768"/>
                  <a:ext cx="17" cy="20"/>
                </a:xfrm>
                <a:custGeom>
                  <a:avLst/>
                  <a:gdLst>
                    <a:gd name="T0" fmla="*/ 8 w 17"/>
                    <a:gd name="T1" fmla="*/ 16 h 20"/>
                    <a:gd name="T2" fmla="*/ 2 w 17"/>
                    <a:gd name="T3" fmla="*/ 13 h 20"/>
                    <a:gd name="T4" fmla="*/ 2 w 17"/>
                    <a:gd name="T5" fmla="*/ 10 h 20"/>
                    <a:gd name="T6" fmla="*/ 2 w 17"/>
                    <a:gd name="T7" fmla="*/ 8 h 20"/>
                    <a:gd name="T8" fmla="*/ 1 w 17"/>
                    <a:gd name="T9" fmla="*/ 5 h 20"/>
                    <a:gd name="T10" fmla="*/ 0 w 17"/>
                    <a:gd name="T11" fmla="*/ 0 h 20"/>
                    <a:gd name="T12" fmla="*/ 2 w 17"/>
                    <a:gd name="T13" fmla="*/ 0 h 20"/>
                    <a:gd name="T14" fmla="*/ 8 w 17"/>
                    <a:gd name="T15" fmla="*/ 2 h 20"/>
                    <a:gd name="T16" fmla="*/ 11 w 17"/>
                    <a:gd name="T17" fmla="*/ 2 h 20"/>
                    <a:gd name="T18" fmla="*/ 12 w 17"/>
                    <a:gd name="T19" fmla="*/ 2 h 20"/>
                    <a:gd name="T20" fmla="*/ 16 w 17"/>
                    <a:gd name="T21" fmla="*/ 0 h 20"/>
                    <a:gd name="T22" fmla="*/ 16 w 17"/>
                    <a:gd name="T23" fmla="*/ 8 h 20"/>
                    <a:gd name="T24" fmla="*/ 14 w 17"/>
                    <a:gd name="T25" fmla="*/ 10 h 20"/>
                    <a:gd name="T26" fmla="*/ 12 w 17"/>
                    <a:gd name="T27" fmla="*/ 13 h 20"/>
                    <a:gd name="T28" fmla="*/ 12 w 17"/>
                    <a:gd name="T29" fmla="*/ 16 h 20"/>
                    <a:gd name="T30" fmla="*/ 11 w 17"/>
                    <a:gd name="T31" fmla="*/ 16 h 20"/>
                    <a:gd name="T32" fmla="*/ 11 w 17"/>
                    <a:gd name="T33" fmla="*/ 19 h 20"/>
                    <a:gd name="T34" fmla="*/ 8 w 17"/>
                    <a:gd name="T35" fmla="*/ 16 h 2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7" h="20">
                      <a:moveTo>
                        <a:pt x="8" y="16"/>
                      </a:moveTo>
                      <a:lnTo>
                        <a:pt x="2" y="13"/>
                      </a:lnTo>
                      <a:lnTo>
                        <a:pt x="2" y="10"/>
                      </a:lnTo>
                      <a:lnTo>
                        <a:pt x="2" y="8"/>
                      </a:lnTo>
                      <a:lnTo>
                        <a:pt x="1" y="5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8" y="2"/>
                      </a:lnTo>
                      <a:lnTo>
                        <a:pt x="11" y="2"/>
                      </a:lnTo>
                      <a:lnTo>
                        <a:pt x="12" y="2"/>
                      </a:lnTo>
                      <a:lnTo>
                        <a:pt x="16" y="0"/>
                      </a:lnTo>
                      <a:lnTo>
                        <a:pt x="16" y="8"/>
                      </a:lnTo>
                      <a:lnTo>
                        <a:pt x="14" y="10"/>
                      </a:lnTo>
                      <a:lnTo>
                        <a:pt x="12" y="13"/>
                      </a:lnTo>
                      <a:lnTo>
                        <a:pt x="12" y="16"/>
                      </a:lnTo>
                      <a:lnTo>
                        <a:pt x="11" y="16"/>
                      </a:lnTo>
                      <a:lnTo>
                        <a:pt x="11" y="19"/>
                      </a:lnTo>
                      <a:lnTo>
                        <a:pt x="8" y="16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8" name="Freeform 29"/>
                <p:cNvSpPr>
                  <a:spLocks/>
                </p:cNvSpPr>
                <p:nvPr/>
              </p:nvSpPr>
              <p:spPr bwMode="grayWhite">
                <a:xfrm>
                  <a:off x="4739" y="3587"/>
                  <a:ext cx="19" cy="76"/>
                </a:xfrm>
                <a:custGeom>
                  <a:avLst/>
                  <a:gdLst>
                    <a:gd name="T0" fmla="*/ 2 w 19"/>
                    <a:gd name="T1" fmla="*/ 26 h 76"/>
                    <a:gd name="T2" fmla="*/ 9 w 19"/>
                    <a:gd name="T3" fmla="*/ 20 h 76"/>
                    <a:gd name="T4" fmla="*/ 14 w 19"/>
                    <a:gd name="T5" fmla="*/ 0 h 76"/>
                    <a:gd name="T6" fmla="*/ 18 w 19"/>
                    <a:gd name="T7" fmla="*/ 30 h 76"/>
                    <a:gd name="T8" fmla="*/ 12 w 19"/>
                    <a:gd name="T9" fmla="*/ 67 h 76"/>
                    <a:gd name="T10" fmla="*/ 0 w 19"/>
                    <a:gd name="T11" fmla="*/ 75 h 76"/>
                    <a:gd name="T12" fmla="*/ 0 w 19"/>
                    <a:gd name="T13" fmla="*/ 57 h 76"/>
                    <a:gd name="T14" fmla="*/ 3 w 19"/>
                    <a:gd name="T15" fmla="*/ 45 h 76"/>
                    <a:gd name="T16" fmla="*/ 2 w 19"/>
                    <a:gd name="T17" fmla="*/ 26 h 7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9" h="76">
                      <a:moveTo>
                        <a:pt x="2" y="26"/>
                      </a:moveTo>
                      <a:lnTo>
                        <a:pt x="9" y="20"/>
                      </a:lnTo>
                      <a:lnTo>
                        <a:pt x="14" y="0"/>
                      </a:lnTo>
                      <a:lnTo>
                        <a:pt x="18" y="30"/>
                      </a:lnTo>
                      <a:lnTo>
                        <a:pt x="12" y="67"/>
                      </a:lnTo>
                      <a:lnTo>
                        <a:pt x="0" y="75"/>
                      </a:lnTo>
                      <a:lnTo>
                        <a:pt x="0" y="57"/>
                      </a:lnTo>
                      <a:lnTo>
                        <a:pt x="3" y="45"/>
                      </a:lnTo>
                      <a:lnTo>
                        <a:pt x="2" y="26"/>
                      </a:lnTo>
                    </a:path>
                  </a:pathLst>
                </a:custGeom>
                <a:solidFill>
                  <a:schemeClr val="bg1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1027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biçemini düzenlemek için tıklat</a:t>
            </a:r>
          </a:p>
        </p:txBody>
      </p:sp>
      <p:sp>
        <p:nvSpPr>
          <p:cNvPr id="1028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573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biçemlerini düzenlemek için tıklat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6352" name="Rectangle 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6353" name="Rectangle 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6354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020AD22-150B-42F9-ABEC-7A09428BE6D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89" r:id="rId1"/>
    <p:sldLayoutId id="2147484390" r:id="rId2"/>
    <p:sldLayoutId id="2147484391" r:id="rId3"/>
    <p:sldLayoutId id="2147484392" r:id="rId4"/>
    <p:sldLayoutId id="2147484393" r:id="rId5"/>
    <p:sldLayoutId id="2147484394" r:id="rId6"/>
    <p:sldLayoutId id="2147484395" r:id="rId7"/>
    <p:sldLayoutId id="2147484396" r:id="rId8"/>
    <p:sldLayoutId id="2147484397" r:id="rId9"/>
    <p:sldLayoutId id="2147484398" r:id="rId10"/>
    <p:sldLayoutId id="2147484399" r:id="rId11"/>
    <p:sldLayoutId id="2147484400" r:id="rId12"/>
    <p:sldLayoutId id="2147484401" r:id="rId13"/>
    <p:sldLayoutId id="214748440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charset="2"/>
        <a:buChar char="F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charset="2"/>
        <a:buChar char="u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ss.com/earth/earth.gi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05038"/>
            <a:ext cx="7772400" cy="1143000"/>
          </a:xfrm>
        </p:spPr>
        <p:txBody>
          <a:bodyPr/>
          <a:lstStyle/>
          <a:p>
            <a:r>
              <a:rPr lang="tr-TR" sz="3600" smtClean="0">
                <a:solidFill>
                  <a:srgbClr val="FFFF00"/>
                </a:solidFill>
                <a:latin typeface="Comic Sans MS" pitchFamily="66" charset="0"/>
              </a:rPr>
              <a:t>Diabetes Mellitus, Tanı, Sınıflama ve Komplikasyonlar </a:t>
            </a:r>
            <a:r>
              <a:rPr lang="tr-TR" sz="320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tr-TR" sz="3200" smtClean="0">
                <a:solidFill>
                  <a:srgbClr val="FFFF00"/>
                </a:solidFill>
                <a:latin typeface="Comic Sans MS" pitchFamily="66" charset="0"/>
              </a:rPr>
            </a:br>
            <a:endParaRPr lang="tr-TR" sz="32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31913" y="3933825"/>
            <a:ext cx="6400800" cy="622300"/>
          </a:xfrm>
        </p:spPr>
        <p:txBody>
          <a:bodyPr/>
          <a:lstStyle/>
          <a:p>
            <a:r>
              <a:rPr lang="tr-TR" sz="2400" smtClean="0">
                <a:latin typeface="Comic Sans MS" pitchFamily="66" charset="0"/>
              </a:rPr>
              <a:t>Prof. Dr.  Murat Faik ERDOĞAN</a:t>
            </a:r>
          </a:p>
          <a:p>
            <a:r>
              <a:rPr lang="tr-TR" sz="2400" smtClean="0">
                <a:latin typeface="Comic Sans MS" pitchFamily="66" charset="0"/>
              </a:rPr>
              <a:t>AÜTF ; Enndokrinoloji ve Met. Hst. B.D.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ChangeArrowheads="1"/>
          </p:cNvSpPr>
          <p:nvPr/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r>
              <a:rPr lang="tr-TR" sz="2800">
                <a:solidFill>
                  <a:srgbClr val="FFFF00"/>
                </a:solidFill>
                <a:latin typeface="Comic Sans MS" pitchFamily="66" charset="0"/>
              </a:rPr>
              <a:t>DM Yeni Sınıflandırmasıması (ADA-1997)</a:t>
            </a:r>
            <a:br>
              <a:rPr lang="tr-TR" sz="2800">
                <a:solidFill>
                  <a:srgbClr val="FFFF00"/>
                </a:solidFill>
                <a:latin typeface="Comic Sans MS" pitchFamily="66" charset="0"/>
              </a:rPr>
            </a:br>
            <a:r>
              <a:rPr lang="tr-TR" sz="2800">
                <a:solidFill>
                  <a:srgbClr val="FFFF00"/>
                </a:solidFill>
                <a:latin typeface="Comic Sans MS" pitchFamily="66" charset="0"/>
              </a:rPr>
              <a:t>Diğer Spesifik Tipler (2)</a:t>
            </a: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323850" y="1657350"/>
            <a:ext cx="88201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solidFill>
                  <a:schemeClr val="tx2"/>
                </a:solidFill>
                <a:latin typeface="Comic Sans MS" pitchFamily="66" charset="0"/>
              </a:rPr>
              <a:t>İnsülin Etkisinde Genetik                    İnfeksiyonlar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solidFill>
                  <a:schemeClr val="tx2"/>
                </a:solidFill>
                <a:latin typeface="Comic Sans MS" pitchFamily="66" charset="0"/>
              </a:rPr>
              <a:t>Hata</a:t>
            </a:r>
            <a:r>
              <a:rPr lang="tr-TR" sz="2000">
                <a:latin typeface="Comic Sans MS" pitchFamily="66" charset="0"/>
              </a:rPr>
              <a:t>                                                -Konjenital Rubella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-Tip A insülin rezistansı                   -Sitomegalavirüs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-Leprechaumism                               -Diğerleri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</a:pPr>
            <a:r>
              <a:rPr lang="tr-TR" sz="2000">
                <a:latin typeface="Comic Sans MS" pitchFamily="66" charset="0"/>
              </a:rPr>
              <a:t>-Rabson-Mendehall                           </a:t>
            </a:r>
            <a:r>
              <a:rPr lang="tr-TR" sz="2000">
                <a:solidFill>
                  <a:schemeClr val="tx2"/>
                </a:solidFill>
                <a:latin typeface="Comic Sans MS" pitchFamily="66" charset="0"/>
              </a:rPr>
              <a:t>Nadir Görülen İmmün Aracılı DM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</a:pPr>
            <a:r>
              <a:rPr lang="tr-TR" sz="2000">
                <a:solidFill>
                  <a:schemeClr val="tx2"/>
                </a:solidFill>
                <a:latin typeface="Comic Sans MS" pitchFamily="66" charset="0"/>
              </a:rPr>
              <a:t>  </a:t>
            </a:r>
            <a:r>
              <a:rPr lang="tr-TR" sz="2000">
                <a:latin typeface="Comic Sans MS" pitchFamily="66" charset="0"/>
              </a:rPr>
              <a:t>Sendromu                                       -Lipoatrofik DM                    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</a:pPr>
            <a:r>
              <a:rPr lang="tr-TR" sz="2000">
                <a:latin typeface="Comic Sans MS" pitchFamily="66" charset="0"/>
              </a:rPr>
              <a:t>-”Stiff-man sendromu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-Diğerleri                                         -Antiinsülin reseptör antikoru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                                                        -Diğerleri    </a:t>
            </a:r>
            <a:r>
              <a:rPr lang="tr-TR" sz="2000" b="1">
                <a:latin typeface="Comic Sans MS" pitchFamily="66" charset="0"/>
              </a:rPr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r>
              <a:rPr lang="tr-TR" sz="2800">
                <a:solidFill>
                  <a:srgbClr val="FFFF00"/>
                </a:solidFill>
                <a:latin typeface="Comic Sans MS" pitchFamily="66" charset="0"/>
              </a:rPr>
              <a:t>DM Yeni Sınıflandırması (ADA-1997)</a:t>
            </a:r>
            <a:br>
              <a:rPr lang="tr-TR" sz="2800">
                <a:solidFill>
                  <a:srgbClr val="FFFF00"/>
                </a:solidFill>
                <a:latin typeface="Comic Sans MS" pitchFamily="66" charset="0"/>
              </a:rPr>
            </a:br>
            <a:r>
              <a:rPr lang="tr-TR" sz="2800">
                <a:solidFill>
                  <a:srgbClr val="FFFF00"/>
                </a:solidFill>
                <a:latin typeface="Comic Sans MS" pitchFamily="66" charset="0"/>
              </a:rPr>
              <a:t>Diğer Spesifik Tipler (3)</a:t>
            </a: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1979613" y="1773238"/>
            <a:ext cx="4103687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solidFill>
                  <a:srgbClr val="FFFF00"/>
                </a:solidFill>
                <a:latin typeface="Comic Sans MS" pitchFamily="66" charset="0"/>
              </a:rPr>
              <a:t>Ekzokrin Pankreas Hastalığı</a:t>
            </a:r>
            <a:r>
              <a:rPr lang="tr-TR" sz="2000">
                <a:latin typeface="Comic Sans MS" pitchFamily="66" charset="0"/>
              </a:rPr>
              <a:t>                                         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	-Pankreatit                           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	-Travma /pankreatoktomi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	-Neoplazi                                                   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	-Kistik Fibrozis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	-Hemokromatozis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	-Fibrokalküloz pankreopati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	-Diğerleri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1114425" y="1906588"/>
            <a:ext cx="288131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solidFill>
                  <a:srgbClr val="FFFF00"/>
                </a:solidFill>
                <a:latin typeface="Comic Sans MS" pitchFamily="66" charset="0"/>
              </a:rPr>
              <a:t>Endokrinopatiler </a:t>
            </a:r>
            <a:r>
              <a:rPr lang="tr-TR" sz="2000">
                <a:solidFill>
                  <a:schemeClr val="tx2"/>
                </a:solidFill>
                <a:latin typeface="Comic Sans MS" pitchFamily="66" charset="0"/>
              </a:rPr>
              <a:t>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-Akromegali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-Cushing Sendromu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-Glucagonoma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-Feokromositoma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-Hipertroidizm 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-Somatostatinoma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-Aldesteronoma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-Diğerleri                          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                     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endParaRPr lang="tr-TR" sz="2000">
              <a:latin typeface="Comic Sans MS" pitchFamily="66" charset="0"/>
            </a:endParaRPr>
          </a:p>
        </p:txBody>
      </p:sp>
      <p:sp>
        <p:nvSpPr>
          <p:cNvPr id="27651" name="Rectangle 6"/>
          <p:cNvSpPr>
            <a:spLocks noChangeArrowheads="1"/>
          </p:cNvSpPr>
          <p:nvPr/>
        </p:nvSpPr>
        <p:spPr bwMode="auto">
          <a:xfrm>
            <a:off x="4787900" y="1844675"/>
            <a:ext cx="3960813" cy="3960813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solidFill>
                  <a:srgbClr val="FFFF00"/>
                </a:solidFill>
                <a:latin typeface="Comic Sans MS" pitchFamily="66" charset="0"/>
              </a:rPr>
              <a:t>Diğer Genetik Sendromlar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-Down sendromu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-Klinefelter sendromu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-Wolfram sendromu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-Friedrich ataksisi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-Huntington koresi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-Laurence Moon-Biede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-Myotonik distrofi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-Porfiria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-Prader Will sendromu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-Diğerleri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endParaRPr lang="tr-TR" sz="2000">
              <a:latin typeface="Comic Sans MS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endParaRPr lang="tr-TR" sz="2000">
              <a:latin typeface="Comic Sans MS" pitchFamily="66" charset="0"/>
            </a:endParaRPr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r>
              <a:rPr lang="tr-TR" sz="2800">
                <a:solidFill>
                  <a:srgbClr val="FFFF00"/>
                </a:solidFill>
                <a:latin typeface="Comic Sans MS" pitchFamily="66" charset="0"/>
              </a:rPr>
              <a:t>DM Yeni Sınıflandırması (ADA-1997)</a:t>
            </a:r>
            <a:br>
              <a:rPr lang="tr-TR" sz="2800">
                <a:solidFill>
                  <a:srgbClr val="FFFF00"/>
                </a:solidFill>
                <a:latin typeface="Comic Sans MS" pitchFamily="66" charset="0"/>
              </a:rPr>
            </a:br>
            <a:r>
              <a:rPr lang="tr-TR" sz="2800">
                <a:solidFill>
                  <a:srgbClr val="FFFF00"/>
                </a:solidFill>
                <a:latin typeface="Comic Sans MS" pitchFamily="66" charset="0"/>
              </a:rPr>
              <a:t>Diğer Spesifik Tipler 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/>
          <a:p>
            <a:r>
              <a:rPr lang="tr-TR" sz="3200" smtClean="0">
                <a:solidFill>
                  <a:srgbClr val="FFFF00"/>
                </a:solidFill>
                <a:latin typeface="Comic Sans MS" pitchFamily="66" charset="0"/>
              </a:rPr>
              <a:t>Diabetes Mellitus’un Patogenezi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484438" y="2492375"/>
            <a:ext cx="3814762" cy="1924050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smtClean="0">
                <a:latin typeface="Comic Sans MS" pitchFamily="66" charset="0"/>
              </a:rPr>
              <a:t>Genetik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smtClean="0">
                <a:latin typeface="Comic Sans MS" pitchFamily="66" charset="0"/>
              </a:rPr>
              <a:t>Otoimmünite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400" smtClean="0">
                <a:latin typeface="Comic Sans MS" pitchFamily="66" charset="0"/>
              </a:rPr>
              <a:t>Çevresel faktörler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Line 4"/>
          <p:cNvSpPr>
            <a:spLocks noChangeShapeType="1"/>
          </p:cNvSpPr>
          <p:nvPr/>
        </p:nvSpPr>
        <p:spPr bwMode="auto">
          <a:xfrm>
            <a:off x="827088" y="1916113"/>
            <a:ext cx="0" cy="381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699" name="Line 5"/>
          <p:cNvSpPr>
            <a:spLocks noChangeShapeType="1"/>
          </p:cNvSpPr>
          <p:nvPr/>
        </p:nvSpPr>
        <p:spPr bwMode="auto">
          <a:xfrm>
            <a:off x="684213" y="551656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00" name="Line 6"/>
          <p:cNvSpPr>
            <a:spLocks noChangeShapeType="1"/>
          </p:cNvSpPr>
          <p:nvPr/>
        </p:nvSpPr>
        <p:spPr bwMode="auto">
          <a:xfrm>
            <a:off x="684213" y="530066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01" name="Line 7"/>
          <p:cNvSpPr>
            <a:spLocks noChangeShapeType="1"/>
          </p:cNvSpPr>
          <p:nvPr/>
        </p:nvSpPr>
        <p:spPr bwMode="auto">
          <a:xfrm>
            <a:off x="684213" y="501332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02" name="Line 8"/>
          <p:cNvSpPr>
            <a:spLocks noChangeShapeType="1"/>
          </p:cNvSpPr>
          <p:nvPr/>
        </p:nvSpPr>
        <p:spPr bwMode="auto">
          <a:xfrm>
            <a:off x="682625" y="4746625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03" name="Line 9"/>
          <p:cNvSpPr>
            <a:spLocks noChangeShapeType="1"/>
          </p:cNvSpPr>
          <p:nvPr/>
        </p:nvSpPr>
        <p:spPr bwMode="auto">
          <a:xfrm>
            <a:off x="682625" y="45085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04" name="Line 10"/>
          <p:cNvSpPr>
            <a:spLocks noChangeShapeType="1"/>
          </p:cNvSpPr>
          <p:nvPr/>
        </p:nvSpPr>
        <p:spPr bwMode="auto">
          <a:xfrm>
            <a:off x="684213" y="42926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05" name="Line 11"/>
          <p:cNvSpPr>
            <a:spLocks noChangeShapeType="1"/>
          </p:cNvSpPr>
          <p:nvPr/>
        </p:nvSpPr>
        <p:spPr bwMode="auto">
          <a:xfrm>
            <a:off x="684213" y="400526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06" name="Line 12"/>
          <p:cNvSpPr>
            <a:spLocks noChangeShapeType="1"/>
          </p:cNvSpPr>
          <p:nvPr/>
        </p:nvSpPr>
        <p:spPr bwMode="auto">
          <a:xfrm>
            <a:off x="684213" y="378936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07" name="Line 13"/>
          <p:cNvSpPr>
            <a:spLocks noChangeShapeType="1"/>
          </p:cNvSpPr>
          <p:nvPr/>
        </p:nvSpPr>
        <p:spPr bwMode="auto">
          <a:xfrm>
            <a:off x="684213" y="350043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08" name="Line 14"/>
          <p:cNvSpPr>
            <a:spLocks noChangeShapeType="1"/>
          </p:cNvSpPr>
          <p:nvPr/>
        </p:nvSpPr>
        <p:spPr bwMode="auto">
          <a:xfrm>
            <a:off x="684213" y="32131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09" name="Text Box 15"/>
          <p:cNvSpPr txBox="1">
            <a:spLocks noChangeArrowheads="1"/>
          </p:cNvSpPr>
          <p:nvPr/>
        </p:nvSpPr>
        <p:spPr bwMode="auto">
          <a:xfrm>
            <a:off x="250825" y="4149725"/>
            <a:ext cx="720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50</a:t>
            </a:r>
          </a:p>
        </p:txBody>
      </p:sp>
      <p:sp>
        <p:nvSpPr>
          <p:cNvPr id="29710" name="Text Box 16"/>
          <p:cNvSpPr txBox="1">
            <a:spLocks noChangeArrowheads="1"/>
          </p:cNvSpPr>
          <p:nvPr/>
        </p:nvSpPr>
        <p:spPr bwMode="auto">
          <a:xfrm>
            <a:off x="179388" y="3008313"/>
            <a:ext cx="792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100</a:t>
            </a:r>
          </a:p>
        </p:txBody>
      </p:sp>
      <p:sp>
        <p:nvSpPr>
          <p:cNvPr id="29711" name="Line 17"/>
          <p:cNvSpPr>
            <a:spLocks noChangeShapeType="1"/>
          </p:cNvSpPr>
          <p:nvPr/>
        </p:nvSpPr>
        <p:spPr bwMode="auto">
          <a:xfrm>
            <a:off x="827088" y="5734050"/>
            <a:ext cx="7921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9712" name="Line 18"/>
          <p:cNvSpPr>
            <a:spLocks noChangeShapeType="1"/>
          </p:cNvSpPr>
          <p:nvPr/>
        </p:nvSpPr>
        <p:spPr bwMode="auto">
          <a:xfrm>
            <a:off x="1331913" y="558958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13" name="Text Box 19"/>
          <p:cNvSpPr txBox="1">
            <a:spLocks noChangeArrowheads="1"/>
          </p:cNvSpPr>
          <p:nvPr/>
        </p:nvSpPr>
        <p:spPr bwMode="auto">
          <a:xfrm>
            <a:off x="1189038" y="5849938"/>
            <a:ext cx="287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0</a:t>
            </a:r>
          </a:p>
        </p:txBody>
      </p:sp>
      <p:sp>
        <p:nvSpPr>
          <p:cNvPr id="29714" name="Line 20"/>
          <p:cNvSpPr>
            <a:spLocks noChangeShapeType="1"/>
          </p:cNvSpPr>
          <p:nvPr/>
        </p:nvSpPr>
        <p:spPr bwMode="auto">
          <a:xfrm>
            <a:off x="1331913" y="5013325"/>
            <a:ext cx="0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9715" name="Text Box 21"/>
          <p:cNvSpPr txBox="1">
            <a:spLocks noChangeArrowheads="1"/>
          </p:cNvSpPr>
          <p:nvPr/>
        </p:nvSpPr>
        <p:spPr bwMode="auto">
          <a:xfrm>
            <a:off x="1042988" y="4641850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Doğum </a:t>
            </a:r>
          </a:p>
        </p:txBody>
      </p:sp>
      <p:sp>
        <p:nvSpPr>
          <p:cNvPr id="29716" name="Line 22"/>
          <p:cNvSpPr>
            <a:spLocks noChangeShapeType="1"/>
          </p:cNvSpPr>
          <p:nvPr/>
        </p:nvSpPr>
        <p:spPr bwMode="auto">
          <a:xfrm flipH="1" flipV="1">
            <a:off x="4643438" y="2349500"/>
            <a:ext cx="73025" cy="33845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17" name="Line 23"/>
          <p:cNvSpPr>
            <a:spLocks noChangeShapeType="1"/>
          </p:cNvSpPr>
          <p:nvPr/>
        </p:nvSpPr>
        <p:spPr bwMode="auto">
          <a:xfrm flipH="1" flipV="1">
            <a:off x="5724525" y="2349500"/>
            <a:ext cx="73025" cy="33845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18" name="AutoShape 24"/>
          <p:cNvSpPr>
            <a:spLocks/>
          </p:cNvSpPr>
          <p:nvPr/>
        </p:nvSpPr>
        <p:spPr bwMode="auto">
          <a:xfrm rot="5400000">
            <a:off x="2771776" y="1485900"/>
            <a:ext cx="144462" cy="3455987"/>
          </a:xfrm>
          <a:prstGeom prst="leftBracket">
            <a:avLst>
              <a:gd name="adj" fmla="val 19936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latin typeface="Comic Sans MS" pitchFamily="66" charset="0"/>
            </a:endParaRPr>
          </a:p>
        </p:txBody>
      </p:sp>
      <p:sp>
        <p:nvSpPr>
          <p:cNvPr id="29719" name="Line 25"/>
          <p:cNvSpPr>
            <a:spLocks noChangeShapeType="1"/>
          </p:cNvSpPr>
          <p:nvPr/>
        </p:nvSpPr>
        <p:spPr bwMode="auto">
          <a:xfrm>
            <a:off x="4643438" y="3357563"/>
            <a:ext cx="3024187" cy="23764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20" name="Line 26"/>
          <p:cNvSpPr>
            <a:spLocks noChangeShapeType="1"/>
          </p:cNvSpPr>
          <p:nvPr/>
        </p:nvSpPr>
        <p:spPr bwMode="auto">
          <a:xfrm flipV="1">
            <a:off x="6659563" y="3357563"/>
            <a:ext cx="0" cy="158432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9721" name="Text Box 29"/>
          <p:cNvSpPr txBox="1">
            <a:spLocks noChangeArrowheads="1"/>
          </p:cNvSpPr>
          <p:nvPr/>
        </p:nvSpPr>
        <p:spPr bwMode="auto">
          <a:xfrm>
            <a:off x="250825" y="1341438"/>
            <a:ext cx="1441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Beta hücre kitlesi (%)</a:t>
            </a:r>
          </a:p>
        </p:txBody>
      </p:sp>
      <p:sp>
        <p:nvSpPr>
          <p:cNvPr id="29722" name="Text Box 30"/>
          <p:cNvSpPr txBox="1">
            <a:spLocks noChangeArrowheads="1"/>
          </p:cNvSpPr>
          <p:nvPr/>
        </p:nvSpPr>
        <p:spPr bwMode="auto">
          <a:xfrm>
            <a:off x="7092950" y="4868863"/>
            <a:ext cx="1295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Aşikar DM</a:t>
            </a:r>
          </a:p>
        </p:txBody>
      </p:sp>
      <p:sp>
        <p:nvSpPr>
          <p:cNvPr id="29723" name="Text Box 31"/>
          <p:cNvSpPr txBox="1">
            <a:spLocks noChangeArrowheads="1"/>
          </p:cNvSpPr>
          <p:nvPr/>
        </p:nvSpPr>
        <p:spPr bwMode="auto">
          <a:xfrm>
            <a:off x="4787900" y="2997200"/>
            <a:ext cx="1079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İnsülin salınımı</a:t>
            </a:r>
          </a:p>
        </p:txBody>
      </p:sp>
      <p:sp>
        <p:nvSpPr>
          <p:cNvPr id="29724" name="Line 32"/>
          <p:cNvSpPr>
            <a:spLocks noChangeShapeType="1"/>
          </p:cNvSpPr>
          <p:nvPr/>
        </p:nvSpPr>
        <p:spPr bwMode="auto">
          <a:xfrm>
            <a:off x="4859338" y="2781300"/>
            <a:ext cx="649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9725" name="Line 33"/>
          <p:cNvSpPr>
            <a:spLocks noChangeShapeType="1"/>
          </p:cNvSpPr>
          <p:nvPr/>
        </p:nvSpPr>
        <p:spPr bwMode="auto">
          <a:xfrm>
            <a:off x="5867400" y="3284538"/>
            <a:ext cx="20891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9726" name="Text Box 34"/>
          <p:cNvSpPr txBox="1">
            <a:spLocks noChangeArrowheads="1"/>
          </p:cNvSpPr>
          <p:nvPr/>
        </p:nvSpPr>
        <p:spPr bwMode="auto">
          <a:xfrm>
            <a:off x="5867400" y="2420938"/>
            <a:ext cx="26654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İnsülin salınımında progressif bozukluk</a:t>
            </a:r>
          </a:p>
        </p:txBody>
      </p:sp>
      <p:sp>
        <p:nvSpPr>
          <p:cNvPr id="29727" name="Text Box 35"/>
          <p:cNvSpPr txBox="1">
            <a:spLocks noChangeArrowheads="1"/>
          </p:cNvSpPr>
          <p:nvPr/>
        </p:nvSpPr>
        <p:spPr bwMode="auto">
          <a:xfrm>
            <a:off x="4716463" y="2341563"/>
            <a:ext cx="1009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Normal </a:t>
            </a:r>
          </a:p>
        </p:txBody>
      </p:sp>
      <p:sp>
        <p:nvSpPr>
          <p:cNvPr id="29728" name="Line 36"/>
          <p:cNvSpPr>
            <a:spLocks noChangeShapeType="1"/>
          </p:cNvSpPr>
          <p:nvPr/>
        </p:nvSpPr>
        <p:spPr bwMode="auto">
          <a:xfrm>
            <a:off x="6732588" y="4652963"/>
            <a:ext cx="11509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9729" name="Text Box 38"/>
          <p:cNvSpPr txBox="1">
            <a:spLocks noChangeArrowheads="1"/>
          </p:cNvSpPr>
          <p:nvPr/>
        </p:nvSpPr>
        <p:spPr bwMode="auto">
          <a:xfrm>
            <a:off x="7237413" y="4221163"/>
            <a:ext cx="172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Balayı dönemi</a:t>
            </a:r>
          </a:p>
        </p:txBody>
      </p:sp>
      <p:sp>
        <p:nvSpPr>
          <p:cNvPr id="29730" name="Line 40"/>
          <p:cNvSpPr>
            <a:spLocks noChangeShapeType="1"/>
          </p:cNvSpPr>
          <p:nvPr/>
        </p:nvSpPr>
        <p:spPr bwMode="auto">
          <a:xfrm>
            <a:off x="1547813" y="1484313"/>
            <a:ext cx="64087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9731" name="Text Box 41"/>
          <p:cNvSpPr txBox="1">
            <a:spLocks noChangeArrowheads="1"/>
          </p:cNvSpPr>
          <p:nvPr/>
        </p:nvSpPr>
        <p:spPr bwMode="auto">
          <a:xfrm>
            <a:off x="3708400" y="1046163"/>
            <a:ext cx="2303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GENETİK EĞİLİM</a:t>
            </a:r>
          </a:p>
        </p:txBody>
      </p:sp>
      <p:sp>
        <p:nvSpPr>
          <p:cNvPr id="29732" name="Line 42"/>
          <p:cNvSpPr>
            <a:spLocks noChangeShapeType="1"/>
          </p:cNvSpPr>
          <p:nvPr/>
        </p:nvSpPr>
        <p:spPr bwMode="auto">
          <a:xfrm>
            <a:off x="2700338" y="2060575"/>
            <a:ext cx="5111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9733" name="Text Box 43"/>
          <p:cNvSpPr txBox="1">
            <a:spLocks noChangeArrowheads="1"/>
          </p:cNvSpPr>
          <p:nvPr/>
        </p:nvSpPr>
        <p:spPr bwMode="auto">
          <a:xfrm>
            <a:off x="3563938" y="1628775"/>
            <a:ext cx="4032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İMMÜNOLOJİK BOZUKLUKLAR</a:t>
            </a:r>
          </a:p>
        </p:txBody>
      </p:sp>
      <p:sp>
        <p:nvSpPr>
          <p:cNvPr id="29734" name="Text Box 44"/>
          <p:cNvSpPr txBox="1">
            <a:spLocks noChangeArrowheads="1"/>
          </p:cNvSpPr>
          <p:nvPr/>
        </p:nvSpPr>
        <p:spPr bwMode="auto">
          <a:xfrm>
            <a:off x="684213" y="260350"/>
            <a:ext cx="74882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tr-TR" sz="2400" b="1">
                <a:solidFill>
                  <a:srgbClr val="FFFF00"/>
                </a:solidFill>
                <a:latin typeface="Comic Sans MS" pitchFamily="66" charset="0"/>
              </a:rPr>
              <a:t>Tip 1 DM’da beta hücresinin doğal öyküsü            Beta hücresine karşı immun Rx ve yıkım</a:t>
            </a:r>
          </a:p>
        </p:txBody>
      </p:sp>
      <p:sp>
        <p:nvSpPr>
          <p:cNvPr id="29735" name="Text Box 45"/>
          <p:cNvSpPr txBox="1">
            <a:spLocks noChangeArrowheads="1"/>
          </p:cNvSpPr>
          <p:nvPr/>
        </p:nvSpPr>
        <p:spPr bwMode="auto">
          <a:xfrm>
            <a:off x="3779838" y="5949950"/>
            <a:ext cx="180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Zaman (yıl)</a:t>
            </a:r>
          </a:p>
        </p:txBody>
      </p:sp>
      <p:sp>
        <p:nvSpPr>
          <p:cNvPr id="29736" name="Freeform 50"/>
          <p:cNvSpPr>
            <a:spLocks/>
          </p:cNvSpPr>
          <p:nvPr/>
        </p:nvSpPr>
        <p:spPr bwMode="auto">
          <a:xfrm>
            <a:off x="6691313" y="4740275"/>
            <a:ext cx="1919287" cy="974725"/>
          </a:xfrm>
          <a:custGeom>
            <a:avLst/>
            <a:gdLst>
              <a:gd name="T0" fmla="*/ 2147483647 w 1209"/>
              <a:gd name="T1" fmla="*/ 2147483647 h 614"/>
              <a:gd name="T2" fmla="*/ 2147483647 w 1209"/>
              <a:gd name="T3" fmla="*/ 2147483647 h 614"/>
              <a:gd name="T4" fmla="*/ 0 w 1209"/>
              <a:gd name="T5" fmla="*/ 2147483647 h 614"/>
              <a:gd name="T6" fmla="*/ 0 60000 65536"/>
              <a:gd name="T7" fmla="*/ 0 60000 65536"/>
              <a:gd name="T8" fmla="*/ 0 60000 65536"/>
              <a:gd name="T9" fmla="*/ 0 w 1209"/>
              <a:gd name="T10" fmla="*/ 0 h 614"/>
              <a:gd name="T11" fmla="*/ 1209 w 1209"/>
              <a:gd name="T12" fmla="*/ 614 h 6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9" h="614">
                <a:moveTo>
                  <a:pt x="1209" y="614"/>
                </a:moveTo>
                <a:cubicBezTo>
                  <a:pt x="1123" y="526"/>
                  <a:pt x="893" y="172"/>
                  <a:pt x="691" y="86"/>
                </a:cubicBezTo>
                <a:cubicBezTo>
                  <a:pt x="489" y="0"/>
                  <a:pt x="144" y="98"/>
                  <a:pt x="0" y="101"/>
                </a:cubicBezTo>
              </a:path>
            </a:pathLst>
          </a:custGeom>
          <a:noFill/>
          <a:ln w="254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r>
              <a:rPr lang="tr-TR" sz="2800" smtClean="0">
                <a:solidFill>
                  <a:srgbClr val="FFFF00"/>
                </a:solidFill>
                <a:latin typeface="Comic Sans MS" pitchFamily="66" charset="0"/>
              </a:rPr>
              <a:t>Tip 1 diyabetde beta hücre  otoantijenleri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339975" y="1412875"/>
            <a:ext cx="4402138" cy="4349750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İnsülin  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GAD 65 – GAD 67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ICA 512/IA2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ICA 69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Gangliosid GM 2-1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Carboxypeptidase H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37 kd antijen = non GAD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38 kd Antijen 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51 kd antijen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400" smtClean="0">
                <a:latin typeface="Comic Sans MS" pitchFamily="66" charset="0"/>
              </a:rPr>
              <a:t>52 kd antijen 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258888" y="5734050"/>
            <a:ext cx="63373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>
                <a:latin typeface="Comic Sans MS" pitchFamily="66" charset="0"/>
              </a:rPr>
              <a:t>GAD = Glutamik acid decarboxylase</a:t>
            </a:r>
          </a:p>
          <a:p>
            <a:pPr eaLnBrk="1" hangingPunct="1">
              <a:spcBef>
                <a:spcPct val="50000"/>
              </a:spcBef>
            </a:pPr>
            <a:r>
              <a:rPr lang="tr-TR">
                <a:latin typeface="Comic Sans MS" pitchFamily="66" charset="0"/>
              </a:rPr>
              <a:t>ICA= Islet cell autoantigen , adacık hücre otoantijeni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974725" y="504825"/>
            <a:ext cx="7772400" cy="1143000"/>
          </a:xfrm>
        </p:spPr>
        <p:txBody>
          <a:bodyPr/>
          <a:lstStyle/>
          <a:p>
            <a:r>
              <a:rPr lang="tr-TR" sz="2400" smtClean="0">
                <a:latin typeface="Comic Sans MS" pitchFamily="66" charset="0"/>
              </a:rPr>
              <a:t>Tip 1 DM’da humoral otoimmünite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081088"/>
            <a:ext cx="9074150" cy="4364037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FFFF00"/>
              </a:buClr>
              <a:buSzTx/>
              <a:buFont typeface="Monotype Sorts" charset="2"/>
              <a:buNone/>
            </a:pPr>
            <a:endParaRPr lang="tr-TR" sz="180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ICA-Islet cell- Anti Adacık hücre Ab 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IAA- İnsülin autoantibodies- Anti İnsülin Ab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GAD 65 Ab(</a:t>
            </a:r>
            <a:r>
              <a:rPr lang="el-GR" sz="2000" smtClean="0">
                <a:latin typeface="Comic Sans MS" pitchFamily="66" charset="0"/>
              </a:rPr>
              <a:t>β</a:t>
            </a:r>
            <a:r>
              <a:rPr lang="tr-TR" sz="2000" smtClean="0">
                <a:latin typeface="Comic Sans MS" pitchFamily="66" charset="0"/>
              </a:rPr>
              <a:t> hücresinde ve SSS de  GABA  sentezi)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IA-2,IA-2B (Tyrosine phosphatlara karşı)</a:t>
            </a:r>
            <a:endParaRPr lang="tr-TR" sz="240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Monotype Sorts" charset="2"/>
              <a:buNone/>
            </a:pPr>
            <a:r>
              <a:rPr lang="tr-TR" sz="2400" smtClean="0">
                <a:solidFill>
                  <a:srgbClr val="FFFF00"/>
                </a:solidFill>
                <a:latin typeface="Comic Sans MS" pitchFamily="66" charset="0"/>
              </a:rPr>
              <a:t>            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Monotype Sorts" charset="2"/>
              <a:buNone/>
            </a:pPr>
            <a:r>
              <a:rPr lang="tr-TR" sz="2400" smtClean="0">
                <a:solidFill>
                  <a:srgbClr val="FFFF00"/>
                </a:solidFill>
                <a:latin typeface="Comic Sans MS" pitchFamily="66" charset="0"/>
              </a:rPr>
              <a:t>              Tip 1 DM’da hücresel otoimmünite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Stotoksik Lenfositler, T (CD8)-NK hücreler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Aktive Makrofajlarlardan salınan Sitokinler(</a:t>
            </a:r>
            <a:r>
              <a:rPr lang="tr-TR" sz="1800" smtClean="0">
                <a:latin typeface="Comic Sans MS" pitchFamily="66" charset="0"/>
              </a:rPr>
              <a:t>IL-1, TNF</a:t>
            </a:r>
            <a:r>
              <a:rPr lang="el-GR" sz="1800" smtClean="0">
                <a:latin typeface="Comic Sans MS" pitchFamily="66" charset="0"/>
              </a:rPr>
              <a:t>α</a:t>
            </a:r>
            <a:r>
              <a:rPr lang="tr-TR" sz="1800" smtClean="0">
                <a:latin typeface="Comic Sans MS" pitchFamily="66" charset="0"/>
              </a:rPr>
              <a:t>, IF)</a:t>
            </a:r>
          </a:p>
          <a:p>
            <a:pPr lvl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1800" smtClean="0">
                <a:latin typeface="Comic Sans MS" pitchFamily="66" charset="0"/>
              </a:rPr>
              <a:t>	                        </a:t>
            </a:r>
          </a:p>
          <a:p>
            <a:pPr lvl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1800" smtClean="0">
                <a:solidFill>
                  <a:srgbClr val="FFFF00"/>
                </a:solidFill>
                <a:latin typeface="Comic Sans MS" pitchFamily="66" charset="0"/>
              </a:rPr>
              <a:t>                             </a:t>
            </a:r>
            <a:r>
              <a:rPr lang="tr-TR" sz="2000" smtClean="0">
                <a:solidFill>
                  <a:srgbClr val="FFFF00"/>
                </a:solidFill>
                <a:latin typeface="Comic Sans MS" pitchFamily="66" charset="0"/>
              </a:rPr>
              <a:t>Beta hücre hasarı</a:t>
            </a:r>
            <a:endParaRPr lang="tr-TR" sz="1800" smtClean="0">
              <a:solidFill>
                <a:srgbClr val="FFFF00"/>
              </a:solidFill>
              <a:latin typeface="Comic Sans MS" pitchFamily="66" charset="0"/>
            </a:endParaRPr>
          </a:p>
          <a:p>
            <a:pPr lvl="4">
              <a:lnSpc>
                <a:spcPct val="90000"/>
              </a:lnSpc>
              <a:buClr>
                <a:srgbClr val="FFFF00"/>
              </a:buClr>
              <a:buFontTx/>
              <a:buNone/>
            </a:pPr>
            <a:r>
              <a:rPr lang="tr-TR" smtClean="0">
                <a:latin typeface="Comic Sans MS" pitchFamily="66" charset="0"/>
              </a:rPr>
              <a:t>    Adacık immünopatolojisi</a:t>
            </a:r>
          </a:p>
          <a:p>
            <a:pPr lvl="4">
              <a:lnSpc>
                <a:spcPct val="90000"/>
              </a:lnSpc>
              <a:buClr>
                <a:srgbClr val="FFFF00"/>
              </a:buClr>
              <a:buFontTx/>
              <a:buNone/>
            </a:pPr>
            <a:r>
              <a:rPr lang="tr-TR" smtClean="0">
                <a:latin typeface="Comic Sans MS" pitchFamily="66" charset="0"/>
              </a:rPr>
              <a:t>        İnsulitis-isletitis</a:t>
            </a:r>
          </a:p>
          <a:p>
            <a:pPr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None/>
            </a:pPr>
            <a:r>
              <a:rPr lang="tr-TR" sz="2000" smtClean="0">
                <a:latin typeface="Comic Sans MS" pitchFamily="66" charset="0"/>
              </a:rPr>
              <a:t>_____________</a:t>
            </a:r>
            <a:r>
              <a:rPr lang="tr-TR" sz="1800" smtClean="0">
                <a:latin typeface="Comic Sans MS" pitchFamily="66" charset="0"/>
              </a:rPr>
              <a:t>________________________________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35050" y="449263"/>
            <a:ext cx="7708900" cy="531812"/>
          </a:xfrm>
        </p:spPr>
        <p:txBody>
          <a:bodyPr/>
          <a:lstStyle/>
          <a:p>
            <a:r>
              <a:rPr lang="tr-TR" sz="2800" smtClean="0">
                <a:solidFill>
                  <a:srgbClr val="FFFF00"/>
                </a:solidFill>
                <a:latin typeface="Comic Sans MS" pitchFamily="66" charset="0"/>
              </a:rPr>
              <a:t>Tip 1 DM genetik özellikleri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20675" y="1579563"/>
            <a:ext cx="8643938" cy="4559300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Poligenik geçiş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Kromozom 2- 6- 11 -15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HLA- Class II Antijen DR-DQ allelleri belirleyici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DR3-DR4/ DR4 eğilim yaratan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§"/>
            </a:pPr>
            <a:r>
              <a:rPr lang="tr-TR" sz="2000" smtClean="0">
                <a:latin typeface="Comic Sans MS" pitchFamily="66" charset="0"/>
              </a:rPr>
              <a:t>DR2 alleli koruyucu</a:t>
            </a:r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395288" y="3541713"/>
          <a:ext cx="8496944" cy="1903468"/>
        </p:xfrm>
        <a:graphic>
          <a:graphicData uri="http://schemas.openxmlformats.org/drawingml/2006/table">
            <a:tbl>
              <a:tblPr/>
              <a:tblGrid>
                <a:gridCol w="4352800"/>
                <a:gridCol w="4144144"/>
              </a:tblGrid>
              <a:tr h="51269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Eğilim yaratan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Koruyucu olan 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077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HLA-DR3/DQB1*0201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HLA-DR4/DQB1*0304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HLA-DQA1*501/DQB1*0302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HLADR2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HLA DQA1-0201 / DQB1-0602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557213"/>
            <a:ext cx="7772400" cy="1143000"/>
          </a:xfrm>
        </p:spPr>
        <p:txBody>
          <a:bodyPr/>
          <a:lstStyle/>
          <a:p>
            <a:r>
              <a:rPr lang="tr-TR" sz="3600" smtClean="0">
                <a:solidFill>
                  <a:srgbClr val="FFFF00"/>
                </a:solidFill>
                <a:latin typeface="Comic Sans MS" pitchFamily="66" charset="0"/>
              </a:rPr>
              <a:t>Tip 2 DM patogenezi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22263" y="1871663"/>
            <a:ext cx="4465637" cy="2492375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İnsülin Rezistansı</a:t>
            </a:r>
          </a:p>
          <a:p>
            <a:pPr lvl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Reseptör azalışı</a:t>
            </a:r>
          </a:p>
          <a:p>
            <a:pPr lvl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Post Reseptör defekt</a:t>
            </a:r>
          </a:p>
          <a:p>
            <a:pPr lvl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 smtClean="0">
                <a:latin typeface="Comic Sans MS" pitchFamily="66" charset="0"/>
              </a:rPr>
              <a:t>	(Amylin birikimi  ? )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Hiperinsülinemi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Hiperglukagonemi (Rölatif)</a:t>
            </a:r>
          </a:p>
          <a:p>
            <a:pPr lvl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Alfa hücre artışı ile (alfa/beta  </a:t>
            </a:r>
            <a:r>
              <a:rPr lang="en-US" sz="2000" smtClean="0">
                <a:latin typeface="Comic Sans MS" pitchFamily="66" charset="0"/>
              </a:rPr>
              <a:t>&gt;</a:t>
            </a:r>
            <a:r>
              <a:rPr lang="tr-TR" sz="2000" smtClean="0">
                <a:latin typeface="Comic Sans MS" pitchFamily="66" charset="0"/>
              </a:rPr>
              <a:t>)</a:t>
            </a:r>
            <a:endParaRPr lang="en-US" sz="2000" smtClean="0">
              <a:latin typeface="Comic Sans MS" pitchFamily="66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4500563" y="1916113"/>
            <a:ext cx="4643437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Karaciğerde lipid sentezi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Dokularda Lipitoksisite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Beta hücre  hasarı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Glukozun oksidatif metabolizması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		(CO2 – H2O-Lakat-Lipid)</a:t>
            </a: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Glikojen sentezinin blokajı (Nonoksidatif metabolizma)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684213" y="101600"/>
            <a:ext cx="77041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tr-TR" sz="2800" b="1">
                <a:solidFill>
                  <a:srgbClr val="FFFF00"/>
                </a:solidFill>
                <a:latin typeface="Comic Sans MS" pitchFamily="66" charset="0"/>
              </a:rPr>
              <a:t>Tip 2 DM patogenezi</a:t>
            </a:r>
          </a:p>
        </p:txBody>
      </p:sp>
      <p:sp>
        <p:nvSpPr>
          <p:cNvPr id="34819" name="Text Box 5"/>
          <p:cNvSpPr txBox="1">
            <a:spLocks noChangeArrowheads="1"/>
          </p:cNvSpPr>
          <p:nvPr/>
        </p:nvSpPr>
        <p:spPr bwMode="auto">
          <a:xfrm>
            <a:off x="2411413" y="908050"/>
            <a:ext cx="4465637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Genetik beta hücre fonksiyon bozukluğu</a:t>
            </a:r>
          </a:p>
        </p:txBody>
      </p:sp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3924300" y="1622425"/>
            <a:ext cx="1152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Ve/veya</a:t>
            </a:r>
          </a:p>
        </p:txBody>
      </p:sp>
      <p:sp>
        <p:nvSpPr>
          <p:cNvPr id="34821" name="Text Box 7"/>
          <p:cNvSpPr txBox="1">
            <a:spLocks noChangeArrowheads="1"/>
          </p:cNvSpPr>
          <p:nvPr/>
        </p:nvSpPr>
        <p:spPr bwMode="auto">
          <a:xfrm>
            <a:off x="3419475" y="1989138"/>
            <a:ext cx="230505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İnsülin resiztansı</a:t>
            </a:r>
          </a:p>
        </p:txBody>
      </p:sp>
      <p:sp>
        <p:nvSpPr>
          <p:cNvPr id="34822" name="AutoShape 8"/>
          <p:cNvSpPr>
            <a:spLocks noChangeArrowheads="1"/>
          </p:cNvSpPr>
          <p:nvPr/>
        </p:nvSpPr>
        <p:spPr bwMode="auto">
          <a:xfrm>
            <a:off x="4356100" y="2420938"/>
            <a:ext cx="215900" cy="8636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latin typeface="Comic Sans MS" pitchFamily="66" charset="0"/>
            </a:endParaRPr>
          </a:p>
        </p:txBody>
      </p:sp>
      <p:sp>
        <p:nvSpPr>
          <p:cNvPr id="34823" name="Text Box 9"/>
          <p:cNvSpPr txBox="1">
            <a:spLocks noChangeArrowheads="1"/>
          </p:cNvSpPr>
          <p:nvPr/>
        </p:nvSpPr>
        <p:spPr bwMode="auto">
          <a:xfrm>
            <a:off x="2843213" y="2565400"/>
            <a:ext cx="12969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Obezite </a:t>
            </a:r>
          </a:p>
        </p:txBody>
      </p:sp>
      <p:sp>
        <p:nvSpPr>
          <p:cNvPr id="34824" name="Text Box 10"/>
          <p:cNvSpPr txBox="1">
            <a:spLocks noChangeArrowheads="1"/>
          </p:cNvSpPr>
          <p:nvPr/>
        </p:nvSpPr>
        <p:spPr bwMode="auto">
          <a:xfrm>
            <a:off x="4859338" y="2565400"/>
            <a:ext cx="1944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Çevresel faktör</a:t>
            </a:r>
          </a:p>
        </p:txBody>
      </p:sp>
      <p:sp>
        <p:nvSpPr>
          <p:cNvPr id="34825" name="Text Box 11"/>
          <p:cNvSpPr txBox="1">
            <a:spLocks noChangeArrowheads="1"/>
          </p:cNvSpPr>
          <p:nvPr/>
        </p:nvSpPr>
        <p:spPr bwMode="auto">
          <a:xfrm>
            <a:off x="3348038" y="3357563"/>
            <a:ext cx="230505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Hafif hiperglisemi</a:t>
            </a:r>
          </a:p>
        </p:txBody>
      </p:sp>
      <p:sp>
        <p:nvSpPr>
          <p:cNvPr id="34826" name="Line 12"/>
          <p:cNvSpPr>
            <a:spLocks noChangeShapeType="1"/>
          </p:cNvSpPr>
          <p:nvPr/>
        </p:nvSpPr>
        <p:spPr bwMode="auto">
          <a:xfrm>
            <a:off x="4427538" y="3789363"/>
            <a:ext cx="0" cy="5762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4827" name="Arc 13"/>
          <p:cNvSpPr>
            <a:spLocks/>
          </p:cNvSpPr>
          <p:nvPr/>
        </p:nvSpPr>
        <p:spPr bwMode="auto">
          <a:xfrm>
            <a:off x="4500563" y="4292600"/>
            <a:ext cx="1079500" cy="4318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4828" name="Arc 14"/>
          <p:cNvSpPr>
            <a:spLocks/>
          </p:cNvSpPr>
          <p:nvPr/>
        </p:nvSpPr>
        <p:spPr bwMode="auto">
          <a:xfrm flipH="1">
            <a:off x="3492500" y="4292600"/>
            <a:ext cx="863600" cy="4318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4829" name="Text Box 16"/>
          <p:cNvSpPr txBox="1">
            <a:spLocks noChangeArrowheads="1"/>
          </p:cNvSpPr>
          <p:nvPr/>
        </p:nvSpPr>
        <p:spPr bwMode="auto">
          <a:xfrm>
            <a:off x="2627313" y="4581525"/>
            <a:ext cx="13668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Beta hücre fonksiyon bozukluğu</a:t>
            </a:r>
          </a:p>
        </p:txBody>
      </p:sp>
      <p:sp>
        <p:nvSpPr>
          <p:cNvPr id="34830" name="Text Box 17"/>
          <p:cNvSpPr txBox="1">
            <a:spLocks noChangeArrowheads="1"/>
          </p:cNvSpPr>
          <p:nvPr/>
        </p:nvSpPr>
        <p:spPr bwMode="auto">
          <a:xfrm>
            <a:off x="5292725" y="4724400"/>
            <a:ext cx="13668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İnsülin rezistansı</a:t>
            </a:r>
          </a:p>
        </p:txBody>
      </p:sp>
      <p:sp>
        <p:nvSpPr>
          <p:cNvPr id="34831" name="Arc 18"/>
          <p:cNvSpPr>
            <a:spLocks/>
          </p:cNvSpPr>
          <p:nvPr/>
        </p:nvSpPr>
        <p:spPr bwMode="auto">
          <a:xfrm rot="17650247" flipH="1">
            <a:off x="3541712" y="5573713"/>
            <a:ext cx="360363" cy="903288"/>
          </a:xfrm>
          <a:custGeom>
            <a:avLst/>
            <a:gdLst>
              <a:gd name="T0" fmla="*/ 0 w 21600"/>
              <a:gd name="T1" fmla="*/ 0 h 33966"/>
              <a:gd name="T2" fmla="*/ 2147483647 w 21600"/>
              <a:gd name="T3" fmla="*/ 2147483647 h 33966"/>
              <a:gd name="T4" fmla="*/ 0 w 21600"/>
              <a:gd name="T5" fmla="*/ 2147483647 h 33966"/>
              <a:gd name="T6" fmla="*/ 0 60000 65536"/>
              <a:gd name="T7" fmla="*/ 0 60000 65536"/>
              <a:gd name="T8" fmla="*/ 0 60000 65536"/>
              <a:gd name="T9" fmla="*/ 0 w 21600"/>
              <a:gd name="T10" fmla="*/ 0 h 33966"/>
              <a:gd name="T11" fmla="*/ 21600 w 21600"/>
              <a:gd name="T12" fmla="*/ 33966 h 339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96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023"/>
                  <a:pt x="20242" y="30339"/>
                  <a:pt x="17709" y="33965"/>
                </a:cubicBezTo>
              </a:path>
              <a:path w="21600" h="3396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023"/>
                  <a:pt x="20242" y="30339"/>
                  <a:pt x="17709" y="3396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4832" name="Arc 20"/>
          <p:cNvSpPr>
            <a:spLocks/>
          </p:cNvSpPr>
          <p:nvPr/>
        </p:nvSpPr>
        <p:spPr bwMode="auto">
          <a:xfrm rot="11996489" flipH="1">
            <a:off x="5364163" y="5405438"/>
            <a:ext cx="360362" cy="903287"/>
          </a:xfrm>
          <a:custGeom>
            <a:avLst/>
            <a:gdLst>
              <a:gd name="T0" fmla="*/ 0 w 21600"/>
              <a:gd name="T1" fmla="*/ 0 h 33966"/>
              <a:gd name="T2" fmla="*/ 2147483647 w 21600"/>
              <a:gd name="T3" fmla="*/ 2147483647 h 33966"/>
              <a:gd name="T4" fmla="*/ 0 w 21600"/>
              <a:gd name="T5" fmla="*/ 2147483647 h 33966"/>
              <a:gd name="T6" fmla="*/ 0 60000 65536"/>
              <a:gd name="T7" fmla="*/ 0 60000 65536"/>
              <a:gd name="T8" fmla="*/ 0 60000 65536"/>
              <a:gd name="T9" fmla="*/ 0 w 21600"/>
              <a:gd name="T10" fmla="*/ 0 h 33966"/>
              <a:gd name="T11" fmla="*/ 21600 w 21600"/>
              <a:gd name="T12" fmla="*/ 33966 h 339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396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023"/>
                  <a:pt x="20242" y="30339"/>
                  <a:pt x="17709" y="33965"/>
                </a:cubicBezTo>
              </a:path>
              <a:path w="21600" h="3396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023"/>
                  <a:pt x="20242" y="30339"/>
                  <a:pt x="17709" y="3396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4833" name="Text Box 21"/>
          <p:cNvSpPr txBox="1">
            <a:spLocks noChangeArrowheads="1"/>
          </p:cNvSpPr>
          <p:nvPr/>
        </p:nvSpPr>
        <p:spPr bwMode="auto">
          <a:xfrm>
            <a:off x="4140200" y="6092825"/>
            <a:ext cx="180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Tip 2 DM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smtClean="0">
                <a:solidFill>
                  <a:srgbClr val="FFFF00"/>
                </a:solidFill>
                <a:latin typeface="Comic Sans MS" pitchFamily="66" charset="0"/>
              </a:rPr>
              <a:t>Diabetes Mellitus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987550"/>
            <a:ext cx="8064500" cy="4681538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q"/>
            </a:pPr>
            <a:r>
              <a:rPr lang="tr-TR" sz="2400" smtClean="0">
                <a:latin typeface="Comic Sans MS" pitchFamily="66" charset="0"/>
              </a:rPr>
              <a:t>Hiperglisemi ile seyreden metabolik hastalıktır(Karbonhidrat-protein-lipid)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q"/>
            </a:pPr>
            <a:r>
              <a:rPr lang="tr-TR" sz="2400" smtClean="0">
                <a:latin typeface="Comic Sans MS" pitchFamily="66" charset="0"/>
              </a:rPr>
              <a:t>En sık  görülen endokrin hastalıklarındandır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q"/>
            </a:pPr>
            <a:r>
              <a:rPr lang="tr-TR" sz="2400" smtClean="0">
                <a:latin typeface="Comic Sans MS" pitchFamily="66" charset="0"/>
              </a:rPr>
              <a:t>Farklı etyolojik nedenlerle oluşmaktadır.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q"/>
            </a:pPr>
            <a:r>
              <a:rPr lang="tr-TR" sz="2400" smtClean="0">
                <a:latin typeface="Comic Sans MS" pitchFamily="66" charset="0"/>
              </a:rPr>
              <a:t>Kronik seyirli ve progressif özelliktedir.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q"/>
            </a:pPr>
            <a:r>
              <a:rPr lang="tr-TR" sz="2400" smtClean="0">
                <a:latin typeface="Comic Sans MS" pitchFamily="66" charset="0"/>
              </a:rPr>
              <a:t>Akut ve kronik komplikasyonlar oluşabilmektedir.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684213" y="1052513"/>
            <a:ext cx="2232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İnsülin eksikliği</a:t>
            </a:r>
          </a:p>
        </p:txBody>
      </p:sp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539750" y="1916113"/>
            <a:ext cx="23050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Glukoza bağlı insülin sekresyonunda azalma</a:t>
            </a: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539750" y="4365625"/>
            <a:ext cx="2305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İnsüline doku yanıtının azalması</a:t>
            </a:r>
          </a:p>
        </p:txBody>
      </p:sp>
      <p:sp>
        <p:nvSpPr>
          <p:cNvPr id="35845" name="Text Box 7"/>
          <p:cNvSpPr txBox="1">
            <a:spLocks noChangeArrowheads="1"/>
          </p:cNvSpPr>
          <p:nvPr/>
        </p:nvSpPr>
        <p:spPr bwMode="auto">
          <a:xfrm>
            <a:off x="827088" y="5445125"/>
            <a:ext cx="2016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İnsülin rezistansı</a:t>
            </a:r>
          </a:p>
        </p:txBody>
      </p:sp>
      <p:sp>
        <p:nvSpPr>
          <p:cNvPr id="35846" name="Text Box 8"/>
          <p:cNvSpPr txBox="1">
            <a:spLocks noChangeArrowheads="1"/>
          </p:cNvSpPr>
          <p:nvPr/>
        </p:nvSpPr>
        <p:spPr bwMode="auto">
          <a:xfrm>
            <a:off x="4284663" y="1989138"/>
            <a:ext cx="18716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Hepatik glukoz üretiminin artışı</a:t>
            </a:r>
          </a:p>
        </p:txBody>
      </p:sp>
      <p:sp>
        <p:nvSpPr>
          <p:cNvPr id="35847" name="Text Box 9"/>
          <p:cNvSpPr txBox="1">
            <a:spLocks noChangeArrowheads="1"/>
          </p:cNvSpPr>
          <p:nvPr/>
        </p:nvSpPr>
        <p:spPr bwMode="auto">
          <a:xfrm>
            <a:off x="6732588" y="1989138"/>
            <a:ext cx="165576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Beta hücre fonksiyon bozukluğu</a:t>
            </a:r>
          </a:p>
        </p:txBody>
      </p:sp>
      <p:sp>
        <p:nvSpPr>
          <p:cNvPr id="35848" name="Text Box 10"/>
          <p:cNvSpPr txBox="1">
            <a:spLocks noChangeArrowheads="1"/>
          </p:cNvSpPr>
          <p:nvPr/>
        </p:nvSpPr>
        <p:spPr bwMode="auto">
          <a:xfrm>
            <a:off x="4284663" y="5084763"/>
            <a:ext cx="16557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Sellüler glukoz uptake azalışı</a:t>
            </a:r>
          </a:p>
        </p:txBody>
      </p:sp>
      <p:sp>
        <p:nvSpPr>
          <p:cNvPr id="35849" name="Text Box 11"/>
          <p:cNvSpPr txBox="1">
            <a:spLocks noChangeArrowheads="1"/>
          </p:cNvSpPr>
          <p:nvPr/>
        </p:nvSpPr>
        <p:spPr bwMode="auto">
          <a:xfrm>
            <a:off x="6659563" y="4508500"/>
            <a:ext cx="22336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Post Reseptör defekt</a:t>
            </a:r>
          </a:p>
        </p:txBody>
      </p:sp>
      <p:sp>
        <p:nvSpPr>
          <p:cNvPr id="35850" name="Line 12"/>
          <p:cNvSpPr>
            <a:spLocks noChangeShapeType="1"/>
          </p:cNvSpPr>
          <p:nvPr/>
        </p:nvSpPr>
        <p:spPr bwMode="auto">
          <a:xfrm>
            <a:off x="1403350" y="836613"/>
            <a:ext cx="5832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5851" name="Text Box 13"/>
          <p:cNvSpPr txBox="1">
            <a:spLocks noChangeArrowheads="1"/>
          </p:cNvSpPr>
          <p:nvPr/>
        </p:nvSpPr>
        <p:spPr bwMode="auto">
          <a:xfrm>
            <a:off x="71438" y="231775"/>
            <a:ext cx="96853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2400" b="1">
                <a:solidFill>
                  <a:srgbClr val="FFFF00"/>
                </a:solidFill>
                <a:latin typeface="Comic Sans MS" pitchFamily="66" charset="0"/>
              </a:rPr>
              <a:t>Tip 2 DM’ de insülin rezistansı ve insülin sekresyonu ilişkisi</a:t>
            </a:r>
          </a:p>
        </p:txBody>
      </p:sp>
      <p:sp>
        <p:nvSpPr>
          <p:cNvPr id="35852" name="Line 14"/>
          <p:cNvSpPr>
            <a:spLocks noChangeShapeType="1"/>
          </p:cNvSpPr>
          <p:nvPr/>
        </p:nvSpPr>
        <p:spPr bwMode="auto">
          <a:xfrm>
            <a:off x="1403350" y="8366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5853" name="Line 15"/>
          <p:cNvSpPr>
            <a:spLocks noChangeShapeType="1"/>
          </p:cNvSpPr>
          <p:nvPr/>
        </p:nvSpPr>
        <p:spPr bwMode="auto">
          <a:xfrm>
            <a:off x="1403350" y="141287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54" name="Line 16"/>
          <p:cNvSpPr>
            <a:spLocks noChangeShapeType="1"/>
          </p:cNvSpPr>
          <p:nvPr/>
        </p:nvSpPr>
        <p:spPr bwMode="auto">
          <a:xfrm>
            <a:off x="7251700" y="836613"/>
            <a:ext cx="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55" name="Line 17"/>
          <p:cNvSpPr>
            <a:spLocks noChangeShapeType="1"/>
          </p:cNvSpPr>
          <p:nvPr/>
        </p:nvSpPr>
        <p:spPr bwMode="auto">
          <a:xfrm>
            <a:off x="7308850" y="2852738"/>
            <a:ext cx="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56" name="Line 18"/>
          <p:cNvSpPr>
            <a:spLocks noChangeShapeType="1"/>
          </p:cNvSpPr>
          <p:nvPr/>
        </p:nvSpPr>
        <p:spPr bwMode="auto">
          <a:xfrm>
            <a:off x="7331075" y="48688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57" name="Line 20"/>
          <p:cNvSpPr>
            <a:spLocks noChangeShapeType="1"/>
          </p:cNvSpPr>
          <p:nvPr/>
        </p:nvSpPr>
        <p:spPr bwMode="auto">
          <a:xfrm>
            <a:off x="7342188" y="5387975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5858" name="Line 21"/>
          <p:cNvSpPr>
            <a:spLocks noChangeShapeType="1"/>
          </p:cNvSpPr>
          <p:nvPr/>
        </p:nvSpPr>
        <p:spPr bwMode="auto">
          <a:xfrm flipH="1">
            <a:off x="1692275" y="6232525"/>
            <a:ext cx="5616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5859" name="Line 22"/>
          <p:cNvSpPr>
            <a:spLocks noChangeShapeType="1"/>
          </p:cNvSpPr>
          <p:nvPr/>
        </p:nvSpPr>
        <p:spPr bwMode="auto">
          <a:xfrm flipH="1" flipV="1">
            <a:off x="5219700" y="6221413"/>
            <a:ext cx="2089150" cy="15875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tr-TR"/>
          </a:p>
        </p:txBody>
      </p:sp>
      <p:sp>
        <p:nvSpPr>
          <p:cNvPr id="35860" name="Line 23"/>
          <p:cNvSpPr>
            <a:spLocks noChangeShapeType="1"/>
          </p:cNvSpPr>
          <p:nvPr/>
        </p:nvSpPr>
        <p:spPr bwMode="auto">
          <a:xfrm flipV="1">
            <a:off x="1692275" y="58880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5861" name="Line 24"/>
          <p:cNvSpPr>
            <a:spLocks noChangeShapeType="1"/>
          </p:cNvSpPr>
          <p:nvPr/>
        </p:nvSpPr>
        <p:spPr bwMode="auto">
          <a:xfrm flipV="1">
            <a:off x="1697038" y="497998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62" name="AutoShape 28"/>
          <p:cNvSpPr>
            <a:spLocks/>
          </p:cNvSpPr>
          <p:nvPr/>
        </p:nvSpPr>
        <p:spPr bwMode="auto">
          <a:xfrm>
            <a:off x="4067175" y="2349500"/>
            <a:ext cx="217488" cy="3167063"/>
          </a:xfrm>
          <a:prstGeom prst="leftBracket">
            <a:avLst>
              <a:gd name="adj" fmla="val 12135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latin typeface="Comic Sans MS" pitchFamily="66" charset="0"/>
            </a:endParaRPr>
          </a:p>
        </p:txBody>
      </p:sp>
      <p:sp>
        <p:nvSpPr>
          <p:cNvPr id="35863" name="Line 29"/>
          <p:cNvSpPr>
            <a:spLocks noChangeShapeType="1"/>
          </p:cNvSpPr>
          <p:nvPr/>
        </p:nvSpPr>
        <p:spPr bwMode="auto">
          <a:xfrm>
            <a:off x="2771775" y="2420938"/>
            <a:ext cx="1223963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64" name="Line 30"/>
          <p:cNvSpPr>
            <a:spLocks noChangeShapeType="1"/>
          </p:cNvSpPr>
          <p:nvPr/>
        </p:nvSpPr>
        <p:spPr bwMode="auto">
          <a:xfrm flipV="1">
            <a:off x="2700338" y="3573463"/>
            <a:ext cx="129540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65" name="Text Box 31"/>
          <p:cNvSpPr txBox="1">
            <a:spLocks noChangeArrowheads="1"/>
          </p:cNvSpPr>
          <p:nvPr/>
        </p:nvSpPr>
        <p:spPr bwMode="auto">
          <a:xfrm>
            <a:off x="5003800" y="3429000"/>
            <a:ext cx="1584325" cy="369888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solidFill>
                  <a:srgbClr val="FFFF00"/>
                </a:solidFill>
                <a:latin typeface="Comic Sans MS" pitchFamily="66" charset="0"/>
              </a:rPr>
              <a:t>Hiperglisemi</a:t>
            </a:r>
          </a:p>
        </p:txBody>
      </p:sp>
      <p:sp>
        <p:nvSpPr>
          <p:cNvPr id="35866" name="Line 32"/>
          <p:cNvSpPr>
            <a:spLocks noChangeShapeType="1"/>
          </p:cNvSpPr>
          <p:nvPr/>
        </p:nvSpPr>
        <p:spPr bwMode="auto">
          <a:xfrm>
            <a:off x="5076825" y="2636838"/>
            <a:ext cx="503238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67" name="Line 33"/>
          <p:cNvSpPr>
            <a:spLocks noChangeShapeType="1"/>
          </p:cNvSpPr>
          <p:nvPr/>
        </p:nvSpPr>
        <p:spPr bwMode="auto">
          <a:xfrm flipV="1">
            <a:off x="5940425" y="2636838"/>
            <a:ext cx="792163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68" name="Line 34"/>
          <p:cNvSpPr>
            <a:spLocks noChangeShapeType="1"/>
          </p:cNvSpPr>
          <p:nvPr/>
        </p:nvSpPr>
        <p:spPr bwMode="auto">
          <a:xfrm flipV="1">
            <a:off x="5003800" y="3933825"/>
            <a:ext cx="576263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69" name="Line 35"/>
          <p:cNvSpPr>
            <a:spLocks noChangeShapeType="1"/>
          </p:cNvSpPr>
          <p:nvPr/>
        </p:nvSpPr>
        <p:spPr bwMode="auto">
          <a:xfrm flipH="1" flipV="1">
            <a:off x="6516688" y="3860800"/>
            <a:ext cx="576262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smtClean="0">
                <a:solidFill>
                  <a:srgbClr val="FFFF00"/>
                </a:solidFill>
                <a:latin typeface="Comic Sans MS" pitchFamily="66" charset="0"/>
              </a:rPr>
              <a:t>Tip 1 ve Tip 2 Diyabetin genel özellikleri (1)</a:t>
            </a:r>
          </a:p>
        </p:txBody>
      </p:sp>
      <p:graphicFrame>
        <p:nvGraphicFramePr>
          <p:cNvPr id="35916" name="Group 76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578850" cy="4632325"/>
        </p:xfrm>
        <a:graphic>
          <a:graphicData uri="http://schemas.openxmlformats.org/drawingml/2006/table">
            <a:tbl>
              <a:tblPr/>
              <a:tblGrid>
                <a:gridCol w="3683000"/>
                <a:gridCol w="2447925"/>
                <a:gridCol w="2447925"/>
              </a:tblGrid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Özellik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Tip 1 DM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Tip 2 DM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Başlangıç yaşı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 30-35 yaş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 30-35 yaş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Obezite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 (% 90)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8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Ketoasidoza eğilim ve tedavide mutlak insülin gereksinimi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Nadir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0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Endojen insülin sekresyonu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Çok az-yok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Plazma 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glukoz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seviyesine oranla az ve 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insülin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rezistansı var.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İkizlerde görülme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 %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smtClean="0">
                <a:solidFill>
                  <a:srgbClr val="FFFF00"/>
                </a:solidFill>
                <a:latin typeface="Comic Sans MS" pitchFamily="66" charset="0"/>
              </a:rPr>
              <a:t>Tip 1 ve tip 2 diyabetin genel özellikleri (2)</a:t>
            </a:r>
          </a:p>
        </p:txBody>
      </p:sp>
      <p:graphicFrame>
        <p:nvGraphicFramePr>
          <p:cNvPr id="37959" name="Group 71"/>
          <p:cNvGraphicFramePr>
            <a:graphicFrameLocks noGrp="1"/>
          </p:cNvGraphicFramePr>
          <p:nvPr>
            <p:ph type="tbl" idx="1"/>
          </p:nvPr>
        </p:nvGraphicFramePr>
        <p:xfrm>
          <a:off x="685800" y="1682750"/>
          <a:ext cx="7772400" cy="4268788"/>
        </p:xfrm>
        <a:graphic>
          <a:graphicData uri="http://schemas.openxmlformats.org/drawingml/2006/table">
            <a:tbl>
              <a:tblPr/>
              <a:tblGrid>
                <a:gridCol w="2933700"/>
                <a:gridCol w="2247900"/>
                <a:gridCol w="25908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Özellik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Tip 1 DM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Tip 2 DM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Spesifik HLA-D antijenleri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Tanıda adacık hücre antikorları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Adacık patalojisi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İnsülitis              Beta hücre kaybı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Çok az               Amiloid deposu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4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Kronik dejeneratif komplikasyon Retinopati-nefropati-ASKH-periferik vasküler hastalık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Seyri sırasında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Başlangıçta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Sulfonilürelere yanıt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Başlangıçta Var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685800" y="60166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r>
              <a:rPr lang="tr-TR" sz="3200">
                <a:solidFill>
                  <a:srgbClr val="FFFF00"/>
                </a:solidFill>
                <a:latin typeface="Comic Sans MS" pitchFamily="66" charset="0"/>
              </a:rPr>
              <a:t>Diabetes Mellitus Klinik </a:t>
            </a:r>
          </a:p>
        </p:txBody>
      </p:sp>
      <p:sp>
        <p:nvSpPr>
          <p:cNvPr id="38915" name="Rectangle 5"/>
          <p:cNvSpPr>
            <a:spLocks noChangeArrowheads="1"/>
          </p:cNvSpPr>
          <p:nvPr/>
        </p:nvSpPr>
        <p:spPr bwMode="auto">
          <a:xfrm>
            <a:off x="2124075" y="1657350"/>
            <a:ext cx="5256213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Poliüri-polidipsi-polifaji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Anoreksi-kusma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Bulanık görme-katarakt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Duyu kaybı-şuur bulanıklığı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Kilo kaybı-obezite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Dehidratasyon -aseton kokusu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Pruritis-ksantoma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Lipodistrofi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İmpotens -nörojenik mesane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Postural hipotansiyon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Baş dönmesi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Anjinal ağrılar-taşikardi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r>
              <a:rPr lang="tr-TR" sz="2800" smtClean="0">
                <a:solidFill>
                  <a:srgbClr val="FFFF00"/>
                </a:solidFill>
                <a:latin typeface="Comic Sans MS" pitchFamily="66" charset="0"/>
              </a:rPr>
              <a:t>Glikohemoglobin (HbA</a:t>
            </a:r>
            <a:r>
              <a:rPr lang="tr-TR" sz="2800" baseline="-25000" smtClean="0">
                <a:solidFill>
                  <a:srgbClr val="FFFF00"/>
                </a:solidFill>
                <a:latin typeface="Comic Sans MS" pitchFamily="66" charset="0"/>
              </a:rPr>
              <a:t>1</a:t>
            </a:r>
            <a:r>
              <a:rPr lang="tr-TR" sz="2800" smtClean="0">
                <a:solidFill>
                  <a:srgbClr val="FFFF00"/>
                </a:solidFill>
                <a:latin typeface="Comic Sans MS" pitchFamily="66" charset="0"/>
              </a:rPr>
              <a:t>C)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865188" y="1268413"/>
            <a:ext cx="8820150" cy="2779712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q"/>
            </a:pPr>
            <a:r>
              <a:rPr lang="tr-TR" sz="2400" smtClean="0">
                <a:latin typeface="Comic Sans MS" pitchFamily="66" charset="0"/>
              </a:rPr>
              <a:t>Hb ile glukoz arasındaki nonenzimatik –irreversibl ketoamin reaksiyonu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q"/>
            </a:pPr>
            <a:r>
              <a:rPr lang="tr-TR" sz="2400" smtClean="0">
                <a:latin typeface="Comic Sans MS" pitchFamily="66" charset="0"/>
              </a:rPr>
              <a:t>Eritrosit yaşamı=120 gün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q"/>
            </a:pPr>
            <a:r>
              <a:rPr lang="tr-TR" sz="2400" smtClean="0">
                <a:latin typeface="Comic Sans MS" pitchFamily="66" charset="0"/>
              </a:rPr>
              <a:t>Gösterge ; 2-3 aylık glisemik kontrol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q"/>
            </a:pPr>
            <a:r>
              <a:rPr lang="tr-TR" sz="2400" smtClean="0">
                <a:latin typeface="Comic Sans MS" pitchFamily="66" charset="0"/>
              </a:rPr>
              <a:t>Normal aralık  % 4-6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200" smtClean="0">
                <a:solidFill>
                  <a:srgbClr val="FFFF00"/>
                </a:solidFill>
                <a:latin typeface="Comic Sans MS" pitchFamily="66" charset="0"/>
              </a:rPr>
              <a:t>Yanlış yüksek değer</a:t>
            </a:r>
          </a:p>
          <a:p>
            <a:pPr lvl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200" smtClean="0">
                <a:latin typeface="Comic Sans MS" pitchFamily="66" charset="0"/>
              </a:rPr>
              <a:t>Pre HbA1C (akut hiperglisemi),</a:t>
            </a:r>
          </a:p>
          <a:p>
            <a:pPr lvl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200" smtClean="0">
                <a:latin typeface="Comic Sans MS" pitchFamily="66" charset="0"/>
              </a:rPr>
              <a:t>Karbamile Hb (üremi)</a:t>
            </a:r>
          </a:p>
          <a:p>
            <a:pPr lvl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200" smtClean="0">
                <a:latin typeface="Comic Sans MS" pitchFamily="66" charset="0"/>
              </a:rPr>
              <a:t>HbF (genetik-hematolojik)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200" smtClean="0">
                <a:solidFill>
                  <a:srgbClr val="FFFF00"/>
                </a:solidFill>
                <a:latin typeface="Comic Sans MS" pitchFamily="66" charset="0"/>
              </a:rPr>
              <a:t>Yanlış düşük değer</a:t>
            </a:r>
          </a:p>
          <a:p>
            <a:pPr lvl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200" smtClean="0">
                <a:latin typeface="Comic Sans MS" pitchFamily="66" charset="0"/>
              </a:rPr>
              <a:t>Hemoglobinopatiler ( HbC-D-S)</a:t>
            </a:r>
          </a:p>
          <a:p>
            <a:pPr lvl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200" smtClean="0">
                <a:latin typeface="Comic Sans MS" pitchFamily="66" charset="0"/>
              </a:rPr>
              <a:t>Eritrosit yaşam süresinin kısalması                                  (Flebotomi-Hemolitik hastalık)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q"/>
            </a:pPr>
            <a:endParaRPr lang="tr-TR" sz="2400" smtClean="0">
              <a:latin typeface="Comic Sans MS" pitchFamily="66" charset="0"/>
            </a:endParaRPr>
          </a:p>
          <a:p>
            <a:pPr>
              <a:buClr>
                <a:srgbClr val="FFFF00"/>
              </a:buClr>
              <a:buSzTx/>
              <a:buFont typeface="Monotype Sorts" charset="2"/>
              <a:buNone/>
            </a:pPr>
            <a:endParaRPr lang="tr-TR" sz="240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14338"/>
            <a:ext cx="8207375" cy="1143000"/>
          </a:xfrm>
        </p:spPr>
        <p:txBody>
          <a:bodyPr/>
          <a:lstStyle/>
          <a:p>
            <a:pPr>
              <a:defRPr/>
            </a:pPr>
            <a:r>
              <a:rPr lang="tr-TR" sz="2400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Diabetes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Mellitus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Tanı </a:t>
            </a:r>
            <a:r>
              <a:rPr lang="tr-TR" sz="2400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Kriterler</a:t>
            </a:r>
            <a:r>
              <a:rPr lang="tr-TR" sz="2400" dirty="0" err="1" smtClean="0">
                <a:latin typeface="Comic Sans MS" pitchFamily="66" charset="0"/>
              </a:rPr>
              <a:t>i</a:t>
            </a:r>
            <a:r>
              <a:rPr lang="tr-TR" sz="2400" dirty="0" err="1" smtClean="0">
                <a:solidFill>
                  <a:srgbClr val="FFFF00"/>
                </a:solidFill>
                <a:latin typeface="Comic Sans MS" pitchFamily="66" charset="0"/>
              </a:rPr>
              <a:t>ADA</a:t>
            </a:r>
            <a:r>
              <a:rPr lang="tr-TR" sz="2400" dirty="0" smtClean="0">
                <a:solidFill>
                  <a:srgbClr val="FFFF00"/>
                </a:solidFill>
                <a:latin typeface="Comic Sans MS" pitchFamily="66" charset="0"/>
              </a:rPr>
              <a:t>  (</a:t>
            </a:r>
            <a:r>
              <a:rPr lang="tr-TR" sz="2400" dirty="0" err="1" smtClean="0">
                <a:solidFill>
                  <a:srgbClr val="FFFF00"/>
                </a:solidFill>
                <a:latin typeface="Comic Sans MS" pitchFamily="66" charset="0"/>
              </a:rPr>
              <a:t>American</a:t>
            </a:r>
            <a:r>
              <a:rPr lang="tr-TR" sz="24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sz="2400" dirty="0" err="1" smtClean="0">
                <a:solidFill>
                  <a:srgbClr val="FFFF00"/>
                </a:solidFill>
                <a:latin typeface="Comic Sans MS" pitchFamily="66" charset="0"/>
              </a:rPr>
              <a:t>Diabetes</a:t>
            </a:r>
            <a:r>
              <a:rPr lang="tr-TR" sz="24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sz="2400" dirty="0" err="1" smtClean="0">
                <a:solidFill>
                  <a:srgbClr val="FFFF00"/>
                </a:solidFill>
                <a:latin typeface="Comic Sans MS" pitchFamily="66" charset="0"/>
              </a:rPr>
              <a:t>Asociation</a:t>
            </a:r>
            <a:r>
              <a:rPr lang="tr-TR" sz="2400" dirty="0" smtClean="0">
                <a:solidFill>
                  <a:srgbClr val="FFFF00"/>
                </a:solidFill>
                <a:latin typeface="Comic Sans MS" pitchFamily="66" charset="0"/>
              </a:rPr>
              <a:t>) 1997-1998 kriterleri ve 2002 </a:t>
            </a:r>
            <a:r>
              <a:rPr lang="tr-TR" sz="2400" dirty="0" err="1" smtClean="0">
                <a:solidFill>
                  <a:srgbClr val="FFFF00"/>
                </a:solidFill>
                <a:latin typeface="Comic Sans MS" pitchFamily="66" charset="0"/>
              </a:rPr>
              <a:t>konsensusu</a:t>
            </a:r>
            <a:r>
              <a:rPr lang="tr-TR" sz="3200" dirty="0" smtClean="0">
                <a:solidFill>
                  <a:srgbClr val="FFFF00"/>
                </a:solidFill>
              </a:rPr>
              <a:t/>
            </a:r>
            <a:br>
              <a:rPr lang="tr-TR" sz="3200" dirty="0" smtClean="0">
                <a:solidFill>
                  <a:srgbClr val="FFFF00"/>
                </a:solidFill>
              </a:rPr>
            </a:br>
            <a:endParaRPr lang="tr-TR" sz="3200" dirty="0" smtClean="0">
              <a:latin typeface="Comic Sans MS" pitchFamily="66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268413"/>
            <a:ext cx="8458200" cy="4114800"/>
          </a:xfrm>
          <a:ln>
            <a:solidFill>
              <a:schemeClr val="accent1"/>
            </a:solidFill>
          </a:ln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q"/>
              <a:defRPr/>
            </a:pPr>
            <a:r>
              <a:rPr lang="tr-TR" sz="2400" dirty="0" smtClean="0">
                <a:latin typeface="Comic Sans MS" pitchFamily="66" charset="0"/>
              </a:rPr>
              <a:t>Klasik semptomlar + </a:t>
            </a:r>
            <a:r>
              <a:rPr lang="tr-TR" sz="2400" dirty="0" err="1" smtClean="0">
                <a:latin typeface="Comic Sans MS" pitchFamily="66" charset="0"/>
              </a:rPr>
              <a:t>Random</a:t>
            </a:r>
            <a:r>
              <a:rPr lang="tr-TR" sz="2400" dirty="0" smtClean="0">
                <a:latin typeface="Comic Sans MS" pitchFamily="66" charset="0"/>
              </a:rPr>
              <a:t> Plazma  </a:t>
            </a:r>
            <a:r>
              <a:rPr lang="tr-TR" sz="2400" dirty="0" err="1" smtClean="0">
                <a:latin typeface="Comic Sans MS" pitchFamily="66" charset="0"/>
              </a:rPr>
              <a:t>Glukoz</a:t>
            </a:r>
            <a:r>
              <a:rPr lang="tr-TR" sz="2400" dirty="0" smtClean="0">
                <a:latin typeface="Comic Sans MS" pitchFamily="66" charset="0"/>
              </a:rPr>
              <a:t> seviyesi </a:t>
            </a:r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&gt;</a:t>
            </a:r>
            <a:r>
              <a:rPr lang="tr-TR" sz="24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200 mg/</a:t>
            </a:r>
            <a:r>
              <a:rPr lang="tr-TR" sz="24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dl</a:t>
            </a:r>
            <a:r>
              <a:rPr lang="tr-TR" sz="2400" dirty="0" smtClean="0">
                <a:latin typeface="Comic Sans MS" pitchFamily="66" charset="0"/>
              </a:rPr>
              <a:t>                          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q"/>
              <a:defRPr/>
            </a:pPr>
            <a:r>
              <a:rPr lang="tr-TR" sz="2400" dirty="0" smtClean="0">
                <a:latin typeface="Comic Sans MS" pitchFamily="66" charset="0"/>
              </a:rPr>
              <a:t>Açık Plazma </a:t>
            </a:r>
            <a:r>
              <a:rPr lang="tr-TR" sz="2400" dirty="0" err="1" smtClean="0">
                <a:latin typeface="Comic Sans MS" pitchFamily="66" charset="0"/>
              </a:rPr>
              <a:t>Glukozu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&gt;</a:t>
            </a:r>
            <a:r>
              <a:rPr lang="tr-T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126 mg/</a:t>
            </a:r>
            <a:r>
              <a:rPr lang="tr-TR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dl</a:t>
            </a:r>
            <a:r>
              <a:rPr lang="tr-T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(en az 2 ölçüm)</a:t>
            </a:r>
            <a:r>
              <a:rPr lang="tr-TR" sz="2400" dirty="0" smtClean="0">
                <a:latin typeface="Comic Sans MS" pitchFamily="66" charset="0"/>
              </a:rPr>
              <a:t>                                    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q"/>
              <a:defRPr/>
            </a:pPr>
            <a:r>
              <a:rPr lang="tr-TR" sz="2400" dirty="0" smtClean="0">
                <a:latin typeface="Comic Sans MS" pitchFamily="66" charset="0"/>
              </a:rPr>
              <a:t>OGTT de 2. saat plazma </a:t>
            </a:r>
            <a:r>
              <a:rPr lang="tr-TR" sz="2400" dirty="0" err="1" smtClean="0">
                <a:latin typeface="Comic Sans MS" pitchFamily="66" charset="0"/>
              </a:rPr>
              <a:t>glukozunun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&gt;</a:t>
            </a:r>
            <a:r>
              <a:rPr lang="tr-T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200 mg/</a:t>
            </a:r>
            <a:r>
              <a:rPr lang="tr-TR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dl</a:t>
            </a:r>
            <a:r>
              <a:rPr lang="tr-T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tr-TR" sz="2400" dirty="0" smtClean="0">
                <a:latin typeface="Comic Sans MS" pitchFamily="66" charset="0"/>
              </a:rPr>
              <a:t>oluşu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q"/>
              <a:defRPr/>
            </a:pPr>
            <a:r>
              <a:rPr lang="tr-TR" sz="2400" dirty="0" smtClean="0">
                <a:latin typeface="Comic Sans MS" pitchFamily="66" charset="0"/>
                <a:sym typeface="Symbol" pitchFamily="18" charset="2"/>
              </a:rPr>
              <a:t>HbA1c  %6.5 </a:t>
            </a:r>
            <a:endParaRPr lang="en-US" sz="2400" dirty="0" smtClean="0">
              <a:latin typeface="Comic Sans MS" pitchFamily="66" charset="0"/>
            </a:endParaRP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467544" y="3429000"/>
          <a:ext cx="8424862" cy="3169046"/>
        </p:xfrm>
        <a:graphic>
          <a:graphicData uri="http://schemas.openxmlformats.org/drawingml/2006/table">
            <a:tbl>
              <a:tblPr/>
              <a:tblGrid>
                <a:gridCol w="4404690"/>
                <a:gridCol w="4020172"/>
              </a:tblGrid>
              <a:tr h="5118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39" marR="91439"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Açlık plazma glukozu</a:t>
                      </a:r>
                    </a:p>
                  </a:txBody>
                  <a:tcPr marL="91439" marR="91439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720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Normal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Bozulmuş açlık 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glukozu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(IFG-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Impaired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Fasting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Glucose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Diabetes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Mellitus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91439" marR="91439"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   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110mg/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dl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( 100mg/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dl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   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100-126 mg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dl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&gt;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126mg/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dl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 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L="91439" marR="91439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r>
              <a:rPr lang="tr-TR" sz="2800">
                <a:solidFill>
                  <a:srgbClr val="FFFF00"/>
                </a:solidFill>
                <a:latin typeface="Comic Sans MS" pitchFamily="66" charset="0"/>
              </a:rPr>
              <a:t>Standart OGTT’nin değerlendirilmesi                (75 gr glukoz )</a:t>
            </a:r>
          </a:p>
        </p:txBody>
      </p:sp>
      <p:graphicFrame>
        <p:nvGraphicFramePr>
          <p:cNvPr id="20538" name="Group 58"/>
          <p:cNvGraphicFramePr>
            <a:graphicFrameLocks noGrp="1"/>
          </p:cNvGraphicFramePr>
          <p:nvPr/>
        </p:nvGraphicFramePr>
        <p:xfrm>
          <a:off x="250825" y="1973263"/>
          <a:ext cx="8713788" cy="2608262"/>
        </p:xfrm>
        <a:graphic>
          <a:graphicData uri="http://schemas.openxmlformats.org/drawingml/2006/table">
            <a:tbl>
              <a:tblPr/>
              <a:tblGrid>
                <a:gridCol w="2160588"/>
                <a:gridCol w="2232025"/>
                <a:gridCol w="2016125"/>
                <a:gridCol w="2305050"/>
              </a:tblGrid>
              <a:tr h="518286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Zaman </a:t>
                      </a:r>
                    </a:p>
                  </a:txBody>
                  <a:tcPr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          Plazma 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Glukozu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(mg/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dl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1828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  Normal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     BGT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     DM*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0.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dk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(Açlık)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&lt;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110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&lt;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126 (BAG)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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 126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511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0.5-1-1.5 saat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&lt;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200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&gt;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200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Symbol" pitchFamily="18" charset="2"/>
                        <a:buChar char="³"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200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2. saat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&lt;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140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140-200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 200* 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16" name="Text Box 35"/>
          <p:cNvSpPr txBox="1">
            <a:spLocks noChangeArrowheads="1"/>
          </p:cNvSpPr>
          <p:nvPr/>
        </p:nvSpPr>
        <p:spPr bwMode="auto">
          <a:xfrm>
            <a:off x="1331913" y="5219700"/>
            <a:ext cx="7127875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>
                <a:latin typeface="Comic Sans MS" pitchFamily="66" charset="0"/>
              </a:rPr>
              <a:t>IGT-İmpaired Glucose Tolerance:  Bozulmuş glukoz toleransı</a:t>
            </a:r>
          </a:p>
          <a:p>
            <a:pPr eaLnBrk="1" hangingPunct="1">
              <a:spcBef>
                <a:spcPct val="50000"/>
              </a:spcBef>
            </a:pPr>
            <a:r>
              <a:rPr lang="tr-TR">
                <a:latin typeface="Comic Sans MS" pitchFamily="66" charset="0"/>
              </a:rPr>
              <a:t>2. Saat kriteri ve ara değerlerden birininde aşılması gerekir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417513"/>
          </a:xfrm>
        </p:spPr>
        <p:txBody>
          <a:bodyPr/>
          <a:lstStyle/>
          <a:p>
            <a:r>
              <a:rPr lang="tr-TR" sz="3200" smtClean="0">
                <a:solidFill>
                  <a:srgbClr val="FFFF00"/>
                </a:solidFill>
                <a:latin typeface="Comic Sans MS" pitchFamily="66" charset="0"/>
              </a:rPr>
              <a:t>OGTT’i etkileyen Koşullar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182688"/>
            <a:ext cx="4319588" cy="3384550"/>
          </a:xfrm>
        </p:spPr>
        <p:txBody>
          <a:bodyPr/>
          <a:lstStyle/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Emosyonel stres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İnfeksiyon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Akut kardiyovasküler hastalıklar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Santral sinir sistemi hastalıkları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Aktif endokrinopatiler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Ağır hepatik-renal bozukluklar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Düşük karbonhidratlı diyet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Hipopotasemi</a:t>
            </a:r>
          </a:p>
          <a:p>
            <a:pPr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tr-TR" sz="2000" smtClean="0">
                <a:latin typeface="Comic Sans MS" pitchFamily="66" charset="0"/>
              </a:rPr>
              <a:t>Fiziksel aktivite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5435600" y="1038225"/>
            <a:ext cx="3240088" cy="4664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tr-TR" sz="2000">
                <a:latin typeface="Comic Sans MS" pitchFamily="66" charset="0"/>
              </a:rPr>
              <a:t>İlaçlar</a:t>
            </a:r>
          </a:p>
          <a:p>
            <a:pPr>
              <a:lnSpc>
                <a:spcPct val="15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     Tiazidler</a:t>
            </a:r>
          </a:p>
          <a:p>
            <a:pPr>
              <a:lnSpc>
                <a:spcPct val="15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     Nikotinik asit</a:t>
            </a:r>
          </a:p>
          <a:p>
            <a:pPr>
              <a:lnSpc>
                <a:spcPct val="15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     Dilantin</a:t>
            </a:r>
          </a:p>
          <a:p>
            <a:pPr>
              <a:lnSpc>
                <a:spcPct val="15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     Salisilat</a:t>
            </a:r>
          </a:p>
          <a:p>
            <a:pPr>
              <a:lnSpc>
                <a:spcPct val="15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     Glukokortikoidler</a:t>
            </a:r>
          </a:p>
          <a:p>
            <a:pPr>
              <a:lnSpc>
                <a:spcPct val="15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     Tiroksin</a:t>
            </a:r>
          </a:p>
          <a:p>
            <a:pPr>
              <a:lnSpc>
                <a:spcPct val="15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     Kontraseptifler</a:t>
            </a:r>
          </a:p>
          <a:p>
            <a:pPr>
              <a:lnSpc>
                <a:spcPct val="15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     Beta blokerler</a:t>
            </a:r>
          </a:p>
          <a:p>
            <a:pPr>
              <a:lnSpc>
                <a:spcPct val="150000"/>
              </a:lnSpc>
              <a:buClr>
                <a:srgbClr val="FFFF00"/>
              </a:buClr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     Difenilhidantoin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Başlık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713788" cy="936625"/>
          </a:xfrm>
        </p:spPr>
        <p:txBody>
          <a:bodyPr/>
          <a:lstStyle/>
          <a:p>
            <a:r>
              <a:rPr lang="tr-TR" sz="200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tr-TR" sz="200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tr-TR" sz="200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tr-TR" sz="200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tr-TR" sz="2400" smtClean="0">
                <a:solidFill>
                  <a:srgbClr val="FFFF00"/>
                </a:solidFill>
                <a:latin typeface="Comic Sans MS" pitchFamily="66" charset="0"/>
              </a:rPr>
              <a:t>Asemptomatik erişkinlerde diyabet ve prediyabet için tarama kriterleri</a:t>
            </a:r>
            <a:r>
              <a:rPr lang="tr-TR" sz="2400" b="1" smtClean="0">
                <a:latin typeface="Comic Sans MS" pitchFamily="66" charset="0"/>
              </a:rPr>
              <a:t/>
            </a:r>
            <a:br>
              <a:rPr lang="tr-TR" sz="2400" b="1" smtClean="0">
                <a:latin typeface="Comic Sans MS" pitchFamily="66" charset="0"/>
              </a:rPr>
            </a:br>
            <a:r>
              <a:rPr lang="tr-TR" sz="240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tr-TR" sz="2400" smtClean="0">
                <a:solidFill>
                  <a:srgbClr val="FFFF00"/>
                </a:solidFill>
                <a:latin typeface="Comic Sans MS" pitchFamily="66" charset="0"/>
              </a:rPr>
            </a:br>
            <a:endParaRPr lang="tr-TR" sz="2000" smtClean="0">
              <a:latin typeface="Comic Sans MS" pitchFamily="66" charset="0"/>
            </a:endParaRPr>
          </a:p>
        </p:txBody>
      </p:sp>
      <p:sp>
        <p:nvSpPr>
          <p:cNvPr id="37891" name="İçerik Yer Tutucusu 2"/>
          <p:cNvSpPr>
            <a:spLocks noGrp="1"/>
          </p:cNvSpPr>
          <p:nvPr>
            <p:ph idx="1"/>
          </p:nvPr>
        </p:nvSpPr>
        <p:spPr>
          <a:xfrm>
            <a:off x="0" y="1125538"/>
            <a:ext cx="9036050" cy="5254625"/>
          </a:xfrm>
        </p:spPr>
        <p:txBody>
          <a:bodyPr/>
          <a:lstStyle/>
          <a:p>
            <a:pPr marL="0" indent="0" eaLnBrk="1" fontAlgn="t" hangingPunct="1">
              <a:buFont typeface="Monotype Sorts" charset="2"/>
              <a:buNone/>
              <a:defRPr/>
            </a:pPr>
            <a:r>
              <a:rPr lang="tr-TR" sz="2000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sz="2000" dirty="0" smtClean="0">
                <a:solidFill>
                  <a:srgbClr val="FFFF00"/>
                </a:solidFill>
                <a:latin typeface="Comic Sans MS" pitchFamily="66" charset="0"/>
              </a:rPr>
              <a:t>   Aşırı kilolu veya </a:t>
            </a:r>
            <a:r>
              <a:rPr lang="tr-TR" sz="2000" dirty="0" err="1" smtClean="0">
                <a:solidFill>
                  <a:srgbClr val="FFFF00"/>
                </a:solidFill>
                <a:latin typeface="Comic Sans MS" pitchFamily="66" charset="0"/>
              </a:rPr>
              <a:t>obez</a:t>
            </a:r>
            <a:r>
              <a:rPr lang="tr-TR" sz="20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sz="2000" dirty="0" smtClean="0">
                <a:latin typeface="Comic Sans MS" pitchFamily="66" charset="0"/>
              </a:rPr>
              <a:t>bireyler</a:t>
            </a:r>
          </a:p>
          <a:p>
            <a:pPr marL="0" indent="0" eaLnBrk="1" fontAlgn="t" hangingPunct="1">
              <a:buFont typeface="Monotype Sorts" charset="2"/>
              <a:buNone/>
              <a:defRPr/>
            </a:pPr>
            <a:r>
              <a:rPr lang="tr-TR" sz="2000" dirty="0" smtClean="0">
                <a:latin typeface="Comic Sans MS" pitchFamily="66" charset="0"/>
              </a:rPr>
              <a:t>    1. derece akrabalarında DM olması</a:t>
            </a:r>
          </a:p>
          <a:p>
            <a:pPr marL="0" indent="0" eaLnBrk="1" fontAlgn="t" hangingPunct="1">
              <a:buFont typeface="Monotype Sorts" charset="2"/>
              <a:buNone/>
              <a:defRPr/>
            </a:pPr>
            <a:r>
              <a:rPr lang="tr-TR" sz="2000" dirty="0" smtClean="0">
                <a:latin typeface="Comic Sans MS" pitchFamily="66" charset="0"/>
              </a:rPr>
              <a:t>     Yüksek riskli ırklar</a:t>
            </a:r>
          </a:p>
          <a:p>
            <a:pPr marL="0" indent="0" eaLnBrk="1" fontAlgn="t" hangingPunct="1">
              <a:buFont typeface="Monotype Sorts" charset="2"/>
              <a:buNone/>
              <a:defRPr/>
            </a:pPr>
            <a:r>
              <a:rPr lang="tr-TR" sz="2000" dirty="0" smtClean="0">
                <a:latin typeface="Comic Sans MS" pitchFamily="66" charset="0"/>
              </a:rPr>
              <a:t>     Öyküsünde </a:t>
            </a:r>
            <a:r>
              <a:rPr lang="tr-TR" sz="2000" dirty="0" err="1" smtClean="0">
                <a:latin typeface="Comic Sans MS" pitchFamily="66" charset="0"/>
              </a:rPr>
              <a:t>gestasyonel</a:t>
            </a:r>
            <a:r>
              <a:rPr lang="tr-TR" sz="2000" dirty="0" smtClean="0">
                <a:latin typeface="Comic Sans MS" pitchFamily="66" charset="0"/>
              </a:rPr>
              <a:t> diyabet olması veya iri bebek doğurmuş olmak</a:t>
            </a:r>
          </a:p>
          <a:p>
            <a:pPr marL="0" indent="0" eaLnBrk="1" fontAlgn="t" hangingPunct="1">
              <a:buFont typeface="Monotype Sorts" charset="2"/>
              <a:buNone/>
              <a:defRPr/>
            </a:pPr>
            <a:r>
              <a:rPr lang="tr-TR" sz="2000" dirty="0" smtClean="0">
                <a:latin typeface="Comic Sans MS" pitchFamily="66" charset="0"/>
              </a:rPr>
              <a:t>     Hipertansiyon</a:t>
            </a:r>
          </a:p>
          <a:p>
            <a:pPr marL="0" indent="0" eaLnBrk="1" fontAlgn="t" hangingPunct="1">
              <a:buFont typeface="Monotype Sorts" charset="2"/>
              <a:buNone/>
              <a:defRPr/>
            </a:pPr>
            <a:r>
              <a:rPr lang="tr-TR" sz="2000" dirty="0" smtClean="0">
                <a:latin typeface="Comic Sans MS" pitchFamily="66" charset="0"/>
              </a:rPr>
              <a:t>     HDL &lt;35 mg/dl ve/veya </a:t>
            </a:r>
            <a:r>
              <a:rPr lang="tr-TR" sz="2000" dirty="0" err="1" smtClean="0">
                <a:latin typeface="Comic Sans MS" pitchFamily="66" charset="0"/>
              </a:rPr>
              <a:t>trigliserid</a:t>
            </a:r>
            <a:r>
              <a:rPr lang="tr-TR" sz="2000" dirty="0" smtClean="0">
                <a:latin typeface="Comic Sans MS" pitchFamily="66" charset="0"/>
              </a:rPr>
              <a:t> düzeyinin &gt;250 mg/dl  olması</a:t>
            </a:r>
          </a:p>
          <a:p>
            <a:pPr marL="0" indent="0" eaLnBrk="1" fontAlgn="t" hangingPunct="1">
              <a:buFont typeface="Monotype Sorts" charset="2"/>
              <a:buNone/>
              <a:defRPr/>
            </a:pPr>
            <a:r>
              <a:rPr lang="tr-TR" sz="2000" dirty="0" smtClean="0">
                <a:latin typeface="Comic Sans MS" pitchFamily="66" charset="0"/>
              </a:rPr>
              <a:t>     </a:t>
            </a:r>
            <a:r>
              <a:rPr lang="tr-TR" sz="2000" dirty="0" err="1" smtClean="0">
                <a:latin typeface="Comic Sans MS" pitchFamily="66" charset="0"/>
              </a:rPr>
              <a:t>Polikistik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over</a:t>
            </a:r>
            <a:r>
              <a:rPr lang="tr-TR" sz="2000" dirty="0" smtClean="0">
                <a:latin typeface="Comic Sans MS" pitchFamily="66" charset="0"/>
              </a:rPr>
              <a:t> sendromlu kadınlar</a:t>
            </a:r>
          </a:p>
          <a:p>
            <a:pPr marL="0" indent="0" eaLnBrk="1" fontAlgn="t" hangingPunct="1">
              <a:buFont typeface="Monotype Sorts" charset="2"/>
              <a:buNone/>
              <a:defRPr/>
            </a:pPr>
            <a:r>
              <a:rPr lang="tr-TR" sz="2000" dirty="0" smtClean="0">
                <a:latin typeface="Comic Sans MS" pitchFamily="66" charset="0"/>
              </a:rPr>
              <a:t>     </a:t>
            </a:r>
            <a:r>
              <a:rPr lang="tr-TR" sz="2000" dirty="0" smtClean="0">
                <a:solidFill>
                  <a:srgbClr val="FFFF00"/>
                </a:solidFill>
                <a:latin typeface="Comic Sans MS" pitchFamily="66" charset="0"/>
              </a:rPr>
              <a:t>HbA1C&gt;%5.7 olması </a:t>
            </a:r>
            <a:r>
              <a:rPr lang="tr-TR" sz="2000" dirty="0" smtClean="0">
                <a:latin typeface="Comic Sans MS" pitchFamily="66" charset="0"/>
              </a:rPr>
              <a:t>veya önceden BGT ya da BAG  tanısı olması</a:t>
            </a:r>
          </a:p>
          <a:p>
            <a:pPr marL="0" indent="0" eaLnBrk="1" fontAlgn="t" hangingPunct="1">
              <a:buFont typeface="Monotype Sorts" charset="2"/>
              <a:buNone/>
              <a:defRPr/>
            </a:pPr>
            <a:r>
              <a:rPr lang="tr-TR" sz="2000" dirty="0" smtClean="0">
                <a:latin typeface="Comic Sans MS" pitchFamily="66" charset="0"/>
              </a:rPr>
              <a:t>     </a:t>
            </a:r>
            <a:r>
              <a:rPr lang="tr-TR" sz="2000" dirty="0" err="1" smtClean="0">
                <a:latin typeface="Comic Sans MS" pitchFamily="66" charset="0"/>
              </a:rPr>
              <a:t>İnsülin</a:t>
            </a:r>
            <a:r>
              <a:rPr lang="tr-TR" sz="2000" dirty="0" smtClean="0">
                <a:latin typeface="Comic Sans MS" pitchFamily="66" charset="0"/>
              </a:rPr>
              <a:t> direnci ile giden diğer klinik tablolar (</a:t>
            </a:r>
            <a:r>
              <a:rPr lang="tr-TR" sz="2000" dirty="0" err="1" smtClean="0">
                <a:latin typeface="Comic Sans MS" pitchFamily="66" charset="0"/>
              </a:rPr>
              <a:t>akantozis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nigrikans</a:t>
            </a:r>
            <a:r>
              <a:rPr lang="tr-TR" sz="2000" dirty="0" smtClean="0">
                <a:latin typeface="Comic Sans MS" pitchFamily="66" charset="0"/>
              </a:rPr>
              <a:t> )</a:t>
            </a:r>
          </a:p>
          <a:p>
            <a:pPr marL="0" indent="0" eaLnBrk="1" fontAlgn="t" hangingPunct="1">
              <a:buFont typeface="Monotype Sorts" charset="2"/>
              <a:buNone/>
              <a:defRPr/>
            </a:pPr>
            <a:r>
              <a:rPr lang="tr-TR" sz="2000" dirty="0" smtClean="0">
                <a:latin typeface="Comic Sans MS" pitchFamily="66" charset="0"/>
              </a:rPr>
              <a:t>     KVH öyküsü</a:t>
            </a:r>
          </a:p>
          <a:p>
            <a:pPr marL="0" indent="0" eaLnBrk="1" fontAlgn="t" hangingPunct="1">
              <a:buFont typeface="Monotype Sorts" charset="2"/>
              <a:buNone/>
              <a:defRPr/>
            </a:pPr>
            <a:r>
              <a:rPr lang="tr-TR" sz="2000" dirty="0" smtClean="0">
                <a:latin typeface="Comic Sans MS" pitchFamily="66" charset="0"/>
              </a:rPr>
              <a:t> </a:t>
            </a:r>
            <a:endParaRPr lang="tr-TR" sz="2000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marL="0" indent="0" eaLnBrk="1" fontAlgn="t" hangingPunct="1">
              <a:buFont typeface="Monotype Sorts" charset="2"/>
              <a:buNone/>
              <a:defRPr/>
            </a:pP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smtClean="0">
                <a:latin typeface="Comic Sans MS" pitchFamily="66" charset="0"/>
              </a:rPr>
              <a:t>    Bu kriterleri taşıyan bireylerde test sonuçları normal ise 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3 yıllık </a:t>
            </a:r>
          </a:p>
          <a:p>
            <a:pPr marL="0" indent="0" eaLnBrk="1" fontAlgn="t" hangingPunct="1">
              <a:buFont typeface="Monotype Sorts" charset="2"/>
              <a:buNone/>
              <a:defRPr/>
            </a:pP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     aralıklarla tekrarlanması   </a:t>
            </a:r>
            <a:r>
              <a:rPr lang="tr-TR" sz="2000" dirty="0" smtClean="0">
                <a:latin typeface="Comic Sans MS" pitchFamily="66" charset="0"/>
              </a:rPr>
              <a:t>gerekmektedir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smtClean="0"/>
              <a:t>Diabetes Mellitus ve glukoz metabolizmasının diğer bozukluklarında tanı kriterleri</a:t>
            </a:r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</p:nvPr>
        </p:nvGraphicFramePr>
        <p:xfrm>
          <a:off x="323850" y="1700213"/>
          <a:ext cx="8459789" cy="45608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550"/>
                <a:gridCol w="2229598"/>
                <a:gridCol w="1196074"/>
                <a:gridCol w="1196074"/>
                <a:gridCol w="1196074"/>
                <a:gridCol w="1196854"/>
                <a:gridCol w="1282565"/>
              </a:tblGrid>
              <a:tr h="808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</a:t>
                      </a:r>
                      <a:endParaRPr lang="tr-TR" sz="160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Aşikar DM</a:t>
                      </a:r>
                      <a:endParaRPr lang="tr-TR" sz="160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İzole </a:t>
                      </a:r>
                      <a:r>
                        <a:rPr lang="tr-TR" sz="1600" baseline="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 BAG</a:t>
                      </a:r>
                      <a:endParaRPr lang="tr-TR" sz="160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İzole </a:t>
                      </a:r>
                      <a:r>
                        <a:rPr lang="tr-TR" sz="1600" baseline="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 BGT</a:t>
                      </a:r>
                      <a:endParaRPr lang="tr-TR" sz="160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BAG+BGT</a:t>
                      </a:r>
                      <a:endParaRPr lang="tr-TR" sz="160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DM Riski Yüksek</a:t>
                      </a:r>
                      <a:endParaRPr lang="tr-TR" sz="1600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841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APG    </a:t>
                      </a:r>
                      <a:r>
                        <a:rPr lang="tr-TR" sz="1600" dirty="0">
                          <a:effectLst/>
                        </a:rPr>
                        <a:t>      (≥8st açlıkta)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≥126 mg/</a:t>
                      </a:r>
                      <a:r>
                        <a:rPr lang="tr-TR" sz="1600" b="1" dirty="0" err="1">
                          <a:effectLst/>
                        </a:rPr>
                        <a:t>dl</a:t>
                      </a:r>
                      <a:r>
                        <a:rPr lang="tr-TR" sz="1600" b="1" dirty="0">
                          <a:effectLst/>
                        </a:rPr>
                        <a:t>   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100-125 mg/dl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&lt;100 mg/dl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100-125 mg/dl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-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</a:tr>
              <a:tr h="8417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OGTT 2.</a:t>
                      </a:r>
                      <a:r>
                        <a:rPr lang="tr-TR" sz="1600" b="1" dirty="0" err="1">
                          <a:effectLst/>
                        </a:rPr>
                        <a:t>st</a:t>
                      </a:r>
                      <a:r>
                        <a:rPr lang="tr-TR" sz="1600" b="1" dirty="0">
                          <a:effectLst/>
                        </a:rPr>
                        <a:t> </a:t>
                      </a:r>
                      <a:r>
                        <a:rPr lang="tr-TR" sz="1600" b="1" dirty="0" smtClean="0">
                          <a:effectLst/>
                        </a:rPr>
                        <a:t>PG            </a:t>
                      </a:r>
                      <a:r>
                        <a:rPr lang="tr-TR" sz="1600" dirty="0">
                          <a:effectLst/>
                        </a:rPr>
                        <a:t>(75 gr </a:t>
                      </a:r>
                      <a:r>
                        <a:rPr lang="tr-TR" sz="1600" dirty="0" err="1">
                          <a:effectLst/>
                        </a:rPr>
                        <a:t>glukoz</a:t>
                      </a:r>
                      <a:r>
                        <a:rPr lang="tr-TR" sz="1600" dirty="0">
                          <a:effectLst/>
                        </a:rPr>
                        <a:t>)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≥200 mg/</a:t>
                      </a:r>
                      <a:r>
                        <a:rPr lang="tr-TR" sz="1600" b="1" dirty="0" err="1">
                          <a:effectLst/>
                        </a:rPr>
                        <a:t>dl</a:t>
                      </a:r>
                      <a:r>
                        <a:rPr lang="tr-TR" sz="1600" b="1" dirty="0">
                          <a:effectLst/>
                        </a:rPr>
                        <a:t> 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&lt;140 mg/dl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140-199 mg/dl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140-199 mg/d</a:t>
                      </a:r>
                      <a:r>
                        <a:rPr lang="tr-TR" sz="1600" dirty="0">
                          <a:effectLst/>
                        </a:rPr>
                        <a:t>l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</a:tr>
              <a:tr h="12272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Rastgele PG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≥200 mg/dl +diyabet </a:t>
                      </a:r>
                      <a:r>
                        <a:rPr lang="tr-TR" sz="1600" b="1" dirty="0" smtClean="0">
                          <a:effectLst/>
                        </a:rPr>
                        <a:t>semptomlar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</a:tr>
              <a:tr h="841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</a:rPr>
                        <a:t>HbA1C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≥ % 6.5 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-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%5.7-6.4 </a:t>
                      </a:r>
                      <a:endParaRPr lang="tr-T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5" marR="68575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881063" y="1844675"/>
            <a:ext cx="7380287" cy="394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r-TR" sz="2800" dirty="0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 </a:t>
            </a:r>
            <a:endParaRPr lang="tr-TR" sz="2400" dirty="0">
              <a:latin typeface="Comic Sans MS" pitchFamily="66" charset="0"/>
            </a:endParaRPr>
          </a:p>
          <a:p>
            <a:pPr algn="just">
              <a:spcBef>
                <a:spcPct val="50000"/>
              </a:spcBef>
              <a:buFont typeface="Wingdings" pitchFamily="2" charset="2"/>
              <a:buChar char="q"/>
              <a:defRPr/>
            </a:pPr>
            <a:r>
              <a:rPr lang="tr-TR" sz="2400" dirty="0">
                <a:latin typeface="Comic Sans MS" pitchFamily="66" charset="0"/>
              </a:rPr>
              <a:t>Her yıl 7 milyon insanda diyabet gelişmekte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q"/>
              <a:defRPr/>
            </a:pPr>
            <a:r>
              <a:rPr lang="tr-TR" sz="2400" dirty="0">
                <a:latin typeface="Comic Sans MS" pitchFamily="66" charset="0"/>
                <a:sym typeface="Wingdings" pitchFamily="2" charset="2"/>
              </a:rPr>
              <a:t>Dünya’da her 10 saniyede, 2 kişi </a:t>
            </a:r>
            <a:r>
              <a:rPr lang="tr-TR" sz="2400" dirty="0" err="1">
                <a:latin typeface="Comic Sans MS" pitchFamily="66" charset="0"/>
                <a:sym typeface="Wingdings" pitchFamily="2" charset="2"/>
              </a:rPr>
              <a:t>Diabetes</a:t>
            </a:r>
            <a:r>
              <a:rPr lang="tr-TR" sz="2400" dirty="0">
                <a:latin typeface="Comic Sans MS" pitchFamily="66" charset="0"/>
                <a:sym typeface="Wingdings" pitchFamily="2" charset="2"/>
              </a:rPr>
              <a:t> </a:t>
            </a:r>
            <a:r>
              <a:rPr lang="tr-TR" sz="2400" dirty="0" err="1">
                <a:latin typeface="Comic Sans MS" pitchFamily="66" charset="0"/>
                <a:sym typeface="Wingdings" pitchFamily="2" charset="2"/>
              </a:rPr>
              <a:t>Mellitus</a:t>
            </a:r>
            <a:r>
              <a:rPr lang="tr-TR" sz="2400" dirty="0">
                <a:latin typeface="Comic Sans MS" pitchFamily="66" charset="0"/>
                <a:sym typeface="Wingdings" pitchFamily="2" charset="2"/>
              </a:rPr>
              <a:t> tanısı almaktadır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q"/>
              <a:defRPr/>
            </a:pPr>
            <a:r>
              <a:rPr lang="tr-TR" sz="2400" dirty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sym typeface="Wingdings" pitchFamily="2" charset="2"/>
              </a:rPr>
              <a:t> Genel erişkin popülasyonun %2.8-10’u tanı almamış tip 2 </a:t>
            </a:r>
            <a:r>
              <a:rPr lang="tr-TR" sz="2400" dirty="0" err="1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sym typeface="Wingdings" pitchFamily="2" charset="2"/>
              </a:rPr>
              <a:t>Diabetes</a:t>
            </a:r>
            <a:r>
              <a:rPr lang="tr-TR" sz="2400" dirty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sym typeface="Wingdings" pitchFamily="2" charset="2"/>
              </a:rPr>
              <a:t> </a:t>
            </a:r>
            <a:r>
              <a:rPr lang="tr-TR" sz="2400" dirty="0" err="1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sym typeface="Wingdings" pitchFamily="2" charset="2"/>
              </a:rPr>
              <a:t>Mellitus’tur</a:t>
            </a:r>
            <a:r>
              <a:rPr lang="tr-TR" sz="2400" dirty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sym typeface="Wingdings" pitchFamily="2" charset="2"/>
              </a:rPr>
              <a:t> </a:t>
            </a:r>
            <a:endParaRPr lang="tr-TR" sz="2400" dirty="0">
              <a:solidFill>
                <a:schemeClr val="bg1"/>
              </a:solidFill>
              <a:latin typeface="Comic Sans MS" pitchFamily="66" charset="0"/>
              <a:sym typeface="Wingdings" pitchFamily="2" charset="2"/>
            </a:endParaRPr>
          </a:p>
          <a:p>
            <a:pPr algn="just">
              <a:buFont typeface="Wingdings" pitchFamily="2" charset="2"/>
              <a:buChar char="q"/>
              <a:defRPr/>
            </a:pPr>
            <a:endParaRPr lang="tr-TR" sz="2400" dirty="0">
              <a:solidFill>
                <a:schemeClr val="bg1"/>
              </a:solidFill>
              <a:latin typeface="Comic Sans MS" pitchFamily="66" charset="0"/>
              <a:sym typeface="Wingdings" pitchFamily="2" charset="2"/>
            </a:endParaRPr>
          </a:p>
          <a:p>
            <a:pPr>
              <a:spcBef>
                <a:spcPct val="50000"/>
              </a:spcBef>
              <a:defRPr/>
            </a:pPr>
            <a:endParaRPr lang="tr-TR" sz="28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18435" name="Picture 3" descr="earth_icon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1775" y="60325"/>
            <a:ext cx="2506663" cy="221615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18436" name="3 Metin kutusu"/>
          <p:cNvSpPr txBox="1">
            <a:spLocks noChangeArrowheads="1"/>
          </p:cNvSpPr>
          <p:nvPr/>
        </p:nvSpPr>
        <p:spPr bwMode="auto">
          <a:xfrm>
            <a:off x="2105025" y="1125538"/>
            <a:ext cx="31877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800">
                <a:solidFill>
                  <a:srgbClr val="FFFF00"/>
                </a:solidFill>
                <a:latin typeface="Comic Sans MS" pitchFamily="66" charset="0"/>
              </a:rPr>
              <a:t>Diyabet Epidemisi</a:t>
            </a:r>
            <a:endParaRPr lang="en-US" sz="28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ChangeArrowheads="1"/>
          </p:cNvSpPr>
          <p:nvPr/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r>
              <a:rPr lang="tr-TR" sz="2800">
                <a:solidFill>
                  <a:srgbClr val="FFFF00"/>
                </a:solidFill>
                <a:latin typeface="Comic Sans MS" pitchFamily="66" charset="0"/>
              </a:rPr>
              <a:t>Gestasyonel Diyabet (GDM)Tanısı</a:t>
            </a:r>
          </a:p>
          <a:p>
            <a:pPr algn="ctr"/>
            <a:r>
              <a:rPr lang="tr-TR" sz="2800">
                <a:solidFill>
                  <a:srgbClr val="FFFF00"/>
                </a:solidFill>
                <a:latin typeface="Comic Sans MS" pitchFamily="66" charset="0"/>
              </a:rPr>
              <a:t>24-28 Haftada yapılan testler </a:t>
            </a:r>
            <a:br>
              <a:rPr lang="tr-TR" sz="2800">
                <a:solidFill>
                  <a:srgbClr val="FFFF00"/>
                </a:solidFill>
                <a:latin typeface="Comic Sans MS" pitchFamily="66" charset="0"/>
              </a:rPr>
            </a:br>
            <a:endParaRPr lang="tr-TR" sz="2800">
              <a:solidFill>
                <a:srgbClr val="FFFF00"/>
              </a:solidFill>
              <a:latin typeface="Comic Sans MS" pitchFamily="66" charset="0"/>
            </a:endParaRPr>
          </a:p>
        </p:txBody>
      </p:sp>
      <p:graphicFrame>
        <p:nvGraphicFramePr>
          <p:cNvPr id="19491" name="Group 35"/>
          <p:cNvGraphicFramePr>
            <a:graphicFrameLocks noGrp="1"/>
          </p:cNvGraphicFramePr>
          <p:nvPr/>
        </p:nvGraphicFramePr>
        <p:xfrm>
          <a:off x="539750" y="1484313"/>
          <a:ext cx="8132763" cy="3475037"/>
        </p:xfrm>
        <a:graphic>
          <a:graphicData uri="http://schemas.openxmlformats.org/drawingml/2006/table">
            <a:tbl>
              <a:tblPr/>
              <a:tblGrid>
                <a:gridCol w="1654175"/>
                <a:gridCol w="2160588"/>
                <a:gridCol w="2159000"/>
                <a:gridCol w="2159000"/>
              </a:tblGrid>
              <a:tr h="17013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Plazma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Glukozu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(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Random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50 gr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Tarama  testi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(mg/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dl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)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(Açlıkta)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100 gr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Tanı testi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(mg/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dl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)*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77368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Açlık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1.Saat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2.Saat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3.saat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 _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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140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  <a:sym typeface="Symbol" pitchFamily="18" charset="2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       _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       _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 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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105 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sym typeface="Symbol" pitchFamily="18" charset="2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         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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190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         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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165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         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  <a:sym typeface="Symbol" pitchFamily="18" charset="2"/>
                        </a:rPr>
                        <a:t>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145 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  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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95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sym typeface="Symbol" pitchFamily="18" charset="2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         180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         155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         140 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099" name="Text Box 36"/>
          <p:cNvSpPr txBox="1">
            <a:spLocks noChangeArrowheads="1"/>
          </p:cNvSpPr>
          <p:nvPr/>
        </p:nvSpPr>
        <p:spPr bwMode="auto">
          <a:xfrm>
            <a:off x="4932363" y="5949950"/>
            <a:ext cx="1655762" cy="307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1400">
              <a:latin typeface="Comic Sans MS" pitchFamily="66" charset="0"/>
            </a:endParaRPr>
          </a:p>
        </p:txBody>
      </p:sp>
      <p:sp>
        <p:nvSpPr>
          <p:cNvPr id="46100" name="Text Box 37"/>
          <p:cNvSpPr txBox="1">
            <a:spLocks noChangeArrowheads="1"/>
          </p:cNvSpPr>
          <p:nvPr/>
        </p:nvSpPr>
        <p:spPr bwMode="auto">
          <a:xfrm>
            <a:off x="4716463" y="5013325"/>
            <a:ext cx="1943100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1600">
                <a:latin typeface="Comic Sans MS" pitchFamily="66" charset="0"/>
              </a:rPr>
              <a:t>1964- 1979</a:t>
            </a:r>
          </a:p>
        </p:txBody>
      </p:sp>
      <p:sp>
        <p:nvSpPr>
          <p:cNvPr id="46101" name="Text Box 38"/>
          <p:cNvSpPr txBox="1">
            <a:spLocks noChangeArrowheads="1"/>
          </p:cNvSpPr>
          <p:nvPr/>
        </p:nvSpPr>
        <p:spPr bwMode="auto">
          <a:xfrm>
            <a:off x="7380288" y="5013325"/>
            <a:ext cx="1295400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1600">
                <a:latin typeface="Comic Sans MS" pitchFamily="66" charset="0"/>
              </a:rPr>
              <a:t> 1997 </a:t>
            </a:r>
          </a:p>
        </p:txBody>
      </p:sp>
      <p:sp>
        <p:nvSpPr>
          <p:cNvPr id="46102" name="6 Metin kutusu"/>
          <p:cNvSpPr txBox="1">
            <a:spLocks noChangeArrowheads="1"/>
          </p:cNvSpPr>
          <p:nvPr/>
        </p:nvSpPr>
        <p:spPr bwMode="auto">
          <a:xfrm>
            <a:off x="1081088" y="5732463"/>
            <a:ext cx="5676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000">
                <a:solidFill>
                  <a:srgbClr val="FFFF00"/>
                </a:solidFill>
                <a:latin typeface="Comic Sans MS" pitchFamily="66" charset="0"/>
              </a:rPr>
              <a:t>*Tanı  için en  az iki kriterin  tutması gerekir </a:t>
            </a:r>
            <a:r>
              <a:rPr lang="tr-TR" sz="1600">
                <a:solidFill>
                  <a:srgbClr val="FFFF00"/>
                </a:solidFill>
              </a:rPr>
              <a:t> </a:t>
            </a:r>
            <a:endParaRPr lang="en-US" sz="16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GDM Tanı </a:t>
            </a:r>
            <a:r>
              <a:rPr lang="tr-TR" sz="3600" smtClean="0"/>
              <a:t>K</a:t>
            </a:r>
            <a:r>
              <a:rPr lang="en-US" sz="3600" smtClean="0"/>
              <a:t>riterleri</a:t>
            </a:r>
            <a:endParaRPr lang="tr-TR" sz="3600" smtClean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287338" y="1557338"/>
          <a:ext cx="8066086" cy="381634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344697"/>
                <a:gridCol w="2102131"/>
                <a:gridCol w="585724"/>
                <a:gridCol w="1343928"/>
                <a:gridCol w="1344803"/>
                <a:gridCol w="1344803"/>
              </a:tblGrid>
              <a:tr h="540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 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APG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1.st PG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2.st PG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3.st PG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540389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İki Aşamalı test</a:t>
                      </a:r>
                      <a:endParaRPr lang="tr-TR" sz="16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40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İlk aşama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50 gr </a:t>
                      </a:r>
                      <a:r>
                        <a:rPr lang="tr-TR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glukozlu</a:t>
                      </a:r>
                      <a:r>
                        <a:rPr lang="tr-T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test</a:t>
                      </a:r>
                      <a:endParaRPr lang="tr-TR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≥140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540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İkinci aşama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100 gr </a:t>
                      </a:r>
                      <a:r>
                        <a:rPr lang="tr-TR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glukozlu</a:t>
                      </a:r>
                      <a:r>
                        <a:rPr lang="tr-T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test</a:t>
                      </a:r>
                      <a:endParaRPr lang="tr-TR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≥95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≥180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≥155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≥140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540389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Tek aşamalı test</a:t>
                      </a:r>
                      <a:endParaRPr lang="tr-TR" sz="16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14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IADPSG/ADA </a:t>
                      </a:r>
                      <a:r>
                        <a:rPr lang="en-US" sz="1400" b="0" dirty="0" err="1">
                          <a:effectLst/>
                        </a:rPr>
                        <a:t>kriterleri</a:t>
                      </a:r>
                      <a:endParaRPr lang="tr-TR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75 gr </a:t>
                      </a:r>
                      <a:r>
                        <a:rPr lang="tr-TR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glukozlu</a:t>
                      </a:r>
                      <a:r>
                        <a:rPr lang="tr-TR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OGTT</a:t>
                      </a:r>
                      <a:endParaRPr lang="tr-TR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≥92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≥180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≥153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7158" name="Dikdörtgen 4"/>
          <p:cNvSpPr>
            <a:spLocks noChangeArrowheads="1"/>
          </p:cNvSpPr>
          <p:nvPr/>
        </p:nvSpPr>
        <p:spPr bwMode="auto">
          <a:xfrm>
            <a:off x="468313" y="5373688"/>
            <a:ext cx="7704137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omic Sans MS" pitchFamily="66" charset="0"/>
              </a:rPr>
              <a:t>IADPSG: Uluslararası Diyabetik Gebelik Çalışma Grupları Birliği, ADA: Amerikan Diyabet Birliği</a:t>
            </a:r>
            <a:endParaRPr lang="tr-TR" sz="2000">
              <a:latin typeface="Comic Sans MS" pitchFamily="66" charset="0"/>
            </a:endParaRPr>
          </a:p>
          <a:p>
            <a:pPr eaLnBrk="1" hangingPunct="1"/>
            <a:r>
              <a:rPr lang="tr-TR" sz="2000">
                <a:latin typeface="Comic Sans MS" pitchFamily="66" charset="0"/>
                <a:sym typeface="Symbol" pitchFamily="18" charset="2"/>
              </a:rPr>
              <a:t>Gebeliğin 24-28. haftalarında yapılan 75 gr OGTT ile en az bir anormal sonuç (2012 kriteri) </a:t>
            </a:r>
          </a:p>
          <a:p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4600575" y="6516688"/>
            <a:ext cx="4579938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1400" b="1" dirty="0" err="1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Position</a:t>
            </a:r>
            <a:r>
              <a:rPr lang="tr-TR" sz="1400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tr-TR" sz="1400" b="1" dirty="0" err="1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Statement</a:t>
            </a:r>
            <a:r>
              <a:rPr lang="tr-TR" sz="1400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,</a:t>
            </a:r>
            <a:r>
              <a:rPr lang="tr-TR" sz="1400" b="1" dirty="0" err="1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Diabetes</a:t>
            </a:r>
            <a:r>
              <a:rPr lang="tr-TR" sz="1400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Care,2012:35;14-15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95288" y="1125538"/>
            <a:ext cx="7921625" cy="2532062"/>
          </a:xfrm>
        </p:spPr>
        <p:txBody>
          <a:bodyPr/>
          <a:lstStyle/>
          <a:p>
            <a:r>
              <a:rPr lang="tr-TR" sz="3200" smtClean="0">
                <a:latin typeface="Comic Sans MS" pitchFamily="66" charset="0"/>
              </a:rPr>
              <a:t>DİABETES MELLİTUSUN      KRONİK KOMPLİKASYONLARI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760413" y="534988"/>
            <a:ext cx="7772400" cy="1143000"/>
          </a:xfrm>
        </p:spPr>
        <p:txBody>
          <a:bodyPr/>
          <a:lstStyle/>
          <a:p>
            <a:r>
              <a:rPr lang="tr-TR" sz="3600" smtClean="0">
                <a:solidFill>
                  <a:srgbClr val="FFC000"/>
                </a:solidFill>
                <a:latin typeface="Comic Sans MS" pitchFamily="66" charset="0"/>
              </a:rPr>
              <a:t>Diyabetin kronik komplikasyonları</a:t>
            </a:r>
          </a:p>
        </p:txBody>
      </p:sp>
      <p:sp>
        <p:nvSpPr>
          <p:cNvPr id="49155" name="Rectangle 5"/>
          <p:cNvSpPr>
            <a:spLocks noGrp="1" noChangeArrowheads="1"/>
          </p:cNvSpPr>
          <p:nvPr>
            <p:ph idx="1"/>
          </p:nvPr>
        </p:nvSpPr>
        <p:spPr>
          <a:xfrm>
            <a:off x="760413" y="1906588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2400" b="1" smtClean="0">
                <a:solidFill>
                  <a:srgbClr val="7030A0"/>
                </a:solidFill>
                <a:latin typeface="Comic Sans MS" pitchFamily="66" charset="0"/>
              </a:rPr>
              <a:t>Makrovasküler komplikasyonlar</a:t>
            </a:r>
            <a:r>
              <a:rPr lang="tr-TR" sz="2400" b="1" smtClean="0">
                <a:latin typeface="Comic Sans MS" pitchFamily="66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tr-TR" sz="2400" smtClean="0">
                <a:latin typeface="Comic Sans MS" pitchFamily="66" charset="0"/>
              </a:rPr>
              <a:t>Hızlanmış ateroskleroz</a:t>
            </a:r>
          </a:p>
          <a:p>
            <a:pPr lvl="1"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Koroner arter hastalığı</a:t>
            </a:r>
          </a:p>
          <a:p>
            <a:pPr lvl="1"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Serebrovasküler olay</a:t>
            </a:r>
          </a:p>
          <a:p>
            <a:pPr lvl="1"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Periferal vasküler olay</a:t>
            </a:r>
          </a:p>
          <a:p>
            <a:pPr lvl="1"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Renovasküler hastalık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sz="2400" b="1" smtClean="0">
                <a:solidFill>
                  <a:srgbClr val="7030A0"/>
                </a:solidFill>
                <a:latin typeface="Comic Sans MS" pitchFamily="66" charset="0"/>
              </a:rPr>
              <a:t>Mikrovasküler komplikasyonlar</a:t>
            </a:r>
          </a:p>
          <a:p>
            <a:pPr>
              <a:lnSpc>
                <a:spcPct val="80000"/>
              </a:lnSpc>
            </a:pPr>
            <a:r>
              <a:rPr lang="tr-TR" sz="2400" smtClean="0">
                <a:latin typeface="Comic Sans MS" pitchFamily="66" charset="0"/>
              </a:rPr>
              <a:t>Retinopati</a:t>
            </a:r>
          </a:p>
          <a:p>
            <a:pPr>
              <a:lnSpc>
                <a:spcPct val="80000"/>
              </a:lnSpc>
            </a:pPr>
            <a:r>
              <a:rPr lang="tr-TR" sz="2400" smtClean="0">
                <a:latin typeface="Comic Sans MS" pitchFamily="66" charset="0"/>
              </a:rPr>
              <a:t>Nöropati</a:t>
            </a:r>
          </a:p>
          <a:p>
            <a:pPr>
              <a:lnSpc>
                <a:spcPct val="80000"/>
              </a:lnSpc>
            </a:pPr>
            <a:r>
              <a:rPr lang="tr-TR" sz="2400" smtClean="0">
                <a:latin typeface="Comic Sans MS" pitchFamily="66" charset="0"/>
              </a:rPr>
              <a:t>Nefropati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sz="2000" b="1" smtClean="0">
                <a:solidFill>
                  <a:srgbClr val="7030A0"/>
                </a:solidFill>
                <a:latin typeface="Comic Sans MS" pitchFamily="66" charset="0"/>
              </a:rPr>
              <a:t>Diyabetik </a:t>
            </a:r>
            <a:r>
              <a:rPr lang="tr-TR" sz="2400" b="1" smtClean="0">
                <a:solidFill>
                  <a:srgbClr val="7030A0"/>
                </a:solidFill>
                <a:latin typeface="Comic Sans MS" pitchFamily="66" charset="0"/>
              </a:rPr>
              <a:t>ayak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smtClean="0">
                <a:solidFill>
                  <a:srgbClr val="FFC000"/>
                </a:solidFill>
                <a:latin typeface="Comic Sans MS" pitchFamily="66" charset="0"/>
              </a:rPr>
              <a:t>Makrovasküler komplikasyonlar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 smtClean="0">
                <a:latin typeface="Comic Sans MS" pitchFamily="66" charset="0"/>
              </a:rPr>
              <a:t>Diyabetli hastalarda en önemli morbidite ve mortalite nedeni</a:t>
            </a:r>
          </a:p>
          <a:p>
            <a:pPr>
              <a:lnSpc>
                <a:spcPct val="90000"/>
              </a:lnSpc>
            </a:pPr>
            <a:r>
              <a:rPr lang="tr-TR" sz="2400" smtClean="0">
                <a:latin typeface="Comic Sans MS" pitchFamily="66" charset="0"/>
              </a:rPr>
              <a:t>Diyabetlilerde ateroskleroz daha erken yaşlarda ortaya çıkar, multisegmenter tutulumlu ve daha yaygındır</a:t>
            </a:r>
          </a:p>
          <a:p>
            <a:pPr>
              <a:lnSpc>
                <a:spcPct val="90000"/>
              </a:lnSpc>
            </a:pPr>
            <a:r>
              <a:rPr lang="tr-TR" sz="2400" smtClean="0">
                <a:latin typeface="Comic Sans MS" pitchFamily="66" charset="0"/>
              </a:rPr>
              <a:t>Tip 2 diyabetlilerde KAH riski non-diyabetiklere göre 2-4 kat daha yüksek</a:t>
            </a:r>
          </a:p>
          <a:p>
            <a:pPr lvl="1">
              <a:lnSpc>
                <a:spcPct val="90000"/>
              </a:lnSpc>
            </a:pPr>
            <a:r>
              <a:rPr lang="tr-TR" sz="2000" smtClean="0">
                <a:latin typeface="Comic Sans MS" pitchFamily="66" charset="0"/>
              </a:rPr>
              <a:t>Bu hastaların %60-75’i makrovasküler olaylara bağlı kaybedilir</a:t>
            </a:r>
          </a:p>
          <a:p>
            <a:pPr>
              <a:lnSpc>
                <a:spcPct val="90000"/>
              </a:lnSpc>
            </a:pPr>
            <a:endParaRPr lang="tr-TR" sz="280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333375"/>
            <a:ext cx="7772400" cy="1143000"/>
          </a:xfrm>
        </p:spPr>
        <p:txBody>
          <a:bodyPr/>
          <a:lstStyle/>
          <a:p>
            <a:r>
              <a:rPr lang="tr-TR" sz="2800" smtClean="0">
                <a:solidFill>
                  <a:srgbClr val="FFC000"/>
                </a:solidFill>
                <a:latin typeface="Comic Sans MS" pitchFamily="66" charset="0"/>
              </a:rPr>
              <a:t>Makrovasküler komplikasyon</a:t>
            </a:r>
            <a:r>
              <a:rPr lang="tr-TR" sz="3200" smtClean="0">
                <a:solidFill>
                  <a:srgbClr val="FFC000"/>
                </a:solidFill>
                <a:latin typeface="Comic Sans MS" pitchFamily="66" charset="0"/>
              </a:rPr>
              <a:t>lar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sz="2400" b="1" smtClean="0">
                <a:solidFill>
                  <a:srgbClr val="7030A0"/>
                </a:solidFill>
                <a:latin typeface="Comic Sans MS" pitchFamily="66" charset="0"/>
              </a:rPr>
              <a:t>Risk faktörleri </a:t>
            </a:r>
          </a:p>
          <a:p>
            <a:r>
              <a:rPr lang="tr-TR" sz="2400" smtClean="0">
                <a:solidFill>
                  <a:srgbClr val="99FF99"/>
                </a:solidFill>
                <a:latin typeface="Comic Sans MS" pitchFamily="66" charset="0"/>
              </a:rPr>
              <a:t>Diyabet KVH için bağımsız bir risk faktörü</a:t>
            </a:r>
          </a:p>
          <a:p>
            <a:r>
              <a:rPr lang="tr-TR" sz="2400" smtClean="0">
                <a:latin typeface="Comic Sans MS" pitchFamily="66" charset="0"/>
              </a:rPr>
              <a:t>Hipertansiyon</a:t>
            </a:r>
          </a:p>
          <a:p>
            <a:r>
              <a:rPr lang="tr-TR" sz="2400" smtClean="0">
                <a:latin typeface="Comic Sans MS" pitchFamily="66" charset="0"/>
              </a:rPr>
              <a:t>Dislipidemi</a:t>
            </a:r>
          </a:p>
          <a:p>
            <a:r>
              <a:rPr lang="tr-TR" sz="2400" smtClean="0">
                <a:latin typeface="Comic Sans MS" pitchFamily="66" charset="0"/>
              </a:rPr>
              <a:t>Sigara</a:t>
            </a:r>
          </a:p>
          <a:p>
            <a:r>
              <a:rPr lang="tr-TR" sz="2400" smtClean="0">
                <a:latin typeface="Comic Sans MS" pitchFamily="66" charset="0"/>
              </a:rPr>
              <a:t>Aile öyküsü (1</a:t>
            </a:r>
            <a:r>
              <a:rPr lang="tr-TR" sz="2400" baseline="30000" smtClean="0">
                <a:latin typeface="Comic Sans MS" pitchFamily="66" charset="0"/>
              </a:rPr>
              <a:t>0</a:t>
            </a:r>
            <a:r>
              <a:rPr lang="tr-TR" sz="2400" smtClean="0">
                <a:latin typeface="Comic Sans MS" pitchFamily="66" charset="0"/>
              </a:rPr>
              <a:t> akrabalarda KVH olması) 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Erkekte &lt;55 yaş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Kadında &lt;65 yaş </a:t>
            </a:r>
          </a:p>
          <a:p>
            <a:r>
              <a:rPr lang="tr-TR" sz="2400" smtClean="0">
                <a:latin typeface="Comic Sans MS" pitchFamily="66" charset="0"/>
              </a:rPr>
              <a:t>Obezite (özellikle santral obezite)</a:t>
            </a:r>
          </a:p>
          <a:p>
            <a:endParaRPr lang="tr-TR" sz="24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250825"/>
            <a:ext cx="7772400" cy="1143000"/>
          </a:xfrm>
        </p:spPr>
        <p:txBody>
          <a:bodyPr/>
          <a:lstStyle/>
          <a:p>
            <a:r>
              <a:rPr lang="tr-TR" sz="3200" smtClean="0">
                <a:solidFill>
                  <a:srgbClr val="FFC000"/>
                </a:solidFill>
                <a:latin typeface="Comic Sans MS" pitchFamily="66" charset="0"/>
              </a:rPr>
              <a:t>Makrovasküler komplikasyonlar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58888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2800" b="1" smtClean="0">
                <a:solidFill>
                  <a:srgbClr val="7030A0"/>
                </a:solidFill>
                <a:latin typeface="Comic Sans MS" pitchFamily="66" charset="0"/>
              </a:rPr>
              <a:t>Klinik tablo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sz="2800" smtClean="0">
                <a:latin typeface="Comic Sans MS" pitchFamily="66" charset="0"/>
              </a:rPr>
              <a:t>Koroner arter hastalığı </a:t>
            </a:r>
          </a:p>
          <a:p>
            <a:pPr lvl="1"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Angina pektoris</a:t>
            </a:r>
            <a:endParaRPr lang="tr-TR" sz="1800" smtClean="0">
              <a:latin typeface="Comic Sans MS" pitchFamily="66" charset="0"/>
            </a:endParaRPr>
          </a:p>
          <a:p>
            <a:pPr lvl="1"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Miyokard infarktüsü: </a:t>
            </a:r>
            <a:r>
              <a:rPr lang="tr-TR" sz="1800" smtClean="0">
                <a:latin typeface="Comic Sans MS" pitchFamily="66" charset="0"/>
              </a:rPr>
              <a:t>‘sessiz’ MI daha sık</a:t>
            </a:r>
          </a:p>
          <a:p>
            <a:pPr lvl="1"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Kalp yetmezliği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800" smtClean="0">
                <a:latin typeface="Comic Sans MS" pitchFamily="66" charset="0"/>
              </a:rPr>
              <a:t>Periferik damar hastalığı</a:t>
            </a:r>
          </a:p>
          <a:p>
            <a:pPr lvl="1"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Aralıklı topallama, </a:t>
            </a:r>
          </a:p>
          <a:p>
            <a:pPr lvl="1"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Tıkanıklık-Gangren (ASO)</a:t>
            </a:r>
            <a:r>
              <a:rPr lang="tr-TR" sz="2400" b="1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tr-TR" sz="2800" smtClean="0">
                <a:latin typeface="Comic Sans MS" pitchFamily="66" charset="0"/>
              </a:rPr>
              <a:t>Serebrovasküler hastalık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İnme</a:t>
            </a:r>
          </a:p>
          <a:p>
            <a:pPr>
              <a:buFont typeface="Wingdings" pitchFamily="2" charset="2"/>
              <a:buNone/>
            </a:pPr>
            <a:r>
              <a:rPr lang="tr-TR" sz="2400" smtClean="0">
                <a:latin typeface="Comic Sans MS" pitchFamily="66" charset="0"/>
              </a:rPr>
              <a:t>Renovasküler hastalık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Renal fonksiyonlarda bozukluk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Hipertansiyon</a:t>
            </a:r>
          </a:p>
          <a:p>
            <a:pPr lvl="1">
              <a:lnSpc>
                <a:spcPct val="80000"/>
              </a:lnSpc>
            </a:pPr>
            <a:endParaRPr lang="tr-TR" sz="2000" smtClean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endParaRPr lang="tr-TR" sz="24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822325"/>
            <a:ext cx="7772400" cy="1143000"/>
          </a:xfrm>
        </p:spPr>
        <p:txBody>
          <a:bodyPr/>
          <a:lstStyle/>
          <a:p>
            <a:r>
              <a:rPr lang="tr-TR" sz="3200" smtClean="0">
                <a:solidFill>
                  <a:srgbClr val="FFC000"/>
                </a:solidFill>
                <a:latin typeface="Comic Sans MS" pitchFamily="66" charset="0"/>
              </a:rPr>
              <a:t>Makrovasküler komplikasyonlar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93925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400" smtClean="0">
                <a:latin typeface="Comic Sans MS" pitchFamily="66" charset="0"/>
              </a:rPr>
              <a:t>Makrovasküler hastalık riskini azaltmak için tüm risk faktörleri agresif şekilde tedavi edilmelidir</a:t>
            </a:r>
          </a:p>
          <a:p>
            <a:pPr>
              <a:lnSpc>
                <a:spcPct val="80000"/>
              </a:lnSpc>
            </a:pPr>
            <a:endParaRPr lang="tr-TR" sz="2400" smtClean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tr-TR" sz="2400" smtClean="0">
                <a:latin typeface="Comic Sans MS" pitchFamily="66" charset="0"/>
              </a:rPr>
              <a:t>Erken  iyi, glisemik kontrol</a:t>
            </a:r>
          </a:p>
          <a:p>
            <a:pPr>
              <a:lnSpc>
                <a:spcPct val="80000"/>
              </a:lnSpc>
            </a:pPr>
            <a:r>
              <a:rPr lang="tr-TR" sz="2400" smtClean="0">
                <a:latin typeface="Comic Sans MS" pitchFamily="66" charset="0"/>
              </a:rPr>
              <a:t>Kan basıncı kontrolü</a:t>
            </a:r>
          </a:p>
          <a:p>
            <a:pPr>
              <a:lnSpc>
                <a:spcPct val="80000"/>
              </a:lnSpc>
            </a:pPr>
            <a:r>
              <a:rPr lang="tr-TR" sz="2400" smtClean="0">
                <a:latin typeface="Comic Sans MS" pitchFamily="66" charset="0"/>
              </a:rPr>
              <a:t>Obezite</a:t>
            </a:r>
          </a:p>
          <a:p>
            <a:pPr>
              <a:lnSpc>
                <a:spcPct val="80000"/>
              </a:lnSpc>
            </a:pPr>
            <a:r>
              <a:rPr lang="tr-TR" sz="2400" smtClean="0">
                <a:latin typeface="Comic Sans MS" pitchFamily="66" charset="0"/>
              </a:rPr>
              <a:t>Dislipidemi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smtClean="0">
                <a:solidFill>
                  <a:srgbClr val="FFC000"/>
                </a:solidFill>
                <a:latin typeface="Comic Sans MS" pitchFamily="66" charset="0"/>
              </a:rPr>
              <a:t>Oftalmolojik Komplikasyonlar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28775"/>
            <a:ext cx="6465888" cy="4525963"/>
          </a:xfrm>
        </p:spPr>
        <p:txBody>
          <a:bodyPr/>
          <a:lstStyle/>
          <a:p>
            <a:r>
              <a:rPr lang="tr-TR" sz="2400" smtClean="0">
                <a:latin typeface="Comic Sans MS" pitchFamily="66" charset="0"/>
              </a:rPr>
              <a:t>Retinopati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Nonproliferatif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Proliferatif</a:t>
            </a:r>
          </a:p>
          <a:p>
            <a:r>
              <a:rPr lang="tr-TR" sz="2400" smtClean="0">
                <a:latin typeface="Comic Sans MS" pitchFamily="66" charset="0"/>
              </a:rPr>
              <a:t>Maküla ödemi</a:t>
            </a:r>
          </a:p>
          <a:p>
            <a:r>
              <a:rPr lang="tr-TR" sz="2400" smtClean="0">
                <a:latin typeface="Comic Sans MS" pitchFamily="66" charset="0"/>
              </a:rPr>
              <a:t>Katarakt</a:t>
            </a:r>
          </a:p>
          <a:p>
            <a:r>
              <a:rPr lang="tr-TR" sz="2400" smtClean="0">
                <a:latin typeface="Comic Sans MS" pitchFamily="66" charset="0"/>
              </a:rPr>
              <a:t>Glokom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3200" smtClean="0">
                <a:latin typeface="Comic Sans MS" pitchFamily="66" charset="0"/>
              </a:rPr>
              <a:t>                      </a:t>
            </a:r>
            <a:r>
              <a:rPr lang="tr-TR" sz="3200" smtClean="0">
                <a:solidFill>
                  <a:srgbClr val="FFC000"/>
                </a:solidFill>
                <a:latin typeface="Comic Sans MS" pitchFamily="66" charset="0"/>
              </a:rPr>
              <a:t>Retinopati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2400" smtClean="0">
                <a:latin typeface="Comic Sans MS" pitchFamily="66" charset="0"/>
              </a:rPr>
              <a:t>Erişkin diyabetli hastalarda en önemli körlük nedeni (kaznılmış körlüğün en sık nedenidir) </a:t>
            </a:r>
          </a:p>
          <a:p>
            <a:r>
              <a:rPr lang="tr-TR" sz="2400" smtClean="0">
                <a:latin typeface="Comic Sans MS" pitchFamily="66" charset="0"/>
              </a:rPr>
              <a:t>Fundus dilate edilmiş pupillalarda indirekt oftalmoskopi ile değerlendirilir</a:t>
            </a:r>
          </a:p>
          <a:p>
            <a:r>
              <a:rPr lang="tr-TR" sz="2400" smtClean="0">
                <a:latin typeface="Comic Sans MS" pitchFamily="66" charset="0"/>
              </a:rPr>
              <a:t>Diyabetik retinopatinin erken tanısı için tüm          tip 1 diyabetliler 5 yıldan sonra, </a:t>
            </a:r>
          </a:p>
          <a:p>
            <a:r>
              <a:rPr lang="tr-TR" sz="2400" smtClean="0">
                <a:latin typeface="Comic Sans MS" pitchFamily="66" charset="0"/>
              </a:rPr>
              <a:t>tüm tip 2 diyabetliler tanı anında  ve takipte yıllık oftalmolojik inceleme ve takip için gönderilmelidir</a:t>
            </a:r>
          </a:p>
          <a:p>
            <a:pPr lvl="1"/>
            <a:endParaRPr lang="tr-TR" sz="2400" smtClean="0">
              <a:latin typeface="Comic Sans MS" pitchFamily="66" charset="0"/>
            </a:endParaRPr>
          </a:p>
          <a:p>
            <a:endParaRPr lang="tr-TR" sz="2800" smtClean="0">
              <a:latin typeface="Comic Sans MS" pitchFamily="66" charset="0"/>
            </a:endParaRPr>
          </a:p>
          <a:p>
            <a:endParaRPr lang="tr-TR" sz="24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076450"/>
            <a:ext cx="7993063" cy="34115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619250" y="2922588"/>
            <a:ext cx="6184900" cy="13795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tr-TR" sz="2800" b="1" dirty="0">
                <a:solidFill>
                  <a:srgbClr val="900048"/>
                </a:solidFill>
                <a:latin typeface="Comic Sans MS" pitchFamily="66" charset="0"/>
              </a:rPr>
              <a:t>	</a:t>
            </a:r>
            <a:r>
              <a:rPr lang="tr-TR" sz="2400" b="1" dirty="0">
                <a:solidFill>
                  <a:srgbClr val="900048"/>
                </a:solidFill>
                <a:latin typeface="Comic Sans MS" pitchFamily="66" charset="0"/>
              </a:rPr>
              <a:t>	</a:t>
            </a:r>
            <a:r>
              <a:rPr lang="tr-TR" sz="2400" b="1" u="sng" dirty="0">
                <a:solidFill>
                  <a:srgbClr val="FF0066"/>
                </a:solidFill>
                <a:latin typeface="Comic Sans MS" pitchFamily="66" charset="0"/>
              </a:rPr>
              <a:t>Oran(2000)    (2010)</a:t>
            </a:r>
            <a:endParaRPr lang="tr-TR" sz="2000" b="1" dirty="0">
              <a:solidFill>
                <a:srgbClr val="7E003F"/>
              </a:solidFill>
              <a:latin typeface="Comic Sans MS" pitchFamily="66" charset="0"/>
            </a:endParaRPr>
          </a:p>
          <a:p>
            <a:pPr>
              <a:lnSpc>
                <a:spcPct val="110000"/>
              </a:lnSpc>
              <a:defRPr/>
            </a:pPr>
            <a:r>
              <a:rPr lang="tr-TR" sz="2400" b="1" dirty="0">
                <a:solidFill>
                  <a:srgbClr val="000066"/>
                </a:solidFill>
                <a:latin typeface="Comic Sans MS" pitchFamily="66" charset="0"/>
              </a:rPr>
              <a:t>Diyabet	 %7.2 	   % 13.7	</a:t>
            </a:r>
            <a:endParaRPr lang="tr-TR" sz="1600" b="1" dirty="0">
              <a:solidFill>
                <a:schemeClr val="bg2">
                  <a:lumMod val="85000"/>
                  <a:lumOff val="15000"/>
                </a:schemeClr>
              </a:solidFill>
              <a:latin typeface="Comic Sans MS" pitchFamily="66" charset="0"/>
            </a:endParaRPr>
          </a:p>
          <a:p>
            <a:pPr>
              <a:lnSpc>
                <a:spcPct val="110000"/>
              </a:lnSpc>
              <a:defRPr/>
            </a:pPr>
            <a:r>
              <a:rPr lang="tr-TR" sz="2400" b="1" dirty="0">
                <a:solidFill>
                  <a:srgbClr val="000066"/>
                </a:solidFill>
                <a:latin typeface="Comic Sans MS" pitchFamily="66" charset="0"/>
              </a:rPr>
              <a:t>BGT		 %6,7          % 28,7</a:t>
            </a:r>
            <a:endParaRPr lang="tr-TR" sz="2400" b="1" dirty="0">
              <a:solidFill>
                <a:srgbClr val="900048"/>
              </a:solidFill>
              <a:latin typeface="Comic Sans MS" pitchFamily="66" charset="0"/>
            </a:endParaRPr>
          </a:p>
        </p:txBody>
      </p:sp>
      <p:sp>
        <p:nvSpPr>
          <p:cNvPr id="342020" name="Rectangle 4"/>
          <p:cNvSpPr>
            <a:spLocks noChangeArrowheads="1"/>
          </p:cNvSpPr>
          <p:nvPr/>
        </p:nvSpPr>
        <p:spPr bwMode="auto">
          <a:xfrm>
            <a:off x="677863" y="304800"/>
            <a:ext cx="7856537" cy="1639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tr-TR" sz="3600" dirty="0">
                <a:solidFill>
                  <a:srgbClr val="FFFF1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Türkiye’de </a:t>
            </a:r>
            <a:r>
              <a:rPr lang="tr-TR" sz="3600" dirty="0" err="1">
                <a:solidFill>
                  <a:srgbClr val="FFFF1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Diabetes</a:t>
            </a:r>
            <a:r>
              <a:rPr lang="tr-TR" sz="3600" dirty="0">
                <a:solidFill>
                  <a:srgbClr val="FFFF1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tr-TR" sz="3600" dirty="0" err="1">
                <a:solidFill>
                  <a:srgbClr val="FFFF1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Mellitus</a:t>
            </a:r>
            <a:r>
              <a:rPr lang="tr-TR" sz="3200" dirty="0">
                <a:solidFill>
                  <a:srgbClr val="FFFF17"/>
                </a:solidFill>
                <a:latin typeface="Comic Sans MS" pitchFamily="66" charset="0"/>
              </a:rPr>
              <a:t> </a:t>
            </a:r>
            <a:br>
              <a:rPr lang="tr-TR" sz="3200" dirty="0">
                <a:solidFill>
                  <a:srgbClr val="FFFF17"/>
                </a:solidFill>
                <a:latin typeface="Comic Sans MS" pitchFamily="66" charset="0"/>
              </a:rPr>
            </a:br>
            <a:r>
              <a:rPr lang="tr-TR" sz="2000" dirty="0">
                <a:solidFill>
                  <a:srgbClr val="FFFF1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(2000 yılı 20+ yaş erişkin nüfus sayımına göre)</a:t>
            </a:r>
          </a:p>
          <a:p>
            <a:pPr algn="ctr">
              <a:defRPr/>
            </a:pPr>
            <a:r>
              <a:rPr lang="tr-TR" sz="2000" dirty="0">
                <a:solidFill>
                  <a:srgbClr val="FFFF1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(İ.Ü. Tıp Fakültesi, Sağlık Bakanlığı, DSÖ) TURDEP 1</a:t>
            </a:r>
            <a:endParaRPr lang="tr-TR" sz="2000" dirty="0">
              <a:solidFill>
                <a:srgbClr val="FFFF17"/>
              </a:solidFill>
              <a:latin typeface="Comic Sans MS" pitchFamily="66" charset="0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276600" y="6294438"/>
            <a:ext cx="55927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FFFF"/>
                </a:solidFill>
                <a:latin typeface="Comic Sans MS" pitchFamily="66" charset="0"/>
              </a:rPr>
              <a:t>(Satman İ, TURDEP Group: D Care 2002)</a:t>
            </a:r>
          </a:p>
        </p:txBody>
      </p:sp>
      <p:sp>
        <p:nvSpPr>
          <p:cNvPr id="19462" name="Freeform 7"/>
          <p:cNvSpPr>
            <a:spLocks/>
          </p:cNvSpPr>
          <p:nvPr/>
        </p:nvSpPr>
        <p:spPr bwMode="auto">
          <a:xfrm>
            <a:off x="3448050" y="5303838"/>
            <a:ext cx="574675" cy="73025"/>
          </a:xfrm>
          <a:custGeom>
            <a:avLst/>
            <a:gdLst>
              <a:gd name="T0" fmla="*/ 0 w 408"/>
              <a:gd name="T1" fmla="*/ 0 h 46"/>
              <a:gd name="T2" fmla="*/ 2147483647 w 408"/>
              <a:gd name="T3" fmla="*/ 2147483647 h 46"/>
              <a:gd name="T4" fmla="*/ 2147483647 w 408"/>
              <a:gd name="T5" fmla="*/ 2147483647 h 46"/>
              <a:gd name="T6" fmla="*/ 2147483647 w 408"/>
              <a:gd name="T7" fmla="*/ 2147483647 h 46"/>
              <a:gd name="T8" fmla="*/ 2147483647 w 408"/>
              <a:gd name="T9" fmla="*/ 2147483647 h 46"/>
              <a:gd name="T10" fmla="*/ 2147483647 w 408"/>
              <a:gd name="T11" fmla="*/ 2147483647 h 46"/>
              <a:gd name="T12" fmla="*/ 2147483647 w 408"/>
              <a:gd name="T13" fmla="*/ 2147483647 h 4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46"/>
              <a:gd name="T23" fmla="*/ 408 w 408"/>
              <a:gd name="T24" fmla="*/ 46 h 4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46">
                <a:moveTo>
                  <a:pt x="0" y="0"/>
                </a:moveTo>
                <a:lnTo>
                  <a:pt x="91" y="46"/>
                </a:lnTo>
                <a:lnTo>
                  <a:pt x="136" y="46"/>
                </a:lnTo>
                <a:lnTo>
                  <a:pt x="227" y="46"/>
                </a:lnTo>
                <a:lnTo>
                  <a:pt x="318" y="46"/>
                </a:lnTo>
                <a:lnTo>
                  <a:pt x="363" y="46"/>
                </a:lnTo>
                <a:lnTo>
                  <a:pt x="408" y="46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3600" smtClean="0">
                <a:latin typeface="Comic Sans MS" pitchFamily="66" charset="0"/>
              </a:rPr>
              <a:t>                </a:t>
            </a:r>
            <a:r>
              <a:rPr lang="tr-TR" sz="3600" smtClean="0">
                <a:solidFill>
                  <a:srgbClr val="FFC000"/>
                </a:solidFill>
                <a:latin typeface="Comic Sans MS" pitchFamily="66" charset="0"/>
              </a:rPr>
              <a:t>Retinopati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41438"/>
            <a:ext cx="7772400" cy="4114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r-TR" sz="2800" smtClean="0">
                <a:solidFill>
                  <a:srgbClr val="7030A0"/>
                </a:solidFill>
                <a:latin typeface="Comic Sans MS" pitchFamily="66" charset="0"/>
              </a:rPr>
              <a:t>Non-proliferatif retinopati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tr-TR" sz="2400" smtClean="0">
                <a:latin typeface="Comic Sans MS" pitchFamily="66" charset="0"/>
              </a:rPr>
              <a:t>Mikroanevrizmalar ve sert eksüdalar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r-TR" sz="2800" smtClean="0">
                <a:solidFill>
                  <a:srgbClr val="7030A0"/>
                </a:solidFill>
                <a:latin typeface="Comic Sans MS" pitchFamily="66" charset="0"/>
              </a:rPr>
              <a:t>Proliferatif retinopati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tr-TR" sz="2400" smtClean="0">
                <a:latin typeface="Comic Sans MS" pitchFamily="66" charset="0"/>
              </a:rPr>
              <a:t>Retina dolaşımında daha az fonksiyone kapillerlerin yerini yeni oluşan, frajil kan damarları alır (neovaskülarizasyon)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tr-TR" sz="2400" smtClean="0">
                <a:latin typeface="Comic Sans MS" pitchFamily="66" charset="0"/>
              </a:rPr>
              <a:t> Hemoraji ve retina dekolmanı riski yüksek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r-TR" sz="2800" smtClean="0">
                <a:solidFill>
                  <a:srgbClr val="7030A0"/>
                </a:solidFill>
                <a:latin typeface="Comic Sans MS" pitchFamily="66" charset="0"/>
              </a:rPr>
              <a:t>Maküla ödemi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tr-TR" sz="2400" smtClean="0">
                <a:latin typeface="Comic Sans MS" pitchFamily="66" charset="0"/>
              </a:rPr>
              <a:t>Proliferatif retinopatiye bağlı traksiyonel retina dekolmanı ve neovasküler glokom ile birlikte en önemli görme kaybı nedeni</a:t>
            </a:r>
          </a:p>
          <a:p>
            <a:pPr marL="609600" indent="-609600">
              <a:lnSpc>
                <a:spcPct val="90000"/>
              </a:lnSpc>
            </a:pPr>
            <a:endParaRPr lang="tr-TR" sz="28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smtClean="0">
                <a:solidFill>
                  <a:srgbClr val="FFC000"/>
                </a:solidFill>
                <a:latin typeface="Comic Sans MS" pitchFamily="66" charset="0"/>
              </a:rPr>
              <a:t>Oftalmolojik Komplikasyonlar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2800" smtClean="0">
                <a:latin typeface="Comic Sans MS" pitchFamily="66" charset="0"/>
              </a:rPr>
              <a:t>Retinopati Tedavi</a:t>
            </a:r>
          </a:p>
          <a:p>
            <a:pPr lvl="1"/>
            <a:r>
              <a:rPr lang="tr-TR" sz="2400" smtClean="0">
                <a:latin typeface="Comic Sans MS" pitchFamily="66" charset="0"/>
              </a:rPr>
              <a:t>İyi glisemik kontrol</a:t>
            </a:r>
          </a:p>
          <a:p>
            <a:pPr lvl="1"/>
            <a:r>
              <a:rPr lang="tr-TR" sz="2400" smtClean="0">
                <a:latin typeface="Comic Sans MS" pitchFamily="66" charset="0"/>
              </a:rPr>
              <a:t>Kan basıncı kontrolü</a:t>
            </a:r>
          </a:p>
          <a:p>
            <a:pPr lvl="1"/>
            <a:r>
              <a:rPr lang="tr-TR" sz="2400" smtClean="0">
                <a:latin typeface="Comic Sans MS" pitchFamily="66" charset="0"/>
              </a:rPr>
              <a:t>Dislipidemi tedavisi</a:t>
            </a:r>
          </a:p>
          <a:p>
            <a:pPr lvl="1"/>
            <a:r>
              <a:rPr lang="tr-TR" sz="2400" smtClean="0">
                <a:latin typeface="Comic Sans MS" pitchFamily="66" charset="0"/>
              </a:rPr>
              <a:t>Makulopati veya proliferatif retinopati gelişmişse xenon ya da argon fotokoagülasyon tedavisi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606425"/>
            <a:ext cx="7772400" cy="1143000"/>
          </a:xfrm>
        </p:spPr>
        <p:txBody>
          <a:bodyPr/>
          <a:lstStyle/>
          <a:p>
            <a:r>
              <a:rPr lang="tr-TR" sz="3200" smtClean="0">
                <a:solidFill>
                  <a:srgbClr val="FFC000"/>
                </a:solidFill>
                <a:latin typeface="Comic Sans MS" pitchFamily="66" charset="0"/>
              </a:rPr>
              <a:t>Renal Komlikasyonlar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78025"/>
            <a:ext cx="7772400" cy="4114800"/>
          </a:xfrm>
        </p:spPr>
        <p:txBody>
          <a:bodyPr/>
          <a:lstStyle/>
          <a:p>
            <a:r>
              <a:rPr lang="tr-TR" sz="2400" smtClean="0">
                <a:latin typeface="Comic Sans MS" pitchFamily="66" charset="0"/>
              </a:rPr>
              <a:t>Diyabetik nefropati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Renal yetmezliğin önde gelen nedenleri arasındadır</a:t>
            </a:r>
          </a:p>
          <a:p>
            <a:r>
              <a:rPr lang="tr-TR" sz="2400" smtClean="0">
                <a:latin typeface="Comic Sans MS" pitchFamily="66" charset="0"/>
              </a:rPr>
              <a:t>Nekrotizan papillit</a:t>
            </a:r>
          </a:p>
          <a:p>
            <a:r>
              <a:rPr lang="tr-TR" sz="2400" smtClean="0">
                <a:latin typeface="Comic Sans MS" pitchFamily="66" charset="0"/>
              </a:rPr>
              <a:t>Radyografik ajanlar sonrası renal dekompanzasyon (kontrast nefropatisi) </a:t>
            </a:r>
          </a:p>
          <a:p>
            <a:endParaRPr lang="tr-TR" sz="24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3200" smtClean="0">
                <a:solidFill>
                  <a:srgbClr val="FFC000"/>
                </a:solidFill>
                <a:latin typeface="Comic Sans MS" pitchFamily="66" charset="0"/>
              </a:rPr>
              <a:t>Diyabetik Nefropati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58888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000" smtClean="0">
                <a:latin typeface="Comic Sans MS" pitchFamily="66" charset="0"/>
              </a:rPr>
              <a:t>Evreler</a:t>
            </a:r>
          </a:p>
          <a:p>
            <a:r>
              <a:rPr lang="tr-TR" sz="2000" smtClean="0">
                <a:latin typeface="Comic Sans MS" pitchFamily="66" charset="0"/>
              </a:rPr>
              <a:t>Evre 1: Artmış GFR</a:t>
            </a:r>
          </a:p>
          <a:p>
            <a:r>
              <a:rPr lang="tr-TR" sz="2000" smtClean="0">
                <a:latin typeface="Comic Sans MS" pitchFamily="66" charset="0"/>
              </a:rPr>
              <a:t>Evre 2: Hiperfiltrasyon hipertrofi</a:t>
            </a:r>
          </a:p>
          <a:p>
            <a:r>
              <a:rPr lang="tr-TR" sz="2000" smtClean="0">
                <a:latin typeface="Comic Sans MS" pitchFamily="66" charset="0"/>
              </a:rPr>
              <a:t>Evre 3: Mikroalbuminüri</a:t>
            </a:r>
          </a:p>
          <a:p>
            <a:r>
              <a:rPr lang="tr-TR" sz="2000" smtClean="0">
                <a:latin typeface="Comic Sans MS" pitchFamily="66" charset="0"/>
              </a:rPr>
              <a:t>Evre 4: Aşikar nefropati; Makroproteinüri, nefrotik sendrom</a:t>
            </a:r>
          </a:p>
          <a:p>
            <a:r>
              <a:rPr lang="tr-TR" sz="2000" smtClean="0">
                <a:latin typeface="Comic Sans MS" pitchFamily="66" charset="0"/>
              </a:rPr>
              <a:t>Evre 5: Son dönem böbrek hastalığı</a:t>
            </a:r>
          </a:p>
          <a:p>
            <a:pPr>
              <a:lnSpc>
                <a:spcPct val="90000"/>
              </a:lnSpc>
            </a:pPr>
            <a:r>
              <a:rPr lang="tr-TR" sz="2400" smtClean="0">
                <a:latin typeface="Comic Sans MS" pitchFamily="66" charset="0"/>
              </a:rPr>
              <a:t>Mikroalbuminüri</a:t>
            </a:r>
          </a:p>
          <a:p>
            <a:pPr lvl="1">
              <a:lnSpc>
                <a:spcPct val="90000"/>
              </a:lnSpc>
            </a:pPr>
            <a:r>
              <a:rPr lang="tr-TR" sz="2000" smtClean="0">
                <a:latin typeface="Comic Sans MS" pitchFamily="66" charset="0"/>
              </a:rPr>
              <a:t>30-300 mg/gün albumin atılımı</a:t>
            </a:r>
            <a:endParaRPr lang="tr-TR" sz="2000" smtClean="0">
              <a:latin typeface="Comic Sans MS" pitchFamily="66" charset="0"/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tr-TR" sz="2000" smtClean="0">
                <a:latin typeface="Comic Sans MS" pitchFamily="66" charset="0"/>
                <a:sym typeface="Symbol" pitchFamily="18" charset="2"/>
              </a:rPr>
              <a:t>En az iki-üç ölçüm, 3-6 ay ara ile</a:t>
            </a:r>
          </a:p>
          <a:p>
            <a:pPr lvl="1">
              <a:lnSpc>
                <a:spcPct val="90000"/>
              </a:lnSpc>
            </a:pPr>
            <a:r>
              <a:rPr lang="tr-TR" sz="2000" smtClean="0">
                <a:latin typeface="Comic Sans MS" pitchFamily="66" charset="0"/>
                <a:sym typeface="Symbol" pitchFamily="18" charset="2"/>
              </a:rPr>
              <a:t>Tedavi: Diyet, KB kontrolü, glisemik kontrol, ACE, ATII</a:t>
            </a:r>
          </a:p>
          <a:p>
            <a:pPr>
              <a:lnSpc>
                <a:spcPct val="90000"/>
              </a:lnSpc>
            </a:pPr>
            <a:r>
              <a:rPr lang="tr-TR" sz="2400" smtClean="0">
                <a:latin typeface="Comic Sans MS" pitchFamily="66" charset="0"/>
                <a:sym typeface="Symbol" pitchFamily="18" charset="2"/>
              </a:rPr>
              <a:t>Progresif nefropati</a:t>
            </a:r>
          </a:p>
          <a:p>
            <a:pPr lvl="1">
              <a:lnSpc>
                <a:spcPct val="90000"/>
              </a:lnSpc>
            </a:pPr>
            <a:r>
              <a:rPr lang="tr-TR" sz="2000" smtClean="0">
                <a:latin typeface="Comic Sans MS" pitchFamily="66" charset="0"/>
                <a:sym typeface="Symbol" pitchFamily="18" charset="2"/>
              </a:rPr>
              <a:t>Proteinüri, nefrotik sendrom, azotemi</a:t>
            </a:r>
          </a:p>
          <a:p>
            <a:pPr lvl="1">
              <a:lnSpc>
                <a:spcPct val="90000"/>
              </a:lnSpc>
            </a:pPr>
            <a:r>
              <a:rPr lang="tr-TR" sz="2000" smtClean="0">
                <a:latin typeface="Comic Sans MS" pitchFamily="66" charset="0"/>
                <a:sym typeface="Symbol" pitchFamily="18" charset="2"/>
              </a:rPr>
              <a:t>Tedavi: Protein kısıtlaması, KB kontrolü, ACE-ATII</a:t>
            </a:r>
          </a:p>
          <a:p>
            <a:pPr lvl="1">
              <a:lnSpc>
                <a:spcPct val="90000"/>
              </a:lnSpc>
            </a:pPr>
            <a:r>
              <a:rPr lang="tr-TR" sz="2000" smtClean="0">
                <a:latin typeface="Comic Sans MS" pitchFamily="66" charset="0"/>
                <a:sym typeface="Symbol" pitchFamily="18" charset="2"/>
              </a:rPr>
              <a:t>KBY nin en sık nedenidir</a:t>
            </a:r>
          </a:p>
          <a:p>
            <a:pPr>
              <a:buFont typeface="Monotype Sorts" charset="2"/>
              <a:buNone/>
            </a:pPr>
            <a:endParaRPr lang="tr-TR" sz="2000" smtClean="0">
              <a:latin typeface="Comic Sans MS" pitchFamily="66" charset="0"/>
            </a:endParaRPr>
          </a:p>
          <a:p>
            <a:endParaRPr lang="tr-TR" sz="20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smtClean="0">
                <a:solidFill>
                  <a:srgbClr val="FFC000"/>
                </a:solidFill>
                <a:latin typeface="Comic Sans MS" pitchFamily="66" charset="0"/>
              </a:rPr>
              <a:t>Nörolojik komplikasyonlar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2000" smtClean="0">
                <a:latin typeface="Comic Sans MS" pitchFamily="66" charset="0"/>
              </a:rPr>
              <a:t>Diyabetin sık görülen kronik komplikasyonu</a:t>
            </a:r>
          </a:p>
          <a:p>
            <a:r>
              <a:rPr lang="tr-TR" sz="2000" smtClean="0">
                <a:latin typeface="Comic Sans MS" pitchFamily="66" charset="0"/>
              </a:rPr>
              <a:t>Periferal sensoryal polinöropati (en sık)</a:t>
            </a:r>
          </a:p>
          <a:p>
            <a:r>
              <a:rPr lang="tr-TR" sz="2000" smtClean="0">
                <a:latin typeface="Comic Sans MS" pitchFamily="66" charset="0"/>
              </a:rPr>
              <a:t>Motor nöropati</a:t>
            </a:r>
          </a:p>
          <a:p>
            <a:r>
              <a:rPr lang="tr-TR" sz="2000" smtClean="0">
                <a:latin typeface="Comic Sans MS" pitchFamily="66" charset="0"/>
              </a:rPr>
              <a:t>Otonom nöropati</a:t>
            </a:r>
          </a:p>
          <a:p>
            <a:r>
              <a:rPr lang="tr-TR" sz="2000" smtClean="0">
                <a:latin typeface="Comic Sans MS" pitchFamily="66" charset="0"/>
              </a:rPr>
              <a:t>Ciddi morbidite ve mortalite nedenidir</a:t>
            </a:r>
          </a:p>
          <a:p>
            <a:pPr>
              <a:buFont typeface="Wingdings" pitchFamily="2" charset="2"/>
              <a:buNone/>
            </a:pPr>
            <a:endParaRPr lang="tr-TR" sz="2400" smtClean="0">
              <a:latin typeface="Comic Sans MS" pitchFamily="66" charset="0"/>
            </a:endParaRPr>
          </a:p>
          <a:p>
            <a:endParaRPr lang="tr-TR" sz="2400" smtClean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endParaRPr lang="tr-TR" sz="24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269875"/>
            <a:ext cx="7772400" cy="1143000"/>
          </a:xfrm>
        </p:spPr>
        <p:txBody>
          <a:bodyPr/>
          <a:lstStyle/>
          <a:p>
            <a:r>
              <a:rPr lang="tr-TR" sz="2800" smtClean="0">
                <a:solidFill>
                  <a:srgbClr val="FFC000"/>
                </a:solidFill>
                <a:latin typeface="Comic Sans MS" pitchFamily="66" charset="0"/>
              </a:rPr>
              <a:t>Fokal veya multifokal nöropatiler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12875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1200"/>
              </a:spcBef>
              <a:buFont typeface="Wingdings" pitchFamily="2" charset="2"/>
              <a:buNone/>
            </a:pPr>
            <a:r>
              <a:rPr lang="tr-TR" sz="2200" smtClean="0">
                <a:latin typeface="Comic Sans MS" pitchFamily="66" charset="0"/>
              </a:rPr>
              <a:t>Birden başlarlar, genellikle birkaç hafta ya da aylar  içinde</a:t>
            </a:r>
          </a:p>
          <a:p>
            <a:pPr>
              <a:lnSpc>
                <a:spcPct val="80000"/>
              </a:lnSpc>
              <a:spcBef>
                <a:spcPts val="1200"/>
              </a:spcBef>
              <a:buFont typeface="Wingdings" pitchFamily="2" charset="2"/>
              <a:buNone/>
            </a:pPr>
            <a:r>
              <a:rPr lang="tr-TR" sz="2200" smtClean="0">
                <a:latin typeface="Comic Sans MS" pitchFamily="66" charset="0"/>
              </a:rPr>
              <a:t>spontan gerileyebilir</a:t>
            </a:r>
          </a:p>
          <a:p>
            <a:pPr>
              <a:lnSpc>
                <a:spcPct val="80000"/>
              </a:lnSpc>
              <a:spcBef>
                <a:spcPts val="1200"/>
              </a:spcBef>
              <a:buFont typeface="Wingdings" pitchFamily="2" charset="2"/>
              <a:buNone/>
            </a:pPr>
            <a:endParaRPr lang="tr-TR" sz="2200" smtClean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Karpal tünel sendromu</a:t>
            </a:r>
          </a:p>
          <a:p>
            <a:pPr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Ulnar Nöropati</a:t>
            </a:r>
          </a:p>
          <a:p>
            <a:pPr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Radial Nöropati</a:t>
            </a:r>
          </a:p>
          <a:p>
            <a:pPr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Peroneal nöropati</a:t>
            </a:r>
          </a:p>
          <a:p>
            <a:pPr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Tarsal tünel sendromu</a:t>
            </a:r>
          </a:p>
          <a:p>
            <a:pPr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Lateral femoral kütanöz nöropati</a:t>
            </a:r>
          </a:p>
          <a:p>
            <a:pPr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Kranial nöropatiler (</a:t>
            </a:r>
            <a:r>
              <a:rPr lang="tr-TR" sz="2000" smtClean="0">
                <a:solidFill>
                  <a:srgbClr val="FFCC00"/>
                </a:solidFill>
                <a:latin typeface="Comic Sans MS" pitchFamily="66" charset="0"/>
              </a:rPr>
              <a:t>III, IV, VI ve VII. Kraniyal sinir)</a:t>
            </a:r>
          </a:p>
          <a:p>
            <a:pPr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Radikülopati</a:t>
            </a:r>
          </a:p>
          <a:p>
            <a:pPr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Pleksopati</a:t>
            </a:r>
          </a:p>
          <a:p>
            <a:pPr>
              <a:lnSpc>
                <a:spcPct val="80000"/>
              </a:lnSpc>
            </a:pPr>
            <a:r>
              <a:rPr lang="tr-TR" sz="2000" smtClean="0">
                <a:latin typeface="Comic Sans MS" pitchFamily="66" charset="0"/>
              </a:rPr>
              <a:t>Diyabetik amiyotrofi</a:t>
            </a:r>
          </a:p>
          <a:p>
            <a:pPr>
              <a:lnSpc>
                <a:spcPct val="80000"/>
              </a:lnSpc>
            </a:pPr>
            <a:r>
              <a:rPr lang="tr-TR" sz="2000" smtClean="0">
                <a:solidFill>
                  <a:srgbClr val="FFCC00"/>
                </a:solidFill>
                <a:latin typeface="Comic Sans MS" pitchFamily="66" charset="0"/>
              </a:rPr>
              <a:t>Tedaviler: Konservatif, Cerrahi</a:t>
            </a:r>
          </a:p>
          <a:p>
            <a:pPr>
              <a:lnSpc>
                <a:spcPct val="80000"/>
              </a:lnSpc>
            </a:pPr>
            <a:endParaRPr lang="tr-TR" sz="24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6035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r-TR" sz="2800" b="1" smtClean="0">
                <a:latin typeface="Comic Sans MS" pitchFamily="66" charset="0"/>
              </a:rPr>
              <a:t> </a:t>
            </a:r>
            <a:r>
              <a:rPr lang="tr-TR" sz="2800" smtClean="0">
                <a:solidFill>
                  <a:srgbClr val="FFFF00"/>
                </a:solidFill>
                <a:latin typeface="Comic Sans MS" pitchFamily="66" charset="0"/>
              </a:rPr>
              <a:t>Distal sensoryal  polinöropati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sz="2800" b="1" smtClean="0">
              <a:solidFill>
                <a:srgbClr val="FFFF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tr-TR" sz="2400" smtClean="0">
                <a:latin typeface="Comic Sans MS" pitchFamily="66" charset="0"/>
              </a:rPr>
              <a:t>En yaygın görülen nöropati, ilerleyici tablodur</a:t>
            </a:r>
          </a:p>
          <a:p>
            <a:pPr>
              <a:lnSpc>
                <a:spcPct val="90000"/>
              </a:lnSpc>
            </a:pPr>
            <a:r>
              <a:rPr lang="tr-TR" sz="2400" smtClean="0">
                <a:latin typeface="Comic Sans MS" pitchFamily="66" charset="0"/>
              </a:rPr>
              <a:t>Derin duyu: proprosepsiyon kaybı-dengesizlik, düşmeler</a:t>
            </a:r>
          </a:p>
          <a:p>
            <a:pPr>
              <a:lnSpc>
                <a:spcPct val="90000"/>
              </a:lnSpc>
            </a:pPr>
            <a:r>
              <a:rPr lang="tr-TR" sz="2400" smtClean="0">
                <a:latin typeface="Comic Sans MS" pitchFamily="66" charset="0"/>
              </a:rPr>
              <a:t>Özellikle geceleri artan ağrı ve paresteziler</a:t>
            </a:r>
          </a:p>
          <a:p>
            <a:pPr>
              <a:lnSpc>
                <a:spcPct val="90000"/>
              </a:lnSpc>
            </a:pPr>
            <a:r>
              <a:rPr lang="tr-TR" sz="2400" smtClean="0">
                <a:latin typeface="Comic Sans MS" pitchFamily="66" charset="0"/>
              </a:rPr>
              <a:t>Dokunma, ağrı ve ısı duyuları etkilenir</a:t>
            </a:r>
          </a:p>
          <a:p>
            <a:pPr>
              <a:lnSpc>
                <a:spcPct val="90000"/>
              </a:lnSpc>
            </a:pPr>
            <a:r>
              <a:rPr lang="tr-TR" sz="2400" smtClean="0">
                <a:latin typeface="Comic Sans MS" pitchFamily="66" charset="0"/>
              </a:rPr>
              <a:t>Ayaklarda  ve ellerde ‘eldiven-çorap’ tarzı tutulum tipik (</a:t>
            </a:r>
            <a:r>
              <a:rPr lang="tr-TR" sz="2000" smtClean="0">
                <a:latin typeface="Comic Sans MS" pitchFamily="66" charset="0"/>
              </a:rPr>
              <a:t>Eller ciddi vakalarda tutulur, hiperestezi, parestezi- “duyu kaybına” ilerleyebilir</a:t>
            </a:r>
          </a:p>
          <a:p>
            <a:r>
              <a:rPr lang="tr-TR" sz="2400" smtClean="0">
                <a:latin typeface="Comic Sans MS" pitchFamily="66" charset="0"/>
              </a:rPr>
              <a:t>Ülser, infeksiyon, deformite ve nöro-osteo-artropati (Charcot ayağı) gelişebilir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Amputasyon</a:t>
            </a:r>
          </a:p>
          <a:p>
            <a:r>
              <a:rPr lang="tr-TR" sz="2400" smtClean="0">
                <a:latin typeface="Comic Sans MS" pitchFamily="66" charset="0"/>
              </a:rPr>
              <a:t>Bazen asemptomatik-muayenede bulunur</a:t>
            </a:r>
          </a:p>
          <a:p>
            <a:pPr lvl="1">
              <a:lnSpc>
                <a:spcPct val="90000"/>
              </a:lnSpc>
            </a:pPr>
            <a:endParaRPr lang="tr-TR" sz="1800" smtClean="0"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Monotype Sorts" charset="2"/>
              <a:buNone/>
            </a:pPr>
            <a:endParaRPr lang="tr-TR" sz="28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smtClean="0">
                <a:solidFill>
                  <a:srgbClr val="FFFF00"/>
                </a:solidFill>
                <a:latin typeface="Comic Sans MS" pitchFamily="66" charset="0"/>
              </a:rPr>
              <a:t>Kronik Sensorimotor Nöropati (DPN)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84313"/>
            <a:ext cx="7772400" cy="4114800"/>
          </a:xfrm>
        </p:spPr>
        <p:txBody>
          <a:bodyPr/>
          <a:lstStyle/>
          <a:p>
            <a:r>
              <a:rPr lang="tr-TR" sz="2400" smtClean="0">
                <a:solidFill>
                  <a:srgbClr val="FFCC00"/>
                </a:solidFill>
                <a:latin typeface="Comic Sans MS" pitchFamily="66" charset="0"/>
              </a:rPr>
              <a:t>DN’nin klinik tanısında en önemli yol fizik muayenedir</a:t>
            </a:r>
          </a:p>
          <a:p>
            <a:r>
              <a:rPr lang="tr-TR" sz="2400" smtClean="0">
                <a:latin typeface="Comic Sans MS" pitchFamily="66" charset="0"/>
              </a:rPr>
              <a:t>Diyabetli tüm hastalar yıllık olarak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Dokunma duyusu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İğne ile ağrı (pinprick) duyusu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Isı duyusu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Vibrasyon duyusu ( 128 Hz diapozon)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10-g monoflaman basınç hissi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DTR (Aşil rekleksi) bakılmalıdır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Ayaklar ülserler,kallus, deformiteler açısından incelenmelidir</a:t>
            </a:r>
          </a:p>
          <a:p>
            <a:endParaRPr lang="tr-TR" sz="2400" smtClean="0">
              <a:solidFill>
                <a:srgbClr val="FFCC00"/>
              </a:solidFill>
              <a:latin typeface="Comic Sans MS" pitchFamily="66" charset="0"/>
            </a:endParaRPr>
          </a:p>
          <a:p>
            <a:endParaRPr lang="tr-TR" sz="24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4" descr="Sli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692150"/>
            <a:ext cx="3816350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5" name="Picture 5" descr="Monfilament before it buck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765175"/>
            <a:ext cx="360045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6" name="Picture 6" descr="Buckled Monofilamen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2565400"/>
            <a:ext cx="360045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7" name="Oval 10"/>
          <p:cNvSpPr>
            <a:spLocks noChangeArrowheads="1"/>
          </p:cNvSpPr>
          <p:nvPr/>
        </p:nvSpPr>
        <p:spPr bwMode="auto">
          <a:xfrm>
            <a:off x="7956550" y="4868863"/>
            <a:ext cx="215900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4518" name="Oval 11"/>
          <p:cNvSpPr>
            <a:spLocks noChangeArrowheads="1"/>
          </p:cNvSpPr>
          <p:nvPr/>
        </p:nvSpPr>
        <p:spPr bwMode="auto">
          <a:xfrm>
            <a:off x="6156325" y="4508500"/>
            <a:ext cx="215900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4519" name="Oval 12"/>
          <p:cNvSpPr>
            <a:spLocks noChangeArrowheads="1"/>
          </p:cNvSpPr>
          <p:nvPr/>
        </p:nvSpPr>
        <p:spPr bwMode="auto">
          <a:xfrm>
            <a:off x="7885113" y="5876925"/>
            <a:ext cx="215900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4520" name="Oval 13"/>
          <p:cNvSpPr>
            <a:spLocks noChangeArrowheads="1"/>
          </p:cNvSpPr>
          <p:nvPr/>
        </p:nvSpPr>
        <p:spPr bwMode="auto">
          <a:xfrm>
            <a:off x="6661150" y="4508500"/>
            <a:ext cx="215900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4521" name="Oval 14"/>
          <p:cNvSpPr>
            <a:spLocks noChangeArrowheads="1"/>
          </p:cNvSpPr>
          <p:nvPr/>
        </p:nvSpPr>
        <p:spPr bwMode="auto">
          <a:xfrm>
            <a:off x="6661150" y="4868863"/>
            <a:ext cx="215900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4522" name="Oval 15"/>
          <p:cNvSpPr>
            <a:spLocks noChangeArrowheads="1"/>
          </p:cNvSpPr>
          <p:nvPr/>
        </p:nvSpPr>
        <p:spPr bwMode="auto">
          <a:xfrm>
            <a:off x="6227763" y="4868863"/>
            <a:ext cx="215900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4523" name="Oval 16"/>
          <p:cNvSpPr>
            <a:spLocks noChangeArrowheads="1"/>
          </p:cNvSpPr>
          <p:nvPr/>
        </p:nvSpPr>
        <p:spPr bwMode="auto">
          <a:xfrm>
            <a:off x="5795963" y="5013325"/>
            <a:ext cx="215900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4524" name="Oval 17"/>
          <p:cNvSpPr>
            <a:spLocks noChangeArrowheads="1"/>
          </p:cNvSpPr>
          <p:nvPr/>
        </p:nvSpPr>
        <p:spPr bwMode="auto">
          <a:xfrm>
            <a:off x="7451725" y="4868863"/>
            <a:ext cx="288925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4525" name="Oval 18"/>
          <p:cNvSpPr>
            <a:spLocks noChangeArrowheads="1"/>
          </p:cNvSpPr>
          <p:nvPr/>
        </p:nvSpPr>
        <p:spPr bwMode="auto">
          <a:xfrm>
            <a:off x="8388350" y="5013325"/>
            <a:ext cx="215900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4526" name="Oval 19"/>
          <p:cNvSpPr>
            <a:spLocks noChangeArrowheads="1"/>
          </p:cNvSpPr>
          <p:nvPr/>
        </p:nvSpPr>
        <p:spPr bwMode="auto">
          <a:xfrm>
            <a:off x="7524750" y="4508500"/>
            <a:ext cx="215900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4527" name="Oval 20"/>
          <p:cNvSpPr>
            <a:spLocks noChangeArrowheads="1"/>
          </p:cNvSpPr>
          <p:nvPr/>
        </p:nvSpPr>
        <p:spPr bwMode="auto">
          <a:xfrm>
            <a:off x="6300788" y="5876925"/>
            <a:ext cx="215900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4528" name="Oval 21"/>
          <p:cNvSpPr>
            <a:spLocks noChangeArrowheads="1"/>
          </p:cNvSpPr>
          <p:nvPr/>
        </p:nvSpPr>
        <p:spPr bwMode="auto">
          <a:xfrm>
            <a:off x="8172450" y="4652963"/>
            <a:ext cx="215900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pic>
        <p:nvPicPr>
          <p:cNvPr id="64529" name="Picture 24" descr="Tuning fork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288" y="4508500"/>
            <a:ext cx="2016125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30" name="Picture 25" descr="Biothesiomete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51500" y="4508500"/>
            <a:ext cx="2087563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21 Metin kutusu"/>
          <p:cNvSpPr txBox="1"/>
          <p:nvPr/>
        </p:nvSpPr>
        <p:spPr>
          <a:xfrm>
            <a:off x="2124075" y="4797425"/>
            <a:ext cx="3554413" cy="21288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Vibrasyon eşiği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Diapozon</a:t>
            </a: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Bio</a:t>
            </a: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/</a:t>
            </a:r>
            <a:r>
              <a:rPr 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nöroteziyometre</a:t>
            </a: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defRPr/>
            </a:pPr>
            <a:endParaRPr lang="tr-T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44450"/>
            <a:ext cx="7772400" cy="1143000"/>
          </a:xfrm>
        </p:spPr>
        <p:txBody>
          <a:bodyPr/>
          <a:lstStyle/>
          <a:p>
            <a:r>
              <a:rPr lang="tr-TR" sz="3600" smtClean="0">
                <a:solidFill>
                  <a:srgbClr val="FFC000"/>
                </a:solidFill>
                <a:latin typeface="Comic Sans MS" pitchFamily="66" charset="0"/>
              </a:rPr>
              <a:t>Tedavi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686800" cy="4924425"/>
          </a:xfrm>
        </p:spPr>
        <p:txBody>
          <a:bodyPr/>
          <a:lstStyle/>
          <a:p>
            <a:r>
              <a:rPr lang="tr-TR" sz="2400" smtClean="0">
                <a:latin typeface="Comic Sans MS" pitchFamily="66" charset="0"/>
              </a:rPr>
              <a:t>Nöropatinin diğer nedenleri ekarte edilmelidir</a:t>
            </a:r>
          </a:p>
          <a:p>
            <a:pPr lvl="1"/>
            <a:r>
              <a:rPr lang="tr-TR" sz="2000" smtClean="0">
                <a:latin typeface="Comic Sans MS" pitchFamily="66" charset="0"/>
              </a:rPr>
              <a:t>Alkol, B12 eksikliği vs.</a:t>
            </a:r>
          </a:p>
          <a:p>
            <a:r>
              <a:rPr lang="tr-TR" sz="2400" smtClean="0">
                <a:latin typeface="Comic Sans MS" pitchFamily="66" charset="0"/>
              </a:rPr>
              <a:t>Glisemik kontrol; başlangıçta ağrıyı kötüleştirebilir ancak uzun sürede komplikasyonları azaltır</a:t>
            </a:r>
          </a:p>
          <a:p>
            <a:r>
              <a:rPr lang="tr-TR" sz="2400" smtClean="0">
                <a:latin typeface="Comic Sans MS" pitchFamily="66" charset="0"/>
              </a:rPr>
              <a:t>Ülser ve amputasyonları engellemek (eğitim)</a:t>
            </a:r>
          </a:p>
          <a:p>
            <a:pPr>
              <a:lnSpc>
                <a:spcPct val="90000"/>
              </a:lnSpc>
            </a:pPr>
            <a:r>
              <a:rPr lang="tr-TR" sz="2400" smtClean="0">
                <a:latin typeface="Comic Sans MS" pitchFamily="66" charset="0"/>
              </a:rPr>
              <a:t>Ağrının farmakolojik tedavisi</a:t>
            </a:r>
          </a:p>
          <a:p>
            <a:pPr lvl="1">
              <a:lnSpc>
                <a:spcPct val="90000"/>
              </a:lnSpc>
            </a:pPr>
            <a:r>
              <a:rPr lang="tr-TR" sz="2000" smtClean="0">
                <a:latin typeface="Comic Sans MS" pitchFamily="66" charset="0"/>
              </a:rPr>
              <a:t>Trisiklik antidepresanlar ( amiltriptilin) </a:t>
            </a:r>
          </a:p>
          <a:p>
            <a:pPr lvl="1">
              <a:lnSpc>
                <a:spcPct val="90000"/>
              </a:lnSpc>
            </a:pPr>
            <a:r>
              <a:rPr lang="tr-TR" sz="2000" smtClean="0">
                <a:latin typeface="Comic Sans MS" pitchFamily="66" charset="0"/>
              </a:rPr>
              <a:t>Yeni generasyon antidepressanlar (Duloksetin) </a:t>
            </a:r>
          </a:p>
          <a:p>
            <a:pPr lvl="1">
              <a:lnSpc>
                <a:spcPct val="90000"/>
              </a:lnSpc>
            </a:pPr>
            <a:r>
              <a:rPr lang="tr-TR" sz="2000" smtClean="0">
                <a:latin typeface="Comic Sans MS" pitchFamily="66" charset="0"/>
              </a:rPr>
              <a:t>Antikonvülsanlar(gabapentin) </a:t>
            </a:r>
          </a:p>
          <a:p>
            <a:pPr lvl="1">
              <a:lnSpc>
                <a:spcPct val="90000"/>
              </a:lnSpc>
            </a:pPr>
            <a:r>
              <a:rPr lang="tr-TR" sz="2000" smtClean="0">
                <a:latin typeface="Comic Sans MS" pitchFamily="66" charset="0"/>
              </a:rPr>
              <a:t>Opioid ve benzeri ilaçlar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3175" y="6596063"/>
            <a:ext cx="74977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4" rIns="91430" bIns="45714">
            <a:spAutoFit/>
          </a:bodyPr>
          <a:lstStyle/>
          <a:p>
            <a:pPr marL="234950" indent="-234950">
              <a:spcBef>
                <a:spcPct val="30000"/>
              </a:spcBef>
            </a:pPr>
            <a:r>
              <a:rPr lang="tr-TR" sz="1100">
                <a:solidFill>
                  <a:srgbClr val="000000"/>
                </a:solidFill>
                <a:latin typeface="Arial" pitchFamily="34" charset="0"/>
                <a:ea typeface="MS PGothic" pitchFamily="34" charset="-128"/>
              </a:rPr>
              <a:t>Satman  İ. ve ark. TURDEP Çalışma sonuçları. Türkiye Endokrinoloji ve Metabolizma Hastalıkları Kongresi 2010.</a:t>
            </a:r>
          </a:p>
        </p:txBody>
      </p:sp>
      <p:sp>
        <p:nvSpPr>
          <p:cNvPr id="5" name="AutoShape 50"/>
          <p:cNvSpPr>
            <a:spLocks noChangeArrowheads="1"/>
          </p:cNvSpPr>
          <p:nvPr/>
        </p:nvSpPr>
        <p:spPr bwMode="auto">
          <a:xfrm>
            <a:off x="1886276" y="3933056"/>
            <a:ext cx="503238" cy="1765493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defRPr/>
            </a:pPr>
            <a:endParaRPr lang="en-US">
              <a:latin typeface="Calibri"/>
              <a:cs typeface="Calibri"/>
            </a:endParaRPr>
          </a:p>
        </p:txBody>
      </p:sp>
      <p:sp>
        <p:nvSpPr>
          <p:cNvPr id="6" name="AutoShape 56"/>
          <p:cNvSpPr>
            <a:spLocks noChangeArrowheads="1"/>
          </p:cNvSpPr>
          <p:nvPr/>
        </p:nvSpPr>
        <p:spPr bwMode="auto">
          <a:xfrm>
            <a:off x="1093370" y="4395882"/>
            <a:ext cx="503238" cy="1302667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defRPr/>
            </a:pPr>
            <a:endParaRPr lang="en-US">
              <a:latin typeface="Calibri"/>
              <a:cs typeface="Calibri"/>
            </a:endParaRPr>
          </a:p>
        </p:txBody>
      </p:sp>
      <p:sp>
        <p:nvSpPr>
          <p:cNvPr id="4106" name="Line 36"/>
          <p:cNvSpPr>
            <a:spLocks noChangeShapeType="1"/>
          </p:cNvSpPr>
          <p:nvPr/>
        </p:nvSpPr>
        <p:spPr bwMode="auto">
          <a:xfrm rot="5400000" flipH="1">
            <a:off x="-674688" y="4283076"/>
            <a:ext cx="2797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tr-T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0490" name="Rectangle 49"/>
          <p:cNvSpPr>
            <a:spLocks noChangeArrowheads="1"/>
          </p:cNvSpPr>
          <p:nvPr/>
        </p:nvSpPr>
        <p:spPr bwMode="auto">
          <a:xfrm>
            <a:off x="1635125" y="1916113"/>
            <a:ext cx="17605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tr-TR" sz="1600" b="1">
                <a:ea typeface="MS PGothic" pitchFamily="34" charset="-128"/>
              </a:rPr>
              <a:t>Ortalama Ağırlık (Kg)</a:t>
            </a:r>
            <a:endParaRPr lang="en-GB" sz="1600" b="1">
              <a:ea typeface="MS PGothic" pitchFamily="34" charset="-128"/>
            </a:endParaRPr>
          </a:p>
        </p:txBody>
      </p:sp>
      <p:sp>
        <p:nvSpPr>
          <p:cNvPr id="20491" name="Rectangle 62"/>
          <p:cNvSpPr>
            <a:spLocks noChangeArrowheads="1"/>
          </p:cNvSpPr>
          <p:nvPr/>
        </p:nvSpPr>
        <p:spPr bwMode="auto">
          <a:xfrm>
            <a:off x="558800" y="5581650"/>
            <a:ext cx="920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tr-TR" sz="1400">
                <a:ea typeface="MS PGothic" pitchFamily="34" charset="-128"/>
              </a:rPr>
              <a:t>0</a:t>
            </a:r>
            <a:endParaRPr lang="en-GB" sz="1400">
              <a:ea typeface="MS PGothic" pitchFamily="34" charset="-128"/>
            </a:endParaRPr>
          </a:p>
        </p:txBody>
      </p:sp>
      <p:sp>
        <p:nvSpPr>
          <p:cNvPr id="20492" name="Rectangle 63"/>
          <p:cNvSpPr>
            <a:spLocks noChangeArrowheads="1"/>
          </p:cNvSpPr>
          <p:nvPr/>
        </p:nvSpPr>
        <p:spPr bwMode="auto">
          <a:xfrm>
            <a:off x="468313" y="4740275"/>
            <a:ext cx="1825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tr-TR" sz="1400">
                <a:ea typeface="MS PGothic" pitchFamily="34" charset="-128"/>
              </a:rPr>
              <a:t>60</a:t>
            </a:r>
            <a:endParaRPr lang="en-GB" sz="1400">
              <a:ea typeface="MS PGothic" pitchFamily="34" charset="-128"/>
            </a:endParaRPr>
          </a:p>
        </p:txBody>
      </p:sp>
      <p:sp>
        <p:nvSpPr>
          <p:cNvPr id="20493" name="Rectangle 64"/>
          <p:cNvSpPr>
            <a:spLocks noChangeArrowheads="1"/>
          </p:cNvSpPr>
          <p:nvPr/>
        </p:nvSpPr>
        <p:spPr bwMode="auto">
          <a:xfrm>
            <a:off x="468313" y="3898900"/>
            <a:ext cx="1825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tr-TR" sz="1400">
                <a:ea typeface="MS PGothic" pitchFamily="34" charset="-128"/>
              </a:rPr>
              <a:t>70</a:t>
            </a:r>
            <a:endParaRPr lang="en-GB" sz="1400">
              <a:ea typeface="MS PGothic" pitchFamily="34" charset="-128"/>
            </a:endParaRPr>
          </a:p>
        </p:txBody>
      </p:sp>
      <p:sp>
        <p:nvSpPr>
          <p:cNvPr id="20494" name="Rectangle 65"/>
          <p:cNvSpPr>
            <a:spLocks noChangeArrowheads="1"/>
          </p:cNvSpPr>
          <p:nvPr/>
        </p:nvSpPr>
        <p:spPr bwMode="auto">
          <a:xfrm>
            <a:off x="468313" y="3059113"/>
            <a:ext cx="1825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tr-TR" sz="1400">
                <a:ea typeface="MS PGothic" pitchFamily="34" charset="-128"/>
              </a:rPr>
              <a:t>80</a:t>
            </a:r>
            <a:endParaRPr lang="en-GB" sz="1400">
              <a:ea typeface="MS PGothic" pitchFamily="34" charset="-128"/>
            </a:endParaRPr>
          </a:p>
        </p:txBody>
      </p:sp>
      <p:sp>
        <p:nvSpPr>
          <p:cNvPr id="20495" name="Rectangle 72"/>
          <p:cNvSpPr>
            <a:spLocks noChangeArrowheads="1"/>
          </p:cNvSpPr>
          <p:nvPr/>
        </p:nvSpPr>
        <p:spPr bwMode="auto">
          <a:xfrm>
            <a:off x="1422400" y="5846763"/>
            <a:ext cx="6794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tr-TR" sz="1600">
                <a:ea typeface="MS PGothic" pitchFamily="34" charset="-128"/>
              </a:rPr>
              <a:t>Kadınlar</a:t>
            </a:r>
            <a:endParaRPr lang="en-GB" sz="1600">
              <a:ea typeface="MS PGothic" pitchFamily="34" charset="-128"/>
            </a:endParaRPr>
          </a:p>
        </p:txBody>
      </p:sp>
      <p:sp>
        <p:nvSpPr>
          <p:cNvPr id="20496" name="Rectangle 73"/>
          <p:cNvSpPr>
            <a:spLocks noChangeArrowheads="1"/>
          </p:cNvSpPr>
          <p:nvPr/>
        </p:nvSpPr>
        <p:spPr bwMode="auto">
          <a:xfrm>
            <a:off x="3249613" y="5846763"/>
            <a:ext cx="6762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tr-TR" sz="1600">
                <a:ea typeface="MS PGothic" pitchFamily="34" charset="-128"/>
              </a:rPr>
              <a:t>Erkekler</a:t>
            </a:r>
            <a:endParaRPr lang="en-GB" sz="1600">
              <a:ea typeface="MS PGothic" pitchFamily="34" charset="-128"/>
            </a:endParaRPr>
          </a:p>
        </p:txBody>
      </p:sp>
      <p:sp>
        <p:nvSpPr>
          <p:cNvPr id="4114" name="Line 70"/>
          <p:cNvSpPr>
            <a:spLocks noChangeShapeType="1"/>
          </p:cNvSpPr>
          <p:nvPr/>
        </p:nvSpPr>
        <p:spPr bwMode="auto">
          <a:xfrm>
            <a:off x="731838" y="5683250"/>
            <a:ext cx="380365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tr-T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17" name="AutoShape 53"/>
          <p:cNvSpPr>
            <a:spLocks noChangeArrowheads="1"/>
          </p:cNvSpPr>
          <p:nvPr/>
        </p:nvSpPr>
        <p:spPr bwMode="auto">
          <a:xfrm>
            <a:off x="4474609" y="2218512"/>
            <a:ext cx="360000" cy="1440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defRPr/>
            </a:pPr>
            <a:endParaRPr lang="en-US">
              <a:latin typeface="Calibri"/>
              <a:cs typeface="Calibri"/>
            </a:endParaRPr>
          </a:p>
        </p:txBody>
      </p:sp>
      <p:sp>
        <p:nvSpPr>
          <p:cNvPr id="18" name="AutoShape 59"/>
          <p:cNvSpPr>
            <a:spLocks noChangeArrowheads="1"/>
          </p:cNvSpPr>
          <p:nvPr/>
        </p:nvSpPr>
        <p:spPr bwMode="auto">
          <a:xfrm>
            <a:off x="4476196" y="1864822"/>
            <a:ext cx="360001" cy="1440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defRPr/>
            </a:pPr>
            <a:endParaRPr lang="en-US">
              <a:latin typeface="Calibri"/>
              <a:cs typeface="Calibri"/>
            </a:endParaRPr>
          </a:p>
        </p:txBody>
      </p:sp>
      <p:sp>
        <p:nvSpPr>
          <p:cNvPr id="20504" name="TextBox 33"/>
          <p:cNvSpPr txBox="1">
            <a:spLocks noChangeArrowheads="1"/>
          </p:cNvSpPr>
          <p:nvPr/>
        </p:nvSpPr>
        <p:spPr bwMode="auto">
          <a:xfrm>
            <a:off x="4932363" y="1773238"/>
            <a:ext cx="5969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tr-TR" sz="1600">
                <a:ea typeface="MS PGothic" pitchFamily="34" charset="-128"/>
              </a:rPr>
              <a:t>1997</a:t>
            </a:r>
            <a:endParaRPr lang="en-US" sz="1600">
              <a:ea typeface="MS PGothic" pitchFamily="34" charset="-128"/>
            </a:endParaRPr>
          </a:p>
          <a:p>
            <a:pPr>
              <a:spcAft>
                <a:spcPts val="600"/>
              </a:spcAft>
            </a:pPr>
            <a:r>
              <a:rPr lang="tr-TR" sz="1600">
                <a:ea typeface="MS PGothic" pitchFamily="34" charset="-128"/>
              </a:rPr>
              <a:t>2010</a:t>
            </a:r>
            <a:endParaRPr lang="en-US" sz="1600">
              <a:ea typeface="MS PGothic" pitchFamily="34" charset="-128"/>
            </a:endParaRPr>
          </a:p>
        </p:txBody>
      </p:sp>
      <p:cxnSp>
        <p:nvCxnSpPr>
          <p:cNvPr id="21" name="20 Düz Bağlayıcı"/>
          <p:cNvCxnSpPr/>
          <p:nvPr/>
        </p:nvCxnSpPr>
        <p:spPr>
          <a:xfrm flipV="1">
            <a:off x="650875" y="5116513"/>
            <a:ext cx="142875" cy="714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Bağlayıcı"/>
          <p:cNvCxnSpPr/>
          <p:nvPr/>
        </p:nvCxnSpPr>
        <p:spPr>
          <a:xfrm flipV="1">
            <a:off x="650875" y="5187950"/>
            <a:ext cx="142875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7" name="Text Box 41"/>
          <p:cNvSpPr txBox="1">
            <a:spLocks noChangeArrowheads="1"/>
          </p:cNvSpPr>
          <p:nvPr/>
        </p:nvSpPr>
        <p:spPr bwMode="auto">
          <a:xfrm>
            <a:off x="1898650" y="3924300"/>
            <a:ext cx="4191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>
                <a:solidFill>
                  <a:schemeClr val="bg1"/>
                </a:solidFill>
                <a:ea typeface="MS PGothic" pitchFamily="34" charset="-128"/>
              </a:rPr>
              <a:t>72</a:t>
            </a:r>
          </a:p>
        </p:txBody>
      </p:sp>
      <p:sp>
        <p:nvSpPr>
          <p:cNvPr id="16412" name="Text Box 41"/>
          <p:cNvSpPr txBox="1">
            <a:spLocks noChangeArrowheads="1"/>
          </p:cNvSpPr>
          <p:nvPr/>
        </p:nvSpPr>
        <p:spPr bwMode="auto">
          <a:xfrm>
            <a:off x="1131888" y="4365625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b="1" dirty="0">
                <a:solidFill>
                  <a:schemeClr val="tx2">
                    <a:lumMod val="75000"/>
                  </a:schemeClr>
                </a:solidFill>
                <a:ea typeface="MS PGothic"/>
                <a:cs typeface="MS PGothic"/>
              </a:rPr>
              <a:t>66</a:t>
            </a:r>
          </a:p>
        </p:txBody>
      </p:sp>
      <p:sp>
        <p:nvSpPr>
          <p:cNvPr id="25" name="AutoShape 50"/>
          <p:cNvSpPr>
            <a:spLocks noChangeArrowheads="1"/>
          </p:cNvSpPr>
          <p:nvPr/>
        </p:nvSpPr>
        <p:spPr bwMode="auto">
          <a:xfrm>
            <a:off x="3830492" y="3027731"/>
            <a:ext cx="503238" cy="2664296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defRPr/>
            </a:pPr>
            <a:endParaRPr lang="en-US">
              <a:latin typeface="Calibri"/>
              <a:cs typeface="Calibri"/>
            </a:endParaRPr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2976614" y="3789040"/>
            <a:ext cx="503238" cy="1902987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defRPr/>
            </a:pPr>
            <a:endParaRPr lang="en-US">
              <a:latin typeface="Calibri"/>
              <a:cs typeface="Calibri"/>
            </a:endParaRPr>
          </a:p>
        </p:txBody>
      </p:sp>
      <p:sp>
        <p:nvSpPr>
          <p:cNvPr id="20515" name="Text Box 41"/>
          <p:cNvSpPr txBox="1">
            <a:spLocks noChangeArrowheads="1"/>
          </p:cNvSpPr>
          <p:nvPr/>
        </p:nvSpPr>
        <p:spPr bwMode="auto">
          <a:xfrm>
            <a:off x="3902075" y="3090863"/>
            <a:ext cx="4191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>
                <a:solidFill>
                  <a:schemeClr val="bg1"/>
                </a:solidFill>
                <a:ea typeface="MS PGothic" pitchFamily="34" charset="-128"/>
              </a:rPr>
              <a:t>80</a:t>
            </a:r>
          </a:p>
        </p:txBody>
      </p:sp>
      <p:sp>
        <p:nvSpPr>
          <p:cNvPr id="16420" name="Text Box 41"/>
          <p:cNvSpPr txBox="1">
            <a:spLocks noChangeArrowheads="1"/>
          </p:cNvSpPr>
          <p:nvPr/>
        </p:nvSpPr>
        <p:spPr bwMode="auto">
          <a:xfrm>
            <a:off x="3048000" y="3789363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b="1" dirty="0">
                <a:solidFill>
                  <a:schemeClr val="tx2">
                    <a:lumMod val="75000"/>
                  </a:schemeClr>
                </a:solidFill>
                <a:ea typeface="MS PGothic"/>
                <a:cs typeface="MS PGothic"/>
              </a:rPr>
              <a:t>73</a:t>
            </a:r>
          </a:p>
        </p:txBody>
      </p:sp>
      <p:sp>
        <p:nvSpPr>
          <p:cNvPr id="29" name="28 Yukarı Ok"/>
          <p:cNvSpPr/>
          <p:nvPr/>
        </p:nvSpPr>
        <p:spPr>
          <a:xfrm>
            <a:off x="971600" y="3315762"/>
            <a:ext cx="864096" cy="792088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0520" name="Text Box 41"/>
          <p:cNvSpPr txBox="1">
            <a:spLocks noChangeArrowheads="1"/>
          </p:cNvSpPr>
          <p:nvPr/>
        </p:nvSpPr>
        <p:spPr bwMode="auto">
          <a:xfrm>
            <a:off x="1187450" y="3284538"/>
            <a:ext cx="417513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800" b="1">
                <a:solidFill>
                  <a:schemeClr val="bg1"/>
                </a:solidFill>
                <a:ea typeface="MS PGothic" pitchFamily="34" charset="-128"/>
              </a:rPr>
              <a:t>6</a:t>
            </a:r>
          </a:p>
          <a:p>
            <a:r>
              <a:rPr lang="tr-TR" b="1">
                <a:solidFill>
                  <a:schemeClr val="bg1"/>
                </a:solidFill>
                <a:ea typeface="MS PGothic" pitchFamily="34" charset="-128"/>
              </a:rPr>
              <a:t>Kg</a:t>
            </a:r>
          </a:p>
        </p:txBody>
      </p:sp>
      <p:sp>
        <p:nvSpPr>
          <p:cNvPr id="31" name="30 Yukarı Ok"/>
          <p:cNvSpPr/>
          <p:nvPr/>
        </p:nvSpPr>
        <p:spPr>
          <a:xfrm>
            <a:off x="2771800" y="2780928"/>
            <a:ext cx="864096" cy="792088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0524" name="Text Box 41"/>
          <p:cNvSpPr txBox="1">
            <a:spLocks noChangeArrowheads="1"/>
          </p:cNvSpPr>
          <p:nvPr/>
        </p:nvSpPr>
        <p:spPr bwMode="auto">
          <a:xfrm>
            <a:off x="2987675" y="2781300"/>
            <a:ext cx="420688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800" b="1">
                <a:solidFill>
                  <a:schemeClr val="bg1"/>
                </a:solidFill>
                <a:ea typeface="MS PGothic" pitchFamily="34" charset="-128"/>
              </a:rPr>
              <a:t>7</a:t>
            </a:r>
          </a:p>
          <a:p>
            <a:r>
              <a:rPr lang="tr-TR" b="1">
                <a:solidFill>
                  <a:schemeClr val="bg1"/>
                </a:solidFill>
                <a:ea typeface="MS PGothic" pitchFamily="34" charset="-128"/>
              </a:rPr>
              <a:t>Kg</a:t>
            </a:r>
          </a:p>
        </p:txBody>
      </p:sp>
      <p:sp>
        <p:nvSpPr>
          <p:cNvPr id="33" name="AutoShape 50"/>
          <p:cNvSpPr>
            <a:spLocks noChangeArrowheads="1"/>
          </p:cNvSpPr>
          <p:nvPr/>
        </p:nvSpPr>
        <p:spPr bwMode="auto">
          <a:xfrm>
            <a:off x="7237114" y="3356992"/>
            <a:ext cx="647254" cy="2341557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defRPr/>
            </a:pPr>
            <a:endParaRPr lang="en-US">
              <a:latin typeface="Calibri"/>
              <a:cs typeface="Calibri"/>
            </a:endParaRPr>
          </a:p>
        </p:txBody>
      </p:sp>
      <p:sp>
        <p:nvSpPr>
          <p:cNvPr id="34" name="AutoShape 56"/>
          <p:cNvSpPr>
            <a:spLocks noChangeArrowheads="1"/>
          </p:cNvSpPr>
          <p:nvPr/>
        </p:nvSpPr>
        <p:spPr bwMode="auto">
          <a:xfrm>
            <a:off x="6357950" y="4500570"/>
            <a:ext cx="647254" cy="1189429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defRPr/>
            </a:pPr>
            <a:endParaRPr lang="en-US">
              <a:latin typeface="Calibri"/>
              <a:cs typeface="Calibri"/>
            </a:endParaRPr>
          </a:p>
        </p:txBody>
      </p:sp>
      <p:sp>
        <p:nvSpPr>
          <p:cNvPr id="4148" name="Line 36"/>
          <p:cNvSpPr>
            <a:spLocks noChangeShapeType="1"/>
          </p:cNvSpPr>
          <p:nvPr/>
        </p:nvSpPr>
        <p:spPr bwMode="auto">
          <a:xfrm rot="5400000" flipH="1">
            <a:off x="4438650" y="4283076"/>
            <a:ext cx="2797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tr-T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0532" name="Rectangle 49"/>
          <p:cNvSpPr>
            <a:spLocks noChangeArrowheads="1"/>
          </p:cNvSpPr>
          <p:nvPr/>
        </p:nvSpPr>
        <p:spPr bwMode="auto">
          <a:xfrm>
            <a:off x="6129338" y="1916113"/>
            <a:ext cx="18907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tr-TR" sz="1600" b="1">
                <a:ea typeface="MS PGothic" pitchFamily="34" charset="-128"/>
              </a:rPr>
              <a:t>Diyabet Prevalansı (%)</a:t>
            </a:r>
            <a:endParaRPr lang="en-GB" sz="1600" b="1">
              <a:ea typeface="MS PGothic" pitchFamily="34" charset="-128"/>
            </a:endParaRPr>
          </a:p>
        </p:txBody>
      </p:sp>
      <p:sp>
        <p:nvSpPr>
          <p:cNvPr id="20533" name="Rectangle 62"/>
          <p:cNvSpPr>
            <a:spLocks noChangeArrowheads="1"/>
          </p:cNvSpPr>
          <p:nvPr/>
        </p:nvSpPr>
        <p:spPr bwMode="auto">
          <a:xfrm>
            <a:off x="5672138" y="5581650"/>
            <a:ext cx="904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tr-TR" sz="1400">
                <a:ea typeface="MS PGothic" pitchFamily="34" charset="-128"/>
              </a:rPr>
              <a:t>0</a:t>
            </a:r>
            <a:endParaRPr lang="en-GB" sz="1400">
              <a:ea typeface="MS PGothic" pitchFamily="34" charset="-128"/>
            </a:endParaRPr>
          </a:p>
        </p:txBody>
      </p:sp>
      <p:sp>
        <p:nvSpPr>
          <p:cNvPr id="20534" name="Rectangle 63"/>
          <p:cNvSpPr>
            <a:spLocks noChangeArrowheads="1"/>
          </p:cNvSpPr>
          <p:nvPr/>
        </p:nvSpPr>
        <p:spPr bwMode="auto">
          <a:xfrm>
            <a:off x="5672138" y="4740275"/>
            <a:ext cx="904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tr-TR" sz="1400">
                <a:ea typeface="MS PGothic" pitchFamily="34" charset="-128"/>
              </a:rPr>
              <a:t>5</a:t>
            </a:r>
            <a:endParaRPr lang="en-GB" sz="1400">
              <a:ea typeface="MS PGothic" pitchFamily="34" charset="-128"/>
            </a:endParaRPr>
          </a:p>
        </p:txBody>
      </p:sp>
      <p:sp>
        <p:nvSpPr>
          <p:cNvPr id="20535" name="Rectangle 64"/>
          <p:cNvSpPr>
            <a:spLocks noChangeArrowheads="1"/>
          </p:cNvSpPr>
          <p:nvPr/>
        </p:nvSpPr>
        <p:spPr bwMode="auto">
          <a:xfrm>
            <a:off x="5580063" y="3898900"/>
            <a:ext cx="1825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tr-TR" sz="1400">
                <a:ea typeface="MS PGothic" pitchFamily="34" charset="-128"/>
              </a:rPr>
              <a:t>10</a:t>
            </a:r>
            <a:endParaRPr lang="en-GB" sz="1400">
              <a:ea typeface="MS PGothic" pitchFamily="34" charset="-128"/>
            </a:endParaRPr>
          </a:p>
        </p:txBody>
      </p:sp>
      <p:sp>
        <p:nvSpPr>
          <p:cNvPr id="20536" name="Rectangle 65"/>
          <p:cNvSpPr>
            <a:spLocks noChangeArrowheads="1"/>
          </p:cNvSpPr>
          <p:nvPr/>
        </p:nvSpPr>
        <p:spPr bwMode="auto">
          <a:xfrm>
            <a:off x="5580063" y="3059113"/>
            <a:ext cx="1825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tr-TR" sz="1400">
                <a:ea typeface="MS PGothic" pitchFamily="34" charset="-128"/>
              </a:rPr>
              <a:t>15</a:t>
            </a:r>
            <a:endParaRPr lang="en-GB" sz="1400">
              <a:ea typeface="MS PGothic" pitchFamily="34" charset="-128"/>
            </a:endParaRPr>
          </a:p>
        </p:txBody>
      </p:sp>
      <p:sp>
        <p:nvSpPr>
          <p:cNvPr id="20537" name="Text Box 41"/>
          <p:cNvSpPr txBox="1">
            <a:spLocks noChangeArrowheads="1"/>
          </p:cNvSpPr>
          <p:nvPr/>
        </p:nvSpPr>
        <p:spPr bwMode="auto">
          <a:xfrm>
            <a:off x="7235825" y="3348038"/>
            <a:ext cx="6334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>
                <a:solidFill>
                  <a:schemeClr val="bg2"/>
                </a:solidFill>
                <a:ea typeface="MS PGothic" pitchFamily="34" charset="-128"/>
              </a:rPr>
              <a:t>13.7</a:t>
            </a:r>
          </a:p>
        </p:txBody>
      </p:sp>
      <p:sp>
        <p:nvSpPr>
          <p:cNvPr id="16442" name="Text Box 41"/>
          <p:cNvSpPr txBox="1">
            <a:spLocks noChangeArrowheads="1"/>
          </p:cNvSpPr>
          <p:nvPr/>
        </p:nvSpPr>
        <p:spPr bwMode="auto">
          <a:xfrm>
            <a:off x="6372225" y="4500563"/>
            <a:ext cx="5048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b="1" dirty="0">
                <a:solidFill>
                  <a:schemeClr val="tx2">
                    <a:lumMod val="75000"/>
                  </a:schemeClr>
                </a:solidFill>
                <a:ea typeface="MS PGothic"/>
                <a:cs typeface="MS PGothic"/>
              </a:rPr>
              <a:t>7.2</a:t>
            </a:r>
          </a:p>
        </p:txBody>
      </p:sp>
      <p:sp>
        <p:nvSpPr>
          <p:cNvPr id="4156" name="Line 70"/>
          <p:cNvSpPr>
            <a:spLocks noChangeShapeType="1"/>
          </p:cNvSpPr>
          <p:nvPr/>
        </p:nvSpPr>
        <p:spPr bwMode="auto">
          <a:xfrm>
            <a:off x="5867400" y="5692775"/>
            <a:ext cx="25923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tr-T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>
          <a:xfrm>
            <a:off x="1071563" y="714375"/>
            <a:ext cx="7143750" cy="10001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400" b="1" kern="0" dirty="0">
                <a:solidFill>
                  <a:srgbClr val="FFFF00"/>
                </a:solidFill>
                <a:latin typeface="Comic Sans MS" pitchFamily="66" charset="0"/>
                <a:ea typeface="+mj-ea"/>
              </a:rPr>
              <a:t>1997’den 2010’a </a:t>
            </a:r>
            <a:r>
              <a:rPr lang="tr-TR" sz="2400" b="1" kern="0" dirty="0">
                <a:solidFill>
                  <a:srgbClr val="FFFF00"/>
                </a:solidFill>
                <a:latin typeface="Comic Sans MS" pitchFamily="66" charset="0"/>
                <a:ea typeface="+mj-ea"/>
              </a:rPr>
              <a:t> </a:t>
            </a:r>
            <a:r>
              <a:rPr lang="en-US" sz="2400" b="1" kern="0" dirty="0" err="1">
                <a:solidFill>
                  <a:srgbClr val="FFFF00"/>
                </a:solidFill>
                <a:latin typeface="Comic Sans MS" pitchFamily="66" charset="0"/>
                <a:ea typeface="+mj-ea"/>
              </a:rPr>
              <a:t>Türkiye’de</a:t>
            </a:r>
            <a:r>
              <a:rPr lang="en-US" sz="2400" b="1" kern="0" dirty="0">
                <a:solidFill>
                  <a:srgbClr val="FFFF00"/>
                </a:solidFill>
                <a:latin typeface="Comic Sans MS" pitchFamily="66" charset="0"/>
                <a:ea typeface="+mj-ea"/>
              </a:rPr>
              <a:t> </a:t>
            </a:r>
            <a:r>
              <a:rPr lang="en-US" sz="2400" b="1" kern="0" dirty="0" err="1">
                <a:solidFill>
                  <a:srgbClr val="FFFF00"/>
                </a:solidFill>
                <a:latin typeface="Comic Sans MS" pitchFamily="66" charset="0"/>
                <a:ea typeface="+mj-ea"/>
              </a:rPr>
              <a:t>neler</a:t>
            </a:r>
            <a:r>
              <a:rPr lang="en-US" sz="2400" b="1" kern="0" dirty="0">
                <a:solidFill>
                  <a:srgbClr val="FFFF00"/>
                </a:solidFill>
                <a:latin typeface="Comic Sans MS" pitchFamily="66" charset="0"/>
                <a:ea typeface="+mj-ea"/>
              </a:rPr>
              <a:t> </a:t>
            </a:r>
            <a:r>
              <a:rPr lang="en-US" sz="2400" b="1" kern="0" dirty="0" err="1">
                <a:solidFill>
                  <a:srgbClr val="FFFF00"/>
                </a:solidFill>
                <a:latin typeface="Comic Sans MS" pitchFamily="66" charset="0"/>
                <a:ea typeface="+mj-ea"/>
              </a:rPr>
              <a:t>oluyor</a:t>
            </a:r>
            <a:r>
              <a:rPr lang="en-US" sz="2400" b="1" kern="0" dirty="0">
                <a:solidFill>
                  <a:srgbClr val="FFFF00"/>
                </a:solidFill>
                <a:latin typeface="Comic Sans MS" pitchFamily="66" charset="0"/>
                <a:ea typeface="+mj-ea"/>
              </a:rPr>
              <a:t>?</a:t>
            </a:r>
            <a:r>
              <a:rPr lang="en-US" sz="2000" b="1" kern="0" dirty="0">
                <a:solidFill>
                  <a:srgbClr val="FFFF00"/>
                </a:solidFill>
                <a:latin typeface="Comic Sans MS" pitchFamily="66" charset="0"/>
                <a:ea typeface="+mj-ea"/>
              </a:rPr>
              <a:t> </a:t>
            </a:r>
            <a:endParaRPr lang="en-GB" sz="2000" b="1" kern="0" dirty="0">
              <a:solidFill>
                <a:srgbClr val="FFFF00"/>
              </a:solidFill>
              <a:latin typeface="Comic Sans MS" pitchFamily="66" charset="0"/>
              <a:ea typeface="+mj-ea"/>
            </a:endParaRPr>
          </a:p>
        </p:txBody>
      </p:sp>
      <p:sp>
        <p:nvSpPr>
          <p:cNvPr id="20541" name="41 Dikdörtgen"/>
          <p:cNvSpPr>
            <a:spLocks noChangeArrowheads="1"/>
          </p:cNvSpPr>
          <p:nvPr/>
        </p:nvSpPr>
        <p:spPr bwMode="auto">
          <a:xfrm>
            <a:off x="755650" y="6022975"/>
            <a:ext cx="7272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i="1">
                <a:solidFill>
                  <a:srgbClr val="FFFF00"/>
                </a:solidFill>
              </a:rPr>
              <a:t>Kadınlarda kilo 6 kg, bel çevresi 6 cm, kalça çevresi 7 cm; erkeklerde ise kilo 8 kg, bel çevresi 7 cm, kalça çevresi 2 cm artmıştır.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4"/>
          <p:cNvSpPr>
            <a:spLocks noRot="1" noChangeArrowheads="1"/>
          </p:cNvSpPr>
          <p:nvPr/>
        </p:nvSpPr>
        <p:spPr bwMode="auto">
          <a:xfrm>
            <a:off x="2103438" y="1158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tr-TR" sz="3200">
                <a:solidFill>
                  <a:srgbClr val="FFC000"/>
                </a:solidFill>
                <a:latin typeface="Comic Sans MS" pitchFamily="66" charset="0"/>
              </a:rPr>
              <a:t>Otonom nöropati</a:t>
            </a:r>
          </a:p>
        </p:txBody>
      </p:sp>
      <p:sp>
        <p:nvSpPr>
          <p:cNvPr id="66563" name="Rectangle 5"/>
          <p:cNvSpPr>
            <a:spLocks noChangeArrowheads="1"/>
          </p:cNvSpPr>
          <p:nvPr/>
        </p:nvSpPr>
        <p:spPr bwMode="auto">
          <a:xfrm>
            <a:off x="468313" y="9810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tr-TR" sz="2400">
                <a:latin typeface="Comic Sans MS" pitchFamily="66" charset="0"/>
              </a:rPr>
              <a:t>Postural Hipotansiyon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tr-TR" sz="2400">
                <a:latin typeface="Comic Sans MS" pitchFamily="66" charset="0"/>
              </a:rPr>
              <a:t>Gastrointestinal otonomik nöropati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</a:pPr>
            <a:r>
              <a:rPr lang="tr-TR" sz="2000">
                <a:latin typeface="Comic Sans MS" pitchFamily="66" charset="0"/>
              </a:rPr>
              <a:t>Özefageal dismotilite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</a:pPr>
            <a:r>
              <a:rPr lang="tr-TR" sz="2000">
                <a:latin typeface="Comic Sans MS" pitchFamily="66" charset="0"/>
              </a:rPr>
              <a:t>Gastroparezi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</a:pPr>
            <a:r>
              <a:rPr lang="tr-TR" sz="2000">
                <a:latin typeface="Comic Sans MS" pitchFamily="66" charset="0"/>
              </a:rPr>
              <a:t>Brittle diyabet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</a:pPr>
            <a:r>
              <a:rPr lang="tr-TR" sz="2000">
                <a:latin typeface="Comic Sans MS" pitchFamily="66" charset="0"/>
              </a:rPr>
              <a:t>Konstipasyon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</a:pPr>
            <a:r>
              <a:rPr lang="tr-TR" sz="2000">
                <a:latin typeface="Comic Sans MS" pitchFamily="66" charset="0"/>
              </a:rPr>
              <a:t>Diare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</a:pPr>
            <a:r>
              <a:rPr lang="tr-TR" sz="2000">
                <a:latin typeface="Comic Sans MS" pitchFamily="66" charset="0"/>
              </a:rPr>
              <a:t>Fekal inkontinans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</a:pPr>
            <a:r>
              <a:rPr lang="tr-TR" sz="2000">
                <a:latin typeface="Comic Sans MS" pitchFamily="66" charset="0"/>
              </a:rPr>
              <a:t>Kolesistit, safra çamuru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q"/>
            </a:pPr>
            <a:r>
              <a:rPr lang="tr-TR" sz="2400">
                <a:latin typeface="Comic Sans MS" pitchFamily="66" charset="0"/>
              </a:rPr>
              <a:t>Mesane disfonksiyonu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Courier New" pitchFamily="49" charset="0"/>
              <a:buChar char="o"/>
            </a:pPr>
            <a:r>
              <a:rPr lang="tr-TR" sz="2400">
                <a:latin typeface="Comic Sans MS" pitchFamily="66" charset="0"/>
              </a:rPr>
              <a:t>Erektil disfonksiyon (EDF), retrograd ejekülasyon-infertilite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q"/>
            </a:pPr>
            <a:r>
              <a:rPr lang="tr-TR" sz="2400">
                <a:latin typeface="Comic Sans MS" pitchFamily="66" charset="0"/>
              </a:rPr>
              <a:t>Terleme Bozuklukları; yemek sonrası, ekstremite-kuru ayak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q"/>
            </a:pPr>
            <a:r>
              <a:rPr lang="tr-TR" sz="2400">
                <a:latin typeface="Comic Sans MS" pitchFamily="66" charset="0"/>
              </a:rPr>
              <a:t>Hipoglisemi habersizliği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4"/>
          <p:cNvSpPr>
            <a:spLocks noChangeArrowheads="1"/>
          </p:cNvSpPr>
          <p:nvPr/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tr-TR" sz="3200">
                <a:solidFill>
                  <a:srgbClr val="FFC000"/>
                </a:solidFill>
                <a:latin typeface="Comic Sans MS" pitchFamily="66" charset="0"/>
              </a:rPr>
              <a:t>Otonomik nöropati testleri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Ayakta kan basıncı ölçümü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Normalde ayağa kalkınca SKB düşmez veya 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defRPr/>
            </a:pP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&lt; 10 </a:t>
            </a:r>
            <a:r>
              <a:rPr 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mmHg</a:t>
            </a: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düşer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Ayağa kalkınca 2 </a:t>
            </a:r>
            <a:r>
              <a:rPr 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dk</a:t>
            </a: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içerisinde</a:t>
            </a:r>
          </a:p>
          <a:p>
            <a:pPr marL="1143000" lvl="2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SKB </a:t>
            </a:r>
            <a:r>
              <a:rPr lang="tr-TR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≥ 20 </a:t>
            </a:r>
            <a:r>
              <a:rPr lang="tr-TR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mmHg</a:t>
            </a:r>
            <a:endParaRPr lang="tr-TR" sz="2000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pitchFamily="34" charset="0"/>
            </a:endParaRPr>
          </a:p>
          <a:p>
            <a:pPr marL="1143000" lvl="2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DKB ≥ 10 </a:t>
            </a:r>
            <a:r>
              <a:rPr lang="tr-TR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mmHg</a:t>
            </a:r>
            <a:r>
              <a:rPr lang="tr-TR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pitchFamily="34" charset="0"/>
              </a:rPr>
              <a:t> düşüyorsa patolojik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Kalp hızı değişimleri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Valsalva</a:t>
            </a: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manevrası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Ayakta kalp hızı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/>
            </a:pPr>
            <a:r>
              <a:rPr lang="tr-T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Derin solunuma kalp hızı cevabı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606425"/>
            <a:ext cx="7772400" cy="1143000"/>
          </a:xfrm>
        </p:spPr>
        <p:txBody>
          <a:bodyPr/>
          <a:lstStyle/>
          <a:p>
            <a:r>
              <a:rPr lang="en-US" sz="3200" smtClean="0">
                <a:solidFill>
                  <a:srgbClr val="FFC000"/>
                </a:solidFill>
                <a:latin typeface="Comic Sans MS" pitchFamily="66" charset="0"/>
              </a:rPr>
              <a:t>Diyabetik ayak </a:t>
            </a:r>
            <a:endParaRPr lang="tr-TR" sz="3200" smtClean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78025"/>
            <a:ext cx="7772400" cy="4114800"/>
          </a:xfrm>
        </p:spPr>
        <p:txBody>
          <a:bodyPr/>
          <a:lstStyle/>
          <a:p>
            <a:pPr>
              <a:buClr>
                <a:srgbClr val="00B0F0"/>
              </a:buClr>
            </a:pPr>
            <a:r>
              <a:rPr lang="tr-TR" sz="2400" smtClean="0">
                <a:latin typeface="Comic Sans MS" pitchFamily="66" charset="0"/>
              </a:rPr>
              <a:t>Ayak ülserleri</a:t>
            </a:r>
          </a:p>
          <a:p>
            <a:pPr>
              <a:buClr>
                <a:srgbClr val="00B0F0"/>
              </a:buClr>
            </a:pPr>
            <a:r>
              <a:rPr lang="tr-TR" sz="2400" smtClean="0">
                <a:latin typeface="Comic Sans MS" pitchFamily="66" charset="0"/>
              </a:rPr>
              <a:t>Diyabetik sensoryal ve otonom nöropati</a:t>
            </a:r>
          </a:p>
          <a:p>
            <a:pPr>
              <a:buClr>
                <a:srgbClr val="00B0F0"/>
              </a:buClr>
            </a:pPr>
            <a:r>
              <a:rPr lang="tr-TR" sz="2400" smtClean="0">
                <a:latin typeface="Comic Sans MS" pitchFamily="66" charset="0"/>
              </a:rPr>
              <a:t>Diyabetik nöro-osteoartropati (Charcot ayağı)</a:t>
            </a:r>
          </a:p>
          <a:p>
            <a:pPr>
              <a:buClr>
                <a:srgbClr val="00B0F0"/>
              </a:buClr>
            </a:pPr>
            <a:r>
              <a:rPr lang="tr-TR" sz="2400" smtClean="0">
                <a:latin typeface="Comic Sans MS" pitchFamily="66" charset="0"/>
              </a:rPr>
              <a:t>Gangren ve amputasyonlar</a:t>
            </a:r>
          </a:p>
          <a:p>
            <a:pPr>
              <a:buClr>
                <a:srgbClr val="00B0F0"/>
              </a:buClr>
            </a:pPr>
            <a:r>
              <a:rPr lang="tr-TR" sz="2400" smtClean="0">
                <a:latin typeface="Comic Sans MS" pitchFamily="66" charset="0"/>
              </a:rPr>
              <a:t>Claudicatio intermittent (vasküler)</a:t>
            </a:r>
          </a:p>
          <a:p>
            <a:pPr>
              <a:buClr>
                <a:srgbClr val="00B0F0"/>
              </a:buClr>
            </a:pPr>
            <a:r>
              <a:rPr lang="tr-TR" sz="2400" smtClean="0">
                <a:latin typeface="Comic Sans MS" pitchFamily="66" charset="0"/>
              </a:rPr>
              <a:t>Minör nöropatik lezyonlar</a:t>
            </a:r>
          </a:p>
          <a:p>
            <a:pPr>
              <a:buClr>
                <a:srgbClr val="00B0F0"/>
              </a:buClr>
            </a:pPr>
            <a:r>
              <a:rPr lang="tr-TR" sz="2400" smtClean="0">
                <a:latin typeface="Comic Sans MS" pitchFamily="66" charset="0"/>
              </a:rPr>
              <a:t>Cilt lezyonları</a:t>
            </a:r>
          </a:p>
          <a:p>
            <a:endParaRPr lang="tr-TR" sz="18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44450"/>
            <a:ext cx="7772400" cy="1143000"/>
          </a:xfrm>
        </p:spPr>
        <p:txBody>
          <a:bodyPr/>
          <a:lstStyle/>
          <a:p>
            <a:r>
              <a:rPr lang="tr-TR" sz="3200" smtClean="0">
                <a:solidFill>
                  <a:srgbClr val="FFC000"/>
                </a:solidFill>
                <a:latin typeface="Comic Sans MS" pitchFamily="66" charset="0"/>
              </a:rPr>
              <a:t>Diyabetik ayak ülserleri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16050"/>
            <a:ext cx="7772400" cy="4114800"/>
          </a:xfrm>
        </p:spPr>
        <p:txBody>
          <a:bodyPr/>
          <a:lstStyle/>
          <a:p>
            <a:r>
              <a:rPr lang="tr-TR" sz="2400" smtClean="0">
                <a:latin typeface="Comic Sans MS" pitchFamily="66" charset="0"/>
              </a:rPr>
              <a:t>Morbidite artışı, hayat kalitesinin bozulması, yüksek tedavi maliyetleri ve yüksek oranda alt ekstremite ampütasyonları </a:t>
            </a:r>
          </a:p>
          <a:p>
            <a:r>
              <a:rPr lang="tr-TR" sz="2400" smtClean="0">
                <a:latin typeface="Comic Sans MS" pitchFamily="66" charset="0"/>
              </a:rPr>
              <a:t>Non-travmatik amputasyonlarda 1. neden</a:t>
            </a:r>
          </a:p>
          <a:p>
            <a:endParaRPr lang="tr-TR" sz="2400" smtClean="0"/>
          </a:p>
        </p:txBody>
      </p:sp>
      <p:pic>
        <p:nvPicPr>
          <p:cNvPr id="69636" name="Picture 8" descr="Figu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3860800"/>
            <a:ext cx="35274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7" name="Picture 5" descr="Figu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363" y="3908425"/>
            <a:ext cx="3529012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smtClean="0">
                <a:solidFill>
                  <a:srgbClr val="FFC000"/>
                </a:solidFill>
                <a:latin typeface="Comic Sans MS" pitchFamily="66" charset="0"/>
              </a:rPr>
              <a:t>Cilt değişiklikleri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sz="2400" smtClean="0">
                <a:latin typeface="Comic Sans MS" pitchFamily="66" charset="0"/>
              </a:rPr>
              <a:t>Diyabetik dermopati (cillte, özellikle de pretibial bölgede atrofik kahverengi cilt noktaları, shin spots)</a:t>
            </a:r>
          </a:p>
          <a:p>
            <a:pPr>
              <a:buFont typeface="Wingdings" pitchFamily="2" charset="2"/>
              <a:buNone/>
            </a:pPr>
            <a:endParaRPr lang="en-US" sz="2400" smtClean="0">
              <a:latin typeface="Comic Sans MS" pitchFamily="66" charset="0"/>
            </a:endParaRPr>
          </a:p>
        </p:txBody>
      </p:sp>
      <p:pic>
        <p:nvPicPr>
          <p:cNvPr id="70660" name="Picture 5" descr="Figur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43488" y="1460500"/>
            <a:ext cx="2984500" cy="4560888"/>
          </a:xfrm>
          <a:noFill/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smtClean="0">
                <a:solidFill>
                  <a:srgbClr val="FFC000"/>
                </a:solidFill>
                <a:latin typeface="Comic Sans MS" pitchFamily="66" charset="0"/>
              </a:rPr>
              <a:t>Kemik ve eklem komplikasyonları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sz="2400" smtClean="0">
                <a:latin typeface="Comic Sans MS" pitchFamily="66" charset="0"/>
              </a:rPr>
              <a:t>Cheirartropati</a:t>
            </a:r>
          </a:p>
          <a:p>
            <a:r>
              <a:rPr lang="tr-TR" sz="2400" smtClean="0">
                <a:latin typeface="Comic Sans MS" pitchFamily="66" charset="0"/>
              </a:rPr>
              <a:t>Dupuytren Kontraktürü</a:t>
            </a:r>
          </a:p>
          <a:p>
            <a:r>
              <a:rPr lang="tr-TR" sz="2400" smtClean="0">
                <a:latin typeface="Comic Sans MS" pitchFamily="66" charset="0"/>
              </a:rPr>
              <a:t>Kemik demineralizasyonu </a:t>
            </a:r>
          </a:p>
          <a:p>
            <a:r>
              <a:rPr lang="tr-TR" sz="2400" smtClean="0">
                <a:latin typeface="Comic Sans MS" pitchFamily="66" charset="0"/>
              </a:rPr>
              <a:t>Bursit (özellikle omuz ve kalçada)</a:t>
            </a:r>
          </a:p>
          <a:p>
            <a:r>
              <a:rPr lang="tr-TR" sz="2400" smtClean="0">
                <a:latin typeface="Comic Sans MS" pitchFamily="66" charset="0"/>
              </a:rPr>
              <a:t>Gut</a:t>
            </a:r>
          </a:p>
          <a:p>
            <a:pPr>
              <a:buFont typeface="Monotype Sorts" charset="2"/>
              <a:buNone/>
            </a:pPr>
            <a:endParaRPr lang="en-US" sz="2400" smtClean="0">
              <a:latin typeface="Comic Sans MS" pitchFamily="66" charset="0"/>
            </a:endParaRPr>
          </a:p>
        </p:txBody>
      </p:sp>
      <p:pic>
        <p:nvPicPr>
          <p:cNvPr id="71684" name="Picture 5" descr="194520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10175" y="1600200"/>
            <a:ext cx="2914650" cy="2185988"/>
          </a:xfrm>
          <a:noFill/>
        </p:spPr>
      </p:pic>
      <p:pic>
        <p:nvPicPr>
          <p:cNvPr id="71685" name="Picture 9" descr="Figure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010275" y="3938588"/>
            <a:ext cx="1314450" cy="21875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836613"/>
            <a:ext cx="5759450" cy="56276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2275" y="333375"/>
            <a:ext cx="5759450" cy="409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827088" y="622300"/>
            <a:ext cx="77724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r>
              <a:rPr lang="tr-TR" sz="3600">
                <a:solidFill>
                  <a:srgbClr val="FFFF00"/>
                </a:solidFill>
                <a:latin typeface="Comic Sans MS" pitchFamily="66" charset="0"/>
              </a:rPr>
              <a:t>Glisemi bozuklukları</a:t>
            </a:r>
          </a:p>
        </p:txBody>
      </p:sp>
      <p:graphicFrame>
        <p:nvGraphicFramePr>
          <p:cNvPr id="33904" name="Group 112"/>
          <p:cNvGraphicFramePr>
            <a:graphicFrameLocks noGrp="1"/>
          </p:cNvGraphicFramePr>
          <p:nvPr/>
        </p:nvGraphicFramePr>
        <p:xfrm>
          <a:off x="250825" y="1628775"/>
          <a:ext cx="8785225" cy="3282954"/>
        </p:xfrm>
        <a:graphic>
          <a:graphicData uri="http://schemas.openxmlformats.org/drawingml/2006/table">
            <a:tbl>
              <a:tblPr/>
              <a:tblGrid>
                <a:gridCol w="2274888"/>
                <a:gridCol w="1758950"/>
                <a:gridCol w="863600"/>
                <a:gridCol w="1439862"/>
                <a:gridCol w="1152525"/>
                <a:gridCol w="1295400"/>
              </a:tblGrid>
              <a:tr h="575959">
                <a:tc rowSpan="3"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Evre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Tip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Normoglisemi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Hiperglisemi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6017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Normal glukoz  regülasyonu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BGT veya  BAG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Diabetes Mellitus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2291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İnsülin gerektirmeyen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Kontrol için insülin gereken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Yaşam için insülin gereken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771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Tip 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Tip 2    (&gt; %90)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Diğer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9619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Gestasyonel DM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565" name="Line 90"/>
          <p:cNvSpPr>
            <a:spLocks noChangeShapeType="1"/>
          </p:cNvSpPr>
          <p:nvPr/>
        </p:nvSpPr>
        <p:spPr bwMode="auto">
          <a:xfrm>
            <a:off x="2627313" y="3502025"/>
            <a:ext cx="57610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2566" name="Line 91"/>
          <p:cNvSpPr>
            <a:spLocks noChangeShapeType="1"/>
          </p:cNvSpPr>
          <p:nvPr/>
        </p:nvSpPr>
        <p:spPr bwMode="auto">
          <a:xfrm>
            <a:off x="2627313" y="3860800"/>
            <a:ext cx="45370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2567" name="Line 92"/>
          <p:cNvSpPr>
            <a:spLocks noChangeShapeType="1"/>
          </p:cNvSpPr>
          <p:nvPr/>
        </p:nvSpPr>
        <p:spPr bwMode="auto">
          <a:xfrm>
            <a:off x="2627313" y="4292600"/>
            <a:ext cx="45370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2568" name="Line 93"/>
          <p:cNvSpPr>
            <a:spLocks noChangeShapeType="1"/>
          </p:cNvSpPr>
          <p:nvPr/>
        </p:nvSpPr>
        <p:spPr bwMode="auto">
          <a:xfrm>
            <a:off x="2627313" y="4708525"/>
            <a:ext cx="4537075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2569" name="Text Box 95"/>
          <p:cNvSpPr txBox="1">
            <a:spLocks noChangeArrowheads="1"/>
          </p:cNvSpPr>
          <p:nvPr/>
        </p:nvSpPr>
        <p:spPr bwMode="auto">
          <a:xfrm>
            <a:off x="611188" y="5013325"/>
            <a:ext cx="3529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IGT: Imparied glucose tolerance(BGT)</a:t>
            </a:r>
          </a:p>
        </p:txBody>
      </p:sp>
      <p:sp>
        <p:nvSpPr>
          <p:cNvPr id="22570" name="Text Box 96"/>
          <p:cNvSpPr txBox="1">
            <a:spLocks noChangeArrowheads="1"/>
          </p:cNvSpPr>
          <p:nvPr/>
        </p:nvSpPr>
        <p:spPr bwMode="auto">
          <a:xfrm>
            <a:off x="4643438" y="5013325"/>
            <a:ext cx="3529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latin typeface="Comic Sans MS" pitchFamily="66" charset="0"/>
              </a:rPr>
              <a:t>IFG: Imparied fasting glucose (BAG) </a:t>
            </a:r>
          </a:p>
        </p:txBody>
      </p:sp>
      <p:sp>
        <p:nvSpPr>
          <p:cNvPr id="22571" name="Text Box 97"/>
          <p:cNvSpPr txBox="1">
            <a:spLocks noChangeArrowheads="1"/>
          </p:cNvSpPr>
          <p:nvPr/>
        </p:nvSpPr>
        <p:spPr bwMode="auto">
          <a:xfrm>
            <a:off x="1547813" y="5805488"/>
            <a:ext cx="59769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2800" b="1">
                <a:solidFill>
                  <a:srgbClr val="FFFF00"/>
                </a:solidFill>
                <a:latin typeface="Comic Sans MS" pitchFamily="66" charset="0"/>
              </a:rPr>
              <a:t>* Prediyabet   (2005)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-323850" y="477838"/>
            <a:ext cx="94678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r>
              <a:rPr lang="tr-TR" sz="3200">
                <a:solidFill>
                  <a:srgbClr val="FFFF00"/>
                </a:solidFill>
                <a:latin typeface="Comic Sans MS" pitchFamily="66" charset="0"/>
              </a:rPr>
              <a:t>   Diabetes mellitusun sınıflandırması </a:t>
            </a:r>
          </a:p>
          <a:p>
            <a:pPr algn="ctr"/>
            <a:r>
              <a:rPr lang="tr-TR" sz="3200">
                <a:solidFill>
                  <a:srgbClr val="FFFF00"/>
                </a:solidFill>
                <a:latin typeface="Comic Sans MS" pitchFamily="66" charset="0"/>
              </a:rPr>
              <a:t>(ADA-1997)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07950" y="1916113"/>
            <a:ext cx="3816350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>
              <a:lnSpc>
                <a:spcPct val="125000"/>
              </a:lnSpc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solidFill>
                  <a:srgbClr val="FFFF00"/>
                </a:solidFill>
                <a:latin typeface="Comic Sans MS" pitchFamily="66" charset="0"/>
              </a:rPr>
              <a:t>1.</a:t>
            </a:r>
            <a:r>
              <a:rPr lang="tr-TR" sz="2000">
                <a:latin typeface="Comic Sans MS" pitchFamily="66" charset="0"/>
              </a:rPr>
              <a:t> </a:t>
            </a:r>
            <a:r>
              <a:rPr lang="tr-TR" sz="2000">
                <a:solidFill>
                  <a:srgbClr val="FFFF00"/>
                </a:solidFill>
                <a:latin typeface="Comic Sans MS" pitchFamily="66" charset="0"/>
              </a:rPr>
              <a:t>Tip 1 Diyabet (Tip1DM)</a:t>
            </a:r>
          </a:p>
          <a:p>
            <a:pPr marL="609600" indent="-609600">
              <a:lnSpc>
                <a:spcPct val="125000"/>
              </a:lnSpc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    - İmmün aracılı </a:t>
            </a:r>
          </a:p>
          <a:p>
            <a:pPr marL="609600" indent="-609600">
              <a:lnSpc>
                <a:spcPct val="125000"/>
              </a:lnSpc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    - idyopatik</a:t>
            </a:r>
          </a:p>
          <a:p>
            <a:pPr marL="609600" indent="-609600">
              <a:lnSpc>
                <a:spcPct val="125000"/>
              </a:lnSpc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solidFill>
                  <a:srgbClr val="FFFF00"/>
                </a:solidFill>
                <a:latin typeface="Comic Sans MS" pitchFamily="66" charset="0"/>
              </a:rPr>
              <a:t>2.</a:t>
            </a:r>
            <a:r>
              <a:rPr lang="tr-TR" sz="2000">
                <a:latin typeface="Comic Sans MS" pitchFamily="66" charset="0"/>
              </a:rPr>
              <a:t> </a:t>
            </a:r>
            <a:r>
              <a:rPr lang="tr-TR" sz="2000">
                <a:solidFill>
                  <a:srgbClr val="FFFF00"/>
                </a:solidFill>
                <a:latin typeface="Comic Sans MS" pitchFamily="66" charset="0"/>
              </a:rPr>
              <a:t>Tip 2 Diyabet (Tip2DM)(%90)</a:t>
            </a:r>
          </a:p>
          <a:p>
            <a:pPr marL="609600" indent="-609600">
              <a:lnSpc>
                <a:spcPct val="125000"/>
              </a:lnSpc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    -İnsülin rezistansı</a:t>
            </a:r>
          </a:p>
          <a:p>
            <a:pPr marL="609600" indent="-609600">
              <a:lnSpc>
                <a:spcPct val="125000"/>
              </a:lnSpc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</a:rPr>
              <a:t>          </a:t>
            </a:r>
            <a:r>
              <a:rPr lang="tr-TR" sz="2000">
                <a:latin typeface="Comic Sans MS" pitchFamily="66" charset="0"/>
                <a:sym typeface="Symbol" pitchFamily="18" charset="2"/>
              </a:rPr>
              <a:t>rölatif insülin eksikliği</a:t>
            </a:r>
          </a:p>
          <a:p>
            <a:pPr marL="609600" indent="-609600">
              <a:lnSpc>
                <a:spcPct val="125000"/>
              </a:lnSpc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  <a:sym typeface="Symbol" pitchFamily="18" charset="2"/>
              </a:rPr>
              <a:t>    -İnsülin sekresyon bozukluğu</a:t>
            </a:r>
          </a:p>
          <a:p>
            <a:pPr marL="609600" indent="-609600">
              <a:lnSpc>
                <a:spcPct val="125000"/>
              </a:lnSpc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>
                <a:latin typeface="Comic Sans MS" pitchFamily="66" charset="0"/>
                <a:sym typeface="Symbol" pitchFamily="18" charset="2"/>
              </a:rPr>
              <a:t>        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140200" y="1885950"/>
            <a:ext cx="4859338" cy="4324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tr-TR" sz="200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3.</a:t>
            </a:r>
            <a:r>
              <a:rPr lang="tr-TR" sz="2000">
                <a:latin typeface="Comic Sans MS" pitchFamily="66" charset="0"/>
                <a:sym typeface="Symbol" pitchFamily="18" charset="2"/>
              </a:rPr>
              <a:t> </a:t>
            </a:r>
            <a:r>
              <a:rPr lang="tr-TR" sz="200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Diğer Spesifik Tipler</a:t>
            </a:r>
          </a:p>
          <a:p>
            <a:pPr>
              <a:lnSpc>
                <a:spcPct val="125000"/>
              </a:lnSpc>
            </a:pPr>
            <a:r>
              <a:rPr lang="tr-TR" sz="2000">
                <a:latin typeface="Comic Sans MS" pitchFamily="66" charset="0"/>
                <a:sym typeface="Symbol" pitchFamily="18" charset="2"/>
              </a:rPr>
              <a:t>    -Beta hücre fonksi. genetik hata       </a:t>
            </a:r>
          </a:p>
          <a:p>
            <a:pPr>
              <a:lnSpc>
                <a:spcPct val="125000"/>
              </a:lnSpc>
            </a:pPr>
            <a:r>
              <a:rPr lang="tr-TR" sz="2000">
                <a:latin typeface="Comic Sans MS" pitchFamily="66" charset="0"/>
                <a:sym typeface="Symbol" pitchFamily="18" charset="2"/>
              </a:rPr>
              <a:t>      (MODY 1-5 )</a:t>
            </a:r>
          </a:p>
          <a:p>
            <a:pPr>
              <a:lnSpc>
                <a:spcPct val="125000"/>
              </a:lnSpc>
            </a:pPr>
            <a:r>
              <a:rPr lang="tr-TR" sz="2000">
                <a:latin typeface="Comic Sans MS" pitchFamily="66" charset="0"/>
                <a:sym typeface="Symbol" pitchFamily="18" charset="2"/>
              </a:rPr>
              <a:t>    -İnsülin etkisinde genetik hata</a:t>
            </a:r>
          </a:p>
          <a:p>
            <a:pPr>
              <a:lnSpc>
                <a:spcPct val="125000"/>
              </a:lnSpc>
            </a:pPr>
            <a:r>
              <a:rPr lang="tr-TR" sz="2000">
                <a:latin typeface="Comic Sans MS" pitchFamily="66" charset="0"/>
                <a:sym typeface="Symbol" pitchFamily="18" charset="2"/>
              </a:rPr>
              <a:t>    -Ekzokrin pankreas hastalıkları</a:t>
            </a:r>
          </a:p>
          <a:p>
            <a:pPr>
              <a:lnSpc>
                <a:spcPct val="125000"/>
              </a:lnSpc>
            </a:pPr>
            <a:r>
              <a:rPr lang="tr-TR" sz="2000">
                <a:latin typeface="Comic Sans MS" pitchFamily="66" charset="0"/>
                <a:sym typeface="Symbol" pitchFamily="18" charset="2"/>
              </a:rPr>
              <a:t>    -Endokrinopatiler</a:t>
            </a:r>
          </a:p>
          <a:p>
            <a:pPr>
              <a:lnSpc>
                <a:spcPct val="125000"/>
              </a:lnSpc>
            </a:pPr>
            <a:r>
              <a:rPr lang="tr-TR" sz="2000">
                <a:latin typeface="Comic Sans MS" pitchFamily="66" charset="0"/>
                <a:sym typeface="Symbol" pitchFamily="18" charset="2"/>
              </a:rPr>
              <a:t>    -İlaçlar-kimyasal maddeler</a:t>
            </a:r>
          </a:p>
          <a:p>
            <a:pPr>
              <a:lnSpc>
                <a:spcPct val="125000"/>
              </a:lnSpc>
            </a:pPr>
            <a:r>
              <a:rPr lang="tr-TR" sz="2000">
                <a:latin typeface="Comic Sans MS" pitchFamily="66" charset="0"/>
                <a:sym typeface="Symbol" pitchFamily="18" charset="2"/>
              </a:rPr>
              <a:t>    -İnfeksiyonlar</a:t>
            </a:r>
          </a:p>
          <a:p>
            <a:pPr>
              <a:lnSpc>
                <a:spcPct val="125000"/>
              </a:lnSpc>
            </a:pPr>
            <a:r>
              <a:rPr lang="tr-TR" sz="2000">
                <a:latin typeface="Comic Sans MS" pitchFamily="66" charset="0"/>
                <a:sym typeface="Symbol" pitchFamily="18" charset="2"/>
              </a:rPr>
              <a:t>    -Nadir görülen immün aracılı diabet</a:t>
            </a:r>
          </a:p>
          <a:p>
            <a:pPr>
              <a:lnSpc>
                <a:spcPct val="125000"/>
              </a:lnSpc>
            </a:pPr>
            <a:r>
              <a:rPr lang="tr-TR" sz="2000">
                <a:latin typeface="Comic Sans MS" pitchFamily="66" charset="0"/>
                <a:sym typeface="Symbol" pitchFamily="18" charset="2"/>
              </a:rPr>
              <a:t>    -Diğer genetik sendromlar</a:t>
            </a:r>
          </a:p>
          <a:p>
            <a:pPr>
              <a:lnSpc>
                <a:spcPct val="125000"/>
              </a:lnSpc>
            </a:pPr>
            <a:r>
              <a:rPr lang="tr-TR" sz="200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4.</a:t>
            </a:r>
            <a:r>
              <a:rPr lang="tr-TR" sz="2000">
                <a:latin typeface="Comic Sans MS" pitchFamily="66" charset="0"/>
                <a:sym typeface="Symbol" pitchFamily="18" charset="2"/>
              </a:rPr>
              <a:t> </a:t>
            </a:r>
            <a:r>
              <a:rPr lang="tr-TR" sz="200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Gestasyonel DM(GDM)</a:t>
            </a:r>
            <a:r>
              <a:rPr lang="tr-TR" sz="2000">
                <a:solidFill>
                  <a:srgbClr val="FFFF00"/>
                </a:solidFill>
                <a:latin typeface="Comic Sans MS" pitchFamily="66" charset="0"/>
              </a:rPr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685800" y="2857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/>
            <a:r>
              <a:rPr lang="tr-TR" sz="2800">
                <a:solidFill>
                  <a:srgbClr val="FFFF00"/>
                </a:solidFill>
                <a:latin typeface="Comic Sans MS" pitchFamily="66" charset="0"/>
              </a:rPr>
              <a:t>DM Yeni Sınıflandırması (ADA-1997)</a:t>
            </a:r>
            <a:br>
              <a:rPr lang="tr-TR" sz="2800">
                <a:solidFill>
                  <a:srgbClr val="FFFF00"/>
                </a:solidFill>
                <a:latin typeface="Comic Sans MS" pitchFamily="66" charset="0"/>
              </a:rPr>
            </a:br>
            <a:r>
              <a:rPr lang="tr-TR" sz="2800">
                <a:solidFill>
                  <a:srgbClr val="FFFF00"/>
                </a:solidFill>
                <a:latin typeface="Comic Sans MS" pitchFamily="66" charset="0"/>
              </a:rPr>
              <a:t>Diğer Spesifik Tipler(1)</a:t>
            </a: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541338" y="1657350"/>
            <a:ext cx="8134350" cy="436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b="1">
                <a:solidFill>
                  <a:schemeClr val="tx2"/>
                </a:solidFill>
                <a:latin typeface="Comic Sans MS" pitchFamily="66" charset="0"/>
              </a:rPr>
              <a:t>Beta Hücre Genetik Hatası                        İlaç Veya Kimyasal</a:t>
            </a:r>
            <a:r>
              <a:rPr lang="tr-TR" sz="2000" b="1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tr-TR" b="1">
                <a:solidFill>
                  <a:schemeClr val="tx2"/>
                </a:solidFill>
                <a:latin typeface="Comic Sans MS" pitchFamily="66" charset="0"/>
              </a:rPr>
              <a:t>Maddeler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sz="2000" b="1">
                <a:latin typeface="Comic Sans MS" pitchFamily="66" charset="0"/>
              </a:rPr>
              <a:t>-</a:t>
            </a:r>
            <a:r>
              <a:rPr lang="tr-TR" b="1">
                <a:latin typeface="Comic Sans MS" pitchFamily="66" charset="0"/>
              </a:rPr>
              <a:t>Krom 20,HNF-4</a:t>
            </a:r>
            <a:r>
              <a:rPr lang="tr-TR" b="1">
                <a:latin typeface="Comic Sans MS" pitchFamily="66" charset="0"/>
                <a:sym typeface="Symbol" pitchFamily="18" charset="2"/>
              </a:rPr>
              <a:t>(MODY1)                         -Vakor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b="1">
                <a:latin typeface="Comic Sans MS" pitchFamily="66" charset="0"/>
                <a:sym typeface="Symbol" pitchFamily="18" charset="2"/>
              </a:rPr>
              <a:t>-Krom 7 ,glukokinaz(MODY2)                        -Pentadine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b="1">
                <a:latin typeface="Comic Sans MS" pitchFamily="66" charset="0"/>
                <a:sym typeface="Symbol" pitchFamily="18" charset="2"/>
              </a:rPr>
              <a:t>-Krom 12,HNF 1(MODY3)                          -Nikotinik acid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b="1">
                <a:latin typeface="Comic Sans MS" pitchFamily="66" charset="0"/>
                <a:sym typeface="Symbol" pitchFamily="18" charset="2"/>
              </a:rPr>
              <a:t>-Krom 13,IPF1(MODY4)                              -Glukokortikoidler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b="1">
                <a:latin typeface="Comic Sans MS" pitchFamily="66" charset="0"/>
                <a:sym typeface="Symbol" pitchFamily="18" charset="2"/>
              </a:rPr>
              <a:t>-Krom 17, HNF-(MODY5)                           -Tiroid hormonları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b="1">
                <a:latin typeface="Comic Sans MS" pitchFamily="66" charset="0"/>
                <a:sym typeface="Symbol" pitchFamily="18" charset="2"/>
              </a:rPr>
              <a:t>-Mitokondrial DNA                                    -Diazoksid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b="1">
                <a:latin typeface="Comic Sans MS" pitchFamily="66" charset="0"/>
                <a:sym typeface="Symbol" pitchFamily="18" charset="2"/>
              </a:rPr>
              <a:t>-Mutant insülinler                                      -Beta adrenerjik agonistler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b="1">
                <a:latin typeface="Comic Sans MS" pitchFamily="66" charset="0"/>
                <a:sym typeface="Symbol" pitchFamily="18" charset="2"/>
              </a:rPr>
              <a:t>-Hiperproinsülinemi                                    -Dilantin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b="1">
                <a:latin typeface="Comic Sans MS" pitchFamily="66" charset="0"/>
                <a:sym typeface="Symbol" pitchFamily="18" charset="2"/>
              </a:rPr>
              <a:t>-Diğerleri                                               -Alfa-interferon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tr-TR" b="1">
                <a:latin typeface="Comic Sans MS" pitchFamily="66" charset="0"/>
                <a:sym typeface="Symbol" pitchFamily="18" charset="2"/>
              </a:rPr>
              <a:t>                                                           - Diğerleri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luslararası">
  <a:themeElements>
    <a:clrScheme name="Uluslararası 1">
      <a:dk1>
        <a:srgbClr val="000000"/>
      </a:dk1>
      <a:lt1>
        <a:srgbClr val="FFFFFF"/>
      </a:lt1>
      <a:dk2>
        <a:srgbClr val="0000FF"/>
      </a:dk2>
      <a:lt2>
        <a:srgbClr val="FFFF99"/>
      </a:lt2>
      <a:accent1>
        <a:srgbClr val="009966"/>
      </a:accent1>
      <a:accent2>
        <a:srgbClr val="00CCCC"/>
      </a:accent2>
      <a:accent3>
        <a:srgbClr val="AAAAFF"/>
      </a:accent3>
      <a:accent4>
        <a:srgbClr val="DADADA"/>
      </a:accent4>
      <a:accent5>
        <a:srgbClr val="AACAB8"/>
      </a:accent5>
      <a:accent6>
        <a:srgbClr val="00B9B9"/>
      </a:accent6>
      <a:hlink>
        <a:srgbClr val="000080"/>
      </a:hlink>
      <a:folHlink>
        <a:srgbClr val="9999FF"/>
      </a:folHlink>
    </a:clrScheme>
    <a:fontScheme name="Uluslararası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Tur" charset="-9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Tur" charset="-94"/>
          </a:defRPr>
        </a:defPPr>
      </a:lstStyle>
    </a:lnDef>
  </a:objectDefaults>
  <a:extraClrSchemeLst>
    <a:extraClrScheme>
      <a:clrScheme name="Uluslararası 1">
        <a:dk1>
          <a:srgbClr val="000000"/>
        </a:dk1>
        <a:lt1>
          <a:srgbClr val="FFFFFF"/>
        </a:lt1>
        <a:dk2>
          <a:srgbClr val="0000FF"/>
        </a:dk2>
        <a:lt2>
          <a:srgbClr val="FFFF99"/>
        </a:lt2>
        <a:accent1>
          <a:srgbClr val="009966"/>
        </a:accent1>
        <a:accent2>
          <a:srgbClr val="00CCCC"/>
        </a:accent2>
        <a:accent3>
          <a:srgbClr val="AAAAFF"/>
        </a:accent3>
        <a:accent4>
          <a:srgbClr val="DADADA"/>
        </a:accent4>
        <a:accent5>
          <a:srgbClr val="AACAB8"/>
        </a:accent5>
        <a:accent6>
          <a:srgbClr val="00B9B9"/>
        </a:accent6>
        <a:hlink>
          <a:srgbClr val="000080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luslararası 2">
        <a:dk1>
          <a:srgbClr val="000000"/>
        </a:dk1>
        <a:lt1>
          <a:srgbClr val="FFFFFF"/>
        </a:lt1>
        <a:dk2>
          <a:srgbClr val="000080"/>
        </a:dk2>
        <a:lt2>
          <a:srgbClr val="003399"/>
        </a:lt2>
        <a:accent1>
          <a:srgbClr val="9999FF"/>
        </a:accent1>
        <a:accent2>
          <a:srgbClr val="FF99FF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E78AE7"/>
        </a:accent6>
        <a:hlink>
          <a:srgbClr val="85AD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luslararası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DDDDD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1419</TotalTime>
  <Words>2465</Words>
  <Application>Microsoft Office PowerPoint</Application>
  <PresentationFormat>Ekran Gösterisi (4:3)</PresentationFormat>
  <Paragraphs>666</Paragraphs>
  <Slides>55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55</vt:i4>
      </vt:variant>
    </vt:vector>
  </HeadingPairs>
  <TitlesOfParts>
    <vt:vector size="66" baseType="lpstr">
      <vt:lpstr>Times New Roman Tur</vt:lpstr>
      <vt:lpstr>Arial</vt:lpstr>
      <vt:lpstr>Times New Roman</vt:lpstr>
      <vt:lpstr>Monotype Sorts</vt:lpstr>
      <vt:lpstr>Calibri</vt:lpstr>
      <vt:lpstr>Comic Sans MS</vt:lpstr>
      <vt:lpstr>Wingdings</vt:lpstr>
      <vt:lpstr>MS PGothic</vt:lpstr>
      <vt:lpstr>Symbol</vt:lpstr>
      <vt:lpstr>Courier New</vt:lpstr>
      <vt:lpstr>Uluslararası</vt:lpstr>
      <vt:lpstr>Diabetes Mellitus, Tanı, Sınıflama ve Komplikasyonlar  </vt:lpstr>
      <vt:lpstr>Diabetes Mellitus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Diabetes Mellitus’un Patogenezi</vt:lpstr>
      <vt:lpstr>Slayt 14</vt:lpstr>
      <vt:lpstr>Tip 1 diyabetde beta hücre  otoantijenleri</vt:lpstr>
      <vt:lpstr>Tip 1 DM’da humoral otoimmünite</vt:lpstr>
      <vt:lpstr>Tip 1 DM genetik özellikleri</vt:lpstr>
      <vt:lpstr>Tip 2 DM patogenezi </vt:lpstr>
      <vt:lpstr>Slayt 19</vt:lpstr>
      <vt:lpstr>Slayt 20</vt:lpstr>
      <vt:lpstr>Tip 1 ve Tip 2 Diyabetin genel özellikleri (1)</vt:lpstr>
      <vt:lpstr>Tip 1 ve tip 2 diyabetin genel özellikleri (2)</vt:lpstr>
      <vt:lpstr>Slayt 23</vt:lpstr>
      <vt:lpstr>Glikohemoglobin (HbA1C)</vt:lpstr>
      <vt:lpstr>Diabetes Mellitus Tanı KriterleriADA  (American Diabetes Asociation) 1997-1998 kriterleri ve 2002 konsensusu </vt:lpstr>
      <vt:lpstr>Slayt 26</vt:lpstr>
      <vt:lpstr>OGTT’i etkileyen Koşullar</vt:lpstr>
      <vt:lpstr>  Asemptomatik erişkinlerde diyabet ve prediyabet için tarama kriterleri  </vt:lpstr>
      <vt:lpstr>Diabetes Mellitus ve glukoz metabolizmasının diğer bozukluklarında tanı kriterleri</vt:lpstr>
      <vt:lpstr>Slayt 30</vt:lpstr>
      <vt:lpstr>GDM Tanı Kriterleri</vt:lpstr>
      <vt:lpstr>DİABETES MELLİTUSUN      KRONİK KOMPLİKASYONLARI</vt:lpstr>
      <vt:lpstr>Diyabetin kronik komplikasyonları</vt:lpstr>
      <vt:lpstr>Makrovasküler komplikasyonlar</vt:lpstr>
      <vt:lpstr>Makrovasküler komplikasyonlar</vt:lpstr>
      <vt:lpstr>Makrovasküler komplikasyonlar</vt:lpstr>
      <vt:lpstr>Makrovasküler komplikasyonlar</vt:lpstr>
      <vt:lpstr>Oftalmolojik Komplikasyonlar</vt:lpstr>
      <vt:lpstr>                      Retinopati</vt:lpstr>
      <vt:lpstr>                Retinopati</vt:lpstr>
      <vt:lpstr>Oftalmolojik Komplikasyonlar</vt:lpstr>
      <vt:lpstr>Renal Komlikasyonlar</vt:lpstr>
      <vt:lpstr>Diyabetik Nefropati</vt:lpstr>
      <vt:lpstr>Nörolojik komplikasyonlar</vt:lpstr>
      <vt:lpstr>Fokal veya multifokal nöropatiler</vt:lpstr>
      <vt:lpstr>Slayt 46</vt:lpstr>
      <vt:lpstr>Kronik Sensorimotor Nöropati (DPN)</vt:lpstr>
      <vt:lpstr>Slayt 48</vt:lpstr>
      <vt:lpstr>Tedavi</vt:lpstr>
      <vt:lpstr>Slayt 50</vt:lpstr>
      <vt:lpstr>Slayt 51</vt:lpstr>
      <vt:lpstr>Diyabetik ayak </vt:lpstr>
      <vt:lpstr>Diyabetik ayak ülserleri</vt:lpstr>
      <vt:lpstr>Cilt değişiklikleri</vt:lpstr>
      <vt:lpstr>Kemik ve eklem komplikasyonları</vt:lpstr>
    </vt:vector>
  </TitlesOfParts>
  <Company>endokrin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DİABETES MELLİTUS Tanı-Sınıflama Patogenez-Klinik</dc:title>
  <dc:creator>davut</dc:creator>
  <cp:lastModifiedBy>user</cp:lastModifiedBy>
  <cp:revision>170</cp:revision>
  <dcterms:created xsi:type="dcterms:W3CDTF">2005-07-22T05:39:47Z</dcterms:created>
  <dcterms:modified xsi:type="dcterms:W3CDTF">2020-01-07T10:51:38Z</dcterms:modified>
</cp:coreProperties>
</file>