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7"/>
  </p:notesMasterIdLst>
  <p:handoutMasterIdLst>
    <p:handoutMasterId r:id="rId58"/>
  </p:handoutMasterIdLst>
  <p:sldIdLst>
    <p:sldId id="256" r:id="rId2"/>
    <p:sldId id="257" r:id="rId3"/>
    <p:sldId id="322" r:id="rId4"/>
    <p:sldId id="307" r:id="rId5"/>
    <p:sldId id="306" r:id="rId6"/>
    <p:sldId id="341" r:id="rId7"/>
    <p:sldId id="342" r:id="rId8"/>
    <p:sldId id="343" r:id="rId9"/>
    <p:sldId id="344" r:id="rId10"/>
    <p:sldId id="345" r:id="rId11"/>
    <p:sldId id="346" r:id="rId12"/>
    <p:sldId id="363" r:id="rId13"/>
    <p:sldId id="347" r:id="rId14"/>
    <p:sldId id="355" r:id="rId15"/>
    <p:sldId id="351" r:id="rId16"/>
    <p:sldId id="359" r:id="rId17"/>
    <p:sldId id="352" r:id="rId18"/>
    <p:sldId id="356" r:id="rId19"/>
    <p:sldId id="357" r:id="rId20"/>
    <p:sldId id="358" r:id="rId21"/>
    <p:sldId id="397" r:id="rId22"/>
    <p:sldId id="398" r:id="rId23"/>
    <p:sldId id="333" r:id="rId24"/>
    <p:sldId id="361" r:id="rId25"/>
    <p:sldId id="274" r:id="rId26"/>
    <p:sldId id="270" r:id="rId27"/>
    <p:sldId id="334" r:id="rId28"/>
    <p:sldId id="336" r:id="rId29"/>
    <p:sldId id="360" r:id="rId30"/>
    <p:sldId id="269" r:id="rId31"/>
    <p:sldId id="327" r:id="rId32"/>
    <p:sldId id="364" r:id="rId33"/>
    <p:sldId id="365" r:id="rId34"/>
    <p:sldId id="367" r:id="rId35"/>
    <p:sldId id="368" r:id="rId36"/>
    <p:sldId id="369" r:id="rId37"/>
    <p:sldId id="372" r:id="rId38"/>
    <p:sldId id="374" r:id="rId39"/>
    <p:sldId id="375" r:id="rId40"/>
    <p:sldId id="377" r:id="rId41"/>
    <p:sldId id="378" r:id="rId42"/>
    <p:sldId id="380" r:id="rId43"/>
    <p:sldId id="381" r:id="rId44"/>
    <p:sldId id="383" r:id="rId45"/>
    <p:sldId id="384" r:id="rId46"/>
    <p:sldId id="385" r:id="rId47"/>
    <p:sldId id="387" r:id="rId48"/>
    <p:sldId id="388" r:id="rId49"/>
    <p:sldId id="390" r:id="rId50"/>
    <p:sldId id="391" r:id="rId51"/>
    <p:sldId id="392" r:id="rId52"/>
    <p:sldId id="393" r:id="rId53"/>
    <p:sldId id="394" r:id="rId54"/>
    <p:sldId id="395" r:id="rId55"/>
    <p:sldId id="396" r:id="rId56"/>
  </p:sldIdLst>
  <p:sldSz cx="9144000" cy="6858000" type="screen4x3"/>
  <p:notesSz cx="6808788" cy="982345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charset="-9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charset="-9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charset="-9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charset="-9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 Tur" charset="-94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 Tur" charset="-94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 Tur" charset="-94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 Tur" charset="-94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 Tur" charset="-9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247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8" autoAdjust="0"/>
    <p:restoredTop sz="94718" autoAdjust="0"/>
  </p:normalViewPr>
  <p:slideViewPr>
    <p:cSldViewPr>
      <p:cViewPr varScale="1">
        <p:scale>
          <a:sx n="51" d="100"/>
          <a:sy n="51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242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495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331325"/>
            <a:ext cx="29495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FD540F6-A963-4974-89B6-F07FBC5251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D1DB0E-50AD-4CEC-9B0F-890100CD0DAA}" type="datetimeFigureOut">
              <a:rPr lang="tr-TR"/>
              <a:pPr>
                <a:defRPr/>
              </a:pPr>
              <a:t>07.01.2020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1038" y="4665663"/>
            <a:ext cx="5446712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03D5C5C-C085-47D9-A12C-A08DA8CAA66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7598F9-8212-489B-8CC1-B4BA86C7C6A7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smtClean="0"/>
              <a:t>İlki 1997 yılında yapılan Türkiye Diyabet, Hipertansiyon, Obezite ve Endokrinolojik Hastalıklar Prevelans Çalışması’nın ikincisi (TURDEP-2), 5 coğrafi bölgedeki 15 kentte, her bir kentin 6′şar ilçesi ve bu ilçelerin 3′er mahallesinde gerçekleştirildi. Çalışmada 20 yaş üstü 16 bin 696′u kadın ve 9 bin 327′si erkek olmak üzere 26 bin 499 kişinin laboratuvar sonuçları incelendi.   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smtClean="0"/>
              <a:t>TURDEP-2 çalışmasının ön sonuçlarına göre, 13 yılda Türk kadını 6 kilo alarak, ortalama ağırlığı 72 kilograma, Türk erkeği de yine 7 kilo alarak ortalama ağırlığı 80 kilograma yükseldi. TURDEP-2 çalışması, diyabet görülme sıklığının arttığını da gösterdi: Türkiye’de diyabet prevalansı 1997 yılında TURDEP-1 ile yüzde 7.2 iken, 2010 yılında yüzde 13,7′ye ulaştı.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tr-TR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b="1" i="1" smtClean="0"/>
              <a:t>Kaynak: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tr-TR" i="1" smtClean="0"/>
              <a:t>Satman İ ve ark. TURDEP Çalışma sonuçları. Türkiye Endokrinoloji ve Metabolizma Hastalıkları Kongresi 2010.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tr-TR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tr-TR" smtClean="0"/>
          </a:p>
        </p:txBody>
      </p:sp>
      <p:sp>
        <p:nvSpPr>
          <p:cNvPr id="74756" name="3 Slayt Numarası Yer Tutucusu"/>
          <p:cNvSpPr txBox="1">
            <a:spLocks noGrp="1"/>
          </p:cNvSpPr>
          <p:nvPr/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C2C63A-DEC0-4CB2-81C2-45A1DEDE613E}" type="slidenum">
              <a:rPr lang="tr-TR" sz="1200">
                <a:latin typeface="Arial" pitchFamily="34" charset="0"/>
              </a:rPr>
              <a:pPr algn="r"/>
              <a:t>5</a:t>
            </a:fld>
            <a:endParaRPr lang="tr-TR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9" name="Freeform 7"/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8"/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9"/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0"/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Freeform 11"/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9" name="Oval 12"/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" name="Group 13"/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11" name="Freeform 14"/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Freeform 15"/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" name="Freeform 16"/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4" name="Freeform 17"/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18"/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6" name="Freeform 19"/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Freeform 20"/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" name="Freeform 21"/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Freeform 22"/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Freeform 23"/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Freeform 24"/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Freeform 25"/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Freeform 26"/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Freeform 27"/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Freeform 28"/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Freeform 29"/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Freeform 30"/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Freeform 31"/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57376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Asýl baþlýk biçemini düzenlemek için týklat</a:t>
            </a:r>
          </a:p>
        </p:txBody>
      </p:sp>
      <p:sp>
        <p:nvSpPr>
          <p:cNvPr id="57377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tr-TR"/>
              <a:t>Asýl alt baþlýk biçemini düzenlemek için týklat</a:t>
            </a: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FA09C-1A2C-4271-847A-8FAE54138184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FE2F-A477-413C-8139-1763AC590AB5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68929-C8B7-4F82-A835-3AA30D1DB55D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85800" y="1657350"/>
            <a:ext cx="77724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3ED41-5F2A-4A2E-8265-248387E07000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397FA-E0FE-457C-8FA8-F699E5194347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0971-5148-4A77-80B2-0CD79215FA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74D2E-7355-4873-8599-004DE81E4F4F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9083-CDC1-43CE-B4D5-79A0B4FEDC37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6E22-0577-4D42-8874-225C663BEC16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F165-94F8-4DBA-94C2-3918076C8184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9B93-F8C3-4C71-A0B1-8AB05CF02FBD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513D-41B9-4AA7-A699-D42ADDC7E391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1735E-94BE-4612-8283-2A5871F99283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AF004-30FE-41F8-9E4D-6DBDEB9DE5A7}" type="slidenum">
              <a:rPr lang="tr-TR"/>
              <a:pPr>
                <a:defRPr/>
              </a:pPr>
              <a:t>‹#›</a:t>
            </a:fld>
            <a:endParaRPr lang="tr-TR">
              <a:latin typeface="Times New Roman Tur" charset="-9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5"/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Line 7"/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Line 8"/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Oval 10"/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40" name="Group 11"/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12"/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13"/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14"/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15"/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16"/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17"/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18"/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19"/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9" name="Freeform 20"/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0" name="Freeform 21"/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1" name="Freeform 22"/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2" name="Freeform 23"/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3" name="Freeform 24"/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4" name="Freeform 25"/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5" name="Freeform 26"/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6" name="Freeform 27"/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28"/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Freeform 29"/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biçemini düzenlemek için tıklat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biçemlerini düzenlemek için tıklat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52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635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63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020AD22-150B-42F9-ABEC-7A09428BE6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  <p:sldLayoutId id="2147484400" r:id="rId12"/>
    <p:sldLayoutId id="2147484401" r:id="rId13"/>
    <p:sldLayoutId id="214748440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F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ss.com/earth/earth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05038"/>
            <a:ext cx="7772400" cy="1143000"/>
          </a:xfrm>
        </p:spPr>
        <p:txBody>
          <a:bodyPr/>
          <a:lstStyle/>
          <a:p>
            <a:r>
              <a:rPr lang="tr-TR" sz="3600" smtClean="0">
                <a:solidFill>
                  <a:srgbClr val="FFFF00"/>
                </a:solidFill>
                <a:latin typeface="Comic Sans MS" pitchFamily="66" charset="0"/>
              </a:rPr>
              <a:t>Diabetes Mellitus, Tanı, Sınıflama ve Komplikasyonlar </a:t>
            </a:r>
            <a:r>
              <a:rPr lang="tr-TR" sz="320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sz="3200" smtClean="0">
                <a:solidFill>
                  <a:srgbClr val="FFFF00"/>
                </a:solidFill>
                <a:latin typeface="Comic Sans MS" pitchFamily="66" charset="0"/>
              </a:rPr>
            </a:br>
            <a:endParaRPr lang="tr-TR" sz="32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3933825"/>
            <a:ext cx="6400800" cy="622300"/>
          </a:xfrm>
        </p:spPr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Prof. Dr.  Murat Faik ERDOĞAN</a:t>
            </a:r>
          </a:p>
          <a:p>
            <a:r>
              <a:rPr lang="tr-TR" sz="2400" smtClean="0">
                <a:latin typeface="Comic Sans MS" pitchFamily="66" charset="0"/>
              </a:rPr>
              <a:t>AÜTF ; Enndokrinoloji ve Met. Hst. B.D.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DM Yeni Sınıflandırmasıması (ADA-1997)</a:t>
            </a:r>
            <a:br>
              <a:rPr lang="tr-TR" sz="280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Diğer Spesifik Tipler (2)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323850" y="1657350"/>
            <a:ext cx="8820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solidFill>
                  <a:schemeClr val="tx2"/>
                </a:solidFill>
                <a:latin typeface="Comic Sans MS" pitchFamily="66" charset="0"/>
              </a:rPr>
              <a:t>İnsülin Etkisinde Genetik                    İnfeksiyonlar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solidFill>
                  <a:schemeClr val="tx2"/>
                </a:solidFill>
                <a:latin typeface="Comic Sans MS" pitchFamily="66" charset="0"/>
              </a:rPr>
              <a:t>Hata</a:t>
            </a:r>
            <a:r>
              <a:rPr lang="tr-TR" sz="2000">
                <a:latin typeface="Comic Sans MS" pitchFamily="66" charset="0"/>
              </a:rPr>
              <a:t>                                                -Konjenital Rubella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-Tip A insülin rezistansı                   -Sitomegalavirüs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-Leprechaumism                               -Diğerleri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tr-TR" sz="2000">
                <a:latin typeface="Comic Sans MS" pitchFamily="66" charset="0"/>
              </a:rPr>
              <a:t>-Rabson-Mendehall                           </a:t>
            </a:r>
            <a:r>
              <a:rPr lang="tr-TR" sz="2000">
                <a:solidFill>
                  <a:schemeClr val="tx2"/>
                </a:solidFill>
                <a:latin typeface="Comic Sans MS" pitchFamily="66" charset="0"/>
              </a:rPr>
              <a:t>Nadir Görülen İmmün Aracılı DM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tr-TR" sz="2000">
                <a:solidFill>
                  <a:schemeClr val="tx2"/>
                </a:solidFill>
                <a:latin typeface="Comic Sans MS" pitchFamily="66" charset="0"/>
              </a:rPr>
              <a:t>  </a:t>
            </a:r>
            <a:r>
              <a:rPr lang="tr-TR" sz="2000">
                <a:latin typeface="Comic Sans MS" pitchFamily="66" charset="0"/>
              </a:rPr>
              <a:t>Sendromu                                       -Lipoatrofik DM                   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tr-TR" sz="2000">
                <a:latin typeface="Comic Sans MS" pitchFamily="66" charset="0"/>
              </a:rPr>
              <a:t>-”Stiff-man sendromu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-Diğerleri                                         -Antiinsülin reseptör antikoru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                                                        -Diğerleri    </a:t>
            </a:r>
            <a:r>
              <a:rPr lang="tr-TR" sz="2000" b="1">
                <a:latin typeface="Comic Sans MS" pitchFamily="66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DM Yeni Sınıflandırması (ADA-1997)</a:t>
            </a:r>
            <a:br>
              <a:rPr lang="tr-TR" sz="280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Diğer Spesifik Tipler (3)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1979613" y="1773238"/>
            <a:ext cx="410368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Ekzokrin Pankreas Hastalığı</a:t>
            </a:r>
            <a:r>
              <a:rPr lang="tr-TR" sz="2000">
                <a:latin typeface="Comic Sans MS" pitchFamily="66" charset="0"/>
              </a:rPr>
              <a:t>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	-Pankreatit                          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	-Travma /pankreatoktomi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	-Neoplazi                                                  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	-Kistik Fibrozis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	-Hemokromatozis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	-Fibrokalküloz pankreopati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	-Diğerleri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114425" y="1906588"/>
            <a:ext cx="28813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Endokrinopatiler </a:t>
            </a:r>
            <a:r>
              <a:rPr lang="tr-TR" sz="2000">
                <a:solidFill>
                  <a:schemeClr val="tx2"/>
                </a:solidFill>
                <a:latin typeface="Comic Sans MS" pitchFamily="66" charset="0"/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-Akromegali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-Cushing Sendromu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-Glucagonoma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-Feokromositoma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-Hipertroidizm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-Somatostatinoma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-Aldesteronoma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-Diğerleri                  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             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endParaRPr lang="tr-TR" sz="2000">
              <a:latin typeface="Comic Sans MS" pitchFamily="66" charset="0"/>
            </a:endParaRP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4787900" y="1844675"/>
            <a:ext cx="3960813" cy="396081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Diğer Genetik Sendromlar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-Down sendromu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-Klinefelter sendromu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-Wolfram sendromu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-Friedrich ataksisi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-Huntington koresi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-Laurence Moon-Biede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-Myotonik distrofi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-Porfiria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-Prader Will sendromu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-Diğerleri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endParaRPr lang="tr-TR" sz="2000">
              <a:latin typeface="Comic Sans MS" pitchFamily="66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endParaRPr lang="tr-TR" sz="2000">
              <a:latin typeface="Comic Sans MS" pitchFamily="66" charset="0"/>
            </a:endParaRP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DM Yeni Sınıflandırması (ADA-1997)</a:t>
            </a:r>
            <a:br>
              <a:rPr lang="tr-TR" sz="280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Diğer Spesifik Tipler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tr-TR" sz="3200" smtClean="0">
                <a:solidFill>
                  <a:srgbClr val="FFFF00"/>
                </a:solidFill>
                <a:latin typeface="Comic Sans MS" pitchFamily="66" charset="0"/>
              </a:rPr>
              <a:t>Diabetes Mellitus’un Patogenezi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484438" y="2492375"/>
            <a:ext cx="3814762" cy="192405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smtClean="0">
                <a:latin typeface="Comic Sans MS" pitchFamily="66" charset="0"/>
              </a:rPr>
              <a:t>Genetik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smtClean="0">
                <a:latin typeface="Comic Sans MS" pitchFamily="66" charset="0"/>
              </a:rPr>
              <a:t>Otoimmünite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400" smtClean="0">
                <a:latin typeface="Comic Sans MS" pitchFamily="66" charset="0"/>
              </a:rPr>
              <a:t>Çevresel faktörler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4"/>
          <p:cNvSpPr>
            <a:spLocks noChangeShapeType="1"/>
          </p:cNvSpPr>
          <p:nvPr/>
        </p:nvSpPr>
        <p:spPr bwMode="auto">
          <a:xfrm>
            <a:off x="827088" y="1916113"/>
            <a:ext cx="0" cy="381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684213" y="55165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>
            <a:off x="684213" y="53006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1" name="Line 7"/>
          <p:cNvSpPr>
            <a:spLocks noChangeShapeType="1"/>
          </p:cNvSpPr>
          <p:nvPr/>
        </p:nvSpPr>
        <p:spPr bwMode="auto">
          <a:xfrm>
            <a:off x="684213" y="50133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2" name="Line 8"/>
          <p:cNvSpPr>
            <a:spLocks noChangeShapeType="1"/>
          </p:cNvSpPr>
          <p:nvPr/>
        </p:nvSpPr>
        <p:spPr bwMode="auto">
          <a:xfrm>
            <a:off x="682625" y="47466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3" name="Line 9"/>
          <p:cNvSpPr>
            <a:spLocks noChangeShapeType="1"/>
          </p:cNvSpPr>
          <p:nvPr/>
        </p:nvSpPr>
        <p:spPr bwMode="auto">
          <a:xfrm>
            <a:off x="682625" y="45085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>
            <a:off x="684213" y="42926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>
            <a:off x="684213" y="40052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684213" y="37893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7" name="Line 13"/>
          <p:cNvSpPr>
            <a:spLocks noChangeShapeType="1"/>
          </p:cNvSpPr>
          <p:nvPr/>
        </p:nvSpPr>
        <p:spPr bwMode="auto">
          <a:xfrm>
            <a:off x="684213" y="35004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>
            <a:off x="684213" y="32131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250825" y="4149725"/>
            <a:ext cx="720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50</a:t>
            </a:r>
          </a:p>
        </p:txBody>
      </p:sp>
      <p:sp>
        <p:nvSpPr>
          <p:cNvPr id="29710" name="Text Box 16"/>
          <p:cNvSpPr txBox="1">
            <a:spLocks noChangeArrowheads="1"/>
          </p:cNvSpPr>
          <p:nvPr/>
        </p:nvSpPr>
        <p:spPr bwMode="auto">
          <a:xfrm>
            <a:off x="179388" y="3008313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100</a:t>
            </a:r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>
            <a:off x="827088" y="5734050"/>
            <a:ext cx="792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>
            <a:off x="1331913" y="55895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13" name="Text Box 19"/>
          <p:cNvSpPr txBox="1">
            <a:spLocks noChangeArrowheads="1"/>
          </p:cNvSpPr>
          <p:nvPr/>
        </p:nvSpPr>
        <p:spPr bwMode="auto">
          <a:xfrm>
            <a:off x="1189038" y="58499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0</a:t>
            </a:r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>
            <a:off x="1331913" y="5013325"/>
            <a:ext cx="0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1042988" y="464185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Doğum </a:t>
            </a:r>
          </a:p>
        </p:txBody>
      </p:sp>
      <p:sp>
        <p:nvSpPr>
          <p:cNvPr id="29716" name="Line 22"/>
          <p:cNvSpPr>
            <a:spLocks noChangeShapeType="1"/>
          </p:cNvSpPr>
          <p:nvPr/>
        </p:nvSpPr>
        <p:spPr bwMode="auto">
          <a:xfrm flipH="1" flipV="1">
            <a:off x="4643438" y="2349500"/>
            <a:ext cx="73025" cy="33845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17" name="Line 23"/>
          <p:cNvSpPr>
            <a:spLocks noChangeShapeType="1"/>
          </p:cNvSpPr>
          <p:nvPr/>
        </p:nvSpPr>
        <p:spPr bwMode="auto">
          <a:xfrm flipH="1" flipV="1">
            <a:off x="5724525" y="2349500"/>
            <a:ext cx="73025" cy="33845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18" name="AutoShape 24"/>
          <p:cNvSpPr>
            <a:spLocks/>
          </p:cNvSpPr>
          <p:nvPr/>
        </p:nvSpPr>
        <p:spPr bwMode="auto">
          <a:xfrm rot="5400000">
            <a:off x="2771776" y="1485900"/>
            <a:ext cx="144462" cy="3455987"/>
          </a:xfrm>
          <a:prstGeom prst="leftBracket">
            <a:avLst>
              <a:gd name="adj" fmla="val 19936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latin typeface="Comic Sans MS" pitchFamily="66" charset="0"/>
            </a:endParaRPr>
          </a:p>
        </p:txBody>
      </p:sp>
      <p:sp>
        <p:nvSpPr>
          <p:cNvPr id="29719" name="Line 25"/>
          <p:cNvSpPr>
            <a:spLocks noChangeShapeType="1"/>
          </p:cNvSpPr>
          <p:nvPr/>
        </p:nvSpPr>
        <p:spPr bwMode="auto">
          <a:xfrm>
            <a:off x="4643438" y="3357563"/>
            <a:ext cx="3024187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20" name="Line 26"/>
          <p:cNvSpPr>
            <a:spLocks noChangeShapeType="1"/>
          </p:cNvSpPr>
          <p:nvPr/>
        </p:nvSpPr>
        <p:spPr bwMode="auto">
          <a:xfrm flipV="1">
            <a:off x="6659563" y="3357563"/>
            <a:ext cx="0" cy="15843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9721" name="Text Box 29"/>
          <p:cNvSpPr txBox="1">
            <a:spLocks noChangeArrowheads="1"/>
          </p:cNvSpPr>
          <p:nvPr/>
        </p:nvSpPr>
        <p:spPr bwMode="auto">
          <a:xfrm>
            <a:off x="250825" y="1341438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Beta hücre kitlesi (%)</a:t>
            </a:r>
          </a:p>
        </p:txBody>
      </p:sp>
      <p:sp>
        <p:nvSpPr>
          <p:cNvPr id="29722" name="Text Box 30"/>
          <p:cNvSpPr txBox="1">
            <a:spLocks noChangeArrowheads="1"/>
          </p:cNvSpPr>
          <p:nvPr/>
        </p:nvSpPr>
        <p:spPr bwMode="auto">
          <a:xfrm>
            <a:off x="7092950" y="4868863"/>
            <a:ext cx="129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Aşikar DM</a:t>
            </a:r>
          </a:p>
        </p:txBody>
      </p:sp>
      <p:sp>
        <p:nvSpPr>
          <p:cNvPr id="29723" name="Text Box 31"/>
          <p:cNvSpPr txBox="1">
            <a:spLocks noChangeArrowheads="1"/>
          </p:cNvSpPr>
          <p:nvPr/>
        </p:nvSpPr>
        <p:spPr bwMode="auto">
          <a:xfrm>
            <a:off x="4787900" y="29972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İnsülin salınımı</a:t>
            </a:r>
          </a:p>
        </p:txBody>
      </p:sp>
      <p:sp>
        <p:nvSpPr>
          <p:cNvPr id="29724" name="Line 32"/>
          <p:cNvSpPr>
            <a:spLocks noChangeShapeType="1"/>
          </p:cNvSpPr>
          <p:nvPr/>
        </p:nvSpPr>
        <p:spPr bwMode="auto">
          <a:xfrm>
            <a:off x="4859338" y="2781300"/>
            <a:ext cx="649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9725" name="Line 33"/>
          <p:cNvSpPr>
            <a:spLocks noChangeShapeType="1"/>
          </p:cNvSpPr>
          <p:nvPr/>
        </p:nvSpPr>
        <p:spPr bwMode="auto">
          <a:xfrm>
            <a:off x="5867400" y="3284538"/>
            <a:ext cx="20891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9726" name="Text Box 34"/>
          <p:cNvSpPr txBox="1">
            <a:spLocks noChangeArrowheads="1"/>
          </p:cNvSpPr>
          <p:nvPr/>
        </p:nvSpPr>
        <p:spPr bwMode="auto">
          <a:xfrm>
            <a:off x="5867400" y="2420938"/>
            <a:ext cx="2665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İnsülin salınımında progressif bozukluk</a:t>
            </a:r>
          </a:p>
        </p:txBody>
      </p:sp>
      <p:sp>
        <p:nvSpPr>
          <p:cNvPr id="29727" name="Text Box 35"/>
          <p:cNvSpPr txBox="1">
            <a:spLocks noChangeArrowheads="1"/>
          </p:cNvSpPr>
          <p:nvPr/>
        </p:nvSpPr>
        <p:spPr bwMode="auto">
          <a:xfrm>
            <a:off x="4716463" y="234156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Normal </a:t>
            </a:r>
          </a:p>
        </p:txBody>
      </p:sp>
      <p:sp>
        <p:nvSpPr>
          <p:cNvPr id="29728" name="Line 36"/>
          <p:cNvSpPr>
            <a:spLocks noChangeShapeType="1"/>
          </p:cNvSpPr>
          <p:nvPr/>
        </p:nvSpPr>
        <p:spPr bwMode="auto">
          <a:xfrm>
            <a:off x="6732588" y="4652963"/>
            <a:ext cx="1150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9729" name="Text Box 38"/>
          <p:cNvSpPr txBox="1">
            <a:spLocks noChangeArrowheads="1"/>
          </p:cNvSpPr>
          <p:nvPr/>
        </p:nvSpPr>
        <p:spPr bwMode="auto">
          <a:xfrm>
            <a:off x="7237413" y="4221163"/>
            <a:ext cx="172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Balayı dönemi</a:t>
            </a:r>
          </a:p>
        </p:txBody>
      </p:sp>
      <p:sp>
        <p:nvSpPr>
          <p:cNvPr id="29730" name="Line 40"/>
          <p:cNvSpPr>
            <a:spLocks noChangeShapeType="1"/>
          </p:cNvSpPr>
          <p:nvPr/>
        </p:nvSpPr>
        <p:spPr bwMode="auto">
          <a:xfrm>
            <a:off x="1547813" y="1484313"/>
            <a:ext cx="64087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9731" name="Text Box 41"/>
          <p:cNvSpPr txBox="1">
            <a:spLocks noChangeArrowheads="1"/>
          </p:cNvSpPr>
          <p:nvPr/>
        </p:nvSpPr>
        <p:spPr bwMode="auto">
          <a:xfrm>
            <a:off x="3708400" y="1046163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GENETİK EĞİLİM</a:t>
            </a:r>
          </a:p>
        </p:txBody>
      </p:sp>
      <p:sp>
        <p:nvSpPr>
          <p:cNvPr id="29732" name="Line 42"/>
          <p:cNvSpPr>
            <a:spLocks noChangeShapeType="1"/>
          </p:cNvSpPr>
          <p:nvPr/>
        </p:nvSpPr>
        <p:spPr bwMode="auto">
          <a:xfrm>
            <a:off x="2700338" y="2060575"/>
            <a:ext cx="5111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9733" name="Text Box 43"/>
          <p:cNvSpPr txBox="1">
            <a:spLocks noChangeArrowheads="1"/>
          </p:cNvSpPr>
          <p:nvPr/>
        </p:nvSpPr>
        <p:spPr bwMode="auto">
          <a:xfrm>
            <a:off x="3563938" y="1628775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İMMÜNOLOJİK BOZUKLUKLAR</a:t>
            </a:r>
          </a:p>
        </p:txBody>
      </p:sp>
      <p:sp>
        <p:nvSpPr>
          <p:cNvPr id="29734" name="Text Box 44"/>
          <p:cNvSpPr txBox="1">
            <a:spLocks noChangeArrowheads="1"/>
          </p:cNvSpPr>
          <p:nvPr/>
        </p:nvSpPr>
        <p:spPr bwMode="auto">
          <a:xfrm>
            <a:off x="684213" y="260350"/>
            <a:ext cx="7488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r-TR" sz="2400" b="1">
                <a:solidFill>
                  <a:srgbClr val="FFFF00"/>
                </a:solidFill>
                <a:latin typeface="Comic Sans MS" pitchFamily="66" charset="0"/>
              </a:rPr>
              <a:t>Tip 1 DM’da beta hücresinin doğal öyküsü            Beta hücresine karşı immun Rx ve yıkım</a:t>
            </a:r>
          </a:p>
        </p:txBody>
      </p:sp>
      <p:sp>
        <p:nvSpPr>
          <p:cNvPr id="29735" name="Text Box 45"/>
          <p:cNvSpPr txBox="1">
            <a:spLocks noChangeArrowheads="1"/>
          </p:cNvSpPr>
          <p:nvPr/>
        </p:nvSpPr>
        <p:spPr bwMode="auto">
          <a:xfrm>
            <a:off x="3779838" y="594995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Zaman (yıl)</a:t>
            </a:r>
          </a:p>
        </p:txBody>
      </p:sp>
      <p:sp>
        <p:nvSpPr>
          <p:cNvPr id="29736" name="Freeform 50"/>
          <p:cNvSpPr>
            <a:spLocks/>
          </p:cNvSpPr>
          <p:nvPr/>
        </p:nvSpPr>
        <p:spPr bwMode="auto">
          <a:xfrm>
            <a:off x="6691313" y="4740275"/>
            <a:ext cx="1919287" cy="974725"/>
          </a:xfrm>
          <a:custGeom>
            <a:avLst/>
            <a:gdLst>
              <a:gd name="T0" fmla="*/ 2147483647 w 1209"/>
              <a:gd name="T1" fmla="*/ 2147483647 h 614"/>
              <a:gd name="T2" fmla="*/ 2147483647 w 1209"/>
              <a:gd name="T3" fmla="*/ 2147483647 h 614"/>
              <a:gd name="T4" fmla="*/ 0 w 1209"/>
              <a:gd name="T5" fmla="*/ 2147483647 h 614"/>
              <a:gd name="T6" fmla="*/ 0 60000 65536"/>
              <a:gd name="T7" fmla="*/ 0 60000 65536"/>
              <a:gd name="T8" fmla="*/ 0 60000 65536"/>
              <a:gd name="T9" fmla="*/ 0 w 1209"/>
              <a:gd name="T10" fmla="*/ 0 h 614"/>
              <a:gd name="T11" fmla="*/ 1209 w 1209"/>
              <a:gd name="T12" fmla="*/ 614 h 6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9" h="614">
                <a:moveTo>
                  <a:pt x="1209" y="614"/>
                </a:moveTo>
                <a:cubicBezTo>
                  <a:pt x="1123" y="526"/>
                  <a:pt x="893" y="172"/>
                  <a:pt x="691" y="86"/>
                </a:cubicBezTo>
                <a:cubicBezTo>
                  <a:pt x="489" y="0"/>
                  <a:pt x="144" y="98"/>
                  <a:pt x="0" y="101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tr-TR" sz="2800" smtClean="0">
                <a:solidFill>
                  <a:srgbClr val="FFFF00"/>
                </a:solidFill>
                <a:latin typeface="Comic Sans MS" pitchFamily="66" charset="0"/>
              </a:rPr>
              <a:t>Tip 1 diyabetde beta hücre  otoantijenleri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1412875"/>
            <a:ext cx="4402138" cy="434975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İnsülin 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GAD 65 – GAD 67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ICA 512/IA2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ICA 69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Gangliosid GM 2-1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Carboxypeptidase H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37 kd antijen = non GAD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38 kd Antijen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51 kd antijen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400" smtClean="0">
                <a:latin typeface="Comic Sans MS" pitchFamily="66" charset="0"/>
              </a:rPr>
              <a:t>52 kd antijen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258888" y="5734050"/>
            <a:ext cx="63373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>
                <a:latin typeface="Comic Sans MS" pitchFamily="66" charset="0"/>
              </a:rPr>
              <a:t>GAD = Glutamik acid decarboxylase</a:t>
            </a:r>
          </a:p>
          <a:p>
            <a:pPr eaLnBrk="1" hangingPunct="1">
              <a:spcBef>
                <a:spcPct val="50000"/>
              </a:spcBef>
            </a:pPr>
            <a:r>
              <a:rPr lang="tr-TR">
                <a:latin typeface="Comic Sans MS" pitchFamily="66" charset="0"/>
              </a:rPr>
              <a:t>ICA= Islet cell autoantigen , adacık hücre otoantijeni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504825"/>
            <a:ext cx="7772400" cy="1143000"/>
          </a:xfrm>
        </p:spPr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Tip 1 DM’da humoral otoimmünite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081088"/>
            <a:ext cx="9074150" cy="4364037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SzTx/>
              <a:buFont typeface="Monotype Sorts" charset="2"/>
              <a:buNone/>
            </a:pPr>
            <a:endParaRPr lang="tr-TR" sz="180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ICA-Islet cell- Anti Adacık hücre Ab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IAA- İnsülin autoantibodies- Anti İnsülin Ab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GAD 65 Ab(</a:t>
            </a:r>
            <a:r>
              <a:rPr lang="el-GR" sz="2000" smtClean="0">
                <a:latin typeface="Comic Sans MS" pitchFamily="66" charset="0"/>
              </a:rPr>
              <a:t>β</a:t>
            </a:r>
            <a:r>
              <a:rPr lang="tr-TR" sz="2000" smtClean="0">
                <a:latin typeface="Comic Sans MS" pitchFamily="66" charset="0"/>
              </a:rPr>
              <a:t> hücresinde ve SSS de  GABA  sentezi)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IA-2,IA-2B (Tyrosine phosphatlara karşı)</a:t>
            </a:r>
            <a:endParaRPr lang="tr-TR" sz="240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Monotype Sorts" charset="2"/>
              <a:buNone/>
            </a:pPr>
            <a:r>
              <a:rPr lang="tr-TR" sz="2400" smtClean="0">
                <a:solidFill>
                  <a:srgbClr val="FFFF00"/>
                </a:solidFill>
                <a:latin typeface="Comic Sans MS" pitchFamily="66" charset="0"/>
              </a:rPr>
              <a:t>           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Monotype Sorts" charset="2"/>
              <a:buNone/>
            </a:pPr>
            <a:r>
              <a:rPr lang="tr-TR" sz="2400" smtClean="0">
                <a:solidFill>
                  <a:srgbClr val="FFFF00"/>
                </a:solidFill>
                <a:latin typeface="Comic Sans MS" pitchFamily="66" charset="0"/>
              </a:rPr>
              <a:t>              Tip 1 DM’da hücresel otoimmünite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Stotoksik Lenfositler, T (CD8)-NK hücreler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Aktive Makrofajlarlardan salınan Sitokinler(</a:t>
            </a:r>
            <a:r>
              <a:rPr lang="tr-TR" sz="1800" smtClean="0">
                <a:latin typeface="Comic Sans MS" pitchFamily="66" charset="0"/>
              </a:rPr>
              <a:t>IL-1, TNF</a:t>
            </a:r>
            <a:r>
              <a:rPr lang="el-GR" sz="1800" smtClean="0">
                <a:latin typeface="Comic Sans MS" pitchFamily="66" charset="0"/>
              </a:rPr>
              <a:t>α</a:t>
            </a:r>
            <a:r>
              <a:rPr lang="tr-TR" sz="1800" smtClean="0">
                <a:latin typeface="Comic Sans MS" pitchFamily="66" charset="0"/>
              </a:rPr>
              <a:t>, IF)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1800" smtClean="0">
                <a:latin typeface="Comic Sans MS" pitchFamily="66" charset="0"/>
              </a:rPr>
              <a:t>	                        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1800" smtClean="0">
                <a:solidFill>
                  <a:srgbClr val="FFFF00"/>
                </a:solidFill>
                <a:latin typeface="Comic Sans MS" pitchFamily="66" charset="0"/>
              </a:rPr>
              <a:t>                             </a:t>
            </a:r>
            <a:r>
              <a:rPr lang="tr-TR" sz="2000" smtClean="0">
                <a:solidFill>
                  <a:srgbClr val="FFFF00"/>
                </a:solidFill>
                <a:latin typeface="Comic Sans MS" pitchFamily="66" charset="0"/>
              </a:rPr>
              <a:t>Beta hücre hasarı</a:t>
            </a:r>
            <a:endParaRPr lang="tr-TR" sz="1800" smtClean="0">
              <a:solidFill>
                <a:srgbClr val="FFFF00"/>
              </a:solidFill>
              <a:latin typeface="Comic Sans MS" pitchFamily="66" charset="0"/>
            </a:endParaRPr>
          </a:p>
          <a:p>
            <a:pPr lvl="4"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tr-TR" smtClean="0">
                <a:latin typeface="Comic Sans MS" pitchFamily="66" charset="0"/>
              </a:rPr>
              <a:t>    Adacık immünopatolojisi</a:t>
            </a:r>
          </a:p>
          <a:p>
            <a:pPr lvl="4"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tr-TR" smtClean="0">
                <a:latin typeface="Comic Sans MS" pitchFamily="66" charset="0"/>
              </a:rPr>
              <a:t>        İnsulitis-isletitis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2000" smtClean="0">
                <a:latin typeface="Comic Sans MS" pitchFamily="66" charset="0"/>
              </a:rPr>
              <a:t>_____________</a:t>
            </a:r>
            <a:r>
              <a:rPr lang="tr-TR" sz="1800" smtClean="0">
                <a:latin typeface="Comic Sans MS" pitchFamily="66" charset="0"/>
              </a:rPr>
              <a:t>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050" y="449263"/>
            <a:ext cx="7708900" cy="531812"/>
          </a:xfrm>
        </p:spPr>
        <p:txBody>
          <a:bodyPr/>
          <a:lstStyle/>
          <a:p>
            <a:r>
              <a:rPr lang="tr-TR" sz="2800" smtClean="0">
                <a:solidFill>
                  <a:srgbClr val="FFFF00"/>
                </a:solidFill>
                <a:latin typeface="Comic Sans MS" pitchFamily="66" charset="0"/>
              </a:rPr>
              <a:t>Tip 1 DM genetik özellikleri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0675" y="1579563"/>
            <a:ext cx="8643938" cy="455930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Poligenik geçiş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Kromozom 2- 6- 11 -15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HLA- Class II Antijen DR-DQ allelleri belirleyici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DR3-DR4/ DR4 eğilim yaratan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§"/>
            </a:pPr>
            <a:r>
              <a:rPr lang="tr-TR" sz="2000" smtClean="0">
                <a:latin typeface="Comic Sans MS" pitchFamily="66" charset="0"/>
              </a:rPr>
              <a:t>DR2 alleli koruyucu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95288" y="3541713"/>
          <a:ext cx="8496944" cy="1903468"/>
        </p:xfrm>
        <a:graphic>
          <a:graphicData uri="http://schemas.openxmlformats.org/drawingml/2006/table">
            <a:tbl>
              <a:tblPr/>
              <a:tblGrid>
                <a:gridCol w="4352800"/>
                <a:gridCol w="4144144"/>
              </a:tblGrid>
              <a:tr h="512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Eğilim yaratan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Koruyucu olan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07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HLA-DR3/DQB1*0201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HLA-DR4/DQB1*0304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HLA-DQA1*501/DQB1*0302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HLADR2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HLA DQA1-0201 / DQB1-0602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57213"/>
            <a:ext cx="7772400" cy="1143000"/>
          </a:xfrm>
        </p:spPr>
        <p:txBody>
          <a:bodyPr/>
          <a:lstStyle/>
          <a:p>
            <a:r>
              <a:rPr lang="tr-TR" sz="3600" smtClean="0">
                <a:solidFill>
                  <a:srgbClr val="FFFF00"/>
                </a:solidFill>
                <a:latin typeface="Comic Sans MS" pitchFamily="66" charset="0"/>
              </a:rPr>
              <a:t>Tip 2 DM patogenezi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2263" y="1871663"/>
            <a:ext cx="4465637" cy="249237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İnsülin Rezistansı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Reseptör azalışı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Post Reseptör defekt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 smtClean="0">
                <a:latin typeface="Comic Sans MS" pitchFamily="66" charset="0"/>
              </a:rPr>
              <a:t>	(Amylin birikimi  ? )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Hiperinsülinemi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Hiperglukagonemi (Rölatif)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Alfa hücre artışı ile (alfa/beta  </a:t>
            </a:r>
            <a:r>
              <a:rPr lang="en-US" sz="2000" smtClean="0">
                <a:latin typeface="Comic Sans MS" pitchFamily="66" charset="0"/>
              </a:rPr>
              <a:t>&gt;</a:t>
            </a:r>
            <a:r>
              <a:rPr lang="tr-TR" sz="2000" smtClean="0">
                <a:latin typeface="Comic Sans MS" pitchFamily="66" charset="0"/>
              </a:rPr>
              <a:t>)</a:t>
            </a:r>
            <a:endParaRPr lang="en-US" sz="2000" smtClean="0">
              <a:latin typeface="Comic Sans MS" pitchFamily="66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500563" y="1916113"/>
            <a:ext cx="4643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Karaciğerde lipid sentezi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Dokularda Lipitoksisite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Beta hücre  hasarı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Glukozun oksidatif metabolizması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		(CO2 – H2O-Lakat-Lipid)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Glikojen sentezinin blokajı (Nonoksidatif metabolizma)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84213" y="101600"/>
            <a:ext cx="7704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  <a:latin typeface="Comic Sans MS" pitchFamily="66" charset="0"/>
              </a:rPr>
              <a:t>Tip 2 DM patogenezi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411413" y="908050"/>
            <a:ext cx="446563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Genetik beta hücre fonksiyon bozukluğu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3924300" y="16224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Ve/veya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3419475" y="1989138"/>
            <a:ext cx="23050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İnsülin resiztansı</a:t>
            </a:r>
          </a:p>
        </p:txBody>
      </p:sp>
      <p:sp>
        <p:nvSpPr>
          <p:cNvPr id="34822" name="AutoShape 8"/>
          <p:cNvSpPr>
            <a:spLocks noChangeArrowheads="1"/>
          </p:cNvSpPr>
          <p:nvPr/>
        </p:nvSpPr>
        <p:spPr bwMode="auto">
          <a:xfrm>
            <a:off x="4356100" y="2420938"/>
            <a:ext cx="215900" cy="863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latin typeface="Comic Sans MS" pitchFamily="66" charset="0"/>
            </a:endParaRPr>
          </a:p>
        </p:txBody>
      </p:sp>
      <p:sp>
        <p:nvSpPr>
          <p:cNvPr id="34823" name="Text Box 9"/>
          <p:cNvSpPr txBox="1">
            <a:spLocks noChangeArrowheads="1"/>
          </p:cNvSpPr>
          <p:nvPr/>
        </p:nvSpPr>
        <p:spPr bwMode="auto">
          <a:xfrm>
            <a:off x="2843213" y="2565400"/>
            <a:ext cx="12969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Obezite </a:t>
            </a:r>
          </a:p>
        </p:txBody>
      </p:sp>
      <p:sp>
        <p:nvSpPr>
          <p:cNvPr id="34824" name="Text Box 10"/>
          <p:cNvSpPr txBox="1">
            <a:spLocks noChangeArrowheads="1"/>
          </p:cNvSpPr>
          <p:nvPr/>
        </p:nvSpPr>
        <p:spPr bwMode="auto">
          <a:xfrm>
            <a:off x="4859338" y="2565400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Çevresel faktör</a:t>
            </a:r>
          </a:p>
        </p:txBody>
      </p:sp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3348038" y="3357563"/>
            <a:ext cx="230505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Hafif hiperglisemi</a:t>
            </a:r>
          </a:p>
        </p:txBody>
      </p:sp>
      <p:sp>
        <p:nvSpPr>
          <p:cNvPr id="34826" name="Line 12"/>
          <p:cNvSpPr>
            <a:spLocks noChangeShapeType="1"/>
          </p:cNvSpPr>
          <p:nvPr/>
        </p:nvSpPr>
        <p:spPr bwMode="auto">
          <a:xfrm>
            <a:off x="4427538" y="3789363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4827" name="Arc 13"/>
          <p:cNvSpPr>
            <a:spLocks/>
          </p:cNvSpPr>
          <p:nvPr/>
        </p:nvSpPr>
        <p:spPr bwMode="auto">
          <a:xfrm>
            <a:off x="4500563" y="4292600"/>
            <a:ext cx="1079500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4828" name="Arc 14"/>
          <p:cNvSpPr>
            <a:spLocks/>
          </p:cNvSpPr>
          <p:nvPr/>
        </p:nvSpPr>
        <p:spPr bwMode="auto">
          <a:xfrm flipH="1">
            <a:off x="3492500" y="4292600"/>
            <a:ext cx="863600" cy="431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4829" name="Text Box 16"/>
          <p:cNvSpPr txBox="1">
            <a:spLocks noChangeArrowheads="1"/>
          </p:cNvSpPr>
          <p:nvPr/>
        </p:nvSpPr>
        <p:spPr bwMode="auto">
          <a:xfrm>
            <a:off x="2627313" y="4581525"/>
            <a:ext cx="13668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Beta hücre fonksiyon bozukluğu</a:t>
            </a:r>
          </a:p>
        </p:txBody>
      </p:sp>
      <p:sp>
        <p:nvSpPr>
          <p:cNvPr id="34830" name="Text Box 17"/>
          <p:cNvSpPr txBox="1">
            <a:spLocks noChangeArrowheads="1"/>
          </p:cNvSpPr>
          <p:nvPr/>
        </p:nvSpPr>
        <p:spPr bwMode="auto">
          <a:xfrm>
            <a:off x="5292725" y="4724400"/>
            <a:ext cx="1366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İnsülin rezistansı</a:t>
            </a:r>
          </a:p>
        </p:txBody>
      </p:sp>
      <p:sp>
        <p:nvSpPr>
          <p:cNvPr id="34831" name="Arc 18"/>
          <p:cNvSpPr>
            <a:spLocks/>
          </p:cNvSpPr>
          <p:nvPr/>
        </p:nvSpPr>
        <p:spPr bwMode="auto">
          <a:xfrm rot="17650247" flipH="1">
            <a:off x="3541712" y="5573713"/>
            <a:ext cx="360363" cy="903288"/>
          </a:xfrm>
          <a:custGeom>
            <a:avLst/>
            <a:gdLst>
              <a:gd name="T0" fmla="*/ 0 w 21600"/>
              <a:gd name="T1" fmla="*/ 0 h 33966"/>
              <a:gd name="T2" fmla="*/ 2147483647 w 21600"/>
              <a:gd name="T3" fmla="*/ 2147483647 h 33966"/>
              <a:gd name="T4" fmla="*/ 0 w 21600"/>
              <a:gd name="T5" fmla="*/ 2147483647 h 33966"/>
              <a:gd name="T6" fmla="*/ 0 60000 65536"/>
              <a:gd name="T7" fmla="*/ 0 60000 65536"/>
              <a:gd name="T8" fmla="*/ 0 60000 65536"/>
              <a:gd name="T9" fmla="*/ 0 w 21600"/>
              <a:gd name="T10" fmla="*/ 0 h 33966"/>
              <a:gd name="T11" fmla="*/ 21600 w 21600"/>
              <a:gd name="T12" fmla="*/ 33966 h 339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96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023"/>
                  <a:pt x="20242" y="30339"/>
                  <a:pt x="17709" y="33965"/>
                </a:cubicBezTo>
              </a:path>
              <a:path w="21600" h="3396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023"/>
                  <a:pt x="20242" y="30339"/>
                  <a:pt x="17709" y="3396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4832" name="Arc 20"/>
          <p:cNvSpPr>
            <a:spLocks/>
          </p:cNvSpPr>
          <p:nvPr/>
        </p:nvSpPr>
        <p:spPr bwMode="auto">
          <a:xfrm rot="11996489" flipH="1">
            <a:off x="5364163" y="5405438"/>
            <a:ext cx="360362" cy="903287"/>
          </a:xfrm>
          <a:custGeom>
            <a:avLst/>
            <a:gdLst>
              <a:gd name="T0" fmla="*/ 0 w 21600"/>
              <a:gd name="T1" fmla="*/ 0 h 33966"/>
              <a:gd name="T2" fmla="*/ 2147483647 w 21600"/>
              <a:gd name="T3" fmla="*/ 2147483647 h 33966"/>
              <a:gd name="T4" fmla="*/ 0 w 21600"/>
              <a:gd name="T5" fmla="*/ 2147483647 h 33966"/>
              <a:gd name="T6" fmla="*/ 0 60000 65536"/>
              <a:gd name="T7" fmla="*/ 0 60000 65536"/>
              <a:gd name="T8" fmla="*/ 0 60000 65536"/>
              <a:gd name="T9" fmla="*/ 0 w 21600"/>
              <a:gd name="T10" fmla="*/ 0 h 33966"/>
              <a:gd name="T11" fmla="*/ 21600 w 21600"/>
              <a:gd name="T12" fmla="*/ 33966 h 339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966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023"/>
                  <a:pt x="20242" y="30339"/>
                  <a:pt x="17709" y="33965"/>
                </a:cubicBezTo>
              </a:path>
              <a:path w="21600" h="33966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023"/>
                  <a:pt x="20242" y="30339"/>
                  <a:pt x="17709" y="3396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4833" name="Text Box 21"/>
          <p:cNvSpPr txBox="1">
            <a:spLocks noChangeArrowheads="1"/>
          </p:cNvSpPr>
          <p:nvPr/>
        </p:nvSpPr>
        <p:spPr bwMode="auto">
          <a:xfrm>
            <a:off x="4140200" y="6092825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Tip 2 DM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smtClean="0">
                <a:solidFill>
                  <a:srgbClr val="FFFF00"/>
                </a:solidFill>
                <a:latin typeface="Comic Sans MS" pitchFamily="66" charset="0"/>
              </a:rPr>
              <a:t>Diabetes Mellitus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987550"/>
            <a:ext cx="8064500" cy="4681538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r>
              <a:rPr lang="tr-TR" sz="2400" smtClean="0">
                <a:latin typeface="Comic Sans MS" pitchFamily="66" charset="0"/>
              </a:rPr>
              <a:t>Hiperglisemi ile seyreden metabolik hastalıktır(Karbonhidrat-protein-lipid)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r>
              <a:rPr lang="tr-TR" sz="2400" smtClean="0">
                <a:latin typeface="Comic Sans MS" pitchFamily="66" charset="0"/>
              </a:rPr>
              <a:t>En sık  görülen endokrin hastalıklarındandır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r>
              <a:rPr lang="tr-TR" sz="2400" smtClean="0">
                <a:latin typeface="Comic Sans MS" pitchFamily="66" charset="0"/>
              </a:rPr>
              <a:t>Farklı etyolojik nedenlerle oluşmaktadır.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r>
              <a:rPr lang="tr-TR" sz="2400" smtClean="0">
                <a:latin typeface="Comic Sans MS" pitchFamily="66" charset="0"/>
              </a:rPr>
              <a:t>Kronik seyirli ve progressif özelliktedir.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r>
              <a:rPr lang="tr-TR" sz="2400" smtClean="0">
                <a:latin typeface="Comic Sans MS" pitchFamily="66" charset="0"/>
              </a:rPr>
              <a:t>Akut ve kronik komplikasyonlar oluşabilmektedir.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684213" y="1052513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İnsülin eksikliği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23050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Glukoza bağlı insülin sekresyonunda azalma</a:t>
            </a: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539750" y="4365625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İnsüline doku yanıtının azalması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827088" y="5445125"/>
            <a:ext cx="201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İnsülin rezistansı</a:t>
            </a: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4284663" y="1989138"/>
            <a:ext cx="1871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Hepatik glukoz üretiminin artışı</a:t>
            </a:r>
          </a:p>
        </p:txBody>
      </p:sp>
      <p:sp>
        <p:nvSpPr>
          <p:cNvPr id="35847" name="Text Box 9"/>
          <p:cNvSpPr txBox="1">
            <a:spLocks noChangeArrowheads="1"/>
          </p:cNvSpPr>
          <p:nvPr/>
        </p:nvSpPr>
        <p:spPr bwMode="auto">
          <a:xfrm>
            <a:off x="6732588" y="1989138"/>
            <a:ext cx="16557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Beta hücre fonksiyon bozukluğu</a:t>
            </a:r>
          </a:p>
        </p:txBody>
      </p:sp>
      <p:sp>
        <p:nvSpPr>
          <p:cNvPr id="35848" name="Text Box 10"/>
          <p:cNvSpPr txBox="1">
            <a:spLocks noChangeArrowheads="1"/>
          </p:cNvSpPr>
          <p:nvPr/>
        </p:nvSpPr>
        <p:spPr bwMode="auto">
          <a:xfrm>
            <a:off x="4284663" y="5084763"/>
            <a:ext cx="16557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Sellüler glukoz uptake azalışı</a:t>
            </a:r>
          </a:p>
        </p:txBody>
      </p:sp>
      <p:sp>
        <p:nvSpPr>
          <p:cNvPr id="35849" name="Text Box 11"/>
          <p:cNvSpPr txBox="1">
            <a:spLocks noChangeArrowheads="1"/>
          </p:cNvSpPr>
          <p:nvPr/>
        </p:nvSpPr>
        <p:spPr bwMode="auto">
          <a:xfrm>
            <a:off x="6659563" y="4508500"/>
            <a:ext cx="2233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Post Reseptör defekt</a:t>
            </a:r>
          </a:p>
        </p:txBody>
      </p:sp>
      <p:sp>
        <p:nvSpPr>
          <p:cNvPr id="35850" name="Line 12"/>
          <p:cNvSpPr>
            <a:spLocks noChangeShapeType="1"/>
          </p:cNvSpPr>
          <p:nvPr/>
        </p:nvSpPr>
        <p:spPr bwMode="auto">
          <a:xfrm>
            <a:off x="1403350" y="836613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5851" name="Text Box 13"/>
          <p:cNvSpPr txBox="1">
            <a:spLocks noChangeArrowheads="1"/>
          </p:cNvSpPr>
          <p:nvPr/>
        </p:nvSpPr>
        <p:spPr bwMode="auto">
          <a:xfrm>
            <a:off x="71438" y="231775"/>
            <a:ext cx="9685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400" b="1">
                <a:solidFill>
                  <a:srgbClr val="FFFF00"/>
                </a:solidFill>
                <a:latin typeface="Comic Sans MS" pitchFamily="66" charset="0"/>
              </a:rPr>
              <a:t>Tip 2 DM’ de insülin rezistansı ve insülin sekresyonu ilişkisi</a:t>
            </a:r>
          </a:p>
        </p:txBody>
      </p:sp>
      <p:sp>
        <p:nvSpPr>
          <p:cNvPr id="35852" name="Line 14"/>
          <p:cNvSpPr>
            <a:spLocks noChangeShapeType="1"/>
          </p:cNvSpPr>
          <p:nvPr/>
        </p:nvSpPr>
        <p:spPr bwMode="auto">
          <a:xfrm>
            <a:off x="1403350" y="8366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5853" name="Line 15"/>
          <p:cNvSpPr>
            <a:spLocks noChangeShapeType="1"/>
          </p:cNvSpPr>
          <p:nvPr/>
        </p:nvSpPr>
        <p:spPr bwMode="auto">
          <a:xfrm>
            <a:off x="1403350" y="14128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4" name="Line 16"/>
          <p:cNvSpPr>
            <a:spLocks noChangeShapeType="1"/>
          </p:cNvSpPr>
          <p:nvPr/>
        </p:nvSpPr>
        <p:spPr bwMode="auto">
          <a:xfrm>
            <a:off x="7251700" y="83661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5" name="Line 17"/>
          <p:cNvSpPr>
            <a:spLocks noChangeShapeType="1"/>
          </p:cNvSpPr>
          <p:nvPr/>
        </p:nvSpPr>
        <p:spPr bwMode="auto">
          <a:xfrm>
            <a:off x="7308850" y="28527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6" name="Line 18"/>
          <p:cNvSpPr>
            <a:spLocks noChangeShapeType="1"/>
          </p:cNvSpPr>
          <p:nvPr/>
        </p:nvSpPr>
        <p:spPr bwMode="auto">
          <a:xfrm>
            <a:off x="7331075" y="48688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7342188" y="5387975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5858" name="Line 21"/>
          <p:cNvSpPr>
            <a:spLocks noChangeShapeType="1"/>
          </p:cNvSpPr>
          <p:nvPr/>
        </p:nvSpPr>
        <p:spPr bwMode="auto">
          <a:xfrm flipH="1">
            <a:off x="1692275" y="6232525"/>
            <a:ext cx="5616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5859" name="Line 22"/>
          <p:cNvSpPr>
            <a:spLocks noChangeShapeType="1"/>
          </p:cNvSpPr>
          <p:nvPr/>
        </p:nvSpPr>
        <p:spPr bwMode="auto">
          <a:xfrm flipH="1" flipV="1">
            <a:off x="5219700" y="6221413"/>
            <a:ext cx="2089150" cy="1587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tr-TR"/>
          </a:p>
        </p:txBody>
      </p:sp>
      <p:sp>
        <p:nvSpPr>
          <p:cNvPr id="35860" name="Line 23"/>
          <p:cNvSpPr>
            <a:spLocks noChangeShapeType="1"/>
          </p:cNvSpPr>
          <p:nvPr/>
        </p:nvSpPr>
        <p:spPr bwMode="auto">
          <a:xfrm flipV="1">
            <a:off x="1692275" y="58880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5861" name="Line 24"/>
          <p:cNvSpPr>
            <a:spLocks noChangeShapeType="1"/>
          </p:cNvSpPr>
          <p:nvPr/>
        </p:nvSpPr>
        <p:spPr bwMode="auto">
          <a:xfrm flipV="1">
            <a:off x="1697038" y="497998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62" name="AutoShape 28"/>
          <p:cNvSpPr>
            <a:spLocks/>
          </p:cNvSpPr>
          <p:nvPr/>
        </p:nvSpPr>
        <p:spPr bwMode="auto">
          <a:xfrm>
            <a:off x="4067175" y="2349500"/>
            <a:ext cx="217488" cy="3167063"/>
          </a:xfrm>
          <a:prstGeom prst="leftBracket">
            <a:avLst>
              <a:gd name="adj" fmla="val 12135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latin typeface="Comic Sans MS" pitchFamily="66" charset="0"/>
            </a:endParaRPr>
          </a:p>
        </p:txBody>
      </p:sp>
      <p:sp>
        <p:nvSpPr>
          <p:cNvPr id="35863" name="Line 29"/>
          <p:cNvSpPr>
            <a:spLocks noChangeShapeType="1"/>
          </p:cNvSpPr>
          <p:nvPr/>
        </p:nvSpPr>
        <p:spPr bwMode="auto">
          <a:xfrm>
            <a:off x="2771775" y="2420938"/>
            <a:ext cx="12239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64" name="Line 30"/>
          <p:cNvSpPr>
            <a:spLocks noChangeShapeType="1"/>
          </p:cNvSpPr>
          <p:nvPr/>
        </p:nvSpPr>
        <p:spPr bwMode="auto">
          <a:xfrm flipV="1">
            <a:off x="2700338" y="3573463"/>
            <a:ext cx="12954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65" name="Text Box 31"/>
          <p:cNvSpPr txBox="1">
            <a:spLocks noChangeArrowheads="1"/>
          </p:cNvSpPr>
          <p:nvPr/>
        </p:nvSpPr>
        <p:spPr bwMode="auto">
          <a:xfrm>
            <a:off x="5003800" y="3429000"/>
            <a:ext cx="1584325" cy="369888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solidFill>
                  <a:srgbClr val="FFFF00"/>
                </a:solidFill>
                <a:latin typeface="Comic Sans MS" pitchFamily="66" charset="0"/>
              </a:rPr>
              <a:t>Hiperglisemi</a:t>
            </a:r>
          </a:p>
        </p:txBody>
      </p:sp>
      <p:sp>
        <p:nvSpPr>
          <p:cNvPr id="35866" name="Line 32"/>
          <p:cNvSpPr>
            <a:spLocks noChangeShapeType="1"/>
          </p:cNvSpPr>
          <p:nvPr/>
        </p:nvSpPr>
        <p:spPr bwMode="auto">
          <a:xfrm>
            <a:off x="5076825" y="2636838"/>
            <a:ext cx="5032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67" name="Line 33"/>
          <p:cNvSpPr>
            <a:spLocks noChangeShapeType="1"/>
          </p:cNvSpPr>
          <p:nvPr/>
        </p:nvSpPr>
        <p:spPr bwMode="auto">
          <a:xfrm flipV="1">
            <a:off x="5940425" y="2636838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68" name="Line 34"/>
          <p:cNvSpPr>
            <a:spLocks noChangeShapeType="1"/>
          </p:cNvSpPr>
          <p:nvPr/>
        </p:nvSpPr>
        <p:spPr bwMode="auto">
          <a:xfrm flipV="1">
            <a:off x="5003800" y="3933825"/>
            <a:ext cx="576263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5869" name="Line 35"/>
          <p:cNvSpPr>
            <a:spLocks noChangeShapeType="1"/>
          </p:cNvSpPr>
          <p:nvPr/>
        </p:nvSpPr>
        <p:spPr bwMode="auto">
          <a:xfrm flipH="1" flipV="1">
            <a:off x="6516688" y="3860800"/>
            <a:ext cx="5762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smtClean="0">
                <a:solidFill>
                  <a:srgbClr val="FFFF00"/>
                </a:solidFill>
                <a:latin typeface="Comic Sans MS" pitchFamily="66" charset="0"/>
              </a:rPr>
              <a:t>Tip 1 ve Tip 2 Diyabetin genel özellikleri (1)</a:t>
            </a:r>
          </a:p>
        </p:txBody>
      </p:sp>
      <p:graphicFrame>
        <p:nvGraphicFramePr>
          <p:cNvPr id="35916" name="Group 7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578850" cy="4632325"/>
        </p:xfrm>
        <a:graphic>
          <a:graphicData uri="http://schemas.openxmlformats.org/drawingml/2006/table">
            <a:tbl>
              <a:tblPr/>
              <a:tblGrid>
                <a:gridCol w="3683000"/>
                <a:gridCol w="2447925"/>
                <a:gridCol w="2447925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Özellik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Tip 1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Tip 2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Başlangıç yaşı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 30-35 yaş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30-35 yaş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Obezite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 (% 90)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Ketoasidoza eğilim ve tedavide mutlak insülin gereksinimi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Nadir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0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Endojen insülin sekresyonu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Çok az-yok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Plazma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glukoz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seviyesine oranla az ve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insülin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rezistansı var.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İkizlerde görülme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%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smtClean="0">
                <a:solidFill>
                  <a:srgbClr val="FFFF00"/>
                </a:solidFill>
                <a:latin typeface="Comic Sans MS" pitchFamily="66" charset="0"/>
              </a:rPr>
              <a:t>Tip 1 ve tip 2 diyabetin genel özellikleri (2)</a:t>
            </a:r>
          </a:p>
        </p:txBody>
      </p:sp>
      <p:graphicFrame>
        <p:nvGraphicFramePr>
          <p:cNvPr id="37959" name="Group 71"/>
          <p:cNvGraphicFramePr>
            <a:graphicFrameLocks noGrp="1"/>
          </p:cNvGraphicFramePr>
          <p:nvPr>
            <p:ph type="tbl" idx="1"/>
          </p:nvPr>
        </p:nvGraphicFramePr>
        <p:xfrm>
          <a:off x="685800" y="1682750"/>
          <a:ext cx="7772400" cy="4268788"/>
        </p:xfrm>
        <a:graphic>
          <a:graphicData uri="http://schemas.openxmlformats.org/drawingml/2006/table">
            <a:tbl>
              <a:tblPr/>
              <a:tblGrid>
                <a:gridCol w="2933700"/>
                <a:gridCol w="2247900"/>
                <a:gridCol w="25908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Özellik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Tip 1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Tip 2 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Spesifik HLA-D antijenleri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Tanıda adacık hücre antikorları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Adacık patalojisi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İnsülitis              Beta hücre kaybı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Çok az               Amiloid deposu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Kronik dejeneratif komplikasyon Retinopati-nefropati-ASKH-periferik vasküler hastalık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Seyri sırasında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Başlangıçta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Sulfonilürelere yanıt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Başlangıçta Var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685800" y="6016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tr-TR" sz="3200">
                <a:solidFill>
                  <a:srgbClr val="FFFF00"/>
                </a:solidFill>
                <a:latin typeface="Comic Sans MS" pitchFamily="66" charset="0"/>
              </a:rPr>
              <a:t>Diabetes Mellitus Klinik 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2124075" y="1657350"/>
            <a:ext cx="52562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Poliüri-polidipsi-polifaji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Anoreksi-kusma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Bulanık görme-katarakt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Duyu kaybı-şuur bulanıklığı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Kilo kaybı-obezite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Dehidratasyon -aseton kokusu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Pruritis-ksantoma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Lipodistrofi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İmpotens -nörojenik mesane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Postural hipotansiyon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Baş dönmesi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Anjinal ağrılar-taşikardi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tr-TR" sz="2800" smtClean="0">
                <a:solidFill>
                  <a:srgbClr val="FFFF00"/>
                </a:solidFill>
                <a:latin typeface="Comic Sans MS" pitchFamily="66" charset="0"/>
              </a:rPr>
              <a:t>Glikohemoglobin (HbA</a:t>
            </a:r>
            <a:r>
              <a:rPr lang="tr-TR" sz="2800" baseline="-25000" smtClean="0">
                <a:solidFill>
                  <a:srgbClr val="FFFF00"/>
                </a:solidFill>
                <a:latin typeface="Comic Sans MS" pitchFamily="66" charset="0"/>
              </a:rPr>
              <a:t>1</a:t>
            </a:r>
            <a:r>
              <a:rPr lang="tr-TR" sz="2800" smtClean="0">
                <a:solidFill>
                  <a:srgbClr val="FFFF00"/>
                </a:solidFill>
                <a:latin typeface="Comic Sans MS" pitchFamily="66" charset="0"/>
              </a:rPr>
              <a:t>C)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65188" y="1268413"/>
            <a:ext cx="8820150" cy="2779712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r>
              <a:rPr lang="tr-TR" sz="2400" smtClean="0">
                <a:latin typeface="Comic Sans MS" pitchFamily="66" charset="0"/>
              </a:rPr>
              <a:t>Hb ile glukoz arasındaki nonenzimatik –irreversibl ketoamin reaksiyonu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r>
              <a:rPr lang="tr-TR" sz="2400" smtClean="0">
                <a:latin typeface="Comic Sans MS" pitchFamily="66" charset="0"/>
              </a:rPr>
              <a:t>Eritrosit yaşamı=120 gün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r>
              <a:rPr lang="tr-TR" sz="2400" smtClean="0">
                <a:latin typeface="Comic Sans MS" pitchFamily="66" charset="0"/>
              </a:rPr>
              <a:t>Gösterge ; 2-3 aylık glisemik kontrol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r>
              <a:rPr lang="tr-TR" sz="2400" smtClean="0">
                <a:latin typeface="Comic Sans MS" pitchFamily="66" charset="0"/>
              </a:rPr>
              <a:t>Normal aralık  % 4-6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200" smtClean="0">
                <a:solidFill>
                  <a:srgbClr val="FFFF00"/>
                </a:solidFill>
                <a:latin typeface="Comic Sans MS" pitchFamily="66" charset="0"/>
              </a:rPr>
              <a:t>Yanlış yüksek değer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200" smtClean="0">
                <a:latin typeface="Comic Sans MS" pitchFamily="66" charset="0"/>
              </a:rPr>
              <a:t>Pre HbA1C (akut hiperglisemi),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200" smtClean="0">
                <a:latin typeface="Comic Sans MS" pitchFamily="66" charset="0"/>
              </a:rPr>
              <a:t>Karbamile Hb (üremi)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200" smtClean="0">
                <a:latin typeface="Comic Sans MS" pitchFamily="66" charset="0"/>
              </a:rPr>
              <a:t>HbF (genetik-hematolojik)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200" smtClean="0">
                <a:solidFill>
                  <a:srgbClr val="FFFF00"/>
                </a:solidFill>
                <a:latin typeface="Comic Sans MS" pitchFamily="66" charset="0"/>
              </a:rPr>
              <a:t>Yanlış düşük değer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200" smtClean="0">
                <a:latin typeface="Comic Sans MS" pitchFamily="66" charset="0"/>
              </a:rPr>
              <a:t>Hemoglobinopatiler ( HbC-D-S)</a:t>
            </a:r>
          </a:p>
          <a:p>
            <a:pPr lvl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200" smtClean="0">
                <a:latin typeface="Comic Sans MS" pitchFamily="66" charset="0"/>
              </a:rPr>
              <a:t>Eritrosit yaşam süresinin kısalması                                  (Flebotomi-Hemolitik hastalık)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</a:pPr>
            <a:endParaRPr lang="tr-TR" sz="2400" smtClean="0">
              <a:latin typeface="Comic Sans MS" pitchFamily="66" charset="0"/>
            </a:endParaRPr>
          </a:p>
          <a:p>
            <a:pPr>
              <a:buClr>
                <a:srgbClr val="FFFF00"/>
              </a:buClr>
              <a:buSzTx/>
              <a:buFont typeface="Monotype Sorts" charset="2"/>
              <a:buNone/>
            </a:pPr>
            <a:endParaRPr lang="tr-TR" sz="24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14338"/>
            <a:ext cx="8207375" cy="1143000"/>
          </a:xfrm>
        </p:spPr>
        <p:txBody>
          <a:bodyPr/>
          <a:lstStyle/>
          <a:p>
            <a:pPr>
              <a:defRPr/>
            </a:pPr>
            <a:r>
              <a:rPr lang="tr-TR" sz="24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Diabetes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Mellitus</a:t>
            </a:r>
            <a:r>
              <a:rPr lang="tr-TR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Tanı </a:t>
            </a:r>
            <a:r>
              <a:rPr lang="tr-TR" sz="24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Kriterler</a:t>
            </a:r>
            <a:r>
              <a:rPr lang="tr-TR" sz="2400" dirty="0" err="1" smtClean="0">
                <a:latin typeface="Comic Sans MS" pitchFamily="66" charset="0"/>
              </a:rPr>
              <a:t>i</a:t>
            </a:r>
            <a:r>
              <a:rPr lang="tr-TR" sz="2400" dirty="0" err="1" smtClean="0">
                <a:solidFill>
                  <a:srgbClr val="FFFF00"/>
                </a:solidFill>
                <a:latin typeface="Comic Sans MS" pitchFamily="66" charset="0"/>
              </a:rPr>
              <a:t>ADA</a:t>
            </a:r>
            <a:r>
              <a:rPr lang="tr-TR" sz="2400" dirty="0" smtClean="0">
                <a:solidFill>
                  <a:srgbClr val="FFFF00"/>
                </a:solidFill>
                <a:latin typeface="Comic Sans MS" pitchFamily="66" charset="0"/>
              </a:rPr>
              <a:t>  (</a:t>
            </a:r>
            <a:r>
              <a:rPr lang="tr-TR" sz="2400" dirty="0" err="1" smtClean="0">
                <a:solidFill>
                  <a:srgbClr val="FFFF00"/>
                </a:solidFill>
                <a:latin typeface="Comic Sans MS" pitchFamily="66" charset="0"/>
              </a:rPr>
              <a:t>American</a:t>
            </a:r>
            <a:r>
              <a:rPr lang="tr-TR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rgbClr val="FFFF00"/>
                </a:solidFill>
                <a:latin typeface="Comic Sans MS" pitchFamily="66" charset="0"/>
              </a:rPr>
              <a:t>Diabetes</a:t>
            </a:r>
            <a:r>
              <a:rPr lang="tr-TR" sz="24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400" dirty="0" err="1" smtClean="0">
                <a:solidFill>
                  <a:srgbClr val="FFFF00"/>
                </a:solidFill>
                <a:latin typeface="Comic Sans MS" pitchFamily="66" charset="0"/>
              </a:rPr>
              <a:t>Asociation</a:t>
            </a:r>
            <a:r>
              <a:rPr lang="tr-TR" sz="2400" dirty="0" smtClean="0">
                <a:solidFill>
                  <a:srgbClr val="FFFF00"/>
                </a:solidFill>
                <a:latin typeface="Comic Sans MS" pitchFamily="66" charset="0"/>
              </a:rPr>
              <a:t>) 1997-1998 kriterleri ve 2002 </a:t>
            </a:r>
            <a:r>
              <a:rPr lang="tr-TR" sz="2400" dirty="0" err="1" smtClean="0">
                <a:solidFill>
                  <a:srgbClr val="FFFF00"/>
                </a:solidFill>
                <a:latin typeface="Comic Sans MS" pitchFamily="66" charset="0"/>
              </a:rPr>
              <a:t>konsensusu</a:t>
            </a:r>
            <a:r>
              <a:rPr lang="tr-TR" sz="3200" dirty="0" smtClean="0">
                <a:solidFill>
                  <a:srgbClr val="FFFF00"/>
                </a:solidFill>
              </a:rPr>
              <a:t/>
            </a:r>
            <a:br>
              <a:rPr lang="tr-TR" sz="3200" dirty="0" smtClean="0">
                <a:solidFill>
                  <a:srgbClr val="FFFF00"/>
                </a:solidFill>
              </a:rPr>
            </a:br>
            <a:endParaRPr lang="tr-TR" sz="3200" dirty="0" smtClean="0">
              <a:latin typeface="Comic Sans MS" pitchFamily="66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458200" cy="4114800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tr-TR" sz="2400" dirty="0" smtClean="0">
                <a:latin typeface="Comic Sans MS" pitchFamily="66" charset="0"/>
              </a:rPr>
              <a:t>Klasik semptomlar + </a:t>
            </a:r>
            <a:r>
              <a:rPr lang="tr-TR" sz="2400" dirty="0" err="1" smtClean="0">
                <a:latin typeface="Comic Sans MS" pitchFamily="66" charset="0"/>
              </a:rPr>
              <a:t>Random</a:t>
            </a:r>
            <a:r>
              <a:rPr lang="tr-TR" sz="2400" dirty="0" smtClean="0">
                <a:latin typeface="Comic Sans MS" pitchFamily="66" charset="0"/>
              </a:rPr>
              <a:t> Plazma  </a:t>
            </a:r>
            <a:r>
              <a:rPr lang="tr-TR" sz="2400" dirty="0" err="1" smtClean="0">
                <a:latin typeface="Comic Sans MS" pitchFamily="66" charset="0"/>
              </a:rPr>
              <a:t>Glukoz</a:t>
            </a:r>
            <a:r>
              <a:rPr lang="tr-TR" sz="2400" dirty="0" smtClean="0">
                <a:latin typeface="Comic Sans MS" pitchFamily="66" charset="0"/>
              </a:rPr>
              <a:t> seviyesi </a:t>
            </a:r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&gt;</a:t>
            </a:r>
            <a:r>
              <a:rPr lang="tr-TR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200 mg/</a:t>
            </a:r>
            <a:r>
              <a:rPr lang="tr-TR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dl</a:t>
            </a:r>
            <a:r>
              <a:rPr lang="tr-TR" sz="2400" dirty="0" smtClean="0">
                <a:latin typeface="Comic Sans MS" pitchFamily="66" charset="0"/>
              </a:rPr>
              <a:t>                          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tr-TR" sz="2400" dirty="0" smtClean="0">
                <a:latin typeface="Comic Sans MS" pitchFamily="66" charset="0"/>
              </a:rPr>
              <a:t>Açık Plazma </a:t>
            </a:r>
            <a:r>
              <a:rPr lang="tr-TR" sz="2400" dirty="0" err="1" smtClean="0">
                <a:latin typeface="Comic Sans MS" pitchFamily="66" charset="0"/>
              </a:rPr>
              <a:t>Glukozu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&gt;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126 mg/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dl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(en az 2 ölçüm)</a:t>
            </a:r>
            <a:r>
              <a:rPr lang="tr-TR" sz="2400" dirty="0" smtClean="0">
                <a:latin typeface="Comic Sans MS" pitchFamily="66" charset="0"/>
              </a:rPr>
              <a:t>                                   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tr-TR" sz="2400" dirty="0" smtClean="0">
                <a:latin typeface="Comic Sans MS" pitchFamily="66" charset="0"/>
              </a:rPr>
              <a:t>OGTT de 2. saat plazma </a:t>
            </a:r>
            <a:r>
              <a:rPr lang="tr-TR" sz="2400" dirty="0" err="1" smtClean="0">
                <a:latin typeface="Comic Sans MS" pitchFamily="66" charset="0"/>
              </a:rPr>
              <a:t>glukozunun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&gt;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200 mg/</a:t>
            </a:r>
            <a:r>
              <a:rPr lang="tr-TR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dl</a:t>
            </a:r>
            <a:r>
              <a:rPr lang="tr-T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tr-TR" sz="2400" dirty="0" smtClean="0">
                <a:latin typeface="Comic Sans MS" pitchFamily="66" charset="0"/>
              </a:rPr>
              <a:t>oluşu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q"/>
              <a:defRPr/>
            </a:pPr>
            <a:r>
              <a:rPr lang="tr-TR" sz="2400" dirty="0" smtClean="0">
                <a:latin typeface="Comic Sans MS" pitchFamily="66" charset="0"/>
                <a:sym typeface="Symbol" pitchFamily="18" charset="2"/>
              </a:rPr>
              <a:t>HbA1c  %6.5 </a:t>
            </a:r>
            <a:endParaRPr lang="en-US" sz="2400" dirty="0" smtClean="0">
              <a:latin typeface="Comic Sans MS" pitchFamily="66" charset="0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67544" y="3429000"/>
          <a:ext cx="8424862" cy="3169046"/>
        </p:xfrm>
        <a:graphic>
          <a:graphicData uri="http://schemas.openxmlformats.org/drawingml/2006/table">
            <a:tbl>
              <a:tblPr/>
              <a:tblGrid>
                <a:gridCol w="4404690"/>
                <a:gridCol w="4020172"/>
              </a:tblGrid>
              <a:tr h="5118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9" marR="91439"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Açlık plazma glukozu</a:t>
                      </a:r>
                    </a:p>
                  </a:txBody>
                  <a:tcPr marL="91439" marR="91439" marT="45662" marB="456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72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Normal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Bozulmuş açlık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glukozu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(IFG-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Impaired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Fasting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Glucose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Diabetes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Mellitus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9" marR="91439"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110mg/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dl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( 100mg/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dl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100-126 mg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dl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126mg/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dl</a:t>
                      </a:r>
                      <a:endParaRPr kumimoji="0" 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91439" marR="91439" marT="45662" marB="456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Standart OGTT’nin değerlendirilmesi                (75 gr glukoz )</a:t>
            </a:r>
          </a:p>
        </p:txBody>
      </p:sp>
      <p:graphicFrame>
        <p:nvGraphicFramePr>
          <p:cNvPr id="20538" name="Group 58"/>
          <p:cNvGraphicFramePr>
            <a:graphicFrameLocks noGrp="1"/>
          </p:cNvGraphicFramePr>
          <p:nvPr/>
        </p:nvGraphicFramePr>
        <p:xfrm>
          <a:off x="250825" y="1973263"/>
          <a:ext cx="8713788" cy="2608262"/>
        </p:xfrm>
        <a:graphic>
          <a:graphicData uri="http://schemas.openxmlformats.org/drawingml/2006/table">
            <a:tbl>
              <a:tblPr/>
              <a:tblGrid>
                <a:gridCol w="2160588"/>
                <a:gridCol w="2232025"/>
                <a:gridCol w="2016125"/>
                <a:gridCol w="2305050"/>
              </a:tblGrid>
              <a:tr h="518286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Zaman </a:t>
                      </a:r>
                    </a:p>
                  </a:txBody>
                  <a:tcPr marT="45731" marB="457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          Plazma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Glukozu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(mg/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dl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182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  Normal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     BGT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     DM*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0.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dk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(Açlık)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110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126 (BAG)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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 126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0.5-1-1.5 saat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&gt;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Symbol" pitchFamily="18" charset="2"/>
                        <a:buChar char="³"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200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 saat</a:t>
                      </a: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&lt;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140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140-200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 200* 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6" name="Text Box 35"/>
          <p:cNvSpPr txBox="1">
            <a:spLocks noChangeArrowheads="1"/>
          </p:cNvSpPr>
          <p:nvPr/>
        </p:nvSpPr>
        <p:spPr bwMode="auto">
          <a:xfrm>
            <a:off x="1331913" y="5219700"/>
            <a:ext cx="712787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>
                <a:latin typeface="Comic Sans MS" pitchFamily="66" charset="0"/>
              </a:rPr>
              <a:t>IGT-İmpaired Glucose Tolerance:  Bozulmuş glukoz toleransı</a:t>
            </a:r>
          </a:p>
          <a:p>
            <a:pPr eaLnBrk="1" hangingPunct="1">
              <a:spcBef>
                <a:spcPct val="50000"/>
              </a:spcBef>
            </a:pPr>
            <a:r>
              <a:rPr lang="tr-TR">
                <a:latin typeface="Comic Sans MS" pitchFamily="66" charset="0"/>
              </a:rPr>
              <a:t>2. Saat kriteri ve ara değerlerden birininde aşılması gerekir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417513"/>
          </a:xfrm>
        </p:spPr>
        <p:txBody>
          <a:bodyPr/>
          <a:lstStyle/>
          <a:p>
            <a:r>
              <a:rPr lang="tr-TR" sz="3200" smtClean="0">
                <a:solidFill>
                  <a:srgbClr val="FFFF00"/>
                </a:solidFill>
                <a:latin typeface="Comic Sans MS" pitchFamily="66" charset="0"/>
              </a:rPr>
              <a:t>OGTT’i etkileyen Koşullar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82688"/>
            <a:ext cx="4319588" cy="338455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Emosyonel stres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İnfeksiyon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Akut kardiyovasküler hastalıklar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Santral sinir sistemi hastalıkları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Aktif endokrinopatiler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Ağır hepatik-renal bozukluklar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Düşük karbonhidratlı diyet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Hipopotasemi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2000" smtClean="0">
                <a:latin typeface="Comic Sans MS" pitchFamily="66" charset="0"/>
              </a:rPr>
              <a:t>Fiziksel aktivite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5435600" y="1038225"/>
            <a:ext cx="3240088" cy="466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2000">
                <a:latin typeface="Comic Sans MS" pitchFamily="66" charset="0"/>
              </a:rPr>
              <a:t>İlaçlar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Tiazidler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Nikotinik asit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Dilantin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Salisilat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Glukokortikoidler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Tiroksin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Kontraseptifler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Beta blokerler</a:t>
            </a:r>
          </a:p>
          <a:p>
            <a:pPr>
              <a:lnSpc>
                <a:spcPct val="15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sz="2000">
                <a:latin typeface="Comic Sans MS" pitchFamily="66" charset="0"/>
              </a:rPr>
              <a:t>     Difenilhidantoin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Başlık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936625"/>
          </a:xfrm>
        </p:spPr>
        <p:txBody>
          <a:bodyPr/>
          <a:lstStyle/>
          <a:p>
            <a:r>
              <a:rPr lang="tr-TR" sz="200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sz="200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200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sz="2000" smtClean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2400" smtClean="0">
                <a:solidFill>
                  <a:srgbClr val="FFFF00"/>
                </a:solidFill>
                <a:latin typeface="Comic Sans MS" pitchFamily="66" charset="0"/>
              </a:rPr>
              <a:t>Asemptomatik erişkinlerde diyabet ve prediyabet için tarama kriterleri</a:t>
            </a:r>
            <a:r>
              <a:rPr lang="tr-TR" sz="2400" b="1" smtClean="0">
                <a:latin typeface="Comic Sans MS" pitchFamily="66" charset="0"/>
              </a:rPr>
              <a:t/>
            </a:r>
            <a:br>
              <a:rPr lang="tr-TR" sz="2400" b="1" smtClean="0">
                <a:latin typeface="Comic Sans MS" pitchFamily="66" charset="0"/>
              </a:rPr>
            </a:br>
            <a:r>
              <a:rPr lang="tr-TR" sz="2400" smtClean="0">
                <a:solidFill>
                  <a:srgbClr val="FFFF00"/>
                </a:solidFill>
                <a:latin typeface="Comic Sans MS" pitchFamily="66" charset="0"/>
              </a:rPr>
              <a:t/>
            </a:r>
            <a:br>
              <a:rPr lang="tr-TR" sz="2400" smtClean="0">
                <a:solidFill>
                  <a:srgbClr val="FFFF00"/>
                </a:solidFill>
                <a:latin typeface="Comic Sans MS" pitchFamily="66" charset="0"/>
              </a:rPr>
            </a:br>
            <a:endParaRPr lang="tr-TR" sz="2000" smtClean="0">
              <a:latin typeface="Comic Sans MS" pitchFamily="66" charset="0"/>
            </a:endParaRPr>
          </a:p>
        </p:txBody>
      </p:sp>
      <p:sp>
        <p:nvSpPr>
          <p:cNvPr id="37891" name="İçerik Yer Tutucusu 2"/>
          <p:cNvSpPr>
            <a:spLocks noGrp="1"/>
          </p:cNvSpPr>
          <p:nvPr>
            <p:ph idx="1"/>
          </p:nvPr>
        </p:nvSpPr>
        <p:spPr>
          <a:xfrm>
            <a:off x="0" y="1125538"/>
            <a:ext cx="9036050" cy="5254625"/>
          </a:xfrm>
        </p:spPr>
        <p:txBody>
          <a:bodyPr/>
          <a:lstStyle/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000" dirty="0" smtClean="0">
                <a:solidFill>
                  <a:srgbClr val="FFFF00"/>
                </a:solidFill>
                <a:latin typeface="Comic Sans MS" pitchFamily="66" charset="0"/>
              </a:rPr>
              <a:t>   Aşırı kilolu veya </a:t>
            </a:r>
            <a:r>
              <a:rPr lang="tr-TR" sz="2000" dirty="0" err="1" smtClean="0">
                <a:solidFill>
                  <a:srgbClr val="FFFF00"/>
                </a:solidFill>
                <a:latin typeface="Comic Sans MS" pitchFamily="66" charset="0"/>
              </a:rPr>
              <a:t>obez</a:t>
            </a:r>
            <a:r>
              <a:rPr lang="tr-TR" sz="20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bireyler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   1. derece akrabalarında DM olması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    Yüksek riskli ırklar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    Öyküsünde </a:t>
            </a:r>
            <a:r>
              <a:rPr lang="tr-TR" sz="2000" dirty="0" err="1" smtClean="0">
                <a:latin typeface="Comic Sans MS" pitchFamily="66" charset="0"/>
              </a:rPr>
              <a:t>gestasyonel</a:t>
            </a:r>
            <a:r>
              <a:rPr lang="tr-TR" sz="2000" dirty="0" smtClean="0">
                <a:latin typeface="Comic Sans MS" pitchFamily="66" charset="0"/>
              </a:rPr>
              <a:t> diyabet olması veya iri bebek doğurmuş olmak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    Hipertansiyon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    HDL &lt;35 mg/dl ve/veya </a:t>
            </a:r>
            <a:r>
              <a:rPr lang="tr-TR" sz="2000" dirty="0" err="1" smtClean="0">
                <a:latin typeface="Comic Sans MS" pitchFamily="66" charset="0"/>
              </a:rPr>
              <a:t>trigliserid</a:t>
            </a:r>
            <a:r>
              <a:rPr lang="tr-TR" sz="2000" dirty="0" smtClean="0">
                <a:latin typeface="Comic Sans MS" pitchFamily="66" charset="0"/>
              </a:rPr>
              <a:t> düzeyinin &gt;250 mg/dl  olması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    </a:t>
            </a:r>
            <a:r>
              <a:rPr lang="tr-TR" sz="2000" dirty="0" err="1" smtClean="0">
                <a:latin typeface="Comic Sans MS" pitchFamily="66" charset="0"/>
              </a:rPr>
              <a:t>Polikistik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over</a:t>
            </a:r>
            <a:r>
              <a:rPr lang="tr-TR" sz="2000" dirty="0" smtClean="0">
                <a:latin typeface="Comic Sans MS" pitchFamily="66" charset="0"/>
              </a:rPr>
              <a:t> sendromlu kadınlar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    </a:t>
            </a:r>
            <a:r>
              <a:rPr lang="tr-TR" sz="2000" dirty="0" smtClean="0">
                <a:solidFill>
                  <a:srgbClr val="FFFF00"/>
                </a:solidFill>
                <a:latin typeface="Comic Sans MS" pitchFamily="66" charset="0"/>
              </a:rPr>
              <a:t>HbA1C&gt;%5.7 olması </a:t>
            </a:r>
            <a:r>
              <a:rPr lang="tr-TR" sz="2000" dirty="0" smtClean="0">
                <a:latin typeface="Comic Sans MS" pitchFamily="66" charset="0"/>
              </a:rPr>
              <a:t>veya önceden BGT ya da BAG  tanısı olması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    </a:t>
            </a:r>
            <a:r>
              <a:rPr lang="tr-TR" sz="2000" dirty="0" err="1" smtClean="0">
                <a:latin typeface="Comic Sans MS" pitchFamily="66" charset="0"/>
              </a:rPr>
              <a:t>İnsülin</a:t>
            </a:r>
            <a:r>
              <a:rPr lang="tr-TR" sz="2000" dirty="0" smtClean="0">
                <a:latin typeface="Comic Sans MS" pitchFamily="66" charset="0"/>
              </a:rPr>
              <a:t> direnci ile giden diğer klinik tablolar (</a:t>
            </a:r>
            <a:r>
              <a:rPr lang="tr-TR" sz="2000" dirty="0" err="1" smtClean="0">
                <a:latin typeface="Comic Sans MS" pitchFamily="66" charset="0"/>
              </a:rPr>
              <a:t>akantozis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nigrikans</a:t>
            </a:r>
            <a:r>
              <a:rPr lang="tr-TR" sz="2000" dirty="0" smtClean="0">
                <a:latin typeface="Comic Sans MS" pitchFamily="66" charset="0"/>
              </a:rPr>
              <a:t> )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    KVH öyküsü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</a:t>
            </a:r>
            <a:endParaRPr lang="tr-TR" sz="2000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    Bu kriterleri taşıyan bireylerde test sonuçları normal ise </a:t>
            </a: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 yıllık </a:t>
            </a:r>
          </a:p>
          <a:p>
            <a:pPr marL="0" indent="0" eaLnBrk="1" fontAlgn="t" hangingPunct="1">
              <a:buFont typeface="Monotype Sorts" charset="2"/>
              <a:buNone/>
              <a:defRPr/>
            </a:pPr>
            <a:r>
              <a:rPr lang="tr-TR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   aralıklarla tekrarlanması   </a:t>
            </a:r>
            <a:r>
              <a:rPr lang="tr-TR" sz="2000" dirty="0" smtClean="0">
                <a:latin typeface="Comic Sans MS" pitchFamily="66" charset="0"/>
              </a:rPr>
              <a:t>gerekmektedir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smtClean="0"/>
              <a:t>Diabetes Mellitus ve glukoz metabolizmasının diğer bozukluklarında tanı kriterleri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323850" y="1700213"/>
          <a:ext cx="8459789" cy="4560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50"/>
                <a:gridCol w="2229598"/>
                <a:gridCol w="1196074"/>
                <a:gridCol w="1196074"/>
                <a:gridCol w="1196074"/>
                <a:gridCol w="1196854"/>
                <a:gridCol w="1282565"/>
              </a:tblGrid>
              <a:tr h="808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Aşikar DM</a:t>
                      </a:r>
                      <a:endParaRPr lang="tr-TR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İzole </a:t>
                      </a:r>
                      <a:r>
                        <a:rPr lang="tr-TR" sz="16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BAG</a:t>
                      </a:r>
                      <a:endParaRPr lang="tr-TR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İzole </a:t>
                      </a:r>
                      <a:r>
                        <a:rPr lang="tr-TR" sz="16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BGT</a:t>
                      </a:r>
                      <a:endParaRPr lang="tr-TR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BAG+BGT</a:t>
                      </a:r>
                      <a:endParaRPr lang="tr-TR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DM Riski Yüksek</a:t>
                      </a:r>
                      <a:endParaRPr lang="tr-TR" sz="16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41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APG    </a:t>
                      </a:r>
                      <a:r>
                        <a:rPr lang="tr-TR" sz="1600" dirty="0">
                          <a:effectLst/>
                        </a:rPr>
                        <a:t>      (≥8st açlıkta)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≥126 mg/</a:t>
                      </a:r>
                      <a:r>
                        <a:rPr lang="tr-TR" sz="1600" b="1" dirty="0" err="1">
                          <a:effectLst/>
                        </a:rPr>
                        <a:t>dl</a:t>
                      </a:r>
                      <a:r>
                        <a:rPr lang="tr-TR" sz="1600" b="1" dirty="0">
                          <a:effectLst/>
                        </a:rPr>
                        <a:t>   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100-125 mg/dl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&lt;100 mg/dl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100-125 mg/dl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-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841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OGTT 2.</a:t>
                      </a:r>
                      <a:r>
                        <a:rPr lang="tr-TR" sz="1600" b="1" dirty="0" err="1">
                          <a:effectLst/>
                        </a:rPr>
                        <a:t>st</a:t>
                      </a:r>
                      <a:r>
                        <a:rPr lang="tr-TR" sz="1600" b="1" dirty="0">
                          <a:effectLst/>
                        </a:rPr>
                        <a:t> </a:t>
                      </a:r>
                      <a:r>
                        <a:rPr lang="tr-TR" sz="1600" b="1" dirty="0" smtClean="0">
                          <a:effectLst/>
                        </a:rPr>
                        <a:t>PG            </a:t>
                      </a:r>
                      <a:r>
                        <a:rPr lang="tr-TR" sz="1600" dirty="0">
                          <a:effectLst/>
                        </a:rPr>
                        <a:t>(75 gr </a:t>
                      </a:r>
                      <a:r>
                        <a:rPr lang="tr-TR" sz="1600" dirty="0" err="1">
                          <a:effectLst/>
                        </a:rPr>
                        <a:t>glukoz</a:t>
                      </a:r>
                      <a:r>
                        <a:rPr lang="tr-TR" sz="1600" dirty="0">
                          <a:effectLst/>
                        </a:rPr>
                        <a:t>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≥200 mg/</a:t>
                      </a:r>
                      <a:r>
                        <a:rPr lang="tr-TR" sz="1600" b="1" dirty="0" err="1">
                          <a:effectLst/>
                        </a:rPr>
                        <a:t>dl</a:t>
                      </a:r>
                      <a:r>
                        <a:rPr lang="tr-TR" sz="1600" b="1" dirty="0">
                          <a:effectLst/>
                        </a:rPr>
                        <a:t> 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&lt;140 mg/dl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140-199 mg/dl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140-199 mg/d</a:t>
                      </a:r>
                      <a:r>
                        <a:rPr lang="tr-TR" sz="1600" dirty="0">
                          <a:effectLst/>
                        </a:rPr>
                        <a:t>l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1227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Rastgele PG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≥200 mg/dl +diyabet </a:t>
                      </a:r>
                      <a:r>
                        <a:rPr lang="tr-TR" sz="1600" b="1" dirty="0" smtClean="0">
                          <a:effectLst/>
                        </a:rPr>
                        <a:t>semptomlar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  <a:tr h="841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HbA1C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≥ % 6.5 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-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%5.7-6.4 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5" marR="6857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81063" y="1844675"/>
            <a:ext cx="7380287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800" dirty="0">
                <a:solidFill>
                  <a:srgbClr val="FFFF00"/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tr-TR" sz="2400" dirty="0">
              <a:latin typeface="Comic Sans MS" pitchFamily="66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tr-TR" sz="2400" dirty="0">
                <a:latin typeface="Comic Sans MS" pitchFamily="66" charset="0"/>
              </a:rPr>
              <a:t>Her yıl 7 milyon insanda diyabet gelişmekte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tr-TR" sz="2400" dirty="0">
                <a:latin typeface="Comic Sans MS" pitchFamily="66" charset="0"/>
                <a:sym typeface="Wingdings" pitchFamily="2" charset="2"/>
              </a:rPr>
              <a:t>Dünya’da her 10 saniyede, 2 kişi </a:t>
            </a:r>
            <a:r>
              <a:rPr lang="tr-TR" sz="2400" dirty="0" err="1">
                <a:latin typeface="Comic Sans MS" pitchFamily="66" charset="0"/>
                <a:sym typeface="Wingdings" pitchFamily="2" charset="2"/>
              </a:rPr>
              <a:t>Diabetes</a:t>
            </a:r>
            <a:r>
              <a:rPr lang="tr-TR" sz="2400" dirty="0">
                <a:latin typeface="Comic Sans MS" pitchFamily="66" charset="0"/>
                <a:sym typeface="Wingdings" pitchFamily="2" charset="2"/>
              </a:rPr>
              <a:t> </a:t>
            </a:r>
            <a:r>
              <a:rPr lang="tr-TR" sz="2400" dirty="0" err="1">
                <a:latin typeface="Comic Sans MS" pitchFamily="66" charset="0"/>
                <a:sym typeface="Wingdings" pitchFamily="2" charset="2"/>
              </a:rPr>
              <a:t>Mellitus</a:t>
            </a:r>
            <a:r>
              <a:rPr lang="tr-TR" sz="2400" dirty="0">
                <a:latin typeface="Comic Sans MS" pitchFamily="66" charset="0"/>
                <a:sym typeface="Wingdings" pitchFamily="2" charset="2"/>
              </a:rPr>
              <a:t> tanısı almaktadır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tr-TR" sz="24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sym typeface="Wingdings" pitchFamily="2" charset="2"/>
              </a:rPr>
              <a:t> Genel erişkin popülasyonun %2.8-10’u tanı almamış tip 2 </a:t>
            </a:r>
            <a:r>
              <a:rPr lang="tr-TR" sz="2400" dirty="0" err="1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sym typeface="Wingdings" pitchFamily="2" charset="2"/>
              </a:rPr>
              <a:t>Diabetes</a:t>
            </a:r>
            <a:r>
              <a:rPr lang="tr-TR" sz="24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tr-TR" sz="2400" dirty="0" err="1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sym typeface="Wingdings" pitchFamily="2" charset="2"/>
              </a:rPr>
              <a:t>Mellitus’tur</a:t>
            </a:r>
            <a:r>
              <a:rPr lang="tr-TR" sz="2400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sym typeface="Wingdings" pitchFamily="2" charset="2"/>
              </a:rPr>
              <a:t> </a:t>
            </a:r>
            <a:endParaRPr lang="tr-TR" sz="2400" dirty="0">
              <a:solidFill>
                <a:schemeClr val="bg1"/>
              </a:solidFill>
              <a:latin typeface="Comic Sans MS" pitchFamily="66" charset="0"/>
              <a:sym typeface="Wingdings" pitchFamily="2" charset="2"/>
            </a:endParaRPr>
          </a:p>
          <a:p>
            <a:pPr algn="just">
              <a:buFont typeface="Wingdings" pitchFamily="2" charset="2"/>
              <a:buChar char="q"/>
              <a:defRPr/>
            </a:pPr>
            <a:endParaRPr lang="tr-TR" sz="2400" dirty="0">
              <a:solidFill>
                <a:schemeClr val="bg1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spcBef>
                <a:spcPct val="50000"/>
              </a:spcBef>
              <a:defRPr/>
            </a:pPr>
            <a:endParaRPr lang="tr-TR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18435" name="Picture 3" descr="earth_ic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1775" y="60325"/>
            <a:ext cx="2506663" cy="22161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8436" name="3 Metin kutusu"/>
          <p:cNvSpPr txBox="1">
            <a:spLocks noChangeArrowheads="1"/>
          </p:cNvSpPr>
          <p:nvPr/>
        </p:nvSpPr>
        <p:spPr bwMode="auto">
          <a:xfrm>
            <a:off x="2105025" y="1125538"/>
            <a:ext cx="31877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Diyabet Epidemisi</a:t>
            </a:r>
            <a:endParaRPr lang="en-US" sz="2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Gestasyonel Diyabet (GDM)Tanısı</a:t>
            </a:r>
          </a:p>
          <a:p>
            <a:pPr algn="ctr"/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24-28 Haftada yapılan testler </a:t>
            </a:r>
            <a:br>
              <a:rPr lang="tr-TR" sz="2800">
                <a:solidFill>
                  <a:srgbClr val="FFFF00"/>
                </a:solidFill>
                <a:latin typeface="Comic Sans MS" pitchFamily="66" charset="0"/>
              </a:rPr>
            </a:br>
            <a:endParaRPr lang="tr-TR" sz="2800">
              <a:solidFill>
                <a:srgbClr val="FFFF00"/>
              </a:solidFill>
              <a:latin typeface="Comic Sans MS" pitchFamily="66" charset="0"/>
            </a:endParaRPr>
          </a:p>
        </p:txBody>
      </p:sp>
      <p:graphicFrame>
        <p:nvGraphicFramePr>
          <p:cNvPr id="19491" name="Group 35"/>
          <p:cNvGraphicFramePr>
            <a:graphicFrameLocks noGrp="1"/>
          </p:cNvGraphicFramePr>
          <p:nvPr/>
        </p:nvGraphicFramePr>
        <p:xfrm>
          <a:off x="539750" y="1484313"/>
          <a:ext cx="8132763" cy="3475037"/>
        </p:xfrm>
        <a:graphic>
          <a:graphicData uri="http://schemas.openxmlformats.org/drawingml/2006/table">
            <a:tbl>
              <a:tblPr/>
              <a:tblGrid>
                <a:gridCol w="1654175"/>
                <a:gridCol w="2160588"/>
                <a:gridCol w="2159000"/>
                <a:gridCol w="2159000"/>
              </a:tblGrid>
              <a:tr h="17013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Plazma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Glukozu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682" marB="456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Random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50 gr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Tarama  testi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(mg/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dl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(Açlıkta)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100 gr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Tanı testi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(mg/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dl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itchFamily="66" charset="0"/>
                        </a:rPr>
                        <a:t>)*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736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Açlık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1.Saat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2.Saat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3.saat</a:t>
                      </a:r>
                    </a:p>
                  </a:txBody>
                  <a:tcPr marT="45682" marB="456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_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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140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_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_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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105 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         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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190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         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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165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         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  <a:sym typeface="Symbol" pitchFamily="18" charset="2"/>
                        </a:rPr>
                        <a:t>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145 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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95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sym typeface="Symbol" pitchFamily="18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         180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         155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sym typeface="Symbol" pitchFamily="18" charset="2"/>
                        </a:rPr>
                        <a:t>         140 </a:t>
                      </a:r>
                    </a:p>
                  </a:txBody>
                  <a:tcPr marT="45682" marB="456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99" name="Text Box 36"/>
          <p:cNvSpPr txBox="1">
            <a:spLocks noChangeArrowheads="1"/>
          </p:cNvSpPr>
          <p:nvPr/>
        </p:nvSpPr>
        <p:spPr bwMode="auto">
          <a:xfrm>
            <a:off x="4932363" y="5949950"/>
            <a:ext cx="1655762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1400">
              <a:latin typeface="Comic Sans MS" pitchFamily="66" charset="0"/>
            </a:endParaRPr>
          </a:p>
        </p:txBody>
      </p:sp>
      <p:sp>
        <p:nvSpPr>
          <p:cNvPr id="46100" name="Text Box 37"/>
          <p:cNvSpPr txBox="1">
            <a:spLocks noChangeArrowheads="1"/>
          </p:cNvSpPr>
          <p:nvPr/>
        </p:nvSpPr>
        <p:spPr bwMode="auto">
          <a:xfrm>
            <a:off x="4716463" y="5013325"/>
            <a:ext cx="1943100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>
                <a:latin typeface="Comic Sans MS" pitchFamily="66" charset="0"/>
              </a:rPr>
              <a:t>1964- 1979</a:t>
            </a:r>
          </a:p>
        </p:txBody>
      </p:sp>
      <p:sp>
        <p:nvSpPr>
          <p:cNvPr id="46101" name="Text Box 38"/>
          <p:cNvSpPr txBox="1">
            <a:spLocks noChangeArrowheads="1"/>
          </p:cNvSpPr>
          <p:nvPr/>
        </p:nvSpPr>
        <p:spPr bwMode="auto">
          <a:xfrm>
            <a:off x="7380288" y="5013325"/>
            <a:ext cx="1295400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1600">
                <a:latin typeface="Comic Sans MS" pitchFamily="66" charset="0"/>
              </a:rPr>
              <a:t> 1997 </a:t>
            </a:r>
          </a:p>
        </p:txBody>
      </p:sp>
      <p:sp>
        <p:nvSpPr>
          <p:cNvPr id="46102" name="6 Metin kutusu"/>
          <p:cNvSpPr txBox="1">
            <a:spLocks noChangeArrowheads="1"/>
          </p:cNvSpPr>
          <p:nvPr/>
        </p:nvSpPr>
        <p:spPr bwMode="auto">
          <a:xfrm>
            <a:off x="1081088" y="5732463"/>
            <a:ext cx="5676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*Tanı  için en  az iki kriterin  tutması gerekir </a:t>
            </a:r>
            <a:r>
              <a:rPr lang="tr-TR" sz="1600">
                <a:solidFill>
                  <a:srgbClr val="FFFF00"/>
                </a:solidFill>
              </a:rPr>
              <a:t> </a:t>
            </a:r>
            <a:endParaRPr lang="en-US" sz="16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GDM Tanı </a:t>
            </a:r>
            <a:r>
              <a:rPr lang="tr-TR" sz="3600" smtClean="0"/>
              <a:t>K</a:t>
            </a:r>
            <a:r>
              <a:rPr lang="en-US" sz="3600" smtClean="0"/>
              <a:t>riterleri</a:t>
            </a:r>
            <a:endParaRPr lang="tr-TR" sz="3600" smtClean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</p:nvPr>
        </p:nvGraphicFramePr>
        <p:xfrm>
          <a:off x="287338" y="1557338"/>
          <a:ext cx="8066086" cy="381634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44697"/>
                <a:gridCol w="2102131"/>
                <a:gridCol w="585724"/>
                <a:gridCol w="1343928"/>
                <a:gridCol w="1344803"/>
                <a:gridCol w="1344803"/>
              </a:tblGrid>
              <a:tr h="540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 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APG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1.st PG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2.st PG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3.st PG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4038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İki Aşamalı test</a:t>
                      </a:r>
                      <a:endParaRPr lang="tr-TR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40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İlk aşama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50 gr </a:t>
                      </a:r>
                      <a:r>
                        <a:rPr lang="tr-TR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glukozlu</a:t>
                      </a:r>
                      <a:r>
                        <a:rPr lang="tr-T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test</a:t>
                      </a:r>
                      <a:endParaRPr lang="tr-TR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≥140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-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40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İkinci aşama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100 gr </a:t>
                      </a:r>
                      <a:r>
                        <a:rPr lang="tr-TR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glukozlu</a:t>
                      </a:r>
                      <a:r>
                        <a:rPr lang="tr-T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test</a:t>
                      </a:r>
                      <a:endParaRPr lang="tr-TR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≥95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≥180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≥155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≥140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540389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Tek aşamalı test</a:t>
                      </a:r>
                      <a:endParaRPr lang="tr-TR" sz="16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14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IADPSG/ADA </a:t>
                      </a:r>
                      <a:r>
                        <a:rPr lang="en-US" sz="1400" b="0" dirty="0" err="1">
                          <a:effectLst/>
                        </a:rPr>
                        <a:t>kriterleri</a:t>
                      </a:r>
                      <a:endParaRPr lang="tr-TR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75 gr </a:t>
                      </a:r>
                      <a:r>
                        <a:rPr lang="tr-TR" sz="16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glukozlu</a:t>
                      </a:r>
                      <a:r>
                        <a:rPr lang="tr-TR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OGTT</a:t>
                      </a:r>
                      <a:endParaRPr lang="tr-TR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≥92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≥180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≥153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158" name="Dikdörtgen 4"/>
          <p:cNvSpPr>
            <a:spLocks noChangeArrowheads="1"/>
          </p:cNvSpPr>
          <p:nvPr/>
        </p:nvSpPr>
        <p:spPr bwMode="auto">
          <a:xfrm>
            <a:off x="468313" y="5373688"/>
            <a:ext cx="77041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mic Sans MS" pitchFamily="66" charset="0"/>
              </a:rPr>
              <a:t>IADPSG: Uluslararası Diyabetik Gebelik Çalışma Grupları Birliği, ADA: Amerikan Diyabet Birliği</a:t>
            </a:r>
            <a:endParaRPr lang="tr-TR" sz="2000">
              <a:latin typeface="Comic Sans MS" pitchFamily="66" charset="0"/>
            </a:endParaRPr>
          </a:p>
          <a:p>
            <a:pPr eaLnBrk="1" hangingPunct="1"/>
            <a:r>
              <a:rPr lang="tr-TR" sz="2000">
                <a:latin typeface="Comic Sans MS" pitchFamily="66" charset="0"/>
                <a:sym typeface="Symbol" pitchFamily="18" charset="2"/>
              </a:rPr>
              <a:t>Gebeliğin 24-28. haftalarında yapılan 75 gr OGTT ile en az bir anormal sonuç (2012 kriteri) </a:t>
            </a:r>
          </a:p>
          <a:p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4600575" y="6516688"/>
            <a:ext cx="45799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1400" b="1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Position</a:t>
            </a:r>
            <a:r>
              <a:rPr lang="tr-TR" sz="1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tr-TR" sz="1400" b="1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Statement</a:t>
            </a:r>
            <a:r>
              <a:rPr lang="tr-TR" sz="1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,</a:t>
            </a:r>
            <a:r>
              <a:rPr lang="tr-TR" sz="1400" b="1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Diabetes</a:t>
            </a:r>
            <a:r>
              <a:rPr lang="tr-TR" sz="1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Care,2012:35;14-15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1125538"/>
            <a:ext cx="7921625" cy="2532062"/>
          </a:xfrm>
        </p:spPr>
        <p:txBody>
          <a:bodyPr/>
          <a:lstStyle/>
          <a:p>
            <a:r>
              <a:rPr lang="tr-TR" sz="3200" smtClean="0">
                <a:latin typeface="Comic Sans MS" pitchFamily="66" charset="0"/>
              </a:rPr>
              <a:t>DİABETES MELLİTUSUN      KRONİK KOMPLİKASYONLARI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760413" y="534988"/>
            <a:ext cx="7772400" cy="1143000"/>
          </a:xfrm>
        </p:spPr>
        <p:txBody>
          <a:bodyPr/>
          <a:lstStyle/>
          <a:p>
            <a:r>
              <a:rPr lang="tr-TR" sz="3600" smtClean="0">
                <a:solidFill>
                  <a:srgbClr val="FFC000"/>
                </a:solidFill>
                <a:latin typeface="Comic Sans MS" pitchFamily="66" charset="0"/>
              </a:rPr>
              <a:t>Diyabetin kronik komplikasyonları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idx="1"/>
          </p:nvPr>
        </p:nvSpPr>
        <p:spPr>
          <a:xfrm>
            <a:off x="760413" y="190658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7030A0"/>
                </a:solidFill>
                <a:latin typeface="Comic Sans MS" pitchFamily="66" charset="0"/>
              </a:rPr>
              <a:t>Makrovasküler komplikasyonlar</a:t>
            </a:r>
            <a:r>
              <a:rPr lang="tr-TR" sz="2400" b="1" smtClean="0"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r-TR" sz="2400" smtClean="0">
                <a:latin typeface="Comic Sans MS" pitchFamily="66" charset="0"/>
              </a:rPr>
              <a:t>Hızlanmış ateroskleroz</a:t>
            </a: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Koroner arter hastalığı</a:t>
            </a: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Serebrovasküler olay</a:t>
            </a: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Periferal vasküler olay</a:t>
            </a: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Renovasküler hastalık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7030A0"/>
                </a:solidFill>
                <a:latin typeface="Comic Sans MS" pitchFamily="66" charset="0"/>
              </a:rPr>
              <a:t>Mikrovasküler komplikasyonlar</a:t>
            </a:r>
          </a:p>
          <a:p>
            <a:pPr>
              <a:lnSpc>
                <a:spcPct val="80000"/>
              </a:lnSpc>
            </a:pPr>
            <a:r>
              <a:rPr lang="tr-TR" sz="2400" smtClean="0">
                <a:latin typeface="Comic Sans MS" pitchFamily="66" charset="0"/>
              </a:rPr>
              <a:t>Retinopati</a:t>
            </a:r>
          </a:p>
          <a:p>
            <a:pPr>
              <a:lnSpc>
                <a:spcPct val="80000"/>
              </a:lnSpc>
            </a:pPr>
            <a:r>
              <a:rPr lang="tr-TR" sz="2400" smtClean="0">
                <a:latin typeface="Comic Sans MS" pitchFamily="66" charset="0"/>
              </a:rPr>
              <a:t>Nöropati</a:t>
            </a:r>
          </a:p>
          <a:p>
            <a:pPr>
              <a:lnSpc>
                <a:spcPct val="80000"/>
              </a:lnSpc>
            </a:pPr>
            <a:r>
              <a:rPr lang="tr-TR" sz="2400" smtClean="0">
                <a:latin typeface="Comic Sans MS" pitchFamily="66" charset="0"/>
              </a:rPr>
              <a:t>Nefropati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000" b="1" smtClean="0">
                <a:solidFill>
                  <a:srgbClr val="7030A0"/>
                </a:solidFill>
                <a:latin typeface="Comic Sans MS" pitchFamily="66" charset="0"/>
              </a:rPr>
              <a:t>Diyabetik </a:t>
            </a:r>
            <a:r>
              <a:rPr lang="tr-TR" sz="2400" b="1" smtClean="0">
                <a:solidFill>
                  <a:srgbClr val="7030A0"/>
                </a:solidFill>
                <a:latin typeface="Comic Sans MS" pitchFamily="66" charset="0"/>
              </a:rPr>
              <a:t>ayak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smtClean="0">
                <a:solidFill>
                  <a:srgbClr val="FFC000"/>
                </a:solidFill>
                <a:latin typeface="Comic Sans MS" pitchFamily="66" charset="0"/>
              </a:rPr>
              <a:t>Makrovasküler komplikasyonlar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Diyabetli hastalarda en önemli morbidite ve mortalite nedeni</a:t>
            </a: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Diyabetlilerde ateroskleroz daha erken yaşlarda ortaya çıkar, multisegmenter tutulumlu ve daha yaygındır</a:t>
            </a: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Tip 2 diyabetlilerde KAH riski non-diyabetiklere göre 2-4 kat daha yüksek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</a:rPr>
              <a:t>Bu hastaların %60-75’i makrovasküler olaylara bağlı kaybedilir</a:t>
            </a:r>
          </a:p>
          <a:p>
            <a:pPr>
              <a:lnSpc>
                <a:spcPct val="90000"/>
              </a:lnSpc>
            </a:pPr>
            <a:endParaRPr lang="tr-TR" sz="28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333375"/>
            <a:ext cx="7772400" cy="1143000"/>
          </a:xfrm>
        </p:spPr>
        <p:txBody>
          <a:bodyPr/>
          <a:lstStyle/>
          <a:p>
            <a:r>
              <a:rPr lang="tr-TR" sz="2800" smtClean="0">
                <a:solidFill>
                  <a:srgbClr val="FFC000"/>
                </a:solidFill>
                <a:latin typeface="Comic Sans MS" pitchFamily="66" charset="0"/>
              </a:rPr>
              <a:t>Makrovasküler komplikasyon</a:t>
            </a:r>
            <a:r>
              <a:rPr lang="tr-TR" sz="3200" smtClean="0">
                <a:solidFill>
                  <a:srgbClr val="FFC000"/>
                </a:solidFill>
                <a:latin typeface="Comic Sans MS" pitchFamily="66" charset="0"/>
              </a:rPr>
              <a:t>lar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sz="2400" b="1" smtClean="0">
                <a:solidFill>
                  <a:srgbClr val="7030A0"/>
                </a:solidFill>
                <a:latin typeface="Comic Sans MS" pitchFamily="66" charset="0"/>
              </a:rPr>
              <a:t>Risk faktörleri </a:t>
            </a:r>
          </a:p>
          <a:p>
            <a:r>
              <a:rPr lang="tr-TR" sz="2400" smtClean="0">
                <a:solidFill>
                  <a:srgbClr val="99FF99"/>
                </a:solidFill>
                <a:latin typeface="Comic Sans MS" pitchFamily="66" charset="0"/>
              </a:rPr>
              <a:t>Diyabet KVH için bağımsız bir risk faktörü</a:t>
            </a:r>
          </a:p>
          <a:p>
            <a:r>
              <a:rPr lang="tr-TR" sz="2400" smtClean="0">
                <a:latin typeface="Comic Sans MS" pitchFamily="66" charset="0"/>
              </a:rPr>
              <a:t>Hipertansiyon</a:t>
            </a:r>
          </a:p>
          <a:p>
            <a:r>
              <a:rPr lang="tr-TR" sz="2400" smtClean="0">
                <a:latin typeface="Comic Sans MS" pitchFamily="66" charset="0"/>
              </a:rPr>
              <a:t>Dislipidemi</a:t>
            </a:r>
          </a:p>
          <a:p>
            <a:r>
              <a:rPr lang="tr-TR" sz="2400" smtClean="0">
                <a:latin typeface="Comic Sans MS" pitchFamily="66" charset="0"/>
              </a:rPr>
              <a:t>Sigara</a:t>
            </a:r>
          </a:p>
          <a:p>
            <a:r>
              <a:rPr lang="tr-TR" sz="2400" smtClean="0">
                <a:latin typeface="Comic Sans MS" pitchFamily="66" charset="0"/>
              </a:rPr>
              <a:t>Aile öyküsü (1</a:t>
            </a:r>
            <a:r>
              <a:rPr lang="tr-TR" sz="2400" baseline="30000" smtClean="0">
                <a:latin typeface="Comic Sans MS" pitchFamily="66" charset="0"/>
              </a:rPr>
              <a:t>0</a:t>
            </a:r>
            <a:r>
              <a:rPr lang="tr-TR" sz="2400" smtClean="0">
                <a:latin typeface="Comic Sans MS" pitchFamily="66" charset="0"/>
              </a:rPr>
              <a:t> akrabalarda KVH olması) 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Erkekte &lt;55 yaş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Kadında &lt;65 yaş </a:t>
            </a:r>
          </a:p>
          <a:p>
            <a:r>
              <a:rPr lang="tr-TR" sz="2400" smtClean="0">
                <a:latin typeface="Comic Sans MS" pitchFamily="66" charset="0"/>
              </a:rPr>
              <a:t>Obezite (özellikle santral obezite)</a:t>
            </a:r>
          </a:p>
          <a:p>
            <a:endParaRPr lang="tr-TR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50825"/>
            <a:ext cx="7772400" cy="1143000"/>
          </a:xfrm>
        </p:spPr>
        <p:txBody>
          <a:bodyPr/>
          <a:lstStyle/>
          <a:p>
            <a:r>
              <a:rPr lang="tr-TR" sz="3200" smtClean="0">
                <a:solidFill>
                  <a:srgbClr val="FFC000"/>
                </a:solidFill>
                <a:latin typeface="Comic Sans MS" pitchFamily="66" charset="0"/>
              </a:rPr>
              <a:t>Makrovasküler komplikasyonlar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58888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800" b="1" smtClean="0">
                <a:solidFill>
                  <a:srgbClr val="7030A0"/>
                </a:solidFill>
                <a:latin typeface="Comic Sans MS" pitchFamily="66" charset="0"/>
              </a:rPr>
              <a:t>Klinik tablo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2800" smtClean="0">
                <a:latin typeface="Comic Sans MS" pitchFamily="66" charset="0"/>
              </a:rPr>
              <a:t>Koroner arter hastalığı </a:t>
            </a: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Angina pektoris</a:t>
            </a:r>
            <a:endParaRPr lang="tr-TR" sz="1800" smtClean="0">
              <a:latin typeface="Comic Sans MS" pitchFamily="66" charset="0"/>
            </a:endParaRP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Miyokard infarktüsü: </a:t>
            </a:r>
            <a:r>
              <a:rPr lang="tr-TR" sz="1800" smtClean="0">
                <a:latin typeface="Comic Sans MS" pitchFamily="66" charset="0"/>
              </a:rPr>
              <a:t>‘sessiz’ MI daha sık</a:t>
            </a: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Kalp yetmezliği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800" smtClean="0">
                <a:latin typeface="Comic Sans MS" pitchFamily="66" charset="0"/>
              </a:rPr>
              <a:t>Periferik damar hastalığı</a:t>
            </a: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Aralıklı topallama, </a:t>
            </a:r>
          </a:p>
          <a:p>
            <a:pPr lvl="1"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Tıkanıklık-Gangren (ASO)</a:t>
            </a:r>
            <a:r>
              <a:rPr lang="tr-TR" sz="2400" b="1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tr-TR" sz="2800" smtClean="0">
                <a:latin typeface="Comic Sans MS" pitchFamily="66" charset="0"/>
              </a:rPr>
              <a:t>Serebrovasküler hastalık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İnme</a:t>
            </a:r>
          </a:p>
          <a:p>
            <a:pPr>
              <a:buFont typeface="Wingdings" pitchFamily="2" charset="2"/>
              <a:buNone/>
            </a:pPr>
            <a:r>
              <a:rPr lang="tr-TR" sz="2400" smtClean="0">
                <a:latin typeface="Comic Sans MS" pitchFamily="66" charset="0"/>
              </a:rPr>
              <a:t>Renovasküler hastalık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Renal fonksiyonlarda bozukluk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Hipertansiyon</a:t>
            </a:r>
          </a:p>
          <a:p>
            <a:pPr lvl="1">
              <a:lnSpc>
                <a:spcPct val="80000"/>
              </a:lnSpc>
            </a:pPr>
            <a:endParaRPr lang="tr-TR" sz="200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tr-TR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822325"/>
            <a:ext cx="7772400" cy="1143000"/>
          </a:xfrm>
        </p:spPr>
        <p:txBody>
          <a:bodyPr/>
          <a:lstStyle/>
          <a:p>
            <a:r>
              <a:rPr lang="tr-TR" sz="3200" smtClean="0">
                <a:solidFill>
                  <a:srgbClr val="FFC000"/>
                </a:solidFill>
                <a:latin typeface="Comic Sans MS" pitchFamily="66" charset="0"/>
              </a:rPr>
              <a:t>Makrovasküler komplikasyonlar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93925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smtClean="0">
                <a:latin typeface="Comic Sans MS" pitchFamily="66" charset="0"/>
              </a:rPr>
              <a:t>Makrovasküler hastalık riskini azaltmak için tüm risk faktörleri agresif şekilde tedavi edilmelidir</a:t>
            </a:r>
          </a:p>
          <a:p>
            <a:pPr>
              <a:lnSpc>
                <a:spcPct val="80000"/>
              </a:lnSpc>
            </a:pPr>
            <a:endParaRPr lang="tr-TR" sz="240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tr-TR" sz="2400" smtClean="0">
                <a:latin typeface="Comic Sans MS" pitchFamily="66" charset="0"/>
              </a:rPr>
              <a:t>Erken  iyi, glisemik kontrol</a:t>
            </a:r>
          </a:p>
          <a:p>
            <a:pPr>
              <a:lnSpc>
                <a:spcPct val="80000"/>
              </a:lnSpc>
            </a:pPr>
            <a:r>
              <a:rPr lang="tr-TR" sz="2400" smtClean="0">
                <a:latin typeface="Comic Sans MS" pitchFamily="66" charset="0"/>
              </a:rPr>
              <a:t>Kan basıncı kontrolü</a:t>
            </a:r>
          </a:p>
          <a:p>
            <a:pPr>
              <a:lnSpc>
                <a:spcPct val="80000"/>
              </a:lnSpc>
            </a:pPr>
            <a:r>
              <a:rPr lang="tr-TR" sz="2400" smtClean="0">
                <a:latin typeface="Comic Sans MS" pitchFamily="66" charset="0"/>
              </a:rPr>
              <a:t>Obezite</a:t>
            </a:r>
          </a:p>
          <a:p>
            <a:pPr>
              <a:lnSpc>
                <a:spcPct val="80000"/>
              </a:lnSpc>
            </a:pPr>
            <a:r>
              <a:rPr lang="tr-TR" sz="2400" smtClean="0">
                <a:latin typeface="Comic Sans MS" pitchFamily="66" charset="0"/>
              </a:rPr>
              <a:t>Dislipidemi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smtClean="0">
                <a:solidFill>
                  <a:srgbClr val="FFC000"/>
                </a:solidFill>
                <a:latin typeface="Comic Sans MS" pitchFamily="66" charset="0"/>
              </a:rPr>
              <a:t>Oftalmolojik Komplikasyonlar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28775"/>
            <a:ext cx="6465888" cy="4525963"/>
          </a:xfrm>
        </p:spPr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Retinopati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Nonproliferatif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Proliferatif</a:t>
            </a:r>
          </a:p>
          <a:p>
            <a:r>
              <a:rPr lang="tr-TR" sz="2400" smtClean="0">
                <a:latin typeface="Comic Sans MS" pitchFamily="66" charset="0"/>
              </a:rPr>
              <a:t>Maküla ödemi</a:t>
            </a:r>
          </a:p>
          <a:p>
            <a:r>
              <a:rPr lang="tr-TR" sz="2400" smtClean="0">
                <a:latin typeface="Comic Sans MS" pitchFamily="66" charset="0"/>
              </a:rPr>
              <a:t>Katarakt</a:t>
            </a:r>
          </a:p>
          <a:p>
            <a:r>
              <a:rPr lang="tr-TR" sz="2400" smtClean="0">
                <a:latin typeface="Comic Sans MS" pitchFamily="66" charset="0"/>
              </a:rPr>
              <a:t>Glokom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200" smtClean="0">
                <a:latin typeface="Comic Sans MS" pitchFamily="66" charset="0"/>
              </a:rPr>
              <a:t>                      </a:t>
            </a:r>
            <a:r>
              <a:rPr lang="tr-TR" sz="3200" smtClean="0">
                <a:solidFill>
                  <a:srgbClr val="FFC000"/>
                </a:solidFill>
                <a:latin typeface="Comic Sans MS" pitchFamily="66" charset="0"/>
              </a:rPr>
              <a:t>Retinopati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Erişkin diyabetli hastalarda en önemli körlük nedeni (kaznılmış körlüğün en sık nedenidir) </a:t>
            </a:r>
          </a:p>
          <a:p>
            <a:r>
              <a:rPr lang="tr-TR" sz="2400" smtClean="0">
                <a:latin typeface="Comic Sans MS" pitchFamily="66" charset="0"/>
              </a:rPr>
              <a:t>Fundus dilate edilmiş pupillalarda indirekt oftalmoskopi ile değerlendirilir</a:t>
            </a:r>
          </a:p>
          <a:p>
            <a:r>
              <a:rPr lang="tr-TR" sz="2400" smtClean="0">
                <a:latin typeface="Comic Sans MS" pitchFamily="66" charset="0"/>
              </a:rPr>
              <a:t>Diyabetik retinopatinin erken tanısı için tüm          tip 1 diyabetliler 5 yıldan sonra, </a:t>
            </a:r>
          </a:p>
          <a:p>
            <a:r>
              <a:rPr lang="tr-TR" sz="2400" smtClean="0">
                <a:latin typeface="Comic Sans MS" pitchFamily="66" charset="0"/>
              </a:rPr>
              <a:t>tüm tip 2 diyabetliler tanı anında  ve takipte yıllık oftalmolojik inceleme ve takip için gönderilmelidir</a:t>
            </a:r>
          </a:p>
          <a:p>
            <a:pPr lvl="1"/>
            <a:endParaRPr lang="tr-TR" sz="2400" smtClean="0">
              <a:latin typeface="Comic Sans MS" pitchFamily="66" charset="0"/>
            </a:endParaRPr>
          </a:p>
          <a:p>
            <a:endParaRPr lang="tr-TR" sz="2800" smtClean="0">
              <a:latin typeface="Comic Sans MS" pitchFamily="66" charset="0"/>
            </a:endParaRPr>
          </a:p>
          <a:p>
            <a:endParaRPr lang="tr-TR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76450"/>
            <a:ext cx="7993063" cy="3411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619250" y="2922588"/>
            <a:ext cx="6184900" cy="1379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tr-TR" sz="2800" b="1" dirty="0">
                <a:solidFill>
                  <a:srgbClr val="900048"/>
                </a:solidFill>
                <a:latin typeface="Comic Sans MS" pitchFamily="66" charset="0"/>
              </a:rPr>
              <a:t>	</a:t>
            </a:r>
            <a:r>
              <a:rPr lang="tr-TR" sz="2400" b="1" dirty="0">
                <a:solidFill>
                  <a:srgbClr val="900048"/>
                </a:solidFill>
                <a:latin typeface="Comic Sans MS" pitchFamily="66" charset="0"/>
              </a:rPr>
              <a:t>	</a:t>
            </a:r>
            <a:r>
              <a:rPr lang="tr-TR" sz="2400" b="1" u="sng" dirty="0">
                <a:solidFill>
                  <a:srgbClr val="FF0066"/>
                </a:solidFill>
                <a:latin typeface="Comic Sans MS" pitchFamily="66" charset="0"/>
              </a:rPr>
              <a:t>Oran(2000)    (2010)</a:t>
            </a:r>
            <a:endParaRPr lang="tr-TR" sz="2000" b="1" dirty="0">
              <a:solidFill>
                <a:srgbClr val="7E003F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defRPr/>
            </a:pPr>
            <a:r>
              <a:rPr lang="tr-TR" sz="2400" b="1" dirty="0">
                <a:solidFill>
                  <a:srgbClr val="000066"/>
                </a:solidFill>
                <a:latin typeface="Comic Sans MS" pitchFamily="66" charset="0"/>
              </a:rPr>
              <a:t>Diyabet	 %7.2 	   % 13.7	</a:t>
            </a:r>
            <a:endParaRPr lang="tr-TR" sz="1600" b="1" dirty="0">
              <a:solidFill>
                <a:schemeClr val="bg2">
                  <a:lumMod val="85000"/>
                  <a:lumOff val="15000"/>
                </a:schemeClr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defRPr/>
            </a:pPr>
            <a:r>
              <a:rPr lang="tr-TR" sz="2400" b="1" dirty="0">
                <a:solidFill>
                  <a:srgbClr val="000066"/>
                </a:solidFill>
                <a:latin typeface="Comic Sans MS" pitchFamily="66" charset="0"/>
              </a:rPr>
              <a:t>BGT		 %6,7          % 28,7</a:t>
            </a:r>
            <a:endParaRPr lang="tr-TR" sz="2400" b="1" dirty="0">
              <a:solidFill>
                <a:srgbClr val="900048"/>
              </a:solidFill>
              <a:latin typeface="Comic Sans MS" pitchFamily="66" charset="0"/>
            </a:endParaRP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677863" y="304800"/>
            <a:ext cx="7856537" cy="163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tr-TR" sz="3600" dirty="0">
                <a:solidFill>
                  <a:srgbClr val="FFFF1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Türkiye’de </a:t>
            </a:r>
            <a:r>
              <a:rPr lang="tr-TR" sz="3600" dirty="0" err="1">
                <a:solidFill>
                  <a:srgbClr val="FFFF1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Diabetes</a:t>
            </a:r>
            <a:r>
              <a:rPr lang="tr-TR" sz="3600" dirty="0">
                <a:solidFill>
                  <a:srgbClr val="FFFF1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tr-TR" sz="3600" dirty="0" err="1">
                <a:solidFill>
                  <a:srgbClr val="FFFF1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Mellitus</a:t>
            </a:r>
            <a:r>
              <a:rPr lang="tr-TR" sz="3200" dirty="0">
                <a:solidFill>
                  <a:srgbClr val="FFFF17"/>
                </a:solidFill>
                <a:latin typeface="Comic Sans MS" pitchFamily="66" charset="0"/>
              </a:rPr>
              <a:t> </a:t>
            </a:r>
            <a:br>
              <a:rPr lang="tr-TR" sz="3200" dirty="0">
                <a:solidFill>
                  <a:srgbClr val="FFFF17"/>
                </a:solidFill>
                <a:latin typeface="Comic Sans MS" pitchFamily="66" charset="0"/>
              </a:rPr>
            </a:br>
            <a:r>
              <a:rPr lang="tr-TR" sz="2000" dirty="0">
                <a:solidFill>
                  <a:srgbClr val="FFFF1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(2000 yılı 20+ yaş erişkin nüfus sayımına göre)</a:t>
            </a:r>
          </a:p>
          <a:p>
            <a:pPr algn="ctr">
              <a:defRPr/>
            </a:pPr>
            <a:r>
              <a:rPr lang="tr-TR" sz="2000" dirty="0">
                <a:solidFill>
                  <a:srgbClr val="FFFF1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(İ.Ü. Tıp Fakültesi, Sağlık Bakanlığı, DSÖ) TURDEP 1</a:t>
            </a:r>
            <a:endParaRPr lang="tr-TR" sz="2000" dirty="0">
              <a:solidFill>
                <a:srgbClr val="FFFF17"/>
              </a:solidFill>
              <a:latin typeface="Comic Sans MS" pitchFamily="66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76600" y="6294438"/>
            <a:ext cx="559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FFFF"/>
                </a:solidFill>
                <a:latin typeface="Comic Sans MS" pitchFamily="66" charset="0"/>
              </a:rPr>
              <a:t>(Satman İ, TURDEP Group: D Care 2002)</a:t>
            </a:r>
          </a:p>
        </p:txBody>
      </p:sp>
      <p:sp>
        <p:nvSpPr>
          <p:cNvPr id="19462" name="Freeform 7"/>
          <p:cNvSpPr>
            <a:spLocks/>
          </p:cNvSpPr>
          <p:nvPr/>
        </p:nvSpPr>
        <p:spPr bwMode="auto">
          <a:xfrm>
            <a:off x="3448050" y="5303838"/>
            <a:ext cx="574675" cy="73025"/>
          </a:xfrm>
          <a:custGeom>
            <a:avLst/>
            <a:gdLst>
              <a:gd name="T0" fmla="*/ 0 w 408"/>
              <a:gd name="T1" fmla="*/ 0 h 46"/>
              <a:gd name="T2" fmla="*/ 2147483647 w 408"/>
              <a:gd name="T3" fmla="*/ 2147483647 h 46"/>
              <a:gd name="T4" fmla="*/ 2147483647 w 408"/>
              <a:gd name="T5" fmla="*/ 2147483647 h 46"/>
              <a:gd name="T6" fmla="*/ 2147483647 w 408"/>
              <a:gd name="T7" fmla="*/ 2147483647 h 46"/>
              <a:gd name="T8" fmla="*/ 2147483647 w 408"/>
              <a:gd name="T9" fmla="*/ 2147483647 h 46"/>
              <a:gd name="T10" fmla="*/ 2147483647 w 408"/>
              <a:gd name="T11" fmla="*/ 2147483647 h 46"/>
              <a:gd name="T12" fmla="*/ 2147483647 w 408"/>
              <a:gd name="T13" fmla="*/ 2147483647 h 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8"/>
              <a:gd name="T22" fmla="*/ 0 h 46"/>
              <a:gd name="T23" fmla="*/ 408 w 408"/>
              <a:gd name="T24" fmla="*/ 46 h 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8" h="46">
                <a:moveTo>
                  <a:pt x="0" y="0"/>
                </a:moveTo>
                <a:lnTo>
                  <a:pt x="91" y="46"/>
                </a:lnTo>
                <a:lnTo>
                  <a:pt x="136" y="46"/>
                </a:lnTo>
                <a:lnTo>
                  <a:pt x="227" y="46"/>
                </a:lnTo>
                <a:lnTo>
                  <a:pt x="318" y="46"/>
                </a:lnTo>
                <a:lnTo>
                  <a:pt x="363" y="46"/>
                </a:lnTo>
                <a:lnTo>
                  <a:pt x="408" y="46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600" smtClean="0">
                <a:latin typeface="Comic Sans MS" pitchFamily="66" charset="0"/>
              </a:rPr>
              <a:t>                </a:t>
            </a:r>
            <a:r>
              <a:rPr lang="tr-TR" sz="3600" smtClean="0">
                <a:solidFill>
                  <a:srgbClr val="FFC000"/>
                </a:solidFill>
                <a:latin typeface="Comic Sans MS" pitchFamily="66" charset="0"/>
              </a:rPr>
              <a:t>Retinopati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sz="2800" smtClean="0">
                <a:solidFill>
                  <a:srgbClr val="7030A0"/>
                </a:solidFill>
                <a:latin typeface="Comic Sans MS" pitchFamily="66" charset="0"/>
              </a:rPr>
              <a:t>Non-proliferatif retinopati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tr-TR" sz="2400" smtClean="0">
                <a:latin typeface="Comic Sans MS" pitchFamily="66" charset="0"/>
              </a:rPr>
              <a:t>Mikroanevrizmalar ve sert eksüdalar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sz="2800" smtClean="0">
                <a:solidFill>
                  <a:srgbClr val="7030A0"/>
                </a:solidFill>
                <a:latin typeface="Comic Sans MS" pitchFamily="66" charset="0"/>
              </a:rPr>
              <a:t>Proliferatif retinopati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tr-TR" sz="2400" smtClean="0">
                <a:latin typeface="Comic Sans MS" pitchFamily="66" charset="0"/>
              </a:rPr>
              <a:t>Retina dolaşımında daha az fonksiyone kapillerlerin yerini yeni oluşan, frajil kan damarları alır (neovaskülarizasyon)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tr-TR" sz="2400" smtClean="0">
                <a:latin typeface="Comic Sans MS" pitchFamily="66" charset="0"/>
              </a:rPr>
              <a:t> Hemoraji ve retina dekolmanı riski yüksek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sz="2800" smtClean="0">
                <a:solidFill>
                  <a:srgbClr val="7030A0"/>
                </a:solidFill>
                <a:latin typeface="Comic Sans MS" pitchFamily="66" charset="0"/>
              </a:rPr>
              <a:t>Maküla ödemi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tr-TR" sz="2400" smtClean="0">
                <a:latin typeface="Comic Sans MS" pitchFamily="66" charset="0"/>
              </a:rPr>
              <a:t>Proliferatif retinopatiye bağlı traksiyonel retina dekolmanı ve neovasküler glokom ile birlikte en önemli görme kaybı nedeni</a:t>
            </a:r>
          </a:p>
          <a:p>
            <a:pPr marL="609600" indent="-609600">
              <a:lnSpc>
                <a:spcPct val="90000"/>
              </a:lnSpc>
            </a:pPr>
            <a:endParaRPr lang="tr-TR" sz="28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smtClean="0">
                <a:solidFill>
                  <a:srgbClr val="FFC000"/>
                </a:solidFill>
                <a:latin typeface="Comic Sans MS" pitchFamily="66" charset="0"/>
              </a:rPr>
              <a:t>Oftalmolojik Komplikasyonlar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>
                <a:latin typeface="Comic Sans MS" pitchFamily="66" charset="0"/>
              </a:rPr>
              <a:t>Retinopati Tedavi</a:t>
            </a:r>
          </a:p>
          <a:p>
            <a:pPr lvl="1"/>
            <a:r>
              <a:rPr lang="tr-TR" sz="2400" smtClean="0">
                <a:latin typeface="Comic Sans MS" pitchFamily="66" charset="0"/>
              </a:rPr>
              <a:t>İyi glisemik kontrol</a:t>
            </a:r>
          </a:p>
          <a:p>
            <a:pPr lvl="1"/>
            <a:r>
              <a:rPr lang="tr-TR" sz="2400" smtClean="0">
                <a:latin typeface="Comic Sans MS" pitchFamily="66" charset="0"/>
              </a:rPr>
              <a:t>Kan basıncı kontrolü</a:t>
            </a:r>
          </a:p>
          <a:p>
            <a:pPr lvl="1"/>
            <a:r>
              <a:rPr lang="tr-TR" sz="2400" smtClean="0">
                <a:latin typeface="Comic Sans MS" pitchFamily="66" charset="0"/>
              </a:rPr>
              <a:t>Dislipidemi tedavisi</a:t>
            </a:r>
          </a:p>
          <a:p>
            <a:pPr lvl="1"/>
            <a:r>
              <a:rPr lang="tr-TR" sz="2400" smtClean="0">
                <a:latin typeface="Comic Sans MS" pitchFamily="66" charset="0"/>
              </a:rPr>
              <a:t>Makulopati veya proliferatif retinopati gelişmişse xenon ya da argon fotokoagülasyon tedavisi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606425"/>
            <a:ext cx="7772400" cy="1143000"/>
          </a:xfrm>
        </p:spPr>
        <p:txBody>
          <a:bodyPr/>
          <a:lstStyle/>
          <a:p>
            <a:r>
              <a:rPr lang="tr-TR" sz="3200" smtClean="0">
                <a:solidFill>
                  <a:srgbClr val="FFC000"/>
                </a:solidFill>
                <a:latin typeface="Comic Sans MS" pitchFamily="66" charset="0"/>
              </a:rPr>
              <a:t>Renal Komlikasyonlar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78025"/>
            <a:ext cx="7772400" cy="4114800"/>
          </a:xfrm>
        </p:spPr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Diyabetik nefropati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Renal yetmezliğin önde gelen nedenleri arasındadır</a:t>
            </a:r>
          </a:p>
          <a:p>
            <a:r>
              <a:rPr lang="tr-TR" sz="2400" smtClean="0">
                <a:latin typeface="Comic Sans MS" pitchFamily="66" charset="0"/>
              </a:rPr>
              <a:t>Nekrotizan papillit</a:t>
            </a:r>
          </a:p>
          <a:p>
            <a:r>
              <a:rPr lang="tr-TR" sz="2400" smtClean="0">
                <a:latin typeface="Comic Sans MS" pitchFamily="66" charset="0"/>
              </a:rPr>
              <a:t>Radyografik ajanlar sonrası renal dekompanzasyon (kontrast nefropatisi) </a:t>
            </a:r>
          </a:p>
          <a:p>
            <a:endParaRPr lang="tr-TR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200" smtClean="0">
                <a:solidFill>
                  <a:srgbClr val="FFC000"/>
                </a:solidFill>
                <a:latin typeface="Comic Sans MS" pitchFamily="66" charset="0"/>
              </a:rPr>
              <a:t>Diyabetik Nefropati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5888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000" smtClean="0">
                <a:latin typeface="Comic Sans MS" pitchFamily="66" charset="0"/>
              </a:rPr>
              <a:t>Evreler</a:t>
            </a:r>
          </a:p>
          <a:p>
            <a:r>
              <a:rPr lang="tr-TR" sz="2000" smtClean="0">
                <a:latin typeface="Comic Sans MS" pitchFamily="66" charset="0"/>
              </a:rPr>
              <a:t>Evre 1: Artmış GFR</a:t>
            </a:r>
          </a:p>
          <a:p>
            <a:r>
              <a:rPr lang="tr-TR" sz="2000" smtClean="0">
                <a:latin typeface="Comic Sans MS" pitchFamily="66" charset="0"/>
              </a:rPr>
              <a:t>Evre 2: Hiperfiltrasyon hipertrofi</a:t>
            </a:r>
          </a:p>
          <a:p>
            <a:r>
              <a:rPr lang="tr-TR" sz="2000" smtClean="0">
                <a:latin typeface="Comic Sans MS" pitchFamily="66" charset="0"/>
              </a:rPr>
              <a:t>Evre 3: Mikroalbuminüri</a:t>
            </a:r>
          </a:p>
          <a:p>
            <a:r>
              <a:rPr lang="tr-TR" sz="2000" smtClean="0">
                <a:latin typeface="Comic Sans MS" pitchFamily="66" charset="0"/>
              </a:rPr>
              <a:t>Evre 4: Aşikar nefropati; Makroproteinüri, nefrotik sendrom</a:t>
            </a:r>
          </a:p>
          <a:p>
            <a:r>
              <a:rPr lang="tr-TR" sz="2000" smtClean="0">
                <a:latin typeface="Comic Sans MS" pitchFamily="66" charset="0"/>
              </a:rPr>
              <a:t>Evre 5: Son dönem böbrek hastalığı</a:t>
            </a: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Mikroalbuminüri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</a:rPr>
              <a:t>30-300 mg/gün albumin atılımı</a:t>
            </a:r>
            <a:endParaRPr lang="tr-TR" sz="2000" smtClean="0">
              <a:latin typeface="Comic Sans MS" pitchFamily="66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  <a:sym typeface="Symbol" pitchFamily="18" charset="2"/>
              </a:rPr>
              <a:t>En az iki-üç ölçüm, 3-6 ay ara ile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  <a:sym typeface="Symbol" pitchFamily="18" charset="2"/>
              </a:rPr>
              <a:t>Tedavi: Diyet, KB kontrolü, glisemik kontrol, ACE, ATII</a:t>
            </a: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  <a:sym typeface="Symbol" pitchFamily="18" charset="2"/>
              </a:rPr>
              <a:t>Progresif nefropati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  <a:sym typeface="Symbol" pitchFamily="18" charset="2"/>
              </a:rPr>
              <a:t>Proteinüri, nefrotik sendrom, azotemi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  <a:sym typeface="Symbol" pitchFamily="18" charset="2"/>
              </a:rPr>
              <a:t>Tedavi: Protein kısıtlaması, KB kontrolü, ACE-ATII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  <a:sym typeface="Symbol" pitchFamily="18" charset="2"/>
              </a:rPr>
              <a:t>KBY nin en sık nedenidir</a:t>
            </a:r>
          </a:p>
          <a:p>
            <a:pPr>
              <a:buFont typeface="Monotype Sorts" charset="2"/>
              <a:buNone/>
            </a:pPr>
            <a:endParaRPr lang="tr-TR" sz="2000" smtClean="0">
              <a:latin typeface="Comic Sans MS" pitchFamily="66" charset="0"/>
            </a:endParaRPr>
          </a:p>
          <a:p>
            <a:endParaRPr lang="tr-TR" sz="20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smtClean="0">
                <a:solidFill>
                  <a:srgbClr val="FFC000"/>
                </a:solidFill>
                <a:latin typeface="Comic Sans MS" pitchFamily="66" charset="0"/>
              </a:rPr>
              <a:t>Nörolojik komplikasyonlar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000" smtClean="0">
                <a:latin typeface="Comic Sans MS" pitchFamily="66" charset="0"/>
              </a:rPr>
              <a:t>Diyabetin sık görülen kronik komplikasyonu</a:t>
            </a:r>
          </a:p>
          <a:p>
            <a:r>
              <a:rPr lang="tr-TR" sz="2000" smtClean="0">
                <a:latin typeface="Comic Sans MS" pitchFamily="66" charset="0"/>
              </a:rPr>
              <a:t>Periferal sensoryal polinöropati (en sık)</a:t>
            </a:r>
          </a:p>
          <a:p>
            <a:r>
              <a:rPr lang="tr-TR" sz="2000" smtClean="0">
                <a:latin typeface="Comic Sans MS" pitchFamily="66" charset="0"/>
              </a:rPr>
              <a:t>Motor nöropati</a:t>
            </a:r>
          </a:p>
          <a:p>
            <a:r>
              <a:rPr lang="tr-TR" sz="2000" smtClean="0">
                <a:latin typeface="Comic Sans MS" pitchFamily="66" charset="0"/>
              </a:rPr>
              <a:t>Otonom nöropati</a:t>
            </a:r>
          </a:p>
          <a:p>
            <a:r>
              <a:rPr lang="tr-TR" sz="2000" smtClean="0">
                <a:latin typeface="Comic Sans MS" pitchFamily="66" charset="0"/>
              </a:rPr>
              <a:t>Ciddi morbidite ve mortalite nedenidir</a:t>
            </a:r>
          </a:p>
          <a:p>
            <a:pPr>
              <a:buFont typeface="Wingdings" pitchFamily="2" charset="2"/>
              <a:buNone/>
            </a:pPr>
            <a:endParaRPr lang="tr-TR" sz="2400" smtClean="0">
              <a:latin typeface="Comic Sans MS" pitchFamily="66" charset="0"/>
            </a:endParaRPr>
          </a:p>
          <a:p>
            <a:endParaRPr lang="tr-TR" sz="2400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tr-TR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269875"/>
            <a:ext cx="7772400" cy="1143000"/>
          </a:xfrm>
        </p:spPr>
        <p:txBody>
          <a:bodyPr/>
          <a:lstStyle/>
          <a:p>
            <a:r>
              <a:rPr lang="tr-TR" sz="2800" smtClean="0">
                <a:solidFill>
                  <a:srgbClr val="FFC000"/>
                </a:solidFill>
                <a:latin typeface="Comic Sans MS" pitchFamily="66" charset="0"/>
              </a:rPr>
              <a:t>Fokal veya multifokal nöropatiler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tr-TR" sz="2200" smtClean="0">
                <a:latin typeface="Comic Sans MS" pitchFamily="66" charset="0"/>
              </a:rPr>
              <a:t>Birden başlarlar, genellikle birkaç hafta ya da aylar  içinde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tr-TR" sz="2200" smtClean="0">
                <a:latin typeface="Comic Sans MS" pitchFamily="66" charset="0"/>
              </a:rPr>
              <a:t>spontan gerileyebilir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None/>
            </a:pPr>
            <a:endParaRPr lang="tr-TR" sz="2200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Karpal tünel sendromu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Ulnar Nöropati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Radial Nöropati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Peroneal nöropati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Tarsal tünel sendromu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Lateral femoral kütanöz nöropati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Kranial nöropatiler (</a:t>
            </a:r>
            <a:r>
              <a:rPr lang="tr-TR" sz="2000" smtClean="0">
                <a:solidFill>
                  <a:srgbClr val="FFCC00"/>
                </a:solidFill>
                <a:latin typeface="Comic Sans MS" pitchFamily="66" charset="0"/>
              </a:rPr>
              <a:t>III, IV, VI ve VII. Kraniyal sinir)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Radikülopati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Pleksopati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latin typeface="Comic Sans MS" pitchFamily="66" charset="0"/>
              </a:rPr>
              <a:t>Diyabetik amiyotrofi</a:t>
            </a:r>
          </a:p>
          <a:p>
            <a:pPr>
              <a:lnSpc>
                <a:spcPct val="80000"/>
              </a:lnSpc>
            </a:pPr>
            <a:r>
              <a:rPr lang="tr-TR" sz="2000" smtClean="0">
                <a:solidFill>
                  <a:srgbClr val="FFCC00"/>
                </a:solidFill>
                <a:latin typeface="Comic Sans MS" pitchFamily="66" charset="0"/>
              </a:rPr>
              <a:t>Tedaviler: Konservatif, Cerrahi</a:t>
            </a:r>
          </a:p>
          <a:p>
            <a:pPr>
              <a:lnSpc>
                <a:spcPct val="80000"/>
              </a:lnSpc>
            </a:pPr>
            <a:endParaRPr lang="tr-TR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6035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800" b="1" smtClean="0">
                <a:latin typeface="Comic Sans MS" pitchFamily="66" charset="0"/>
              </a:rPr>
              <a:t> </a:t>
            </a:r>
            <a:r>
              <a:rPr lang="tr-TR" sz="2800" smtClean="0">
                <a:solidFill>
                  <a:srgbClr val="FFFF00"/>
                </a:solidFill>
                <a:latin typeface="Comic Sans MS" pitchFamily="66" charset="0"/>
              </a:rPr>
              <a:t>Distal sensoryal  polinöropati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sz="2800" b="1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En yaygın görülen nöropati, ilerleyici tablodur</a:t>
            </a: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Derin duyu: proprosepsiyon kaybı-dengesizlik, düşmeler</a:t>
            </a: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Özellikle geceleri artan ağrı ve paresteziler</a:t>
            </a: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Dokunma, ağrı ve ısı duyuları etkilenir</a:t>
            </a: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Ayaklarda  ve ellerde ‘eldiven-çorap’ tarzı tutulum tipik (</a:t>
            </a:r>
            <a:r>
              <a:rPr lang="tr-TR" sz="2000" smtClean="0">
                <a:latin typeface="Comic Sans MS" pitchFamily="66" charset="0"/>
              </a:rPr>
              <a:t>Eller ciddi vakalarda tutulur, hiperestezi, parestezi- “duyu kaybına” ilerleyebilir</a:t>
            </a:r>
          </a:p>
          <a:p>
            <a:r>
              <a:rPr lang="tr-TR" sz="2400" smtClean="0">
                <a:latin typeface="Comic Sans MS" pitchFamily="66" charset="0"/>
              </a:rPr>
              <a:t>Ülser, infeksiyon, deformite ve nöro-osteo-artropati (Charcot ayağı) gelişebilir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Amputasyon</a:t>
            </a:r>
          </a:p>
          <a:p>
            <a:r>
              <a:rPr lang="tr-TR" sz="2400" smtClean="0">
                <a:latin typeface="Comic Sans MS" pitchFamily="66" charset="0"/>
              </a:rPr>
              <a:t>Bazen asemptomatik-muayenede bulunur</a:t>
            </a:r>
          </a:p>
          <a:p>
            <a:pPr lvl="1">
              <a:lnSpc>
                <a:spcPct val="90000"/>
              </a:lnSpc>
            </a:pPr>
            <a:endParaRPr lang="tr-TR" sz="18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tr-TR" sz="28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smtClean="0">
                <a:solidFill>
                  <a:srgbClr val="FFFF00"/>
                </a:solidFill>
                <a:latin typeface="Comic Sans MS" pitchFamily="66" charset="0"/>
              </a:rPr>
              <a:t>Kronik Sensorimotor Nöropati (DPN)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4114800"/>
          </a:xfrm>
        </p:spPr>
        <p:txBody>
          <a:bodyPr/>
          <a:lstStyle/>
          <a:p>
            <a:r>
              <a:rPr lang="tr-TR" sz="2400" smtClean="0">
                <a:solidFill>
                  <a:srgbClr val="FFCC00"/>
                </a:solidFill>
                <a:latin typeface="Comic Sans MS" pitchFamily="66" charset="0"/>
              </a:rPr>
              <a:t>DN’nin klinik tanısında en önemli yol fizik muayenedir</a:t>
            </a:r>
          </a:p>
          <a:p>
            <a:r>
              <a:rPr lang="tr-TR" sz="2400" smtClean="0">
                <a:latin typeface="Comic Sans MS" pitchFamily="66" charset="0"/>
              </a:rPr>
              <a:t>Diyabetli tüm hastalar yıllık olarak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Dokunma duyusu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İğne ile ağrı (pinprick) duyusu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Isı duyusu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Vibrasyon duyusu ( 128 Hz diapozon)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10-g monoflaman basınç hissi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DTR (Aşil rekleksi) bakılmalıdır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Ayaklar ülserler,kallus, deformiteler açısından incelenmelidir</a:t>
            </a:r>
          </a:p>
          <a:p>
            <a:endParaRPr lang="tr-TR" sz="2400" smtClean="0">
              <a:solidFill>
                <a:srgbClr val="FFCC00"/>
              </a:solidFill>
              <a:latin typeface="Comic Sans MS" pitchFamily="66" charset="0"/>
            </a:endParaRPr>
          </a:p>
          <a:p>
            <a:endParaRPr lang="tr-TR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 descr="Sl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92150"/>
            <a:ext cx="381635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5" name="Picture 5" descr="Monfilament before it buckl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765175"/>
            <a:ext cx="36004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6" descr="Buckled Monofilam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65400"/>
            <a:ext cx="36004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Oval 10"/>
          <p:cNvSpPr>
            <a:spLocks noChangeArrowheads="1"/>
          </p:cNvSpPr>
          <p:nvPr/>
        </p:nvSpPr>
        <p:spPr bwMode="auto">
          <a:xfrm>
            <a:off x="7956550" y="4868863"/>
            <a:ext cx="215900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18" name="Oval 11"/>
          <p:cNvSpPr>
            <a:spLocks noChangeArrowheads="1"/>
          </p:cNvSpPr>
          <p:nvPr/>
        </p:nvSpPr>
        <p:spPr bwMode="auto">
          <a:xfrm>
            <a:off x="6156325" y="4508500"/>
            <a:ext cx="2159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19" name="Oval 12"/>
          <p:cNvSpPr>
            <a:spLocks noChangeArrowheads="1"/>
          </p:cNvSpPr>
          <p:nvPr/>
        </p:nvSpPr>
        <p:spPr bwMode="auto">
          <a:xfrm>
            <a:off x="7885113" y="5876925"/>
            <a:ext cx="2159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20" name="Oval 13"/>
          <p:cNvSpPr>
            <a:spLocks noChangeArrowheads="1"/>
          </p:cNvSpPr>
          <p:nvPr/>
        </p:nvSpPr>
        <p:spPr bwMode="auto">
          <a:xfrm>
            <a:off x="6661150" y="4508500"/>
            <a:ext cx="2159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21" name="Oval 14"/>
          <p:cNvSpPr>
            <a:spLocks noChangeArrowheads="1"/>
          </p:cNvSpPr>
          <p:nvPr/>
        </p:nvSpPr>
        <p:spPr bwMode="auto">
          <a:xfrm>
            <a:off x="6661150" y="4868863"/>
            <a:ext cx="215900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22" name="Oval 15"/>
          <p:cNvSpPr>
            <a:spLocks noChangeArrowheads="1"/>
          </p:cNvSpPr>
          <p:nvPr/>
        </p:nvSpPr>
        <p:spPr bwMode="auto">
          <a:xfrm>
            <a:off x="6227763" y="4868863"/>
            <a:ext cx="215900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23" name="Oval 16"/>
          <p:cNvSpPr>
            <a:spLocks noChangeArrowheads="1"/>
          </p:cNvSpPr>
          <p:nvPr/>
        </p:nvSpPr>
        <p:spPr bwMode="auto">
          <a:xfrm>
            <a:off x="5795963" y="5013325"/>
            <a:ext cx="2159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24" name="Oval 17"/>
          <p:cNvSpPr>
            <a:spLocks noChangeArrowheads="1"/>
          </p:cNvSpPr>
          <p:nvPr/>
        </p:nvSpPr>
        <p:spPr bwMode="auto">
          <a:xfrm>
            <a:off x="7451725" y="4868863"/>
            <a:ext cx="288925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25" name="Oval 18"/>
          <p:cNvSpPr>
            <a:spLocks noChangeArrowheads="1"/>
          </p:cNvSpPr>
          <p:nvPr/>
        </p:nvSpPr>
        <p:spPr bwMode="auto">
          <a:xfrm>
            <a:off x="8388350" y="5013325"/>
            <a:ext cx="2159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26" name="Oval 19"/>
          <p:cNvSpPr>
            <a:spLocks noChangeArrowheads="1"/>
          </p:cNvSpPr>
          <p:nvPr/>
        </p:nvSpPr>
        <p:spPr bwMode="auto">
          <a:xfrm>
            <a:off x="7524750" y="4508500"/>
            <a:ext cx="2159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27" name="Oval 20"/>
          <p:cNvSpPr>
            <a:spLocks noChangeArrowheads="1"/>
          </p:cNvSpPr>
          <p:nvPr/>
        </p:nvSpPr>
        <p:spPr bwMode="auto">
          <a:xfrm>
            <a:off x="6300788" y="5876925"/>
            <a:ext cx="215900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64528" name="Oval 21"/>
          <p:cNvSpPr>
            <a:spLocks noChangeArrowheads="1"/>
          </p:cNvSpPr>
          <p:nvPr/>
        </p:nvSpPr>
        <p:spPr bwMode="auto">
          <a:xfrm>
            <a:off x="8172450" y="4652963"/>
            <a:ext cx="215900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pic>
        <p:nvPicPr>
          <p:cNvPr id="64529" name="Picture 24" descr="Tuning for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4508500"/>
            <a:ext cx="20161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0" name="Picture 25" descr="Biothesiome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1500" y="4508500"/>
            <a:ext cx="208756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Metin kutusu"/>
          <p:cNvSpPr txBox="1"/>
          <p:nvPr/>
        </p:nvSpPr>
        <p:spPr>
          <a:xfrm>
            <a:off x="2124075" y="4797425"/>
            <a:ext cx="3554413" cy="21288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Vibrasyon eşiği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Diapozon</a:t>
            </a: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Bio</a:t>
            </a: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nöroteziyometre</a:t>
            </a: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defRPr/>
            </a:pPr>
            <a:endParaRPr lang="tr-TR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tr-TR" sz="3600" smtClean="0">
                <a:solidFill>
                  <a:srgbClr val="FFC000"/>
                </a:solidFill>
                <a:latin typeface="Comic Sans MS" pitchFamily="66" charset="0"/>
              </a:rPr>
              <a:t>Tedavi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686800" cy="4924425"/>
          </a:xfrm>
        </p:spPr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Nöropatinin diğer nedenleri ekarte edilmelidir</a:t>
            </a:r>
          </a:p>
          <a:p>
            <a:pPr lvl="1"/>
            <a:r>
              <a:rPr lang="tr-TR" sz="2000" smtClean="0">
                <a:latin typeface="Comic Sans MS" pitchFamily="66" charset="0"/>
              </a:rPr>
              <a:t>Alkol, B12 eksikliği vs.</a:t>
            </a:r>
          </a:p>
          <a:p>
            <a:r>
              <a:rPr lang="tr-TR" sz="2400" smtClean="0">
                <a:latin typeface="Comic Sans MS" pitchFamily="66" charset="0"/>
              </a:rPr>
              <a:t>Glisemik kontrol; başlangıçta ağrıyı kötüleştirebilir ancak uzun sürede komplikasyonları azaltır</a:t>
            </a:r>
          </a:p>
          <a:p>
            <a:r>
              <a:rPr lang="tr-TR" sz="2400" smtClean="0">
                <a:latin typeface="Comic Sans MS" pitchFamily="66" charset="0"/>
              </a:rPr>
              <a:t>Ülser ve amputasyonları engellemek (eğitim)</a:t>
            </a:r>
          </a:p>
          <a:p>
            <a:pPr>
              <a:lnSpc>
                <a:spcPct val="90000"/>
              </a:lnSpc>
            </a:pPr>
            <a:r>
              <a:rPr lang="tr-TR" sz="2400" smtClean="0">
                <a:latin typeface="Comic Sans MS" pitchFamily="66" charset="0"/>
              </a:rPr>
              <a:t>Ağrının farmakolojik tedavisi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</a:rPr>
              <a:t>Trisiklik antidepresanlar ( amiltriptilin) 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</a:rPr>
              <a:t>Yeni generasyon antidepressanlar (Duloksetin) 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</a:rPr>
              <a:t>Antikonvülsanlar(gabapentin) </a:t>
            </a:r>
          </a:p>
          <a:p>
            <a:pPr lvl="1">
              <a:lnSpc>
                <a:spcPct val="90000"/>
              </a:lnSpc>
            </a:pPr>
            <a:r>
              <a:rPr lang="tr-TR" sz="2000" smtClean="0">
                <a:latin typeface="Comic Sans MS" pitchFamily="66" charset="0"/>
              </a:rPr>
              <a:t>Opioid ve benzeri ilaçlar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175" y="6596063"/>
            <a:ext cx="74977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>
            <a:spAutoFit/>
          </a:bodyPr>
          <a:lstStyle/>
          <a:p>
            <a:pPr marL="234950" indent="-234950">
              <a:spcBef>
                <a:spcPct val="30000"/>
              </a:spcBef>
            </a:pPr>
            <a:r>
              <a:rPr lang="tr-TR" sz="11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t>Satman  İ. ve ark. TURDEP Çalışma sonuçları. Türkiye Endokrinoloji ve Metabolizma Hastalıkları Kongresi 2010.</a:t>
            </a:r>
          </a:p>
        </p:txBody>
      </p:sp>
      <p:sp>
        <p:nvSpPr>
          <p:cNvPr id="5" name="AutoShape 50"/>
          <p:cNvSpPr>
            <a:spLocks noChangeArrowheads="1"/>
          </p:cNvSpPr>
          <p:nvPr/>
        </p:nvSpPr>
        <p:spPr bwMode="auto">
          <a:xfrm>
            <a:off x="1886276" y="3933056"/>
            <a:ext cx="503238" cy="176549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6" name="AutoShape 56"/>
          <p:cNvSpPr>
            <a:spLocks noChangeArrowheads="1"/>
          </p:cNvSpPr>
          <p:nvPr/>
        </p:nvSpPr>
        <p:spPr bwMode="auto">
          <a:xfrm>
            <a:off x="1093370" y="4395882"/>
            <a:ext cx="503238" cy="130266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4106" name="Line 36"/>
          <p:cNvSpPr>
            <a:spLocks noChangeShapeType="1"/>
          </p:cNvSpPr>
          <p:nvPr/>
        </p:nvSpPr>
        <p:spPr bwMode="auto">
          <a:xfrm rot="5400000" flipH="1">
            <a:off x="-674688" y="4283076"/>
            <a:ext cx="2797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490" name="Rectangle 49"/>
          <p:cNvSpPr>
            <a:spLocks noChangeArrowheads="1"/>
          </p:cNvSpPr>
          <p:nvPr/>
        </p:nvSpPr>
        <p:spPr bwMode="auto">
          <a:xfrm>
            <a:off x="1635125" y="1916113"/>
            <a:ext cx="1760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tr-TR" sz="1600" b="1">
                <a:ea typeface="MS PGothic" pitchFamily="34" charset="-128"/>
              </a:rPr>
              <a:t>Ortalama Ağırlık (Kg)</a:t>
            </a:r>
            <a:endParaRPr lang="en-GB" sz="1600" b="1">
              <a:ea typeface="MS PGothic" pitchFamily="34" charset="-128"/>
            </a:endParaRPr>
          </a:p>
        </p:txBody>
      </p:sp>
      <p:sp>
        <p:nvSpPr>
          <p:cNvPr id="20491" name="Rectangle 62"/>
          <p:cNvSpPr>
            <a:spLocks noChangeArrowheads="1"/>
          </p:cNvSpPr>
          <p:nvPr/>
        </p:nvSpPr>
        <p:spPr bwMode="auto">
          <a:xfrm>
            <a:off x="558800" y="5581650"/>
            <a:ext cx="92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tr-TR" sz="1400">
                <a:ea typeface="MS PGothic" pitchFamily="34" charset="-128"/>
              </a:rPr>
              <a:t>0</a:t>
            </a:r>
            <a:endParaRPr lang="en-GB" sz="1400">
              <a:ea typeface="MS PGothic" pitchFamily="34" charset="-128"/>
            </a:endParaRPr>
          </a:p>
        </p:txBody>
      </p:sp>
      <p:sp>
        <p:nvSpPr>
          <p:cNvPr id="20492" name="Rectangle 63"/>
          <p:cNvSpPr>
            <a:spLocks noChangeArrowheads="1"/>
          </p:cNvSpPr>
          <p:nvPr/>
        </p:nvSpPr>
        <p:spPr bwMode="auto">
          <a:xfrm>
            <a:off x="468313" y="4740275"/>
            <a:ext cx="182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tr-TR" sz="1400">
                <a:ea typeface="MS PGothic" pitchFamily="34" charset="-128"/>
              </a:rPr>
              <a:t>60</a:t>
            </a:r>
            <a:endParaRPr lang="en-GB" sz="1400">
              <a:ea typeface="MS PGothic" pitchFamily="34" charset="-128"/>
            </a:endParaRPr>
          </a:p>
        </p:txBody>
      </p:sp>
      <p:sp>
        <p:nvSpPr>
          <p:cNvPr id="20493" name="Rectangle 64"/>
          <p:cNvSpPr>
            <a:spLocks noChangeArrowheads="1"/>
          </p:cNvSpPr>
          <p:nvPr/>
        </p:nvSpPr>
        <p:spPr bwMode="auto">
          <a:xfrm>
            <a:off x="468313" y="3898900"/>
            <a:ext cx="182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tr-TR" sz="1400">
                <a:ea typeface="MS PGothic" pitchFamily="34" charset="-128"/>
              </a:rPr>
              <a:t>70</a:t>
            </a:r>
            <a:endParaRPr lang="en-GB" sz="1400">
              <a:ea typeface="MS PGothic" pitchFamily="34" charset="-128"/>
            </a:endParaRPr>
          </a:p>
        </p:txBody>
      </p:sp>
      <p:sp>
        <p:nvSpPr>
          <p:cNvPr id="20494" name="Rectangle 65"/>
          <p:cNvSpPr>
            <a:spLocks noChangeArrowheads="1"/>
          </p:cNvSpPr>
          <p:nvPr/>
        </p:nvSpPr>
        <p:spPr bwMode="auto">
          <a:xfrm>
            <a:off x="468313" y="3059113"/>
            <a:ext cx="182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tr-TR" sz="1400">
                <a:ea typeface="MS PGothic" pitchFamily="34" charset="-128"/>
              </a:rPr>
              <a:t>80</a:t>
            </a:r>
            <a:endParaRPr lang="en-GB" sz="1400">
              <a:ea typeface="MS PGothic" pitchFamily="34" charset="-128"/>
            </a:endParaRPr>
          </a:p>
        </p:txBody>
      </p:sp>
      <p:sp>
        <p:nvSpPr>
          <p:cNvPr id="20495" name="Rectangle 72"/>
          <p:cNvSpPr>
            <a:spLocks noChangeArrowheads="1"/>
          </p:cNvSpPr>
          <p:nvPr/>
        </p:nvSpPr>
        <p:spPr bwMode="auto">
          <a:xfrm>
            <a:off x="1422400" y="5846763"/>
            <a:ext cx="6794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tr-TR" sz="1600">
                <a:ea typeface="MS PGothic" pitchFamily="34" charset="-128"/>
              </a:rPr>
              <a:t>Kadınlar</a:t>
            </a:r>
            <a:endParaRPr lang="en-GB" sz="1600">
              <a:ea typeface="MS PGothic" pitchFamily="34" charset="-128"/>
            </a:endParaRPr>
          </a:p>
        </p:txBody>
      </p:sp>
      <p:sp>
        <p:nvSpPr>
          <p:cNvPr id="20496" name="Rectangle 73"/>
          <p:cNvSpPr>
            <a:spLocks noChangeArrowheads="1"/>
          </p:cNvSpPr>
          <p:nvPr/>
        </p:nvSpPr>
        <p:spPr bwMode="auto">
          <a:xfrm>
            <a:off x="3249613" y="5846763"/>
            <a:ext cx="676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tr-TR" sz="1600">
                <a:ea typeface="MS PGothic" pitchFamily="34" charset="-128"/>
              </a:rPr>
              <a:t>Erkekler</a:t>
            </a:r>
            <a:endParaRPr lang="en-GB" sz="1600">
              <a:ea typeface="MS PGothic" pitchFamily="34" charset="-128"/>
            </a:endParaRPr>
          </a:p>
        </p:txBody>
      </p:sp>
      <p:sp>
        <p:nvSpPr>
          <p:cNvPr id="4114" name="Line 70"/>
          <p:cNvSpPr>
            <a:spLocks noChangeShapeType="1"/>
          </p:cNvSpPr>
          <p:nvPr/>
        </p:nvSpPr>
        <p:spPr bwMode="auto">
          <a:xfrm>
            <a:off x="731838" y="5683250"/>
            <a:ext cx="380365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>
            <a:off x="4474609" y="2218512"/>
            <a:ext cx="360000" cy="144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18" name="AutoShape 59"/>
          <p:cNvSpPr>
            <a:spLocks noChangeArrowheads="1"/>
          </p:cNvSpPr>
          <p:nvPr/>
        </p:nvSpPr>
        <p:spPr bwMode="auto">
          <a:xfrm>
            <a:off x="4476196" y="1864822"/>
            <a:ext cx="360001" cy="1440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20504" name="TextBox 33"/>
          <p:cNvSpPr txBox="1">
            <a:spLocks noChangeArrowheads="1"/>
          </p:cNvSpPr>
          <p:nvPr/>
        </p:nvSpPr>
        <p:spPr bwMode="auto">
          <a:xfrm>
            <a:off x="4932363" y="1773238"/>
            <a:ext cx="5969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tr-TR" sz="1600">
                <a:ea typeface="MS PGothic" pitchFamily="34" charset="-128"/>
              </a:rPr>
              <a:t>1997</a:t>
            </a:r>
            <a:endParaRPr lang="en-US" sz="1600">
              <a:ea typeface="MS PGothic" pitchFamily="34" charset="-128"/>
            </a:endParaRPr>
          </a:p>
          <a:p>
            <a:pPr>
              <a:spcAft>
                <a:spcPts val="600"/>
              </a:spcAft>
            </a:pPr>
            <a:r>
              <a:rPr lang="tr-TR" sz="1600">
                <a:ea typeface="MS PGothic" pitchFamily="34" charset="-128"/>
              </a:rPr>
              <a:t>2010</a:t>
            </a:r>
            <a:endParaRPr lang="en-US" sz="1600">
              <a:ea typeface="MS PGothic" pitchFamily="34" charset="-128"/>
            </a:endParaRPr>
          </a:p>
        </p:txBody>
      </p:sp>
      <p:cxnSp>
        <p:nvCxnSpPr>
          <p:cNvPr id="21" name="20 Düz Bağlayıcı"/>
          <p:cNvCxnSpPr/>
          <p:nvPr/>
        </p:nvCxnSpPr>
        <p:spPr>
          <a:xfrm flipV="1">
            <a:off x="650875" y="5116513"/>
            <a:ext cx="142875" cy="71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Bağlayıcı"/>
          <p:cNvCxnSpPr/>
          <p:nvPr/>
        </p:nvCxnSpPr>
        <p:spPr>
          <a:xfrm flipV="1">
            <a:off x="650875" y="5187950"/>
            <a:ext cx="142875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7" name="Text Box 41"/>
          <p:cNvSpPr txBox="1">
            <a:spLocks noChangeArrowheads="1"/>
          </p:cNvSpPr>
          <p:nvPr/>
        </p:nvSpPr>
        <p:spPr bwMode="auto">
          <a:xfrm>
            <a:off x="1898650" y="3924300"/>
            <a:ext cx="41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>
                <a:solidFill>
                  <a:schemeClr val="bg1"/>
                </a:solidFill>
                <a:ea typeface="MS PGothic" pitchFamily="34" charset="-128"/>
              </a:rPr>
              <a:t>72</a:t>
            </a:r>
          </a:p>
        </p:txBody>
      </p:sp>
      <p:sp>
        <p:nvSpPr>
          <p:cNvPr id="16412" name="Text Box 41"/>
          <p:cNvSpPr txBox="1">
            <a:spLocks noChangeArrowheads="1"/>
          </p:cNvSpPr>
          <p:nvPr/>
        </p:nvSpPr>
        <p:spPr bwMode="auto">
          <a:xfrm>
            <a:off x="1131888" y="4365625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  <a:ea typeface="MS PGothic"/>
                <a:cs typeface="MS PGothic"/>
              </a:rPr>
              <a:t>66</a:t>
            </a:r>
          </a:p>
        </p:txBody>
      </p:sp>
      <p:sp>
        <p:nvSpPr>
          <p:cNvPr id="25" name="AutoShape 50"/>
          <p:cNvSpPr>
            <a:spLocks noChangeArrowheads="1"/>
          </p:cNvSpPr>
          <p:nvPr/>
        </p:nvSpPr>
        <p:spPr bwMode="auto">
          <a:xfrm>
            <a:off x="3830492" y="3027731"/>
            <a:ext cx="503238" cy="2664296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26" name="AutoShape 56"/>
          <p:cNvSpPr>
            <a:spLocks noChangeArrowheads="1"/>
          </p:cNvSpPr>
          <p:nvPr/>
        </p:nvSpPr>
        <p:spPr bwMode="auto">
          <a:xfrm>
            <a:off x="2976614" y="3789040"/>
            <a:ext cx="503238" cy="190298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20515" name="Text Box 41"/>
          <p:cNvSpPr txBox="1">
            <a:spLocks noChangeArrowheads="1"/>
          </p:cNvSpPr>
          <p:nvPr/>
        </p:nvSpPr>
        <p:spPr bwMode="auto">
          <a:xfrm>
            <a:off x="3902075" y="3090863"/>
            <a:ext cx="41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>
                <a:solidFill>
                  <a:schemeClr val="bg1"/>
                </a:solidFill>
                <a:ea typeface="MS PGothic" pitchFamily="34" charset="-128"/>
              </a:rPr>
              <a:t>80</a:t>
            </a:r>
          </a:p>
        </p:txBody>
      </p:sp>
      <p:sp>
        <p:nvSpPr>
          <p:cNvPr id="16420" name="Text Box 41"/>
          <p:cNvSpPr txBox="1">
            <a:spLocks noChangeArrowheads="1"/>
          </p:cNvSpPr>
          <p:nvPr/>
        </p:nvSpPr>
        <p:spPr bwMode="auto">
          <a:xfrm>
            <a:off x="3048000" y="3789363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  <a:ea typeface="MS PGothic"/>
                <a:cs typeface="MS PGothic"/>
              </a:rPr>
              <a:t>73</a:t>
            </a:r>
          </a:p>
        </p:txBody>
      </p:sp>
      <p:sp>
        <p:nvSpPr>
          <p:cNvPr id="29" name="28 Yukarı Ok"/>
          <p:cNvSpPr/>
          <p:nvPr/>
        </p:nvSpPr>
        <p:spPr>
          <a:xfrm>
            <a:off x="971600" y="3315762"/>
            <a:ext cx="864096" cy="79208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520" name="Text Box 41"/>
          <p:cNvSpPr txBox="1">
            <a:spLocks noChangeArrowheads="1"/>
          </p:cNvSpPr>
          <p:nvPr/>
        </p:nvSpPr>
        <p:spPr bwMode="auto">
          <a:xfrm>
            <a:off x="1187450" y="3284538"/>
            <a:ext cx="4175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b="1">
                <a:solidFill>
                  <a:schemeClr val="bg1"/>
                </a:solidFill>
                <a:ea typeface="MS PGothic" pitchFamily="34" charset="-128"/>
              </a:rPr>
              <a:t>6</a:t>
            </a:r>
          </a:p>
          <a:p>
            <a:r>
              <a:rPr lang="tr-TR" b="1">
                <a:solidFill>
                  <a:schemeClr val="bg1"/>
                </a:solidFill>
                <a:ea typeface="MS PGothic" pitchFamily="34" charset="-128"/>
              </a:rPr>
              <a:t>Kg</a:t>
            </a:r>
          </a:p>
        </p:txBody>
      </p:sp>
      <p:sp>
        <p:nvSpPr>
          <p:cNvPr id="31" name="30 Yukarı Ok"/>
          <p:cNvSpPr/>
          <p:nvPr/>
        </p:nvSpPr>
        <p:spPr>
          <a:xfrm>
            <a:off x="2771800" y="2780928"/>
            <a:ext cx="864096" cy="79208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524" name="Text Box 41"/>
          <p:cNvSpPr txBox="1">
            <a:spLocks noChangeArrowheads="1"/>
          </p:cNvSpPr>
          <p:nvPr/>
        </p:nvSpPr>
        <p:spPr bwMode="auto">
          <a:xfrm>
            <a:off x="2987675" y="2781300"/>
            <a:ext cx="4206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800" b="1">
                <a:solidFill>
                  <a:schemeClr val="bg1"/>
                </a:solidFill>
                <a:ea typeface="MS PGothic" pitchFamily="34" charset="-128"/>
              </a:rPr>
              <a:t>7</a:t>
            </a:r>
          </a:p>
          <a:p>
            <a:r>
              <a:rPr lang="tr-TR" b="1">
                <a:solidFill>
                  <a:schemeClr val="bg1"/>
                </a:solidFill>
                <a:ea typeface="MS PGothic" pitchFamily="34" charset="-128"/>
              </a:rPr>
              <a:t>Kg</a:t>
            </a:r>
          </a:p>
        </p:txBody>
      </p:sp>
      <p:sp>
        <p:nvSpPr>
          <p:cNvPr id="33" name="AutoShape 50"/>
          <p:cNvSpPr>
            <a:spLocks noChangeArrowheads="1"/>
          </p:cNvSpPr>
          <p:nvPr/>
        </p:nvSpPr>
        <p:spPr bwMode="auto">
          <a:xfrm>
            <a:off x="7237114" y="3356992"/>
            <a:ext cx="647254" cy="234155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34" name="AutoShape 56"/>
          <p:cNvSpPr>
            <a:spLocks noChangeArrowheads="1"/>
          </p:cNvSpPr>
          <p:nvPr/>
        </p:nvSpPr>
        <p:spPr bwMode="auto">
          <a:xfrm>
            <a:off x="6357950" y="4500570"/>
            <a:ext cx="647254" cy="1189429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defRPr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4148" name="Line 36"/>
          <p:cNvSpPr>
            <a:spLocks noChangeShapeType="1"/>
          </p:cNvSpPr>
          <p:nvPr/>
        </p:nvSpPr>
        <p:spPr bwMode="auto">
          <a:xfrm rot="5400000" flipH="1">
            <a:off x="4438650" y="4283076"/>
            <a:ext cx="2797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32" name="Rectangle 49"/>
          <p:cNvSpPr>
            <a:spLocks noChangeArrowheads="1"/>
          </p:cNvSpPr>
          <p:nvPr/>
        </p:nvSpPr>
        <p:spPr bwMode="auto">
          <a:xfrm>
            <a:off x="6129338" y="1916113"/>
            <a:ext cx="1890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tr-TR" sz="1600" b="1">
                <a:ea typeface="MS PGothic" pitchFamily="34" charset="-128"/>
              </a:rPr>
              <a:t>Diyabet Prevalansı (%)</a:t>
            </a:r>
            <a:endParaRPr lang="en-GB" sz="1600" b="1">
              <a:ea typeface="MS PGothic" pitchFamily="34" charset="-128"/>
            </a:endParaRPr>
          </a:p>
        </p:txBody>
      </p:sp>
      <p:sp>
        <p:nvSpPr>
          <p:cNvPr id="20533" name="Rectangle 62"/>
          <p:cNvSpPr>
            <a:spLocks noChangeArrowheads="1"/>
          </p:cNvSpPr>
          <p:nvPr/>
        </p:nvSpPr>
        <p:spPr bwMode="auto">
          <a:xfrm>
            <a:off x="5672138" y="5581650"/>
            <a:ext cx="90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tr-TR" sz="1400">
                <a:ea typeface="MS PGothic" pitchFamily="34" charset="-128"/>
              </a:rPr>
              <a:t>0</a:t>
            </a:r>
            <a:endParaRPr lang="en-GB" sz="1400">
              <a:ea typeface="MS PGothic" pitchFamily="34" charset="-128"/>
            </a:endParaRPr>
          </a:p>
        </p:txBody>
      </p:sp>
      <p:sp>
        <p:nvSpPr>
          <p:cNvPr id="20534" name="Rectangle 63"/>
          <p:cNvSpPr>
            <a:spLocks noChangeArrowheads="1"/>
          </p:cNvSpPr>
          <p:nvPr/>
        </p:nvSpPr>
        <p:spPr bwMode="auto">
          <a:xfrm>
            <a:off x="5672138" y="4740275"/>
            <a:ext cx="904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tr-TR" sz="1400">
                <a:ea typeface="MS PGothic" pitchFamily="34" charset="-128"/>
              </a:rPr>
              <a:t>5</a:t>
            </a:r>
            <a:endParaRPr lang="en-GB" sz="1400">
              <a:ea typeface="MS PGothic" pitchFamily="34" charset="-128"/>
            </a:endParaRPr>
          </a:p>
        </p:txBody>
      </p:sp>
      <p:sp>
        <p:nvSpPr>
          <p:cNvPr id="20535" name="Rectangle 64"/>
          <p:cNvSpPr>
            <a:spLocks noChangeArrowheads="1"/>
          </p:cNvSpPr>
          <p:nvPr/>
        </p:nvSpPr>
        <p:spPr bwMode="auto">
          <a:xfrm>
            <a:off x="5580063" y="3898900"/>
            <a:ext cx="182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tr-TR" sz="1400">
                <a:ea typeface="MS PGothic" pitchFamily="34" charset="-128"/>
              </a:rPr>
              <a:t>10</a:t>
            </a:r>
            <a:endParaRPr lang="en-GB" sz="1400">
              <a:ea typeface="MS PGothic" pitchFamily="34" charset="-128"/>
            </a:endParaRPr>
          </a:p>
        </p:txBody>
      </p:sp>
      <p:sp>
        <p:nvSpPr>
          <p:cNvPr id="20536" name="Rectangle 65"/>
          <p:cNvSpPr>
            <a:spLocks noChangeArrowheads="1"/>
          </p:cNvSpPr>
          <p:nvPr/>
        </p:nvSpPr>
        <p:spPr bwMode="auto">
          <a:xfrm>
            <a:off x="5580063" y="3059113"/>
            <a:ext cx="182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tr-TR" sz="1400">
                <a:ea typeface="MS PGothic" pitchFamily="34" charset="-128"/>
              </a:rPr>
              <a:t>15</a:t>
            </a:r>
            <a:endParaRPr lang="en-GB" sz="1400">
              <a:ea typeface="MS PGothic" pitchFamily="34" charset="-128"/>
            </a:endParaRPr>
          </a:p>
        </p:txBody>
      </p:sp>
      <p:sp>
        <p:nvSpPr>
          <p:cNvPr id="20537" name="Text Box 41"/>
          <p:cNvSpPr txBox="1">
            <a:spLocks noChangeArrowheads="1"/>
          </p:cNvSpPr>
          <p:nvPr/>
        </p:nvSpPr>
        <p:spPr bwMode="auto">
          <a:xfrm>
            <a:off x="7235825" y="3348038"/>
            <a:ext cx="633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>
                <a:solidFill>
                  <a:schemeClr val="bg2"/>
                </a:solidFill>
                <a:ea typeface="MS PGothic" pitchFamily="34" charset="-128"/>
              </a:rPr>
              <a:t>13.7</a:t>
            </a:r>
          </a:p>
        </p:txBody>
      </p:sp>
      <p:sp>
        <p:nvSpPr>
          <p:cNvPr id="16442" name="Text Box 41"/>
          <p:cNvSpPr txBox="1">
            <a:spLocks noChangeArrowheads="1"/>
          </p:cNvSpPr>
          <p:nvPr/>
        </p:nvSpPr>
        <p:spPr bwMode="auto">
          <a:xfrm>
            <a:off x="6372225" y="4500563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  <a:ea typeface="MS PGothic"/>
                <a:cs typeface="MS PGothic"/>
              </a:rPr>
              <a:t>7.2</a:t>
            </a:r>
          </a:p>
        </p:txBody>
      </p:sp>
      <p:sp>
        <p:nvSpPr>
          <p:cNvPr id="4156" name="Line 70"/>
          <p:cNvSpPr>
            <a:spLocks noChangeShapeType="1"/>
          </p:cNvSpPr>
          <p:nvPr/>
        </p:nvSpPr>
        <p:spPr bwMode="auto">
          <a:xfrm>
            <a:off x="5867400" y="5692775"/>
            <a:ext cx="25923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071563" y="714375"/>
            <a:ext cx="7143750" cy="1000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400" b="1" kern="0" dirty="0">
                <a:solidFill>
                  <a:srgbClr val="FFFF00"/>
                </a:solidFill>
                <a:latin typeface="Comic Sans MS" pitchFamily="66" charset="0"/>
                <a:ea typeface="+mj-ea"/>
              </a:rPr>
              <a:t>1997’den 2010’a </a:t>
            </a:r>
            <a:r>
              <a:rPr lang="tr-TR" sz="2400" b="1" kern="0" dirty="0">
                <a:solidFill>
                  <a:srgbClr val="FFFF00"/>
                </a:solidFill>
                <a:latin typeface="Comic Sans MS" pitchFamily="66" charset="0"/>
                <a:ea typeface="+mj-ea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Comic Sans MS" pitchFamily="66" charset="0"/>
                <a:ea typeface="+mj-ea"/>
              </a:rPr>
              <a:t>Türkiye’de</a:t>
            </a:r>
            <a:r>
              <a:rPr lang="en-US" sz="2400" b="1" kern="0" dirty="0">
                <a:solidFill>
                  <a:srgbClr val="FFFF00"/>
                </a:solidFill>
                <a:latin typeface="Comic Sans MS" pitchFamily="66" charset="0"/>
                <a:ea typeface="+mj-ea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Comic Sans MS" pitchFamily="66" charset="0"/>
                <a:ea typeface="+mj-ea"/>
              </a:rPr>
              <a:t>neler</a:t>
            </a:r>
            <a:r>
              <a:rPr lang="en-US" sz="2400" b="1" kern="0" dirty="0">
                <a:solidFill>
                  <a:srgbClr val="FFFF00"/>
                </a:solidFill>
                <a:latin typeface="Comic Sans MS" pitchFamily="66" charset="0"/>
                <a:ea typeface="+mj-ea"/>
              </a:rPr>
              <a:t> </a:t>
            </a:r>
            <a:r>
              <a:rPr lang="en-US" sz="2400" b="1" kern="0" dirty="0" err="1">
                <a:solidFill>
                  <a:srgbClr val="FFFF00"/>
                </a:solidFill>
                <a:latin typeface="Comic Sans MS" pitchFamily="66" charset="0"/>
                <a:ea typeface="+mj-ea"/>
              </a:rPr>
              <a:t>oluyor</a:t>
            </a:r>
            <a:r>
              <a:rPr lang="en-US" sz="2400" b="1" kern="0" dirty="0">
                <a:solidFill>
                  <a:srgbClr val="FFFF00"/>
                </a:solidFill>
                <a:latin typeface="Comic Sans MS" pitchFamily="66" charset="0"/>
                <a:ea typeface="+mj-ea"/>
              </a:rPr>
              <a:t>?</a:t>
            </a:r>
            <a:r>
              <a:rPr lang="en-US" sz="2000" b="1" kern="0" dirty="0">
                <a:solidFill>
                  <a:srgbClr val="FFFF00"/>
                </a:solidFill>
                <a:latin typeface="Comic Sans MS" pitchFamily="66" charset="0"/>
                <a:ea typeface="+mj-ea"/>
              </a:rPr>
              <a:t> </a:t>
            </a:r>
            <a:endParaRPr lang="en-GB" sz="2000" b="1" kern="0" dirty="0">
              <a:solidFill>
                <a:srgbClr val="FFFF00"/>
              </a:solidFill>
              <a:latin typeface="Comic Sans MS" pitchFamily="66" charset="0"/>
              <a:ea typeface="+mj-ea"/>
            </a:endParaRPr>
          </a:p>
        </p:txBody>
      </p:sp>
      <p:sp>
        <p:nvSpPr>
          <p:cNvPr id="20541" name="41 Dikdörtgen"/>
          <p:cNvSpPr>
            <a:spLocks noChangeArrowheads="1"/>
          </p:cNvSpPr>
          <p:nvPr/>
        </p:nvSpPr>
        <p:spPr bwMode="auto">
          <a:xfrm>
            <a:off x="755650" y="6022975"/>
            <a:ext cx="72723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i="1">
                <a:solidFill>
                  <a:srgbClr val="FFFF00"/>
                </a:solidFill>
              </a:rPr>
              <a:t>Kadınlarda kilo 6 kg, bel çevresi 6 cm, kalça çevresi 7 cm; erkeklerde ise kilo 8 kg, bel çevresi 7 cm, kalça çevresi 2 cm artmıştır.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Rot="1" noChangeArrowheads="1"/>
          </p:cNvSpPr>
          <p:nvPr/>
        </p:nvSpPr>
        <p:spPr bwMode="auto">
          <a:xfrm>
            <a:off x="2103438" y="1158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r-TR" sz="3200">
                <a:solidFill>
                  <a:srgbClr val="FFC000"/>
                </a:solidFill>
                <a:latin typeface="Comic Sans MS" pitchFamily="66" charset="0"/>
              </a:rPr>
              <a:t>Otonom nöropati</a:t>
            </a:r>
          </a:p>
        </p:txBody>
      </p:sp>
      <p:sp>
        <p:nvSpPr>
          <p:cNvPr id="66563" name="Rectangle 5"/>
          <p:cNvSpPr>
            <a:spLocks noChangeArrowheads="1"/>
          </p:cNvSpPr>
          <p:nvPr/>
        </p:nvSpPr>
        <p:spPr bwMode="auto">
          <a:xfrm>
            <a:off x="468313" y="9810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tr-TR" sz="2400">
                <a:latin typeface="Comic Sans MS" pitchFamily="66" charset="0"/>
              </a:rPr>
              <a:t>Postural Hipotansiyon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tr-TR" sz="2400">
                <a:latin typeface="Comic Sans MS" pitchFamily="66" charset="0"/>
              </a:rPr>
              <a:t>Gastrointestinal otonomik nöropati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tr-TR" sz="2000">
                <a:latin typeface="Comic Sans MS" pitchFamily="66" charset="0"/>
              </a:rPr>
              <a:t>Özefageal dismotilite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tr-TR" sz="2000">
                <a:latin typeface="Comic Sans MS" pitchFamily="66" charset="0"/>
              </a:rPr>
              <a:t>Gastroparezi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tr-TR" sz="2000">
                <a:latin typeface="Comic Sans MS" pitchFamily="66" charset="0"/>
              </a:rPr>
              <a:t>Brittle diyabet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tr-TR" sz="2000">
                <a:latin typeface="Comic Sans MS" pitchFamily="66" charset="0"/>
              </a:rPr>
              <a:t>Konstipasyon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tr-TR" sz="2000">
                <a:latin typeface="Comic Sans MS" pitchFamily="66" charset="0"/>
              </a:rPr>
              <a:t>Diare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tr-TR" sz="2000">
                <a:latin typeface="Comic Sans MS" pitchFamily="66" charset="0"/>
              </a:rPr>
              <a:t>Fekal inkontinans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</a:pPr>
            <a:r>
              <a:rPr lang="tr-TR" sz="2000">
                <a:latin typeface="Comic Sans MS" pitchFamily="66" charset="0"/>
              </a:rPr>
              <a:t>Kolesistit, safra çamuru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q"/>
            </a:pPr>
            <a:r>
              <a:rPr lang="tr-TR" sz="2400">
                <a:latin typeface="Comic Sans MS" pitchFamily="66" charset="0"/>
              </a:rPr>
              <a:t>Mesane disfonksiyonu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Courier New" pitchFamily="49" charset="0"/>
              <a:buChar char="o"/>
            </a:pPr>
            <a:r>
              <a:rPr lang="tr-TR" sz="2400">
                <a:latin typeface="Comic Sans MS" pitchFamily="66" charset="0"/>
              </a:rPr>
              <a:t>Erektil disfonksiyon (EDF), retrograd ejekülasyon-infertilite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q"/>
            </a:pPr>
            <a:r>
              <a:rPr lang="tr-TR" sz="2400">
                <a:latin typeface="Comic Sans MS" pitchFamily="66" charset="0"/>
              </a:rPr>
              <a:t>Terleme Bozuklukları; yemek sonrası, ekstremite-kuru ayak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q"/>
            </a:pPr>
            <a:r>
              <a:rPr lang="tr-TR" sz="2400">
                <a:latin typeface="Comic Sans MS" pitchFamily="66" charset="0"/>
              </a:rPr>
              <a:t>Hipoglisemi habersizliği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3200">
                <a:solidFill>
                  <a:srgbClr val="FFC000"/>
                </a:solidFill>
                <a:latin typeface="Comic Sans MS" pitchFamily="66" charset="0"/>
              </a:rPr>
              <a:t>Otonomik nöropati testleri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Ayakta kan basıncı ölçümü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Normalde ayağa kalkınca SKB düşmez veya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&lt; 10 </a:t>
            </a:r>
            <a:r>
              <a:rPr 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mmHg</a:t>
            </a: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düşer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Ayağa kalkınca 2 </a:t>
            </a:r>
            <a:r>
              <a:rPr 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dk</a:t>
            </a: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içerisinde</a:t>
            </a: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SKB </a:t>
            </a:r>
            <a:r>
              <a:rPr lang="tr-T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≥ 20 </a:t>
            </a:r>
            <a:r>
              <a:rPr lang="tr-TR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mmHg</a:t>
            </a:r>
            <a:endParaRPr lang="tr-TR" sz="2000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pitchFamily="34" charset="0"/>
            </a:endParaRPr>
          </a:p>
          <a:p>
            <a:pPr marL="1143000" lvl="2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DKB ≥ 10 </a:t>
            </a:r>
            <a:r>
              <a:rPr lang="tr-TR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mmHg</a:t>
            </a:r>
            <a:r>
              <a:rPr lang="tr-T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 düşüyorsa patolojik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Kalp hızı değişimleri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Valsalva</a:t>
            </a: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manevrası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Ayakta kalp hızı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tr-T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Derin solunuma kalp hızı cevabı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606425"/>
            <a:ext cx="7772400" cy="1143000"/>
          </a:xfrm>
        </p:spPr>
        <p:txBody>
          <a:bodyPr/>
          <a:lstStyle/>
          <a:p>
            <a:r>
              <a:rPr lang="en-US" sz="3200" smtClean="0">
                <a:solidFill>
                  <a:srgbClr val="FFC000"/>
                </a:solidFill>
                <a:latin typeface="Comic Sans MS" pitchFamily="66" charset="0"/>
              </a:rPr>
              <a:t>Diyabetik ayak </a:t>
            </a:r>
            <a:endParaRPr lang="tr-TR" sz="320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78025"/>
            <a:ext cx="7772400" cy="4114800"/>
          </a:xfrm>
        </p:spPr>
        <p:txBody>
          <a:bodyPr/>
          <a:lstStyle/>
          <a:p>
            <a:pPr>
              <a:buClr>
                <a:srgbClr val="00B0F0"/>
              </a:buClr>
            </a:pPr>
            <a:r>
              <a:rPr lang="tr-TR" sz="2400" smtClean="0">
                <a:latin typeface="Comic Sans MS" pitchFamily="66" charset="0"/>
              </a:rPr>
              <a:t>Ayak ülserleri</a:t>
            </a:r>
          </a:p>
          <a:p>
            <a:pPr>
              <a:buClr>
                <a:srgbClr val="00B0F0"/>
              </a:buClr>
            </a:pPr>
            <a:r>
              <a:rPr lang="tr-TR" sz="2400" smtClean="0">
                <a:latin typeface="Comic Sans MS" pitchFamily="66" charset="0"/>
              </a:rPr>
              <a:t>Diyabetik sensoryal ve otonom nöropati</a:t>
            </a:r>
          </a:p>
          <a:p>
            <a:pPr>
              <a:buClr>
                <a:srgbClr val="00B0F0"/>
              </a:buClr>
            </a:pPr>
            <a:r>
              <a:rPr lang="tr-TR" sz="2400" smtClean="0">
                <a:latin typeface="Comic Sans MS" pitchFamily="66" charset="0"/>
              </a:rPr>
              <a:t>Diyabetik nöro-osteoartropati (Charcot ayağı)</a:t>
            </a:r>
          </a:p>
          <a:p>
            <a:pPr>
              <a:buClr>
                <a:srgbClr val="00B0F0"/>
              </a:buClr>
            </a:pPr>
            <a:r>
              <a:rPr lang="tr-TR" sz="2400" smtClean="0">
                <a:latin typeface="Comic Sans MS" pitchFamily="66" charset="0"/>
              </a:rPr>
              <a:t>Gangren ve amputasyonlar</a:t>
            </a:r>
          </a:p>
          <a:p>
            <a:pPr>
              <a:buClr>
                <a:srgbClr val="00B0F0"/>
              </a:buClr>
            </a:pPr>
            <a:r>
              <a:rPr lang="tr-TR" sz="2400" smtClean="0">
                <a:latin typeface="Comic Sans MS" pitchFamily="66" charset="0"/>
              </a:rPr>
              <a:t>Claudicatio intermittent (vasküler)</a:t>
            </a:r>
          </a:p>
          <a:p>
            <a:pPr>
              <a:buClr>
                <a:srgbClr val="00B0F0"/>
              </a:buClr>
            </a:pPr>
            <a:r>
              <a:rPr lang="tr-TR" sz="2400" smtClean="0">
                <a:latin typeface="Comic Sans MS" pitchFamily="66" charset="0"/>
              </a:rPr>
              <a:t>Minör nöropatik lezyonlar</a:t>
            </a:r>
          </a:p>
          <a:p>
            <a:pPr>
              <a:buClr>
                <a:srgbClr val="00B0F0"/>
              </a:buClr>
            </a:pPr>
            <a:r>
              <a:rPr lang="tr-TR" sz="2400" smtClean="0">
                <a:latin typeface="Comic Sans MS" pitchFamily="66" charset="0"/>
              </a:rPr>
              <a:t>Cilt lezyonları</a:t>
            </a:r>
          </a:p>
          <a:p>
            <a:endParaRPr lang="tr-TR" sz="18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tr-TR" sz="3200" smtClean="0">
                <a:solidFill>
                  <a:srgbClr val="FFC000"/>
                </a:solidFill>
                <a:latin typeface="Comic Sans MS" pitchFamily="66" charset="0"/>
              </a:rPr>
              <a:t>Diyabetik ayak ülserleri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6050"/>
            <a:ext cx="7772400" cy="4114800"/>
          </a:xfrm>
        </p:spPr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Morbidite artışı, hayat kalitesinin bozulması, yüksek tedavi maliyetleri ve yüksek oranda alt ekstremite ampütasyonları </a:t>
            </a:r>
          </a:p>
          <a:p>
            <a:r>
              <a:rPr lang="tr-TR" sz="2400" smtClean="0">
                <a:latin typeface="Comic Sans MS" pitchFamily="66" charset="0"/>
              </a:rPr>
              <a:t>Non-travmatik amputasyonlarda 1. neden</a:t>
            </a:r>
          </a:p>
          <a:p>
            <a:endParaRPr lang="tr-TR" sz="2400" smtClean="0"/>
          </a:p>
        </p:txBody>
      </p:sp>
      <p:pic>
        <p:nvPicPr>
          <p:cNvPr id="69636" name="Picture 8" descr="Fig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860800"/>
            <a:ext cx="35274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7" name="Picture 5" descr="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908425"/>
            <a:ext cx="352901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smtClean="0">
                <a:solidFill>
                  <a:srgbClr val="FFC000"/>
                </a:solidFill>
                <a:latin typeface="Comic Sans MS" pitchFamily="66" charset="0"/>
              </a:rPr>
              <a:t>Cilt değişiklikleri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Diyabetik dermopati (cillte, özellikle de pretibial bölgede atrofik kahverengi cilt noktaları, shin spots)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latin typeface="Comic Sans MS" pitchFamily="66" charset="0"/>
            </a:endParaRPr>
          </a:p>
        </p:txBody>
      </p:sp>
      <p:pic>
        <p:nvPicPr>
          <p:cNvPr id="70660" name="Picture 5" descr="Figu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43488" y="1460500"/>
            <a:ext cx="2984500" cy="4560888"/>
          </a:xfr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smtClean="0">
                <a:solidFill>
                  <a:srgbClr val="FFC000"/>
                </a:solidFill>
                <a:latin typeface="Comic Sans MS" pitchFamily="66" charset="0"/>
              </a:rPr>
              <a:t>Kemik ve eklem komplikasyonları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400" smtClean="0">
                <a:latin typeface="Comic Sans MS" pitchFamily="66" charset="0"/>
              </a:rPr>
              <a:t>Cheirartropati</a:t>
            </a:r>
          </a:p>
          <a:p>
            <a:r>
              <a:rPr lang="tr-TR" sz="2400" smtClean="0">
                <a:latin typeface="Comic Sans MS" pitchFamily="66" charset="0"/>
              </a:rPr>
              <a:t>Dupuytren Kontraktürü</a:t>
            </a:r>
          </a:p>
          <a:p>
            <a:r>
              <a:rPr lang="tr-TR" sz="2400" smtClean="0">
                <a:latin typeface="Comic Sans MS" pitchFamily="66" charset="0"/>
              </a:rPr>
              <a:t>Kemik demineralizasyonu </a:t>
            </a:r>
          </a:p>
          <a:p>
            <a:r>
              <a:rPr lang="tr-TR" sz="2400" smtClean="0">
                <a:latin typeface="Comic Sans MS" pitchFamily="66" charset="0"/>
              </a:rPr>
              <a:t>Bursit (özellikle omuz ve kalçada)</a:t>
            </a:r>
          </a:p>
          <a:p>
            <a:r>
              <a:rPr lang="tr-TR" sz="2400" smtClean="0">
                <a:latin typeface="Comic Sans MS" pitchFamily="66" charset="0"/>
              </a:rPr>
              <a:t>Gut</a:t>
            </a:r>
          </a:p>
          <a:p>
            <a:pPr>
              <a:buFont typeface="Monotype Sorts" charset="2"/>
              <a:buNone/>
            </a:pPr>
            <a:endParaRPr lang="en-US" sz="2400" smtClean="0">
              <a:latin typeface="Comic Sans MS" pitchFamily="66" charset="0"/>
            </a:endParaRPr>
          </a:p>
        </p:txBody>
      </p:sp>
      <p:pic>
        <p:nvPicPr>
          <p:cNvPr id="71684" name="Picture 5" descr="194520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0175" y="1600200"/>
            <a:ext cx="2914650" cy="2185988"/>
          </a:xfrm>
          <a:noFill/>
        </p:spPr>
      </p:pic>
      <p:pic>
        <p:nvPicPr>
          <p:cNvPr id="71685" name="Picture 9" descr="Figur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10275" y="3938588"/>
            <a:ext cx="1314450" cy="2187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836613"/>
            <a:ext cx="5759450" cy="5627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333375"/>
            <a:ext cx="5759450" cy="409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827088" y="622300"/>
            <a:ext cx="7772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tr-TR" sz="3600">
                <a:solidFill>
                  <a:srgbClr val="FFFF00"/>
                </a:solidFill>
                <a:latin typeface="Comic Sans MS" pitchFamily="66" charset="0"/>
              </a:rPr>
              <a:t>Glisemi bozuklukları</a:t>
            </a:r>
          </a:p>
        </p:txBody>
      </p:sp>
      <p:graphicFrame>
        <p:nvGraphicFramePr>
          <p:cNvPr id="33904" name="Group 112"/>
          <p:cNvGraphicFramePr>
            <a:graphicFrameLocks noGrp="1"/>
          </p:cNvGraphicFramePr>
          <p:nvPr/>
        </p:nvGraphicFramePr>
        <p:xfrm>
          <a:off x="250825" y="1628775"/>
          <a:ext cx="8785225" cy="3282954"/>
        </p:xfrm>
        <a:graphic>
          <a:graphicData uri="http://schemas.openxmlformats.org/drawingml/2006/table">
            <a:tbl>
              <a:tblPr/>
              <a:tblGrid>
                <a:gridCol w="2274888"/>
                <a:gridCol w="1758950"/>
                <a:gridCol w="863600"/>
                <a:gridCol w="1439862"/>
                <a:gridCol w="1152525"/>
                <a:gridCol w="1295400"/>
              </a:tblGrid>
              <a:tr h="575959">
                <a:tc row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Tip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Normoglisemi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Hiperglisemi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01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Normal glukoz  regülasyonu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BGT veya  BAG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Diabetes Mellitus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2291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İnsülin gerektirmeyen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Kontrol için insülin gereken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Yaşam için insülin gereken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77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 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 2    (&gt; %90)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Diğer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61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Gestasyonel DM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65" name="Line 90"/>
          <p:cNvSpPr>
            <a:spLocks noChangeShapeType="1"/>
          </p:cNvSpPr>
          <p:nvPr/>
        </p:nvSpPr>
        <p:spPr bwMode="auto">
          <a:xfrm>
            <a:off x="2627313" y="3502025"/>
            <a:ext cx="5761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2566" name="Line 91"/>
          <p:cNvSpPr>
            <a:spLocks noChangeShapeType="1"/>
          </p:cNvSpPr>
          <p:nvPr/>
        </p:nvSpPr>
        <p:spPr bwMode="auto">
          <a:xfrm>
            <a:off x="2627313" y="3860800"/>
            <a:ext cx="4537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2567" name="Line 92"/>
          <p:cNvSpPr>
            <a:spLocks noChangeShapeType="1"/>
          </p:cNvSpPr>
          <p:nvPr/>
        </p:nvSpPr>
        <p:spPr bwMode="auto">
          <a:xfrm>
            <a:off x="2627313" y="4292600"/>
            <a:ext cx="4537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2568" name="Line 93"/>
          <p:cNvSpPr>
            <a:spLocks noChangeShapeType="1"/>
          </p:cNvSpPr>
          <p:nvPr/>
        </p:nvSpPr>
        <p:spPr bwMode="auto">
          <a:xfrm>
            <a:off x="2627313" y="4708525"/>
            <a:ext cx="45370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2569" name="Text Box 95"/>
          <p:cNvSpPr txBox="1">
            <a:spLocks noChangeArrowheads="1"/>
          </p:cNvSpPr>
          <p:nvPr/>
        </p:nvSpPr>
        <p:spPr bwMode="auto">
          <a:xfrm>
            <a:off x="611188" y="5013325"/>
            <a:ext cx="3529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IGT: Imparied glucose tolerance(BGT)</a:t>
            </a:r>
          </a:p>
        </p:txBody>
      </p:sp>
      <p:sp>
        <p:nvSpPr>
          <p:cNvPr id="22570" name="Text Box 96"/>
          <p:cNvSpPr txBox="1">
            <a:spLocks noChangeArrowheads="1"/>
          </p:cNvSpPr>
          <p:nvPr/>
        </p:nvSpPr>
        <p:spPr bwMode="auto">
          <a:xfrm>
            <a:off x="4643438" y="5013325"/>
            <a:ext cx="3529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b="1">
                <a:latin typeface="Comic Sans MS" pitchFamily="66" charset="0"/>
              </a:rPr>
              <a:t>IFG: Imparied fasting glucose (BAG) </a:t>
            </a:r>
          </a:p>
        </p:txBody>
      </p:sp>
      <p:sp>
        <p:nvSpPr>
          <p:cNvPr id="22571" name="Text Box 97"/>
          <p:cNvSpPr txBox="1">
            <a:spLocks noChangeArrowheads="1"/>
          </p:cNvSpPr>
          <p:nvPr/>
        </p:nvSpPr>
        <p:spPr bwMode="auto">
          <a:xfrm>
            <a:off x="1547813" y="5805488"/>
            <a:ext cx="5976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  <a:latin typeface="Comic Sans MS" pitchFamily="66" charset="0"/>
              </a:rPr>
              <a:t>* Prediyabet   (2005)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-323850" y="477838"/>
            <a:ext cx="94678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tr-TR" sz="3200">
                <a:solidFill>
                  <a:srgbClr val="FFFF00"/>
                </a:solidFill>
                <a:latin typeface="Comic Sans MS" pitchFamily="66" charset="0"/>
              </a:rPr>
              <a:t>   Diabetes mellitusun sınıflandırması </a:t>
            </a:r>
          </a:p>
          <a:p>
            <a:pPr algn="ctr"/>
            <a:r>
              <a:rPr lang="tr-TR" sz="3200">
                <a:solidFill>
                  <a:srgbClr val="FFFF00"/>
                </a:solidFill>
                <a:latin typeface="Comic Sans MS" pitchFamily="66" charset="0"/>
              </a:rPr>
              <a:t>(ADA-1997)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07950" y="1916113"/>
            <a:ext cx="381635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>
              <a:lnSpc>
                <a:spcPct val="125000"/>
              </a:lnSpc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1.</a:t>
            </a:r>
            <a:r>
              <a:rPr lang="tr-TR" sz="2000">
                <a:latin typeface="Comic Sans MS" pitchFamily="66" charset="0"/>
              </a:rPr>
              <a:t> 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Tip 1 Diyabet (Tip1DM)</a:t>
            </a:r>
          </a:p>
          <a:p>
            <a:pPr marL="609600" indent="-609600">
              <a:lnSpc>
                <a:spcPct val="125000"/>
              </a:lnSpc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    - İmmün aracılı </a:t>
            </a:r>
          </a:p>
          <a:p>
            <a:pPr marL="609600" indent="-609600">
              <a:lnSpc>
                <a:spcPct val="125000"/>
              </a:lnSpc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    - idyopatik</a:t>
            </a:r>
          </a:p>
          <a:p>
            <a:pPr marL="609600" indent="-609600">
              <a:lnSpc>
                <a:spcPct val="125000"/>
              </a:lnSpc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2.</a:t>
            </a:r>
            <a:r>
              <a:rPr lang="tr-TR" sz="2000">
                <a:latin typeface="Comic Sans MS" pitchFamily="66" charset="0"/>
              </a:rPr>
              <a:t> 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Tip 2 Diyabet (Tip2DM)(%90)</a:t>
            </a:r>
          </a:p>
          <a:p>
            <a:pPr marL="609600" indent="-609600">
              <a:lnSpc>
                <a:spcPct val="125000"/>
              </a:lnSpc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    -İnsülin rezistansı</a:t>
            </a:r>
          </a:p>
          <a:p>
            <a:pPr marL="609600" indent="-609600">
              <a:lnSpc>
                <a:spcPct val="125000"/>
              </a:lnSpc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</a:rPr>
              <a:t>          </a:t>
            </a:r>
            <a:r>
              <a:rPr lang="tr-TR" sz="2000">
                <a:latin typeface="Comic Sans MS" pitchFamily="66" charset="0"/>
                <a:sym typeface="Symbol" pitchFamily="18" charset="2"/>
              </a:rPr>
              <a:t>rölatif insülin eksikliği</a:t>
            </a:r>
          </a:p>
          <a:p>
            <a:pPr marL="609600" indent="-609600">
              <a:lnSpc>
                <a:spcPct val="125000"/>
              </a:lnSpc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-İnsülin sekresyon bozukluğu</a:t>
            </a:r>
          </a:p>
          <a:p>
            <a:pPr marL="609600" indent="-609600">
              <a:lnSpc>
                <a:spcPct val="125000"/>
              </a:lnSpc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    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140200" y="1885950"/>
            <a:ext cx="4859338" cy="4324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3.</a:t>
            </a:r>
            <a:r>
              <a:rPr lang="tr-T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Diğer Spesifik Tipler</a:t>
            </a:r>
          </a:p>
          <a:p>
            <a:pPr>
              <a:lnSpc>
                <a:spcPct val="125000"/>
              </a:lnSpc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-Beta hücre fonksi. genetik hata       </a:t>
            </a:r>
          </a:p>
          <a:p>
            <a:pPr>
              <a:lnSpc>
                <a:spcPct val="125000"/>
              </a:lnSpc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  (MODY 1-5 )</a:t>
            </a:r>
          </a:p>
          <a:p>
            <a:pPr>
              <a:lnSpc>
                <a:spcPct val="125000"/>
              </a:lnSpc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-İnsülin etkisinde genetik hata</a:t>
            </a:r>
          </a:p>
          <a:p>
            <a:pPr>
              <a:lnSpc>
                <a:spcPct val="125000"/>
              </a:lnSpc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-Ekzokrin pankreas hastalıkları</a:t>
            </a:r>
          </a:p>
          <a:p>
            <a:pPr>
              <a:lnSpc>
                <a:spcPct val="125000"/>
              </a:lnSpc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-Endokrinopatiler</a:t>
            </a:r>
          </a:p>
          <a:p>
            <a:pPr>
              <a:lnSpc>
                <a:spcPct val="125000"/>
              </a:lnSpc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-İlaçlar-kimyasal maddeler</a:t>
            </a:r>
          </a:p>
          <a:p>
            <a:pPr>
              <a:lnSpc>
                <a:spcPct val="125000"/>
              </a:lnSpc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-İnfeksiyonlar</a:t>
            </a:r>
          </a:p>
          <a:p>
            <a:pPr>
              <a:lnSpc>
                <a:spcPct val="125000"/>
              </a:lnSpc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-Nadir görülen immün aracılı diabet</a:t>
            </a:r>
          </a:p>
          <a:p>
            <a:pPr>
              <a:lnSpc>
                <a:spcPct val="125000"/>
              </a:lnSpc>
            </a:pPr>
            <a:r>
              <a:rPr lang="tr-TR" sz="2000">
                <a:latin typeface="Comic Sans MS" pitchFamily="66" charset="0"/>
                <a:sym typeface="Symbol" pitchFamily="18" charset="2"/>
              </a:rPr>
              <a:t>    -Diğer genetik sendromlar</a:t>
            </a:r>
          </a:p>
          <a:p>
            <a:pPr>
              <a:lnSpc>
                <a:spcPct val="125000"/>
              </a:lnSpc>
            </a:pPr>
            <a:r>
              <a:rPr lang="tr-TR" sz="20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4.</a:t>
            </a:r>
            <a:r>
              <a:rPr lang="tr-TR" sz="2000">
                <a:latin typeface="Comic Sans MS" pitchFamily="66" charset="0"/>
                <a:sym typeface="Symbol" pitchFamily="18" charset="2"/>
              </a:rPr>
              <a:t> 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  <a:sym typeface="Symbol" pitchFamily="18" charset="2"/>
              </a:rPr>
              <a:t>Gestasyonel DM(GDM)</a:t>
            </a:r>
            <a:r>
              <a:rPr lang="tr-TR" sz="2000">
                <a:solidFill>
                  <a:srgbClr val="FFFF00"/>
                </a:solidFill>
                <a:latin typeface="Comic Sans MS" pitchFamily="66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DM Yeni Sınıflandırması (ADA-1997)</a:t>
            </a:r>
            <a:br>
              <a:rPr lang="tr-TR" sz="2800">
                <a:solidFill>
                  <a:srgbClr val="FFFF00"/>
                </a:solidFill>
                <a:latin typeface="Comic Sans MS" pitchFamily="66" charset="0"/>
              </a:rPr>
            </a:br>
            <a:r>
              <a:rPr lang="tr-TR" sz="2800">
                <a:solidFill>
                  <a:srgbClr val="FFFF00"/>
                </a:solidFill>
                <a:latin typeface="Comic Sans MS" pitchFamily="66" charset="0"/>
              </a:rPr>
              <a:t>Diğer Spesifik Tipler(1)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541338" y="1657350"/>
            <a:ext cx="8134350" cy="436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solidFill>
                  <a:schemeClr val="tx2"/>
                </a:solidFill>
                <a:latin typeface="Comic Sans MS" pitchFamily="66" charset="0"/>
              </a:rPr>
              <a:t>Beta Hücre Genetik Hatası                        İlaç Veya Kimyasal</a:t>
            </a:r>
            <a:r>
              <a:rPr lang="tr-TR" sz="2000" b="1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tr-TR" b="1">
                <a:solidFill>
                  <a:schemeClr val="tx2"/>
                </a:solidFill>
                <a:latin typeface="Comic Sans MS" pitchFamily="66" charset="0"/>
              </a:rPr>
              <a:t>Maddeler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sz="2000" b="1">
                <a:latin typeface="Comic Sans MS" pitchFamily="66" charset="0"/>
              </a:rPr>
              <a:t>-</a:t>
            </a:r>
            <a:r>
              <a:rPr lang="tr-TR" b="1">
                <a:latin typeface="Comic Sans MS" pitchFamily="66" charset="0"/>
              </a:rPr>
              <a:t>Krom 20,HNF-4</a:t>
            </a:r>
            <a:r>
              <a:rPr lang="tr-TR" b="1">
                <a:latin typeface="Comic Sans MS" pitchFamily="66" charset="0"/>
                <a:sym typeface="Symbol" pitchFamily="18" charset="2"/>
              </a:rPr>
              <a:t>(MODY1)                         -Vakor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latin typeface="Comic Sans MS" pitchFamily="66" charset="0"/>
                <a:sym typeface="Symbol" pitchFamily="18" charset="2"/>
              </a:rPr>
              <a:t>-Krom 7 ,glukokinaz(MODY2)                        -Pentadine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latin typeface="Comic Sans MS" pitchFamily="66" charset="0"/>
                <a:sym typeface="Symbol" pitchFamily="18" charset="2"/>
              </a:rPr>
              <a:t>-Krom 12,HNF 1(MODY3)                          -Nikotinik acid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latin typeface="Comic Sans MS" pitchFamily="66" charset="0"/>
                <a:sym typeface="Symbol" pitchFamily="18" charset="2"/>
              </a:rPr>
              <a:t>-Krom 13,IPF1(MODY4)                              -Glukokortikoidler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latin typeface="Comic Sans MS" pitchFamily="66" charset="0"/>
                <a:sym typeface="Symbol" pitchFamily="18" charset="2"/>
              </a:rPr>
              <a:t>-Krom 17, HNF-(MODY5)                           -Tiroid hormonları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latin typeface="Comic Sans MS" pitchFamily="66" charset="0"/>
                <a:sym typeface="Symbol" pitchFamily="18" charset="2"/>
              </a:rPr>
              <a:t>-Mitokondrial DNA                                    -Diazoksid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latin typeface="Comic Sans MS" pitchFamily="66" charset="0"/>
                <a:sym typeface="Symbol" pitchFamily="18" charset="2"/>
              </a:rPr>
              <a:t>-Mutant insülinler                                      -Beta adrenerjik agonistler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latin typeface="Comic Sans MS" pitchFamily="66" charset="0"/>
                <a:sym typeface="Symbol" pitchFamily="18" charset="2"/>
              </a:rPr>
              <a:t>-Hiperproinsülinemi                                    -Dilantin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latin typeface="Comic Sans MS" pitchFamily="66" charset="0"/>
                <a:sym typeface="Symbol" pitchFamily="18" charset="2"/>
              </a:rPr>
              <a:t>-Diğerleri                                               -Alfa-interferon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2"/>
              <a:buNone/>
            </a:pPr>
            <a:r>
              <a:rPr lang="tr-TR" b="1">
                <a:latin typeface="Comic Sans MS" pitchFamily="66" charset="0"/>
                <a:sym typeface="Symbol" pitchFamily="18" charset="2"/>
              </a:rPr>
              <a:t>                                                           - Diğerleri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uslararası">
  <a:themeElements>
    <a:clrScheme name="Uluslararası 1">
      <a:dk1>
        <a:srgbClr val="000000"/>
      </a:dk1>
      <a:lt1>
        <a:srgbClr val="FFFFFF"/>
      </a:lt1>
      <a:dk2>
        <a:srgbClr val="0000FF"/>
      </a:dk2>
      <a:lt2>
        <a:srgbClr val="FFFF99"/>
      </a:lt2>
      <a:accent1>
        <a:srgbClr val="009966"/>
      </a:accent1>
      <a:accent2>
        <a:srgbClr val="00CCCC"/>
      </a:accent2>
      <a:accent3>
        <a:srgbClr val="AAAAFF"/>
      </a:accent3>
      <a:accent4>
        <a:srgbClr val="DADADA"/>
      </a:accent4>
      <a:accent5>
        <a:srgbClr val="AACAB8"/>
      </a:accent5>
      <a:accent6>
        <a:srgbClr val="00B9B9"/>
      </a:accent6>
      <a:hlink>
        <a:srgbClr val="000080"/>
      </a:hlink>
      <a:folHlink>
        <a:srgbClr val="9999FF"/>
      </a:folHlink>
    </a:clrScheme>
    <a:fontScheme name="Uluslararası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Tur" charset="-9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Tur" charset="-94"/>
          </a:defRPr>
        </a:defPPr>
      </a:lstStyle>
    </a:lnDef>
  </a:objectDefaults>
  <a:extraClrSchemeLst>
    <a:extraClrScheme>
      <a:clrScheme name="Uluslararası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luslararası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luslararası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2465</Words>
  <Application>Microsoft Office PowerPoint</Application>
  <PresentationFormat>Ekran Gösterisi (4:3)</PresentationFormat>
  <Paragraphs>666</Paragraphs>
  <Slides>55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66" baseType="lpstr">
      <vt:lpstr>Times New Roman Tur</vt:lpstr>
      <vt:lpstr>Arial</vt:lpstr>
      <vt:lpstr>Times New Roman</vt:lpstr>
      <vt:lpstr>Monotype Sorts</vt:lpstr>
      <vt:lpstr>Calibri</vt:lpstr>
      <vt:lpstr>Comic Sans MS</vt:lpstr>
      <vt:lpstr>Wingdings</vt:lpstr>
      <vt:lpstr>MS PGothic</vt:lpstr>
      <vt:lpstr>Symbol</vt:lpstr>
      <vt:lpstr>Courier New</vt:lpstr>
      <vt:lpstr>Uluslararası</vt:lpstr>
      <vt:lpstr>Diabetes Mellitus, Tanı, Sınıflama ve Komplikasyonlar  </vt:lpstr>
      <vt:lpstr>Diabetes Mellitus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Diabetes Mellitus’un Patogenezi</vt:lpstr>
      <vt:lpstr>Slayt 14</vt:lpstr>
      <vt:lpstr>Tip 1 diyabetde beta hücre  otoantijenleri</vt:lpstr>
      <vt:lpstr>Tip 1 DM’da humoral otoimmünite</vt:lpstr>
      <vt:lpstr>Tip 1 DM genetik özellikleri</vt:lpstr>
      <vt:lpstr>Tip 2 DM patogenezi </vt:lpstr>
      <vt:lpstr>Slayt 19</vt:lpstr>
      <vt:lpstr>Slayt 20</vt:lpstr>
      <vt:lpstr>Tip 1 ve Tip 2 Diyabetin genel özellikleri (1)</vt:lpstr>
      <vt:lpstr>Tip 1 ve tip 2 diyabetin genel özellikleri (2)</vt:lpstr>
      <vt:lpstr>Slayt 23</vt:lpstr>
      <vt:lpstr>Glikohemoglobin (HbA1C)</vt:lpstr>
      <vt:lpstr>Diabetes Mellitus Tanı KriterleriADA  (American Diabetes Asociation) 1997-1998 kriterleri ve 2002 konsensusu </vt:lpstr>
      <vt:lpstr>Slayt 26</vt:lpstr>
      <vt:lpstr>OGTT’i etkileyen Koşullar</vt:lpstr>
      <vt:lpstr>  Asemptomatik erişkinlerde diyabet ve prediyabet için tarama kriterleri  </vt:lpstr>
      <vt:lpstr>Diabetes Mellitus ve glukoz metabolizmasının diğer bozukluklarında tanı kriterleri</vt:lpstr>
      <vt:lpstr>Slayt 30</vt:lpstr>
      <vt:lpstr>GDM Tanı Kriterleri</vt:lpstr>
      <vt:lpstr>DİABETES MELLİTUSUN      KRONİK KOMPLİKASYONLARI</vt:lpstr>
      <vt:lpstr>Diyabetin kronik komplikasyonları</vt:lpstr>
      <vt:lpstr>Makrovasküler komplikasyonlar</vt:lpstr>
      <vt:lpstr>Makrovasküler komplikasyonlar</vt:lpstr>
      <vt:lpstr>Makrovasküler komplikasyonlar</vt:lpstr>
      <vt:lpstr>Makrovasküler komplikasyonlar</vt:lpstr>
      <vt:lpstr>Oftalmolojik Komplikasyonlar</vt:lpstr>
      <vt:lpstr>                      Retinopati</vt:lpstr>
      <vt:lpstr>                Retinopati</vt:lpstr>
      <vt:lpstr>Oftalmolojik Komplikasyonlar</vt:lpstr>
      <vt:lpstr>Renal Komlikasyonlar</vt:lpstr>
      <vt:lpstr>Diyabetik Nefropati</vt:lpstr>
      <vt:lpstr>Nörolojik komplikasyonlar</vt:lpstr>
      <vt:lpstr>Fokal veya multifokal nöropatiler</vt:lpstr>
      <vt:lpstr>Slayt 46</vt:lpstr>
      <vt:lpstr>Kronik Sensorimotor Nöropati (DPN)</vt:lpstr>
      <vt:lpstr>Slayt 48</vt:lpstr>
      <vt:lpstr>Tedavi</vt:lpstr>
      <vt:lpstr>Slayt 50</vt:lpstr>
      <vt:lpstr>Slayt 51</vt:lpstr>
      <vt:lpstr>Diyabetik ayak </vt:lpstr>
      <vt:lpstr>Diyabetik ayak ülserleri</vt:lpstr>
      <vt:lpstr>Cilt değişiklikleri</vt:lpstr>
      <vt:lpstr>Kemik ve eklem komplikasyonları</vt:lpstr>
    </vt:vector>
  </TitlesOfParts>
  <Company>endokrin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DİABETES MELLİTUS Tanı-Sınıflama Patogenez-Klinik</dc:title>
  <dc:creator>davut</dc:creator>
  <cp:lastModifiedBy>user</cp:lastModifiedBy>
  <cp:revision>170</cp:revision>
  <dcterms:created xsi:type="dcterms:W3CDTF">2005-07-22T05:39:47Z</dcterms:created>
  <dcterms:modified xsi:type="dcterms:W3CDTF">2020-01-07T10:51:38Z</dcterms:modified>
</cp:coreProperties>
</file>