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6797675" cy="987425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-41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9C1EE-40C6-4C49-97DF-7756E74578E6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8FB27-0412-46D5-9F94-DCB6B83734A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73732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C628-2F4D-45E7-8311-3D6E68478157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66104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7F8B2-A7FE-46CC-AFDA-8943B0C0BC79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81789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AEA13-657A-421D-97D6-D5BD2E837027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210865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6FE2-BF0A-4049-9674-660EA11C70C8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27483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3565-7FB5-4C0B-94CD-C7EC7693FC96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757299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80B2-050F-4279-865A-35147BAFB9FE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10611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262CD-23DC-4E9A-88C6-2BF101CB05D6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13484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D47C6-88BE-4655-A071-667E4D0EAF02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98186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232C9-7D50-4DE2-A503-4B093DA1C1F6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0250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0F5F8-A8AE-498D-8F5E-3552726E887A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398963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9EBF1-328F-47AD-B983-8C316A925669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573278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200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00A28-5F90-4F26-AC71-3D19285FA15D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391D9-CC10-4A4A-86E9-952A044A6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24085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hyperphysics.phy-astr.gsu.edu/hbase/Chemical/redoxcon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hyperphysics.phy-astr.gsu.edu/hbase/Chemical/electrochem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hyperphysics.phy-astr.gsu.edu/hbase/Chemical/electrochem.html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hyperphysics.phy-astr.gsu.edu/hbase/Chemical/electrode.html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hemed.chem.purdue.edu/genchem/topicreview/bp/ch20/electro.php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18011" y="227648"/>
            <a:ext cx="9144000" cy="6541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sz="2000" dirty="0"/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418011" y="1036411"/>
            <a:ext cx="9144000" cy="6541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sz="2000" dirty="0"/>
          </a:p>
        </p:txBody>
      </p:sp>
      <p:sp>
        <p:nvSpPr>
          <p:cNvPr id="6" name="Unvan 1"/>
          <p:cNvSpPr txBox="1">
            <a:spLocks/>
          </p:cNvSpPr>
          <p:nvPr/>
        </p:nvSpPr>
        <p:spPr>
          <a:xfrm>
            <a:off x="1262743" y="1260657"/>
            <a:ext cx="9144000" cy="6541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sz="2000" dirty="0"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1</a:t>
            </a:fld>
            <a:endParaRPr lang="tr-TR"/>
          </a:p>
        </p:txBody>
      </p:sp>
      <p:sp>
        <p:nvSpPr>
          <p:cNvPr id="13" name="Dikdörtgen 12"/>
          <p:cNvSpPr/>
          <p:nvPr/>
        </p:nvSpPr>
        <p:spPr>
          <a:xfrm>
            <a:off x="185531" y="205835"/>
            <a:ext cx="2451652" cy="536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err="1" smtClean="0">
                <a:solidFill>
                  <a:srgbClr val="FF0000"/>
                </a:solidFill>
              </a:rPr>
              <a:t>Galvanic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Cells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18" name="Dikdörtgen 17"/>
          <p:cNvSpPr/>
          <p:nvPr/>
        </p:nvSpPr>
        <p:spPr>
          <a:xfrm>
            <a:off x="291548" y="1120951"/>
            <a:ext cx="1163540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Electrochemical cells are a circuit  by allowing the transfer of electrons through it which include following contains</a:t>
            </a:r>
            <a:r>
              <a:rPr lang="tr-TR" sz="2400" dirty="0" smtClean="0"/>
              <a:t>. An </a:t>
            </a:r>
            <a:r>
              <a:rPr lang="tr-TR" sz="2400" dirty="0" err="1" smtClean="0"/>
              <a:t>extremely</a:t>
            </a:r>
            <a:r>
              <a:rPr lang="tr-TR" sz="2400" dirty="0" smtClean="0"/>
              <a:t> </a:t>
            </a:r>
            <a:r>
              <a:rPr lang="tr-TR" sz="2400" dirty="0" err="1" smtClean="0"/>
              <a:t>important</a:t>
            </a:r>
            <a:r>
              <a:rPr lang="tr-TR" sz="2400" dirty="0" smtClean="0"/>
              <a:t> of </a:t>
            </a:r>
            <a:r>
              <a:rPr lang="tr-TR" sz="2400" u="sng" dirty="0" err="1" smtClean="0">
                <a:hlinkClick r:id="rId2"/>
              </a:rPr>
              <a:t>oxidation</a:t>
            </a:r>
            <a:r>
              <a:rPr lang="tr-TR" sz="2400" u="sng" dirty="0" smtClean="0">
                <a:hlinkClick r:id="rId2"/>
              </a:rPr>
              <a:t> </a:t>
            </a:r>
            <a:r>
              <a:rPr lang="tr-TR" sz="2400" u="sng" dirty="0" err="1" smtClean="0">
                <a:hlinkClick r:id="rId2"/>
              </a:rPr>
              <a:t>and</a:t>
            </a:r>
            <a:r>
              <a:rPr lang="tr-TR" sz="2400" u="sng" dirty="0" smtClean="0">
                <a:hlinkClick r:id="rId2"/>
              </a:rPr>
              <a:t> </a:t>
            </a:r>
            <a:r>
              <a:rPr lang="tr-TR" sz="2400" u="sng" dirty="0" err="1" smtClean="0">
                <a:hlinkClick r:id="rId2"/>
              </a:rPr>
              <a:t>reduction</a:t>
            </a:r>
            <a:r>
              <a:rPr lang="tr-TR" sz="2400" dirty="0" smtClean="0"/>
              <a:t> </a:t>
            </a:r>
            <a:r>
              <a:rPr lang="tr-TR" sz="2400" dirty="0" err="1" smtClean="0"/>
              <a:t>reactions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used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provide</a:t>
            </a:r>
            <a:r>
              <a:rPr lang="tr-TR" sz="2400" dirty="0" smtClean="0"/>
              <a:t> </a:t>
            </a:r>
            <a:r>
              <a:rPr lang="tr-TR" sz="2400" dirty="0" err="1" smtClean="0"/>
              <a:t>useful</a:t>
            </a:r>
            <a:r>
              <a:rPr lang="tr-TR" sz="2400" dirty="0" smtClean="0"/>
              <a:t> </a:t>
            </a:r>
            <a:r>
              <a:rPr lang="tr-TR" sz="2400" dirty="0" err="1" smtClean="0"/>
              <a:t>electrical</a:t>
            </a:r>
            <a:r>
              <a:rPr lang="tr-TR" sz="2400" dirty="0" smtClean="0"/>
              <a:t> </a:t>
            </a:r>
            <a:r>
              <a:rPr lang="tr-TR" sz="2400" dirty="0" err="1" smtClean="0"/>
              <a:t>energy</a:t>
            </a:r>
            <a:r>
              <a:rPr lang="tr-TR" sz="2400" dirty="0" smtClean="0"/>
              <a:t> in </a:t>
            </a:r>
            <a:r>
              <a:rPr lang="tr-TR" sz="2400" dirty="0" err="1" smtClean="0"/>
              <a:t>batteries</a:t>
            </a:r>
            <a:endParaRPr lang="en-US" sz="2400" dirty="0" smtClean="0"/>
          </a:p>
          <a:p>
            <a:endParaRPr lang="tr-TR" sz="2400" dirty="0" smtClean="0"/>
          </a:p>
          <a:p>
            <a:pPr lvl="0"/>
            <a:r>
              <a:rPr lang="tr-TR" sz="2400" dirty="0" smtClean="0"/>
              <a:t>An </a:t>
            </a:r>
            <a:r>
              <a:rPr lang="tr-TR" sz="2400" b="1" dirty="0" err="1" smtClean="0"/>
              <a:t>anode</a:t>
            </a:r>
            <a:r>
              <a:rPr lang="tr-TR" sz="2400" dirty="0" smtClean="0"/>
              <a:t>,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electrode</a:t>
            </a:r>
            <a:r>
              <a:rPr lang="tr-TR" sz="2400" dirty="0" smtClean="0"/>
              <a:t> </a:t>
            </a:r>
            <a:r>
              <a:rPr lang="tr-TR" sz="2400" dirty="0" err="1" smtClean="0"/>
              <a:t>where</a:t>
            </a:r>
            <a:r>
              <a:rPr lang="tr-TR" sz="2400" dirty="0" smtClean="0"/>
              <a:t> </a:t>
            </a:r>
            <a:r>
              <a:rPr lang="tr-TR" sz="2400" dirty="0" err="1" smtClean="0"/>
              <a:t>oxidation</a:t>
            </a:r>
            <a:r>
              <a:rPr lang="tr-TR" sz="2400" dirty="0" smtClean="0"/>
              <a:t> </a:t>
            </a:r>
            <a:r>
              <a:rPr lang="tr-TR" sz="2400" dirty="0" err="1" smtClean="0"/>
              <a:t>takes</a:t>
            </a:r>
            <a:r>
              <a:rPr lang="tr-TR" sz="2400" dirty="0" smtClean="0"/>
              <a:t> </a:t>
            </a:r>
            <a:r>
              <a:rPr lang="tr-TR" sz="2400" dirty="0" err="1" smtClean="0"/>
              <a:t>place</a:t>
            </a:r>
            <a:endParaRPr lang="tr-TR" sz="2400" dirty="0" smtClean="0"/>
          </a:p>
          <a:p>
            <a:pPr lvl="0"/>
            <a:endParaRPr lang="tr-TR" sz="2400" dirty="0" smtClean="0"/>
          </a:p>
          <a:p>
            <a:pPr lvl="0"/>
            <a:r>
              <a:rPr lang="tr-TR" sz="2400" dirty="0" smtClean="0"/>
              <a:t>A </a:t>
            </a:r>
            <a:r>
              <a:rPr lang="tr-TR" sz="2400" b="1" dirty="0" err="1" smtClean="0"/>
              <a:t>cathode</a:t>
            </a:r>
            <a:r>
              <a:rPr lang="tr-TR" sz="2400" dirty="0" smtClean="0"/>
              <a:t>,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electrode</a:t>
            </a:r>
            <a:r>
              <a:rPr lang="tr-TR" sz="2400" dirty="0" smtClean="0"/>
              <a:t> </a:t>
            </a:r>
            <a:r>
              <a:rPr lang="tr-TR" sz="2400" dirty="0" err="1" smtClean="0"/>
              <a:t>where</a:t>
            </a:r>
            <a:r>
              <a:rPr lang="tr-TR" sz="2400" dirty="0" smtClean="0"/>
              <a:t> </a:t>
            </a:r>
            <a:r>
              <a:rPr lang="tr-TR" sz="2400" dirty="0" err="1" smtClean="0"/>
              <a:t>reduction</a:t>
            </a:r>
            <a:r>
              <a:rPr lang="tr-TR" sz="2400" dirty="0" smtClean="0"/>
              <a:t> </a:t>
            </a:r>
            <a:r>
              <a:rPr lang="tr-TR" sz="2400" dirty="0" err="1" smtClean="0"/>
              <a:t>takes</a:t>
            </a:r>
            <a:r>
              <a:rPr lang="tr-TR" sz="2400" dirty="0" smtClean="0"/>
              <a:t> </a:t>
            </a:r>
            <a:r>
              <a:rPr lang="tr-TR" sz="2400" dirty="0" err="1" smtClean="0"/>
              <a:t>place</a:t>
            </a:r>
            <a:endParaRPr lang="tr-TR" sz="2400" dirty="0" smtClean="0"/>
          </a:p>
          <a:p>
            <a:pPr lvl="0"/>
            <a:endParaRPr lang="tr-TR" sz="2400" dirty="0" smtClean="0"/>
          </a:p>
          <a:p>
            <a:pPr lvl="0"/>
            <a:r>
              <a:rPr lang="tr-TR" sz="2400" dirty="0" smtClean="0"/>
              <a:t>An </a:t>
            </a:r>
            <a:r>
              <a:rPr lang="tr-TR" sz="2400" b="1" dirty="0" err="1" smtClean="0"/>
              <a:t>electrolyte</a:t>
            </a:r>
            <a:r>
              <a:rPr lang="tr-TR" sz="2400" dirty="0" smtClean="0"/>
              <a:t>,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allow</a:t>
            </a:r>
            <a:r>
              <a:rPr lang="tr-TR" sz="2400" dirty="0" smtClean="0"/>
              <a:t> </a:t>
            </a:r>
            <a:r>
              <a:rPr lang="tr-TR" sz="2400" dirty="0" err="1" smtClean="0"/>
              <a:t>conduction</a:t>
            </a:r>
            <a:r>
              <a:rPr lang="tr-TR" sz="2400" dirty="0" smtClean="0"/>
              <a:t> of </a:t>
            </a:r>
            <a:r>
              <a:rPr lang="tr-TR" sz="2400" dirty="0" err="1" smtClean="0"/>
              <a:t>ions</a:t>
            </a:r>
            <a:r>
              <a:rPr lang="tr-TR" sz="2400" dirty="0" smtClean="0"/>
              <a:t> </a:t>
            </a:r>
            <a:r>
              <a:rPr lang="tr-TR" sz="2400" dirty="0" err="1" smtClean="0"/>
              <a:t>within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solution</a:t>
            </a:r>
            <a:r>
              <a:rPr lang="tr-TR" sz="2400" dirty="0" smtClean="0"/>
              <a:t> in </a:t>
            </a:r>
            <a:r>
              <a:rPr lang="tr-TR" sz="2400" dirty="0" err="1" smtClean="0"/>
              <a:t>each</a:t>
            </a:r>
            <a:r>
              <a:rPr lang="tr-TR" sz="2400" dirty="0" smtClean="0"/>
              <a:t> </a:t>
            </a:r>
            <a:r>
              <a:rPr lang="tr-TR" sz="2400" dirty="0" err="1" smtClean="0"/>
              <a:t>half</a:t>
            </a:r>
            <a:r>
              <a:rPr lang="tr-TR" sz="2400" dirty="0" smtClean="0"/>
              <a:t> </a:t>
            </a:r>
            <a:r>
              <a:rPr lang="tr-TR" sz="2400" dirty="0" err="1" smtClean="0"/>
              <a:t>cell</a:t>
            </a:r>
            <a:endParaRPr lang="tr-TR" sz="2400" dirty="0" smtClean="0"/>
          </a:p>
          <a:p>
            <a:pPr lvl="0"/>
            <a:endParaRPr lang="tr-TR" sz="2400" dirty="0" smtClean="0"/>
          </a:p>
          <a:p>
            <a:pPr lvl="0"/>
            <a:r>
              <a:rPr lang="tr-TR" sz="2400" dirty="0" smtClean="0"/>
              <a:t>A </a:t>
            </a:r>
            <a:r>
              <a:rPr lang="tr-TR" sz="2400" b="1" dirty="0" smtClean="0"/>
              <a:t>salt </a:t>
            </a:r>
            <a:r>
              <a:rPr lang="tr-TR" sz="2400" b="1" dirty="0" err="1" smtClean="0"/>
              <a:t>bridge</a:t>
            </a:r>
            <a:r>
              <a:rPr lang="tr-TR" sz="2400" dirty="0" smtClean="0"/>
              <a:t>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b="1" dirty="0" err="1" smtClean="0"/>
              <a:t>semipermeable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membrane</a:t>
            </a:r>
            <a:r>
              <a:rPr lang="tr-TR" sz="2400" dirty="0" smtClean="0"/>
              <a:t>,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allow</a:t>
            </a:r>
            <a:r>
              <a:rPr lang="tr-TR" sz="2400" dirty="0" smtClean="0"/>
              <a:t> </a:t>
            </a:r>
            <a:r>
              <a:rPr lang="tr-TR" sz="2400" dirty="0" err="1" smtClean="0"/>
              <a:t>conduction</a:t>
            </a:r>
            <a:r>
              <a:rPr lang="tr-TR" sz="2400" dirty="0" smtClean="0"/>
              <a:t> of </a:t>
            </a:r>
            <a:r>
              <a:rPr lang="tr-TR" sz="2400" dirty="0" err="1" smtClean="0"/>
              <a:t>ions</a:t>
            </a:r>
            <a:r>
              <a:rPr lang="tr-TR" sz="2400" dirty="0" smtClean="0"/>
              <a:t> </a:t>
            </a:r>
            <a:r>
              <a:rPr lang="tr-TR" sz="2400" dirty="0" err="1" smtClean="0"/>
              <a:t>between</a:t>
            </a:r>
            <a:r>
              <a:rPr lang="tr-TR" sz="2400" dirty="0" smtClean="0"/>
              <a:t> </a:t>
            </a:r>
            <a:r>
              <a:rPr lang="tr-TR" sz="2400" dirty="0" err="1" smtClean="0"/>
              <a:t>half</a:t>
            </a:r>
            <a:r>
              <a:rPr lang="tr-TR" sz="2400" dirty="0" smtClean="0"/>
              <a:t> </a:t>
            </a:r>
            <a:r>
              <a:rPr lang="tr-TR" sz="2400" dirty="0" err="1" smtClean="0"/>
              <a:t>cells</a:t>
            </a:r>
            <a:r>
              <a:rPr lang="tr-TR" sz="2400" dirty="0" smtClean="0"/>
              <a:t>.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establish</a:t>
            </a:r>
            <a:r>
              <a:rPr lang="tr-TR" sz="2400" dirty="0" smtClean="0"/>
              <a:t> an </a:t>
            </a:r>
            <a:r>
              <a:rPr lang="tr-TR" sz="2400" dirty="0" err="1" smtClean="0"/>
              <a:t>electrical</a:t>
            </a:r>
            <a:r>
              <a:rPr lang="tr-TR" sz="2400" dirty="0" smtClean="0"/>
              <a:t> </a:t>
            </a:r>
            <a:r>
              <a:rPr lang="tr-TR" sz="2400" dirty="0" err="1" smtClean="0"/>
              <a:t>connection</a:t>
            </a:r>
            <a:r>
              <a:rPr lang="tr-TR" sz="2400" dirty="0" smtClean="0"/>
              <a:t> </a:t>
            </a:r>
            <a:r>
              <a:rPr lang="tr-TR" sz="2400" dirty="0" err="1" smtClean="0"/>
              <a:t>between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solutions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two</a:t>
            </a:r>
            <a:r>
              <a:rPr lang="tr-TR" sz="2400" dirty="0" smtClean="0"/>
              <a:t> </a:t>
            </a:r>
            <a:r>
              <a:rPr lang="tr-TR" sz="2400" dirty="0" err="1" smtClean="0"/>
              <a:t>electrodes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becomes</a:t>
            </a:r>
            <a:r>
              <a:rPr lang="tr-TR" sz="2400" dirty="0" smtClean="0"/>
              <a:t> </a:t>
            </a:r>
            <a:r>
              <a:rPr lang="tr-TR" sz="2400" dirty="0" err="1" smtClean="0"/>
              <a:t>part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completed</a:t>
            </a:r>
            <a:r>
              <a:rPr lang="tr-TR" sz="2400" dirty="0" smtClean="0"/>
              <a:t> </a:t>
            </a:r>
            <a:r>
              <a:rPr lang="tr-TR" sz="2400" dirty="0" err="1" smtClean="0"/>
              <a:t>circuit</a:t>
            </a:r>
            <a:r>
              <a:rPr lang="tr-TR" sz="2400" dirty="0" smtClean="0"/>
              <a:t>.</a:t>
            </a:r>
          </a:p>
          <a:p>
            <a:pPr lvl="0"/>
            <a:endParaRPr lang="tr-TR" sz="2400" dirty="0" smtClean="0"/>
          </a:p>
          <a:p>
            <a:pPr lvl="0"/>
            <a:r>
              <a:rPr lang="tr-TR" sz="2400" dirty="0" err="1" smtClean="0"/>
              <a:t>the</a:t>
            </a:r>
            <a:r>
              <a:rPr lang="tr-TR" sz="2400" dirty="0" smtClean="0"/>
              <a:t> </a:t>
            </a:r>
            <a:r>
              <a:rPr lang="tr-TR" sz="2400" b="1" dirty="0" err="1" smtClean="0"/>
              <a:t>external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circuit</a:t>
            </a:r>
            <a:r>
              <a:rPr lang="tr-TR" sz="2400" dirty="0" smtClean="0"/>
              <a:t> </a:t>
            </a:r>
            <a:r>
              <a:rPr lang="tr-TR" sz="2400" dirty="0" err="1" smtClean="0"/>
              <a:t>that</a:t>
            </a:r>
            <a:r>
              <a:rPr lang="tr-TR" sz="2400" dirty="0" smtClean="0"/>
              <a:t> </a:t>
            </a:r>
            <a:r>
              <a:rPr lang="tr-TR" sz="2400" dirty="0" err="1" smtClean="0"/>
              <a:t>connects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two</a:t>
            </a:r>
            <a:r>
              <a:rPr lang="tr-TR" sz="2400" dirty="0" smtClean="0"/>
              <a:t> </a:t>
            </a:r>
            <a:r>
              <a:rPr lang="tr-TR" sz="2400" dirty="0" err="1" smtClean="0"/>
              <a:t>electrodes</a:t>
            </a:r>
            <a:r>
              <a:rPr lang="tr-TR" sz="2400" dirty="0" smtClean="0"/>
              <a:t> </a:t>
            </a:r>
            <a:r>
              <a:rPr lang="tr-TR" sz="2400" dirty="0" err="1" smtClean="0"/>
              <a:t>includes</a:t>
            </a:r>
            <a:r>
              <a:rPr lang="tr-TR" sz="2400" dirty="0" smtClean="0"/>
              <a:t> </a:t>
            </a:r>
            <a:r>
              <a:rPr lang="tr-TR" sz="2400" dirty="0" err="1" smtClean="0"/>
              <a:t>wires</a:t>
            </a:r>
            <a:r>
              <a:rPr lang="tr-TR" sz="2400" dirty="0" smtClean="0"/>
              <a:t>, a </a:t>
            </a:r>
            <a:r>
              <a:rPr lang="tr-TR" sz="2400" dirty="0" err="1" smtClean="0"/>
              <a:t>load</a:t>
            </a:r>
            <a:r>
              <a:rPr lang="tr-TR" sz="2400" dirty="0" smtClean="0"/>
              <a:t>,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meters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371284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10</a:t>
            </a:fld>
            <a:endParaRPr lang="tr-TR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4452731" y="196944"/>
            <a:ext cx="3760048" cy="6531872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8220178" y="559710"/>
            <a:ext cx="3647972" cy="6026620"/>
          </a:xfrm>
          <a:prstGeom prst="rect">
            <a:avLst/>
          </a:prstGeom>
        </p:spPr>
      </p:pic>
      <p:sp>
        <p:nvSpPr>
          <p:cNvPr id="8" name="Dikdörtgen 7"/>
          <p:cNvSpPr/>
          <p:nvPr/>
        </p:nvSpPr>
        <p:spPr>
          <a:xfrm>
            <a:off x="162640" y="196945"/>
            <a:ext cx="4290089" cy="6163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tr-TR" sz="2400" dirty="0" err="1">
                <a:ea typeface="Calibri" panose="020F0502020204030204" pitchFamily="34" charset="0"/>
                <a:cs typeface="StoneSans-Bold"/>
              </a:rPr>
              <a:t>For</a:t>
            </a:r>
            <a:r>
              <a:rPr lang="tr-TR" sz="2400" dirty="0"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ea typeface="Calibri" panose="020F0502020204030204" pitchFamily="34" charset="0"/>
                <a:cs typeface="StoneSans-Bold"/>
              </a:rPr>
              <a:t>the</a:t>
            </a:r>
            <a:r>
              <a:rPr lang="tr-TR" sz="2400" dirty="0"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ea typeface="Calibri" panose="020F0502020204030204" pitchFamily="34" charset="0"/>
                <a:cs typeface="StoneSans-Bold"/>
              </a:rPr>
              <a:t>reverse</a:t>
            </a:r>
            <a:r>
              <a:rPr lang="tr-TR" sz="2400" dirty="0"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ea typeface="Calibri" panose="020F0502020204030204" pitchFamily="34" charset="0"/>
                <a:cs typeface="StoneSans-Bold"/>
              </a:rPr>
              <a:t>reaction</a:t>
            </a:r>
            <a:r>
              <a:rPr lang="tr-TR" sz="2400" dirty="0">
                <a:ea typeface="Calibri" panose="020F0502020204030204" pitchFamily="34" charset="0"/>
                <a:cs typeface="StoneSans-Bold"/>
              </a:rPr>
              <a:t>, </a:t>
            </a:r>
            <a:r>
              <a:rPr lang="tr-TR" sz="2400" dirty="0" err="1">
                <a:ea typeface="Calibri" panose="020F0502020204030204" pitchFamily="34" charset="0"/>
                <a:cs typeface="StoneSans-Bold"/>
              </a:rPr>
              <a:t>the</a:t>
            </a:r>
            <a:r>
              <a:rPr lang="tr-TR" sz="2400" dirty="0"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ea typeface="Calibri" panose="020F0502020204030204" pitchFamily="34" charset="0"/>
                <a:cs typeface="StoneSans-Bold"/>
              </a:rPr>
              <a:t>reduction</a:t>
            </a:r>
            <a:r>
              <a:rPr lang="tr-TR" sz="2400" dirty="0">
                <a:ea typeface="Calibri" panose="020F0502020204030204" pitchFamily="34" charset="0"/>
                <a:cs typeface="StoneSans-Bold"/>
              </a:rPr>
              <a:t> of </a:t>
            </a:r>
            <a:r>
              <a:rPr lang="tr-TR" sz="2400" dirty="0" err="1">
                <a:ea typeface="Calibri" panose="020F0502020204030204" pitchFamily="34" charset="0"/>
                <a:cs typeface="StoneSans-Bold"/>
              </a:rPr>
              <a:t>zinc</a:t>
            </a:r>
            <a:r>
              <a:rPr lang="tr-TR" sz="2400" dirty="0"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ea typeface="Calibri" panose="020F0502020204030204" pitchFamily="34" charset="0"/>
                <a:cs typeface="StoneSans-Bold"/>
              </a:rPr>
              <a:t>ion</a:t>
            </a:r>
            <a:r>
              <a:rPr lang="tr-TR" sz="2400" dirty="0"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ea typeface="Calibri" panose="020F0502020204030204" pitchFamily="34" charset="0"/>
                <a:cs typeface="StoneSans-Bold"/>
              </a:rPr>
              <a:t>to</a:t>
            </a:r>
            <a:r>
              <a:rPr lang="tr-TR" sz="2400" dirty="0"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ea typeface="Calibri" panose="020F0502020204030204" pitchFamily="34" charset="0"/>
                <a:cs typeface="StoneSans-Bold"/>
              </a:rPr>
              <a:t>metallic</a:t>
            </a:r>
            <a:r>
              <a:rPr lang="tr-TR" sz="2400" dirty="0"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ea typeface="Calibri" panose="020F0502020204030204" pitchFamily="34" charset="0"/>
                <a:cs typeface="StoneSans-Bold"/>
              </a:rPr>
              <a:t>zinc</a:t>
            </a:r>
            <a:r>
              <a:rPr lang="tr-TR" sz="2400" dirty="0">
                <a:ea typeface="Calibri" panose="020F0502020204030204" pitchFamily="34" charset="0"/>
                <a:cs typeface="StoneSans-Bold"/>
              </a:rPr>
              <a:t>,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electrode</a:t>
            </a:r>
            <a:r>
              <a:rPr lang="tr-TR" sz="2400" dirty="0"/>
              <a:t> </a:t>
            </a:r>
            <a:r>
              <a:rPr lang="tr-TR" sz="2400" dirty="0" err="1"/>
              <a:t>potential</a:t>
            </a:r>
            <a:r>
              <a:rPr lang="tr-TR" sz="2400" dirty="0"/>
              <a:t> has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same</a:t>
            </a:r>
            <a:r>
              <a:rPr lang="tr-TR" sz="2400" dirty="0"/>
              <a:t> </a:t>
            </a:r>
            <a:r>
              <a:rPr lang="tr-TR" sz="2400" dirty="0" err="1"/>
              <a:t>absolute</a:t>
            </a:r>
            <a:r>
              <a:rPr lang="tr-TR" sz="2400" dirty="0"/>
              <a:t> </a:t>
            </a:r>
            <a:r>
              <a:rPr lang="tr-TR" sz="2400" dirty="0" err="1"/>
              <a:t>value</a:t>
            </a:r>
            <a:r>
              <a:rPr lang="tr-TR" sz="2400" dirty="0"/>
              <a:t> but </a:t>
            </a:r>
            <a:r>
              <a:rPr lang="tr-TR" sz="2400" dirty="0" err="1"/>
              <a:t>opposite</a:t>
            </a:r>
            <a:r>
              <a:rPr lang="tr-TR" sz="2400" dirty="0"/>
              <a:t> </a:t>
            </a:r>
            <a:r>
              <a:rPr lang="tr-TR" sz="2400" dirty="0" err="1"/>
              <a:t>sign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therefore</a:t>
            </a:r>
            <a:r>
              <a:rPr lang="tr-TR" sz="2400" dirty="0"/>
              <a:t> </a:t>
            </a:r>
            <a:r>
              <a:rPr lang="tr-TR" sz="2400" dirty="0" smtClean="0"/>
              <a:t>is          – </a:t>
            </a:r>
            <a:r>
              <a:rPr lang="tr-TR" sz="2400" dirty="0"/>
              <a:t>0.76 </a:t>
            </a:r>
            <a:r>
              <a:rPr lang="tr-TR" sz="2400" dirty="0" smtClean="0"/>
              <a:t>V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half</a:t>
            </a:r>
            <a:r>
              <a:rPr lang="tr-TR" sz="2400" dirty="0" smtClean="0"/>
              <a:t> </a:t>
            </a:r>
            <a:r>
              <a:rPr lang="tr-TR" sz="2400" dirty="0" err="1" smtClean="0"/>
              <a:t>reaction</a:t>
            </a:r>
            <a:r>
              <a:rPr lang="tr-TR" sz="2400" dirty="0" smtClean="0"/>
              <a:t> of              </a:t>
            </a:r>
            <a:endParaRPr lang="tr-TR" sz="2400" dirty="0" smtClean="0"/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tr-TR" sz="2400" dirty="0" smtClean="0"/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tr-TR" sz="3600" dirty="0" smtClean="0"/>
              <a:t>Zn</a:t>
            </a:r>
            <a:r>
              <a:rPr lang="tr-TR" sz="3600" baseline="30000" dirty="0" smtClean="0"/>
              <a:t>2</a:t>
            </a:r>
            <a:r>
              <a:rPr lang="tr-TR" sz="3600" baseline="30000" dirty="0"/>
              <a:t>+</a:t>
            </a:r>
            <a:r>
              <a:rPr lang="tr-TR" sz="3600" dirty="0"/>
              <a:t>  +  2e </a:t>
            </a:r>
            <a:r>
              <a:rPr lang="tr-TR" sz="3600" dirty="0">
                <a:sym typeface="Wingdings" panose="05000000000000000000" pitchFamily="2" charset="2"/>
              </a:rPr>
              <a:t></a:t>
            </a:r>
            <a:r>
              <a:rPr lang="tr-TR" sz="3600" dirty="0"/>
              <a:t> </a:t>
            </a:r>
            <a:r>
              <a:rPr lang="tr-TR" sz="3600" dirty="0" err="1"/>
              <a:t>Zn</a:t>
            </a:r>
            <a:endParaRPr lang="tr-TR" sz="3600" dirty="0"/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tr-TR" sz="2400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2330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2</a:t>
            </a:fld>
            <a:endParaRPr lang="tr-TR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374566" y="1369768"/>
            <a:ext cx="2781300" cy="2676525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3953786" y="1365651"/>
            <a:ext cx="2962275" cy="2600325"/>
          </a:xfrm>
          <a:prstGeom prst="rect">
            <a:avLst/>
          </a:prstGeom>
        </p:spPr>
      </p:pic>
      <p:sp>
        <p:nvSpPr>
          <p:cNvPr id="8" name="Dikdörtgen 7"/>
          <p:cNvSpPr/>
          <p:nvPr/>
        </p:nvSpPr>
        <p:spPr>
          <a:xfrm>
            <a:off x="0" y="144227"/>
            <a:ext cx="11983914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50000"/>
              </a:lnSpc>
              <a:spcAft>
                <a:spcPts val="0"/>
              </a:spcAft>
            </a:pPr>
            <a:r>
              <a:rPr lang="tr-TR" sz="2400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tr-TR" sz="24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energy</a:t>
            </a:r>
            <a:r>
              <a:rPr lang="tr-TR" sz="24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stored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in an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electrochemical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cell</a:t>
            </a:r>
            <a:r>
              <a:rPr lang="tr-TR" sz="24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is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released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cell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allowed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run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galvanic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cell</a:t>
            </a:r>
            <a:r>
              <a:rPr lang="tr-TR" sz="24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7395429" y="1774300"/>
            <a:ext cx="4421432" cy="2251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Electrochemical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cells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generate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electric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current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called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u="sng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voltaic</a:t>
            </a:r>
            <a:r>
              <a:rPr lang="tr-TR" sz="24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tr-TR" sz="2400" u="sng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cells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u="sng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galvanic</a:t>
            </a:r>
            <a:r>
              <a:rPr lang="tr-TR" sz="2400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u="sng" dirty="0" err="1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cells</a:t>
            </a:r>
            <a:r>
              <a:rPr lang="tr-TR" sz="2400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4404946" y="4253837"/>
            <a:ext cx="7411915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reliable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measurement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EMF of a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galvanic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cell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it is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necessary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form of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potentiometer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401792" y="5327375"/>
            <a:ext cx="4288697" cy="900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10334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3</a:t>
            </a:fld>
            <a:endParaRPr lang="tr-TR" dirty="0"/>
          </a:p>
        </p:txBody>
      </p:sp>
      <p:pic>
        <p:nvPicPr>
          <p:cNvPr id="6" name="Resim 5" descr="simple_cell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042" y="2809461"/>
            <a:ext cx="3074505" cy="2729948"/>
          </a:xfrm>
          <a:prstGeom prst="rect">
            <a:avLst/>
          </a:prstGeom>
          <a:ln w="9525">
            <a:solidFill>
              <a:srgbClr val="FFFF00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20000"/>
                <a:lumOff val="80000"/>
              </a:schemeClr>
            </a:outerShdw>
          </a:effectLst>
        </p:spPr>
      </p:pic>
      <p:sp>
        <p:nvSpPr>
          <p:cNvPr id="7" name="Dikdörtgen 6"/>
          <p:cNvSpPr/>
          <p:nvPr/>
        </p:nvSpPr>
        <p:spPr>
          <a:xfrm>
            <a:off x="193963" y="247022"/>
            <a:ext cx="11785600" cy="2344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r-TR" sz="2400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Details</a:t>
            </a:r>
            <a:r>
              <a:rPr lang="tr-TR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2400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Daniell</a:t>
            </a:r>
            <a:r>
              <a:rPr lang="tr-TR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Cell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1836 </a:t>
            </a:r>
            <a:r>
              <a:rPr lang="tr-T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English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chemist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John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Frederick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Daniell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developed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tr-TR" sz="2400" b="1" u="sng" dirty="0" err="1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voltaic</a:t>
            </a:r>
            <a:r>
              <a:rPr lang="tr-TR" sz="2400" b="1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tr-TR" sz="2400" b="1" u="sng" dirty="0" err="1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cell</a:t>
            </a:r>
            <a:r>
              <a:rPr lang="tr-T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u="sng" dirty="0" err="1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tr-TR" sz="24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Daniel Cell </a:t>
            </a:r>
            <a:r>
              <a:rPr lang="tr-TR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</a:t>
            </a:r>
            <a:r>
              <a:rPr lang="tr-T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used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zinc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copper’s</a:t>
            </a:r>
            <a:r>
              <a:rPr lang="tr-T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salt </a:t>
            </a:r>
            <a:r>
              <a:rPr lang="tr-TR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solutions</a:t>
            </a:r>
            <a:r>
              <a:rPr lang="tr-T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</a:t>
            </a:r>
            <a:r>
              <a:rPr lang="tr-TR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electrolyte</a:t>
            </a:r>
            <a:r>
              <a:rPr lang="tr-T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simplest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electrochemical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cell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made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copper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zinc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metals</a:t>
            </a:r>
            <a:r>
              <a:rPr lang="tr-T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tr-TR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tr-T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</a:t>
            </a:r>
            <a:r>
              <a:rPr lang="tr-T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reactions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electrons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can be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transferred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zinc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copper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through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electrically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conducting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path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</a:t>
            </a:r>
            <a:r>
              <a:rPr lang="tr-T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electric</a:t>
            </a:r>
            <a:r>
              <a:rPr lang="tr-T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current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3435927" y="3221151"/>
            <a:ext cx="842356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a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zinc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atom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provides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electrons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it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becomes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positive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ion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goes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into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aqueous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decreasing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mass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zinc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electrode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On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copper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side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electrons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received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allow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it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convert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copper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ion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into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uncharged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copper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atom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deposits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copper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electrode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increasing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its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mass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tr-TR" sz="2400" dirty="0"/>
          </a:p>
        </p:txBody>
      </p:sp>
      <p:sp>
        <p:nvSpPr>
          <p:cNvPr id="9" name="Dikdörtgen 8"/>
          <p:cNvSpPr/>
          <p:nvPr/>
        </p:nvSpPr>
        <p:spPr>
          <a:xfrm>
            <a:off x="2454710" y="5688734"/>
            <a:ext cx="4166525" cy="461665"/>
          </a:xfrm>
          <a:prstGeom prst="rect">
            <a:avLst/>
          </a:prstGeom>
          <a:gradFill>
            <a:gsLst>
              <a:gs pos="4200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</p:spPr>
        <p:txBody>
          <a:bodyPr wrap="none">
            <a:spAutoFit/>
          </a:bodyPr>
          <a:lstStyle/>
          <a:p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(s) --&gt; Zn</a:t>
            </a:r>
            <a:r>
              <a:rPr lang="tr-TR" sz="2400" baseline="30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+ </a:t>
            </a:r>
            <a:r>
              <a:rPr lang="tr-T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2e    (</a:t>
            </a:r>
            <a:r>
              <a:rPr lang="tr-TR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Anode</a:t>
            </a:r>
            <a:r>
              <a:rPr lang="tr-T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tr-TR" sz="2400" dirty="0"/>
          </a:p>
        </p:txBody>
      </p:sp>
      <p:sp>
        <p:nvSpPr>
          <p:cNvPr id="10" name="Dikdörtgen 9"/>
          <p:cNvSpPr/>
          <p:nvPr/>
        </p:nvSpPr>
        <p:spPr>
          <a:xfrm>
            <a:off x="2454710" y="6189106"/>
            <a:ext cx="4500271" cy="461665"/>
          </a:xfrm>
          <a:prstGeom prst="rect">
            <a:avLst/>
          </a:prstGeom>
          <a:gradFill>
            <a:gsLst>
              <a:gs pos="4200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</p:spPr>
        <p:txBody>
          <a:bodyPr wrap="none">
            <a:spAutoFit/>
          </a:bodyPr>
          <a:lstStyle/>
          <a:p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</a:t>
            </a:r>
            <a:r>
              <a:rPr lang="tr-TR" sz="2400" baseline="30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+ 2e</a:t>
            </a:r>
            <a:r>
              <a:rPr lang="tr-TR" sz="2400" baseline="30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--&gt; Cu(s</a:t>
            </a:r>
            <a:r>
              <a:rPr lang="tr-T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  (</a:t>
            </a:r>
            <a:r>
              <a:rPr lang="tr-TR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Cathode</a:t>
            </a:r>
            <a:r>
              <a:rPr lang="tr-T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tr-TR" sz="2400" dirty="0"/>
          </a:p>
        </p:txBody>
      </p:sp>
      <p:sp>
        <p:nvSpPr>
          <p:cNvPr id="11" name="Dikdörtgen 10"/>
          <p:cNvSpPr/>
          <p:nvPr/>
        </p:nvSpPr>
        <p:spPr>
          <a:xfrm>
            <a:off x="6954981" y="5670104"/>
            <a:ext cx="49178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</a:t>
            </a:r>
            <a:r>
              <a:rPr lang="tr-T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reactions</a:t>
            </a:r>
            <a:r>
              <a:rPr lang="tr-T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</a:t>
            </a:r>
            <a:r>
              <a:rPr lang="tr-T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called</a:t>
            </a:r>
            <a:r>
              <a:rPr lang="tr-T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</a:t>
            </a:r>
            <a:r>
              <a:rPr lang="tr-TR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half-reactions</a:t>
            </a:r>
            <a:r>
              <a:rPr lang="tr-T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tr-TR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electrochemistry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3866010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4</a:t>
            </a:fld>
            <a:endParaRPr lang="tr-TR"/>
          </a:p>
        </p:txBody>
      </p:sp>
      <p:pic>
        <p:nvPicPr>
          <p:cNvPr id="6" name="Resim 5" descr="ZnCu_detail.gif"/>
          <p:cNvPicPr/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353580" y="511131"/>
            <a:ext cx="4502150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ikdörtgen 6"/>
          <p:cNvSpPr/>
          <p:nvPr/>
        </p:nvSpPr>
        <p:spPr>
          <a:xfrm>
            <a:off x="5033818" y="734465"/>
            <a:ext cx="6954982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r-TR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tr-TR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zinc</a:t>
            </a:r>
            <a:r>
              <a:rPr lang="tr-TR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ion</a:t>
            </a:r>
            <a:r>
              <a:rPr lang="tr-TR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concentration</a:t>
            </a:r>
            <a:r>
              <a:rPr lang="tr-TR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increased</a:t>
            </a:r>
            <a:r>
              <a:rPr lang="tr-TR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anode</a:t>
            </a:r>
            <a:r>
              <a:rPr lang="tr-TR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reaction</a:t>
            </a:r>
            <a:r>
              <a:rPr lang="tr-TR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shifted</a:t>
            </a:r>
            <a:r>
              <a:rPr lang="tr-TR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left</a:t>
            </a:r>
            <a:r>
              <a:rPr lang="tr-TR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resulting</a:t>
            </a:r>
            <a:r>
              <a:rPr lang="tr-TR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tr-TR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lower</a:t>
            </a:r>
            <a:r>
              <a:rPr lang="tr-TR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voltage</a:t>
            </a:r>
            <a:r>
              <a:rPr lang="tr-TR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being</a:t>
            </a:r>
            <a:r>
              <a:rPr lang="tr-TR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produced</a:t>
            </a:r>
            <a:r>
              <a:rPr lang="tr-TR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cell</a:t>
            </a:r>
            <a:r>
              <a:rPr lang="tr-TR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5066145" y="2306903"/>
            <a:ext cx="6890327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tr-TR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electrochemical</a:t>
            </a:r>
            <a:r>
              <a:rPr lang="tr-TR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reaction</a:t>
            </a:r>
            <a:r>
              <a:rPr lang="tr-TR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has a </a:t>
            </a:r>
            <a:r>
              <a:rPr lang="tr-TR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negative</a:t>
            </a:r>
            <a:r>
              <a:rPr lang="tr-TR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tr-TR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Gibbs</a:t>
            </a:r>
            <a:r>
              <a:rPr lang="tr-TR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free</a:t>
            </a:r>
            <a:r>
              <a:rPr lang="tr-TR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energy</a:t>
            </a:r>
            <a:r>
              <a:rPr lang="tr-TR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positive</a:t>
            </a:r>
            <a:r>
              <a:rPr lang="tr-TR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cell</a:t>
            </a:r>
            <a:r>
              <a:rPr lang="tr-TR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potential</a:t>
            </a:r>
            <a:r>
              <a:rPr lang="tr-TR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difference</a:t>
            </a:r>
            <a:r>
              <a:rPr lang="tr-TR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Dikdörtgen 8"/>
          <p:cNvSpPr/>
          <p:nvPr/>
        </p:nvSpPr>
        <p:spPr>
          <a:xfrm>
            <a:off x="147782" y="3879341"/>
            <a:ext cx="11684000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zinc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copper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cell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standard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conditions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tr-TR" sz="2400" u="sng" dirty="0" err="1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calculated</a:t>
            </a:r>
            <a:r>
              <a:rPr lang="tr-TR" sz="2400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tr-TR" sz="2400" u="sng" dirty="0" err="1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cell</a:t>
            </a:r>
            <a:r>
              <a:rPr lang="tr-TR" sz="2400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tr-TR" sz="2400" u="sng" dirty="0" err="1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potential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1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.1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volts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228348" y="5246338"/>
            <a:ext cx="7178568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happens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Daniell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cell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is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tr-TR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6108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10" name="Dikdörtgen 9"/>
          <p:cNvSpPr/>
          <p:nvPr/>
        </p:nvSpPr>
        <p:spPr>
          <a:xfrm>
            <a:off x="213523" y="325080"/>
            <a:ext cx="11610110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standard-state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cell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concentrations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Zn</a:t>
            </a:r>
            <a:r>
              <a:rPr lang="tr-TR" sz="2400" baseline="30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Cu</a:t>
            </a:r>
            <a:r>
              <a:rPr lang="tr-TR" sz="2400" baseline="30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ions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both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molar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080" y="1044385"/>
            <a:ext cx="7123684" cy="820161"/>
          </a:xfrm>
          <a:prstGeom prst="rect">
            <a:avLst/>
          </a:prstGeom>
        </p:spPr>
      </p:pic>
      <p:sp>
        <p:nvSpPr>
          <p:cNvPr id="16" name="Dikdörtgen 15"/>
          <p:cNvSpPr/>
          <p:nvPr/>
        </p:nvSpPr>
        <p:spPr>
          <a:xfrm>
            <a:off x="203200" y="2184080"/>
            <a:ext cx="117024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reaction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goes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forward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zinc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metal is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consumed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copper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metal is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produced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2400" dirty="0"/>
          </a:p>
        </p:txBody>
      </p:sp>
      <p:sp>
        <p:nvSpPr>
          <p:cNvPr id="17" name="Dikdörtgen 16"/>
          <p:cNvSpPr/>
          <p:nvPr/>
        </p:nvSpPr>
        <p:spPr>
          <a:xfrm>
            <a:off x="219364" y="2974177"/>
            <a:ext cx="5598199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cell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potential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become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zero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Dikdörtgen 17"/>
          <p:cNvSpPr/>
          <p:nvPr/>
        </p:nvSpPr>
        <p:spPr>
          <a:xfrm>
            <a:off x="203200" y="3493083"/>
            <a:ext cx="9735128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cell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potential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zero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reaction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at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equilibrium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Dikdörtgen 18"/>
          <p:cNvSpPr/>
          <p:nvPr/>
        </p:nvSpPr>
        <p:spPr>
          <a:xfrm>
            <a:off x="213523" y="4289592"/>
            <a:ext cx="11618261" cy="2307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reaction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at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equilibrium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net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amount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zinc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metal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copper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ions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electrons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flow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anode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cathode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longer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net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flow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electrons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cell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longer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electrical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potential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doing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therefore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zero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2058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178116" y="226158"/>
            <a:ext cx="4550028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400" b="1" dirty="0" err="1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Nernst</a:t>
            </a:r>
            <a:r>
              <a:rPr lang="tr-TR" sz="2400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Equation</a:t>
            </a:r>
            <a:r>
              <a:rPr lang="tr-TR" sz="2400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of Daniel Cell</a:t>
            </a:r>
            <a:endParaRPr lang="tr-TR" sz="24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244377" y="1035298"/>
            <a:ext cx="4453242" cy="662277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244377" y="1874806"/>
            <a:ext cx="3859584" cy="1139877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5857523" y="1278457"/>
            <a:ext cx="2773657" cy="1398482"/>
          </a:xfrm>
          <a:prstGeom prst="rect">
            <a:avLst/>
          </a:prstGeom>
        </p:spPr>
      </p:pic>
      <p:sp>
        <p:nvSpPr>
          <p:cNvPr id="11" name="Dikdörtgen 10"/>
          <p:cNvSpPr/>
          <p:nvPr/>
        </p:nvSpPr>
        <p:spPr>
          <a:xfrm>
            <a:off x="247807" y="3054439"/>
            <a:ext cx="11694811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tr-TR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tr-TR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Daniell</a:t>
            </a:r>
            <a:r>
              <a:rPr lang="tr-TR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cell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tr-TR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substituted</a:t>
            </a:r>
            <a:r>
              <a:rPr lang="tr-TR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tr-TR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Nernst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equation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gives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following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represents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cell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potential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Daniell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cell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 25 C at </a:t>
            </a:r>
            <a:r>
              <a:rPr lang="tr-TR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tr-TR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moment in time.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244377" y="4555073"/>
            <a:ext cx="4212388" cy="1032035"/>
          </a:xfrm>
          <a:prstGeom prst="rect">
            <a:avLst/>
          </a:prstGeom>
        </p:spPr>
      </p:pic>
      <p:sp>
        <p:nvSpPr>
          <p:cNvPr id="13" name="Dikdörtgen 12"/>
          <p:cNvSpPr/>
          <p:nvPr/>
        </p:nvSpPr>
        <p:spPr>
          <a:xfrm>
            <a:off x="4608945" y="4382797"/>
            <a:ext cx="7259782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reaction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quotient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very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small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cell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potential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positive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relatively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large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2400" dirty="0"/>
          </a:p>
        </p:txBody>
      </p:sp>
      <p:sp>
        <p:nvSpPr>
          <p:cNvPr id="14" name="Dikdörtgen 13"/>
          <p:cNvSpPr/>
          <p:nvPr/>
        </p:nvSpPr>
        <p:spPr>
          <a:xfrm>
            <a:off x="244377" y="5653364"/>
            <a:ext cx="11624350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reaction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quotient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very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large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cell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potential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negative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means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reaction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shift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back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toward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reactants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reach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equilibrium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9433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196591" y="180711"/>
            <a:ext cx="4560864" cy="4897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2400" b="1" dirty="0">
                <a:solidFill>
                  <a:srgbClr val="FF0000"/>
                </a:solidFill>
                <a:latin typeface="StoneSans-Bold"/>
                <a:ea typeface="Calibri" panose="020F0502020204030204" pitchFamily="34" charset="0"/>
                <a:cs typeface="StoneSans-Bold"/>
              </a:rPr>
              <a:t>Standard </a:t>
            </a:r>
            <a:r>
              <a:rPr lang="tr-TR" sz="2400" b="1" dirty="0" err="1">
                <a:solidFill>
                  <a:srgbClr val="FF0000"/>
                </a:solidFill>
                <a:latin typeface="StoneSans-Bold"/>
                <a:ea typeface="Calibri" panose="020F0502020204030204" pitchFamily="34" charset="0"/>
                <a:cs typeface="StoneSans-Bold"/>
              </a:rPr>
              <a:t>Electrode</a:t>
            </a:r>
            <a:r>
              <a:rPr lang="tr-TR" sz="2400" b="1" dirty="0">
                <a:solidFill>
                  <a:srgbClr val="FF0000"/>
                </a:solidFill>
                <a:latin typeface="StoneSans-Bold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b="1" dirty="0" err="1">
                <a:solidFill>
                  <a:srgbClr val="FF0000"/>
                </a:solidFill>
                <a:latin typeface="StoneSans-Bold"/>
                <a:ea typeface="Calibri" panose="020F0502020204030204" pitchFamily="34" charset="0"/>
                <a:cs typeface="StoneSans-Bold"/>
              </a:rPr>
              <a:t>Potentials</a:t>
            </a:r>
            <a:endParaRPr lang="tr-TR" sz="2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96591" y="855042"/>
            <a:ext cx="117644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No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satisfactory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method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has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been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devised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for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measuring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the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exact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difference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in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electrical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potential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between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a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single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metal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electrode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and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a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solution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of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its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ions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However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,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the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differ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ence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between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the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potentials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of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two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electrodes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can be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readily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measured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. </a:t>
            </a:r>
            <a:endParaRPr lang="tr-TR" sz="2400" dirty="0"/>
          </a:p>
        </p:txBody>
      </p:sp>
      <p:sp>
        <p:nvSpPr>
          <p:cNvPr id="8" name="Dikdörtgen 7"/>
          <p:cNvSpPr/>
          <p:nvPr/>
        </p:nvSpPr>
        <p:spPr>
          <a:xfrm>
            <a:off x="3394938" y="2212637"/>
            <a:ext cx="85199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The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voltage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between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this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electrode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and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the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solution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is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arbitrarily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taken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to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be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zero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.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The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standart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hydrogen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electrode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is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electrode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chosen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for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comparision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;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its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potential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is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defined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as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zero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volt. </a:t>
            </a:r>
            <a:endParaRPr lang="tr-TR" sz="2400" dirty="0"/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211644" y="2361238"/>
            <a:ext cx="3094848" cy="3697384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8956" y="6399934"/>
            <a:ext cx="3520921" cy="273051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3460991" y="4779895"/>
            <a:ext cx="5235697" cy="928423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3394938" y="3736718"/>
            <a:ext cx="3684791" cy="701865"/>
          </a:xfrm>
          <a:prstGeom prst="rect">
            <a:avLst/>
          </a:prstGeom>
        </p:spPr>
      </p:pic>
      <p:sp>
        <p:nvSpPr>
          <p:cNvPr id="13" name="Dikdörtgen 12"/>
          <p:cNvSpPr/>
          <p:nvPr/>
        </p:nvSpPr>
        <p:spPr>
          <a:xfrm>
            <a:off x="4174836" y="5943555"/>
            <a:ext cx="7786254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We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arbitrarily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assign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the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value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zero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to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the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potential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for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the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standart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hydrogen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electrode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. 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4755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166254" y="238593"/>
            <a:ext cx="11776363" cy="4358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tr-TR" sz="24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Measurement</a:t>
            </a:r>
            <a:r>
              <a:rPr lang="tr-TR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of </a:t>
            </a:r>
            <a:r>
              <a:rPr lang="tr-TR" sz="24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Electrod</a:t>
            </a:r>
            <a:r>
              <a:rPr lang="tr-TR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Potentials</a:t>
            </a:r>
            <a:endParaRPr lang="tr-TR" sz="2400" b="1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StoneSans-Bold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tr-TR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To</a:t>
            </a: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measure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the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electrode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potential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of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zinc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, </a:t>
            </a: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an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electrochemical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cell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is set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up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consisting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of a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zinc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rod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in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contact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with</a:t>
            </a: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a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1 M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solution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of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zinc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ions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as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one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half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of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the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cell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and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a standart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hydrogen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electorde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as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the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other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half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.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The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two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part</a:t>
            </a: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of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the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cell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are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connected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by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a salt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bridge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consisting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of a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saturated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solution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of </a:t>
            </a:r>
            <a:r>
              <a:rPr lang="tr-TR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KCl</a:t>
            </a: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.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This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bridge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permits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K</a:t>
            </a:r>
            <a:r>
              <a:rPr lang="tr-TR" sz="28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+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and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Cl-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ions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to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migrate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through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it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freely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from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cell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to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cell</a:t>
            </a: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. </a:t>
            </a:r>
            <a:r>
              <a:rPr lang="tr-TR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The</a:t>
            </a: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potential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difference</a:t>
            </a: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between</a:t>
            </a: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the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two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electrodes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is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read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on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the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voltmeter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.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5280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6FE2-BF0A-4049-9674-660EA11C70C8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9</a:t>
            </a:fld>
            <a:endParaRPr lang="tr-TR"/>
          </a:p>
        </p:txBody>
      </p:sp>
      <p:pic>
        <p:nvPicPr>
          <p:cNvPr id="6" name="Resim 5" descr="Image result for measurement zinc electrode potential by using hydrogen gas electrode"/>
          <p:cNvPicPr/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378691" y="2915478"/>
            <a:ext cx="4816161" cy="3810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Resim 7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289137" y="438268"/>
            <a:ext cx="3467773" cy="1655582"/>
          </a:xfrm>
          <a:prstGeom prst="rect">
            <a:avLst/>
          </a:prstGeom>
        </p:spPr>
      </p:pic>
      <p:sp>
        <p:nvSpPr>
          <p:cNvPr id="8" name="Dikdörtgen 8"/>
          <p:cNvSpPr/>
          <p:nvPr/>
        </p:nvSpPr>
        <p:spPr>
          <a:xfrm>
            <a:off x="4105763" y="485963"/>
            <a:ext cx="6816435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The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difference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in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potential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between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the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two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half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cells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as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measured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by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a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voltmeter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is 0.76 V</a:t>
            </a:r>
            <a:endParaRPr lang="tr-TR" sz="2400" dirty="0"/>
          </a:p>
        </p:txBody>
      </p:sp>
      <p:sp>
        <p:nvSpPr>
          <p:cNvPr id="9" name="Dikdörtgen 10"/>
          <p:cNvSpPr/>
          <p:nvPr/>
        </p:nvSpPr>
        <p:spPr>
          <a:xfrm>
            <a:off x="4439462" y="2040839"/>
            <a:ext cx="8534401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tr-TR" sz="2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</a:t>
            </a:r>
            <a:r>
              <a:rPr lang="tr-T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Zn</a:t>
            </a:r>
            <a:r>
              <a:rPr lang="tr-TR" sz="28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tr-T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1.0 </a:t>
            </a:r>
            <a:r>
              <a:rPr lang="tr-T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  II  </a:t>
            </a:r>
            <a:r>
              <a:rPr lang="tr-T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tr-TR" sz="28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tr-T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1.0 M </a:t>
            </a:r>
            <a:r>
              <a:rPr lang="tr-T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 H</a:t>
            </a:r>
            <a:r>
              <a:rPr lang="tr-TR" sz="2800" b="1" baseline="-25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2(g</a:t>
            </a:r>
            <a:r>
              <a:rPr lang="tr-TR" sz="2800" b="1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tr-T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 </a:t>
            </a:r>
            <a:r>
              <a:rPr lang="tr-TR" sz="2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atm</a:t>
            </a:r>
            <a:r>
              <a:rPr lang="tr-T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tr-TR" sz="2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Pt</a:t>
            </a:r>
            <a:r>
              <a:rPr lang="tr-T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tr-TR" sz="2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Pt</a:t>
            </a:r>
            <a:r>
              <a:rPr lang="tr-T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1287</TotalTime>
  <Words>873</Words>
  <Application>Microsoft Office PowerPoint</Application>
  <PresentationFormat>Özel</PresentationFormat>
  <Paragraphs>58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Office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Week Lesson-1</dc:title>
  <dc:creator>kimya_sahin</dc:creator>
  <cp:lastModifiedBy>acer</cp:lastModifiedBy>
  <cp:revision>89</cp:revision>
  <cp:lastPrinted>2018-02-20T12:16:17Z</cp:lastPrinted>
  <dcterms:created xsi:type="dcterms:W3CDTF">2018-02-19T12:40:52Z</dcterms:created>
  <dcterms:modified xsi:type="dcterms:W3CDTF">2018-04-01T10:08:54Z</dcterms:modified>
</cp:coreProperties>
</file>